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569" r:id="rId2"/>
    <p:sldId id="599" r:id="rId3"/>
    <p:sldId id="517" r:id="rId4"/>
    <p:sldId id="548" r:id="rId5"/>
    <p:sldId id="518" r:id="rId6"/>
    <p:sldId id="525" r:id="rId7"/>
    <p:sldId id="604" r:id="rId8"/>
    <p:sldId id="605" r:id="rId9"/>
    <p:sldId id="606" r:id="rId10"/>
    <p:sldId id="526" r:id="rId11"/>
    <p:sldId id="600" r:id="rId12"/>
    <p:sldId id="625" r:id="rId13"/>
    <p:sldId id="572" r:id="rId14"/>
    <p:sldId id="663" r:id="rId15"/>
    <p:sldId id="521" r:id="rId16"/>
    <p:sldId id="520" r:id="rId17"/>
    <p:sldId id="522" r:id="rId18"/>
    <p:sldId id="523" r:id="rId19"/>
    <p:sldId id="527" r:id="rId20"/>
    <p:sldId id="528" r:id="rId21"/>
    <p:sldId id="531" r:id="rId22"/>
    <p:sldId id="529" r:id="rId23"/>
    <p:sldId id="607" r:id="rId24"/>
    <p:sldId id="532" r:id="rId25"/>
    <p:sldId id="678" r:id="rId26"/>
    <p:sldId id="550" r:id="rId27"/>
    <p:sldId id="534" r:id="rId28"/>
    <p:sldId id="552" r:id="rId29"/>
    <p:sldId id="679" r:id="rId30"/>
    <p:sldId id="570" r:id="rId31"/>
    <p:sldId id="680" r:id="rId32"/>
    <p:sldId id="681" r:id="rId33"/>
    <p:sldId id="682" r:id="rId34"/>
    <p:sldId id="571" r:id="rId35"/>
    <p:sldId id="683" r:id="rId36"/>
    <p:sldId id="574" r:id="rId37"/>
    <p:sldId id="684" r:id="rId38"/>
    <p:sldId id="587" r:id="rId39"/>
    <p:sldId id="588" r:id="rId40"/>
    <p:sldId id="589" r:id="rId41"/>
    <p:sldId id="590" r:id="rId42"/>
    <p:sldId id="591" r:id="rId43"/>
    <p:sldId id="593" r:id="rId44"/>
    <p:sldId id="610" r:id="rId45"/>
    <p:sldId id="594" r:id="rId46"/>
    <p:sldId id="595" r:id="rId47"/>
    <p:sldId id="596" r:id="rId48"/>
    <p:sldId id="597" r:id="rId49"/>
    <p:sldId id="598" r:id="rId50"/>
    <p:sldId id="685" r:id="rId51"/>
    <p:sldId id="686" r:id="rId52"/>
    <p:sldId id="687" r:id="rId53"/>
    <p:sldId id="602" r:id="rId54"/>
    <p:sldId id="603" r:id="rId55"/>
    <p:sldId id="551" r:id="rId56"/>
    <p:sldId id="553" r:id="rId57"/>
    <p:sldId id="608" r:id="rId58"/>
    <p:sldId id="560" r:id="rId59"/>
    <p:sldId id="573" r:id="rId60"/>
    <p:sldId id="538" r:id="rId61"/>
    <p:sldId id="540" r:id="rId62"/>
    <p:sldId id="539" r:id="rId63"/>
    <p:sldId id="541" r:id="rId64"/>
    <p:sldId id="601" r:id="rId65"/>
    <p:sldId id="609" r:id="rId66"/>
    <p:sldId id="565" r:id="rId67"/>
    <p:sldId id="616" r:id="rId68"/>
    <p:sldId id="617" r:id="rId69"/>
    <p:sldId id="670" r:id="rId70"/>
    <p:sldId id="664" r:id="rId71"/>
    <p:sldId id="665" r:id="rId72"/>
    <p:sldId id="667" r:id="rId73"/>
    <p:sldId id="668" r:id="rId74"/>
    <p:sldId id="669" r:id="rId75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8" autoAdjust="0"/>
    <p:restoredTop sz="94541" autoAdjust="0"/>
  </p:normalViewPr>
  <p:slideViewPr>
    <p:cSldViewPr>
      <p:cViewPr varScale="1">
        <p:scale>
          <a:sx n="58" d="100"/>
          <a:sy n="58" d="100"/>
        </p:scale>
        <p:origin x="1746" y="6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4592"/>
    </p:cViewPr>
  </p:sorterViewPr>
  <p:notesViewPr>
    <p:cSldViewPr>
      <p:cViewPr varScale="1">
        <p:scale>
          <a:sx n="82" d="100"/>
          <a:sy n="82" d="100"/>
        </p:scale>
        <p:origin x="-3060" y="-7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6.xml"/><Relationship Id="rId13" Type="http://schemas.openxmlformats.org/officeDocument/2006/relationships/slide" Target="slides/slide41.xml"/><Relationship Id="rId18" Type="http://schemas.openxmlformats.org/officeDocument/2006/relationships/slide" Target="slides/slide47.xml"/><Relationship Id="rId3" Type="http://schemas.openxmlformats.org/officeDocument/2006/relationships/slide" Target="slides/slide31.xml"/><Relationship Id="rId21" Type="http://schemas.openxmlformats.org/officeDocument/2006/relationships/slide" Target="slides/slide52.xml"/><Relationship Id="rId7" Type="http://schemas.openxmlformats.org/officeDocument/2006/relationships/slide" Target="slides/slide35.xml"/><Relationship Id="rId12" Type="http://schemas.openxmlformats.org/officeDocument/2006/relationships/slide" Target="slides/slide40.xml"/><Relationship Id="rId17" Type="http://schemas.openxmlformats.org/officeDocument/2006/relationships/slide" Target="slides/slide46.xml"/><Relationship Id="rId2" Type="http://schemas.openxmlformats.org/officeDocument/2006/relationships/slide" Target="slides/slide30.xml"/><Relationship Id="rId16" Type="http://schemas.openxmlformats.org/officeDocument/2006/relationships/slide" Target="slides/slide45.xml"/><Relationship Id="rId20" Type="http://schemas.openxmlformats.org/officeDocument/2006/relationships/slide" Target="slides/slide50.xml"/><Relationship Id="rId1" Type="http://schemas.openxmlformats.org/officeDocument/2006/relationships/slide" Target="slides/slide29.xml"/><Relationship Id="rId6" Type="http://schemas.openxmlformats.org/officeDocument/2006/relationships/slide" Target="slides/slide34.xml"/><Relationship Id="rId11" Type="http://schemas.openxmlformats.org/officeDocument/2006/relationships/slide" Target="slides/slide39.xml"/><Relationship Id="rId5" Type="http://schemas.openxmlformats.org/officeDocument/2006/relationships/slide" Target="slides/slide33.xml"/><Relationship Id="rId15" Type="http://schemas.openxmlformats.org/officeDocument/2006/relationships/slide" Target="slides/slide43.xml"/><Relationship Id="rId10" Type="http://schemas.openxmlformats.org/officeDocument/2006/relationships/slide" Target="slides/slide38.xml"/><Relationship Id="rId19" Type="http://schemas.openxmlformats.org/officeDocument/2006/relationships/slide" Target="slides/slide48.xml"/><Relationship Id="rId4" Type="http://schemas.openxmlformats.org/officeDocument/2006/relationships/slide" Target="slides/slide32.xml"/><Relationship Id="rId9" Type="http://schemas.openxmlformats.org/officeDocument/2006/relationships/slide" Target="slides/slide37.xml"/><Relationship Id="rId14" Type="http://schemas.openxmlformats.org/officeDocument/2006/relationships/slide" Target="slides/slide42.xml"/><Relationship Id="rId22" Type="http://schemas.openxmlformats.org/officeDocument/2006/relationships/slide" Target="slides/slide7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82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016" y="4560901"/>
            <a:ext cx="5367494" cy="4317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20" tIns="50212" rIns="100420" bIns="50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14044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2313"/>
            <a:ext cx="4795838" cy="35972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60901"/>
            <a:ext cx="5365820" cy="431789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89" tIns="47491" rIns="94989" bIns="4749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For asymmetric attributes, only presence—a non-zero attribute value—is regarded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as important. Consider a data set where each object is a student and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To illustrate, if students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are compared on the basis of the courses they don’t take, then most students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would seem very similar, at least if the number of courses is large.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each attribute records whether or not a student took a particular course at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 university. For a specific student, an attribute has a value of 1 if the student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took the course associated with that attribute and a value of 0 otherwise.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Because students take only a small fraction of all available courses, most of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values in such a data set would be 0. Therefore, it is more meaningful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and more efficient to focus on the non-zero values. To illustrate, if students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are compared on the basis of the courses they don’t take, then most students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would seem very similar, at least if the number of courses is large. Binary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attributes where only non-zero values are important are called </a:t>
            </a:r>
            <a:r>
              <a:rPr lang="en-US" sz="1800" b="1" i="0" u="none" strike="noStrike" baseline="0" dirty="0">
                <a:latin typeface="CMBX10"/>
              </a:rPr>
              <a:t>asymmetric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82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r>
              <a:rPr lang="en-US" dirty="0"/>
              <a:t>Dimensionality The dimensionality of a data set is the number of attributes</a:t>
            </a:r>
          </a:p>
          <a:p>
            <a:r>
              <a:rPr lang="en-US" dirty="0"/>
              <a:t>that the objects in the data set possess. Indeed, the difficulties associated with analyzing high-dimensional data</a:t>
            </a:r>
          </a:p>
          <a:p>
            <a:r>
              <a:rPr lang="en-US" dirty="0"/>
              <a:t>are sometimes referred to as the curse of dimensionality. Because of this,</a:t>
            </a:r>
          </a:p>
          <a:p>
            <a:r>
              <a:rPr lang="en-US" dirty="0"/>
              <a:t>an important motivation in preprocessing the data is dimensionality reduction.</a:t>
            </a:r>
          </a:p>
          <a:p>
            <a:endParaRPr lang="en-US" dirty="0"/>
          </a:p>
          <a:p>
            <a:r>
              <a:rPr lang="en-US" dirty="0"/>
              <a:t>Sparsity For some data sets, such as those with asymmetric features, most</a:t>
            </a:r>
          </a:p>
          <a:p>
            <a:r>
              <a:rPr lang="en-US" dirty="0"/>
              <a:t>attributes of an object have values of 0; in many cases, fewer than 1% of</a:t>
            </a:r>
          </a:p>
          <a:p>
            <a:r>
              <a:rPr lang="en-US" dirty="0"/>
              <a:t>the entries are non-zero. Recommendation system</a:t>
            </a:r>
          </a:p>
          <a:p>
            <a:endParaRPr lang="en-US" dirty="0"/>
          </a:p>
          <a:p>
            <a:r>
              <a:rPr lang="en-US" dirty="0"/>
              <a:t>Resolution It is frequently possible to obtain data at different levels of resolution,</a:t>
            </a:r>
          </a:p>
          <a:p>
            <a:r>
              <a:rPr lang="en-US" dirty="0"/>
              <a:t>and often the properties of the data are different at different resolutions.</a:t>
            </a:r>
          </a:p>
          <a:p>
            <a:r>
              <a:rPr lang="en-US" dirty="0"/>
              <a:t>For instance, the surface of the Earth seems very uneven at a resolution of a</a:t>
            </a:r>
          </a:p>
          <a:p>
            <a:r>
              <a:rPr lang="en-US" dirty="0"/>
              <a:t>If the resolution</a:t>
            </a:r>
          </a:p>
          <a:p>
            <a:r>
              <a:rPr lang="en-US" dirty="0"/>
              <a:t>is too fine, a pattern may not be visible or may be buried in noise; if the</a:t>
            </a:r>
          </a:p>
          <a:p>
            <a:r>
              <a:rPr lang="en-US" dirty="0"/>
              <a:t>resolution is too coarse, the pattern may disappear. For example, variations</a:t>
            </a:r>
          </a:p>
          <a:p>
            <a:r>
              <a:rPr lang="en-US" dirty="0"/>
              <a:t>in atmospheric pressure on a scale of hours reflect the movement of storms</a:t>
            </a:r>
          </a:p>
          <a:p>
            <a:r>
              <a:rPr lang="en-US" dirty="0"/>
              <a:t>and other weather systems. On a scale of months, such phenomena are not</a:t>
            </a:r>
          </a:p>
          <a:p>
            <a:r>
              <a:rPr lang="en-US" dirty="0"/>
              <a:t>detectable.</a:t>
            </a:r>
          </a:p>
        </p:txBody>
      </p:sp>
    </p:spTree>
    <p:extLst>
      <p:ext uri="{BB962C8B-B14F-4D97-AF65-F5344CB8AC3E}">
        <p14:creationId xmlns:p14="http://schemas.microsoft.com/office/powerpoint/2010/main" val="226233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9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Much data mining work assumes that the data set is a collection of records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(data objects), each of which consists of a fixed set of data fields (attributes).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For the most basic form of record data, there is no explicit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relationship among records or data fields, and every record (object) has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same set of attributes. Record data is usually stored either in </a:t>
            </a:r>
            <a:r>
              <a:rPr lang="en-US" sz="1800" b="1" i="0" u="none" strike="noStrike" baseline="0" dirty="0">
                <a:latin typeface="CMBX10"/>
              </a:rPr>
              <a:t>flat </a:t>
            </a:r>
            <a:r>
              <a:rPr lang="en-US" sz="1800" b="0" i="0" u="none" strike="noStrike" baseline="0" dirty="0">
                <a:latin typeface="CMR10"/>
              </a:rPr>
              <a:t>files or in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relational databases.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6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If the data objects in a collection of data all have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same fixed set of numeric attributes, then the data objects can be thought of as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sparse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points (vectors) in a multidimensional space, where each dimension represents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 distinct attribute describing the object. A set of such data objects can be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interpreted as an </a:t>
            </a:r>
            <a:r>
              <a:rPr lang="en-US" sz="1800" b="0" i="1" u="none" strike="noStrike" baseline="0" dirty="0">
                <a:latin typeface="CMMI10"/>
              </a:rPr>
              <a:t>m </a:t>
            </a:r>
            <a:r>
              <a:rPr lang="en-US" sz="1800" b="0" i="0" u="none" strike="noStrike" baseline="0" dirty="0">
                <a:latin typeface="CMR10"/>
              </a:rPr>
              <a:t>by </a:t>
            </a:r>
            <a:r>
              <a:rPr lang="en-US" sz="1800" b="0" i="1" u="none" strike="noStrike" baseline="0" dirty="0">
                <a:latin typeface="CMMI10"/>
              </a:rPr>
              <a:t>n </a:t>
            </a:r>
            <a:r>
              <a:rPr lang="en-US" sz="1800" b="0" i="0" u="none" strike="noStrike" baseline="0" dirty="0">
                <a:latin typeface="CMR10"/>
              </a:rPr>
              <a:t>matrix, where there are </a:t>
            </a:r>
            <a:r>
              <a:rPr lang="en-US" sz="1800" b="0" i="1" u="none" strike="noStrike" baseline="0" dirty="0">
                <a:latin typeface="CMMI10"/>
              </a:rPr>
              <a:t>m </a:t>
            </a:r>
            <a:r>
              <a:rPr lang="en-US" sz="1800" b="0" i="0" u="none" strike="noStrike" baseline="0" dirty="0">
                <a:latin typeface="CMR10"/>
              </a:rPr>
              <a:t>rows, one for each object,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1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0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r>
              <a:rPr lang="en-US" sz="1800" b="1" i="0" u="none" strike="noStrike" baseline="0" dirty="0">
                <a:latin typeface="CMBX10"/>
              </a:rPr>
              <a:t>Transaction or Market Basket Data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set of products purchased by a customer during one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shopping trip constitutes a transaction, while the individual products that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were purchased are the items. This type of data is called </a:t>
            </a:r>
            <a:r>
              <a:rPr lang="en-US" sz="1800" b="1" i="0" u="none" strike="noStrike" baseline="0" dirty="0">
                <a:latin typeface="CMBX10"/>
              </a:rPr>
              <a:t>market basket</a:t>
            </a:r>
          </a:p>
          <a:p>
            <a:pPr algn="l"/>
            <a:r>
              <a:rPr lang="en-US" sz="1800" b="1" i="0" u="none" strike="noStrike" baseline="0" dirty="0">
                <a:latin typeface="CMBX10"/>
              </a:rPr>
              <a:t>data </a:t>
            </a:r>
            <a:r>
              <a:rPr lang="en-US" sz="1800" b="0" i="0" u="none" strike="noStrike" baseline="0" dirty="0">
                <a:latin typeface="CMR10"/>
              </a:rPr>
              <a:t>because the items in each record are the products in a person’s “market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basket.”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23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pPr algn="l"/>
            <a:r>
              <a:rPr lang="en-US" sz="1800" b="1" i="0" u="none" strike="noStrike" baseline="0" dirty="0">
                <a:latin typeface="CMBX10"/>
              </a:rPr>
              <a:t>Data with Relationships among Objects </a:t>
            </a:r>
            <a:r>
              <a:rPr lang="en-US" sz="1800" b="0" i="0" u="none" strike="noStrike" baseline="0" dirty="0">
                <a:latin typeface="CMR10"/>
              </a:rPr>
              <a:t>The relationships among objects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frequently convey important information. In such cases, the data is often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represented as a graph. In particular, the data objects are mapped to nodes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of the graph, while the relationships among objects are captured by the links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between objects and link properties, such as direction and weight. Consider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Web pages on the World Wide Web, which contain both text and links to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other pages. In order to process search queries, Web search engines collect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and process Web pages to extract their contents. It is well known, however,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that the links to and from each page provide a great deal of information about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relevance of a Web page to a query, and thus, must also be taken into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consideration. Figure 2.3(a) shows a set of linked Web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7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6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17" tIns="47507" rIns="95017" bIns="47507"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An </a:t>
            </a:r>
            <a:r>
              <a:rPr lang="en-US" sz="1800" b="1" i="0" u="none" strike="noStrike" baseline="0" dirty="0">
                <a:latin typeface="CMBX10"/>
              </a:rPr>
              <a:t>attribute </a:t>
            </a:r>
            <a:r>
              <a:rPr lang="en-US" sz="1800" b="0" i="0" u="none" strike="noStrike" baseline="0" dirty="0">
                <a:latin typeface="CMR10"/>
              </a:rPr>
              <a:t>is a property or characteristic of an object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that may vary, either from one object to another or from one time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2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Sprase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9248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66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8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34" tIns="47516" rIns="95034" bIns="47516"/>
          <a:lstStyle/>
          <a:p>
            <a:r>
              <a:rPr lang="en-US" sz="1800" b="1" i="0" u="none" strike="noStrike" baseline="0" dirty="0">
                <a:latin typeface="CMBX10"/>
              </a:rPr>
              <a:t>Exploratory Data Analysis </a:t>
            </a:r>
            <a:r>
              <a:rPr lang="en-US" sz="1800" b="0" i="0" u="none" strike="noStrike" baseline="0" dirty="0">
                <a:latin typeface="CMR10"/>
              </a:rPr>
              <a:t>(EDA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43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34" tIns="47516" rIns="95034" bIns="47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4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34" tIns="47516" rIns="95034" bIns="47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6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6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Consider a set of students who have an attribute, </a:t>
            </a:r>
            <a:r>
              <a:rPr lang="en-US" sz="1800" b="0" i="1" u="none" strike="noStrike" baseline="0" dirty="0">
                <a:latin typeface="CMTI10"/>
              </a:rPr>
              <a:t>class</a:t>
            </a:r>
            <a:r>
              <a:rPr lang="en-US" sz="1800" b="0" i="0" u="none" strike="noStrike" baseline="0" dirty="0">
                <a:latin typeface="CMR10"/>
              </a:rPr>
              <a:t>, which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can take values from the set </a:t>
            </a:r>
            <a:r>
              <a:rPr lang="en-US" sz="1800" b="0" i="1" u="none" strike="noStrike" baseline="0" dirty="0">
                <a:latin typeface="CMSY10"/>
              </a:rPr>
              <a:t>{</a:t>
            </a:r>
            <a:r>
              <a:rPr lang="en-US" sz="1800" b="0" i="1" u="none" strike="noStrike" baseline="0" dirty="0">
                <a:latin typeface="CMMI10"/>
              </a:rPr>
              <a:t>freshman, sophomore, junior, senior</a:t>
            </a:r>
            <a:r>
              <a:rPr lang="en-US" sz="1800" b="0" i="1" u="none" strike="noStrike" baseline="0" dirty="0">
                <a:latin typeface="CMSY10"/>
              </a:rPr>
              <a:t>}</a:t>
            </a:r>
            <a:r>
              <a:rPr lang="en-US" sz="1800" b="0" i="0" u="none" strike="noStrike" baseline="0" dirty="0">
                <a:latin typeface="CMR10"/>
              </a:rPr>
              <a:t>. Table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3.1 shows the number of students for each value of the </a:t>
            </a:r>
            <a:r>
              <a:rPr lang="en-US" sz="1800" b="0" i="1" u="none" strike="noStrike" baseline="0" dirty="0">
                <a:latin typeface="CMTI10"/>
              </a:rPr>
              <a:t>class </a:t>
            </a:r>
            <a:r>
              <a:rPr lang="en-US" sz="1800" b="0" i="0" u="none" strike="noStrike" baseline="0" dirty="0">
                <a:latin typeface="CMR10"/>
              </a:rPr>
              <a:t>attribute.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mode of the </a:t>
            </a:r>
            <a:r>
              <a:rPr lang="en-US" sz="1800" b="0" i="1" u="none" strike="noStrike" baseline="0" dirty="0">
                <a:latin typeface="CMTI10"/>
              </a:rPr>
              <a:t>class </a:t>
            </a:r>
            <a:r>
              <a:rPr lang="en-US" sz="1800" b="0" i="0" u="none" strike="noStrike" baseline="0" dirty="0">
                <a:latin typeface="CMR10"/>
              </a:rPr>
              <a:t>attribute is </a:t>
            </a:r>
            <a:r>
              <a:rPr lang="en-US" sz="1800" b="0" i="1" u="none" strike="noStrike" baseline="0" dirty="0">
                <a:latin typeface="CMMI10"/>
              </a:rPr>
              <a:t>freshman</a:t>
            </a:r>
            <a:r>
              <a:rPr lang="en-US" sz="1800" b="0" i="0" u="none" strike="noStrike" baseline="0" dirty="0">
                <a:latin typeface="CMR10"/>
              </a:rPr>
              <a:t>, with a frequency of 0.33. This may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indicate dropouts due to attrition or a larger than usual freshman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0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Both of these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attributes can be represented as integers. However, while it is reasonable to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talk about the average age of an employee, it makes no sense to talk about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average employee ID. Indeed, the only aspect of employees that we want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to capture with the ID attribute is that they are distinct. Consequently,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only valid operation for employee IDs is to test whether they are equal. There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is no hint of this limitation, however, when integers are used to represent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employee ID attribute. For the age attribute, the properties of the integers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used to represent age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9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To overcome problems with the traditional definition of a mean, the notion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of a </a:t>
            </a:r>
            <a:r>
              <a:rPr lang="en-US" sz="1800" b="1" i="0" u="none" strike="noStrike" baseline="0" dirty="0">
                <a:latin typeface="CMBX10"/>
              </a:rPr>
              <a:t>trimmed mean </a:t>
            </a:r>
            <a:r>
              <a:rPr lang="en-US" sz="1800" b="0" i="0" u="none" strike="noStrike" baseline="0" dirty="0">
                <a:latin typeface="CMR10"/>
              </a:rPr>
              <a:t>is sometimes used. A percentage </a:t>
            </a:r>
            <a:r>
              <a:rPr lang="en-US" sz="1800" b="0" i="1" u="none" strike="noStrike" baseline="0" dirty="0">
                <a:latin typeface="CMMI10"/>
              </a:rPr>
              <a:t>p </a:t>
            </a:r>
            <a:r>
              <a:rPr lang="en-US" sz="1800" b="0" i="0" u="none" strike="noStrike" baseline="0" dirty="0">
                <a:latin typeface="CMR10"/>
              </a:rPr>
              <a:t>between 0 and 100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is specified, the top and bottom (</a:t>
            </a:r>
            <a:r>
              <a:rPr lang="en-US" sz="1800" b="0" i="1" u="none" strike="noStrike" baseline="0" dirty="0">
                <a:latin typeface="CMMI10"/>
              </a:rPr>
              <a:t>p/</a:t>
            </a:r>
            <a:r>
              <a:rPr lang="en-US" sz="1800" b="0" i="0" u="none" strike="noStrike" baseline="0" dirty="0">
                <a:latin typeface="CMR10"/>
              </a:rPr>
              <a:t>2)% of the data is thrown out, and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mean is then calculated in the normal way. The median is a trimmed mean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with </a:t>
            </a:r>
            <a:r>
              <a:rPr lang="en-US" sz="1800" b="0" i="1" u="none" strike="noStrike" baseline="0" dirty="0">
                <a:latin typeface="CMMI10"/>
              </a:rPr>
              <a:t>p </a:t>
            </a:r>
            <a:r>
              <a:rPr lang="en-US" sz="1800" b="0" i="0" u="none" strike="noStrike" baseline="0" dirty="0">
                <a:latin typeface="CMR10"/>
              </a:rPr>
              <a:t>= 100%, while the standard mean corresponds to </a:t>
            </a:r>
            <a:r>
              <a:rPr lang="en-US" sz="1800" b="0" i="1" u="none" strike="noStrike" baseline="0" dirty="0">
                <a:latin typeface="CMMI10"/>
              </a:rPr>
              <a:t>p </a:t>
            </a:r>
            <a:r>
              <a:rPr lang="en-US" sz="1800" b="0" i="0" u="none" strike="noStrike" baseline="0" dirty="0">
                <a:latin typeface="CMR10"/>
              </a:rPr>
              <a:t>= 0%.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To summarize, the median is the middle value if there are an odd number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of values, and the average of the two middle values if the number of values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is even. Thus, for seven values, the median is </a:t>
            </a:r>
            <a:r>
              <a:rPr lang="en-US" sz="1800" b="0" i="1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8"/>
              </a:rPr>
              <a:t>(4)</a:t>
            </a:r>
            <a:r>
              <a:rPr lang="en-US" sz="1800" b="0" i="0" u="none" strike="noStrike" baseline="0" dirty="0">
                <a:latin typeface="CMR10"/>
              </a:rPr>
              <a:t>, while for ten values,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median is </a:t>
            </a:r>
            <a:r>
              <a:rPr lang="en-US" sz="1800" b="0" i="0" u="none" strike="noStrike" baseline="0" dirty="0">
                <a:latin typeface="CMR8"/>
              </a:rPr>
              <a:t>1</a:t>
            </a:r>
          </a:p>
          <a:p>
            <a:pPr algn="l"/>
            <a:r>
              <a:rPr lang="en-US" sz="1800" b="0" i="0" u="none" strike="noStrike" baseline="0" dirty="0">
                <a:latin typeface="CMR8"/>
              </a:rPr>
              <a:t>2 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8"/>
              </a:rPr>
              <a:t>(5) </a:t>
            </a:r>
            <a:r>
              <a:rPr lang="en-US" sz="1800" b="0" i="0" u="none" strike="noStrike" baseline="0" dirty="0">
                <a:latin typeface="CMR10"/>
              </a:rPr>
              <a:t>+ </a:t>
            </a:r>
            <a:r>
              <a:rPr lang="en-US" sz="1800" b="0" i="1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8"/>
              </a:rPr>
              <a:t>(6)</a:t>
            </a:r>
            <a:r>
              <a:rPr lang="en-US" sz="1800" b="0" i="0" u="none" strike="noStrike" baseline="0" dirty="0">
                <a:latin typeface="CMR1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09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As a result, more robust estimates of the spread of a set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of values are often used. Following are the definitions of three such measures: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</a:t>
            </a:r>
            <a:r>
              <a:rPr lang="en-US" sz="1800" b="1" i="0" u="none" strike="noStrike" baseline="0" dirty="0">
                <a:latin typeface="CMBX10"/>
              </a:rPr>
              <a:t>absolute average deviation </a:t>
            </a:r>
            <a:r>
              <a:rPr lang="en-US" sz="1800" b="0" i="0" u="none" strike="noStrike" baseline="0" dirty="0">
                <a:latin typeface="CMR10"/>
              </a:rPr>
              <a:t>(AAD), the </a:t>
            </a:r>
            <a:r>
              <a:rPr lang="en-US" sz="1800" b="1" i="0" u="none" strike="noStrike" baseline="0" dirty="0">
                <a:latin typeface="CMBX10"/>
              </a:rPr>
              <a:t>median absolute deviation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(MAD), and the </a:t>
            </a:r>
            <a:r>
              <a:rPr lang="en-US" sz="1800" b="1" i="0" u="none" strike="noStrike" baseline="0" dirty="0">
                <a:latin typeface="CMBX10"/>
              </a:rPr>
              <a:t>interquartile range</a:t>
            </a:r>
            <a:r>
              <a:rPr lang="en-US" sz="1800" b="0" i="0" u="none" strike="noStrike" baseline="0" dirty="0">
                <a:latin typeface="CMR10"/>
              </a:rPr>
              <a:t>(IQR).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14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3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25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1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This example illustrates the importance of rearranging a table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of data. In Table 3.5, which shows nine objects with six binary attributes,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there is no clear relationship between objects and attributes, at least at first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glance. If the rows and columns of this table are permuted, however, as shown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Table 3.6, then it is clear that there are really only two types of objects in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table—one that has all ones for the first three attributes and one that has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only ones for the last three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49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 technique of selecting a pair (or small number) of attributes is a type of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dimensionality reduction, and there are many more sophisticated dimensionality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reduction techniques that can be employed, e.g., principal components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analysis (PCA).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980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For continuous attributes, the range of values is divided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into bins—typically, but not necessarily, of equal width—and the values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each bin are counted.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19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 defTabSz="960754">
              <a:defRPr sz="30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1pPr>
            <a:lvl2pPr marL="777911" indent="-299196" defTabSz="960754">
              <a:defRPr sz="30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2pPr>
            <a:lvl3pPr marL="1196787" indent="-239357" defTabSz="960754">
              <a:defRPr sz="30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3pPr>
            <a:lvl4pPr marL="1675501" indent="-239357" defTabSz="960754">
              <a:defRPr sz="30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4pPr>
            <a:lvl5pPr marL="2154217" indent="-239357" defTabSz="960754">
              <a:defRPr sz="30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5pPr>
            <a:lvl6pPr marL="2632931" indent="-239357" defTabSz="960754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6pPr>
            <a:lvl7pPr marL="3111646" indent="-239357" defTabSz="960754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7pPr>
            <a:lvl8pPr marL="3590361" indent="-239357" defTabSz="960754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8pPr>
            <a:lvl9pPr marL="4069075" indent="-239357" defTabSz="960754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FB9B4-2635-4B53-98D0-7E3824745310}" type="slidenum">
              <a:rPr lang="en-US" sz="1300" b="0">
                <a:solidFill>
                  <a:schemeClr val="tx1"/>
                </a:solidFill>
                <a:latin typeface="Times" charset="0"/>
              </a:rPr>
              <a:pPr/>
              <a:t>44</a:t>
            </a:fld>
            <a:endParaRPr lang="en-US" sz="1300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" charset="0"/>
              </a:rPr>
              <a:t>As soon as the data is loaded, more choices in </a:t>
            </a:r>
            <a:r>
              <a:rPr lang="en-US" dirty="0" err="1">
                <a:latin typeface="Times" charset="0"/>
              </a:rPr>
              <a:t>Weka</a:t>
            </a:r>
            <a:r>
              <a:rPr lang="en-US" dirty="0">
                <a:latin typeface="Times" charset="0"/>
              </a:rPr>
              <a:t> are available.  Among many:</a:t>
            </a:r>
          </a:p>
          <a:p>
            <a:pPr eaLnBrk="1" hangingPunct="1"/>
            <a:r>
              <a:rPr lang="en-US" b="1" dirty="0" err="1">
                <a:latin typeface="Times" charset="0"/>
              </a:rPr>
              <a:t>Editting</a:t>
            </a:r>
            <a:r>
              <a:rPr lang="en-US" b="1" dirty="0">
                <a:latin typeface="Times" charset="0"/>
              </a:rPr>
              <a:t> the data set</a:t>
            </a:r>
          </a:p>
          <a:p>
            <a:pPr eaLnBrk="1" hangingPunct="1"/>
            <a:r>
              <a:rPr lang="en-US" dirty="0">
                <a:latin typeface="Times" charset="0"/>
              </a:rPr>
              <a:t>Select a type of the studies that we would like to do, </a:t>
            </a:r>
            <a:r>
              <a:rPr lang="en-US" dirty="0" err="1">
                <a:latin typeface="Times" charset="0"/>
              </a:rPr>
              <a:t>etc</a:t>
            </a:r>
            <a:endParaRPr lang="en-US" dirty="0">
              <a:latin typeface="Times" charset="0"/>
            </a:endParaRPr>
          </a:p>
          <a:p>
            <a:pPr eaLnBrk="1" hangingPunct="1"/>
            <a:r>
              <a:rPr lang="en-US" dirty="0">
                <a:latin typeface="Times" charset="0"/>
              </a:rPr>
              <a:t>We will be </a:t>
            </a:r>
            <a:r>
              <a:rPr lang="en-US" b="1" dirty="0">
                <a:latin typeface="Times" charset="0"/>
              </a:rPr>
              <a:t>focusing on some </a:t>
            </a:r>
            <a:r>
              <a:rPr lang="en-US" b="1" u="sng" dirty="0">
                <a:latin typeface="Times" charset="0"/>
              </a:rPr>
              <a:t>classification studies </a:t>
            </a:r>
            <a:r>
              <a:rPr lang="en-US" dirty="0">
                <a:latin typeface="Times" charset="0"/>
              </a:rPr>
              <a:t>today!</a:t>
            </a:r>
          </a:p>
        </p:txBody>
      </p:sp>
    </p:spTree>
    <p:extLst>
      <p:ext uri="{BB962C8B-B14F-4D97-AF65-F5344CB8AC3E}">
        <p14:creationId xmlns:p14="http://schemas.microsoft.com/office/powerpoint/2010/main" val="5280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17" tIns="47507" rIns="95017" bIns="47507"/>
          <a:lstStyle/>
          <a:p>
            <a:pPr algn="l"/>
            <a:r>
              <a:rPr lang="en-US" dirty="0"/>
              <a:t>Interval does not have a true zero hence can represent values below zero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Temperature provides a good illustration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of some of the concepts that have been described. First, temperature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can be either an interval or a ratio attribute, depending on its measurement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scale. When measured on the Kelvin scale, a temperature of 2</a:t>
            </a:r>
            <a:r>
              <a:rPr lang="en-US" sz="1800" b="0" i="1" u="none" strike="noStrike" baseline="0" dirty="0">
                <a:latin typeface="CMSY8"/>
              </a:rPr>
              <a:t>◦ </a:t>
            </a:r>
            <a:r>
              <a:rPr lang="en-US" sz="1800" b="0" i="0" u="none" strike="noStrike" baseline="0" dirty="0">
                <a:latin typeface="CMR10"/>
              </a:rPr>
              <a:t>is, in a physically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meaningful way, twice that of a temperature of 1</a:t>
            </a:r>
            <a:r>
              <a:rPr lang="en-US" sz="1800" b="0" i="1" u="none" strike="noStrike" baseline="0" dirty="0">
                <a:latin typeface="CMSY8"/>
              </a:rPr>
              <a:t>◦</a:t>
            </a:r>
            <a:r>
              <a:rPr lang="en-US" sz="1800" b="0" i="0" u="none" strike="noStrike" baseline="0" dirty="0">
                <a:latin typeface="CMR10"/>
              </a:rPr>
              <a:t>. This is not true when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temperature is measured on either the Celsius or Fahrenheit scales, because,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physically, a temperature of 1</a:t>
            </a:r>
            <a:r>
              <a:rPr lang="en-US" sz="1800" b="0" i="1" u="none" strike="noStrike" baseline="0" dirty="0">
                <a:latin typeface="CMSY8"/>
              </a:rPr>
              <a:t>◦ </a:t>
            </a:r>
            <a:r>
              <a:rPr lang="en-US" sz="1800" b="0" i="0" u="none" strike="noStrike" baseline="0" dirty="0">
                <a:latin typeface="CMR10"/>
              </a:rPr>
              <a:t>Fahrenheit (Celsius) is not much different than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 temperature of 2</a:t>
            </a:r>
            <a:r>
              <a:rPr lang="en-US" sz="1800" b="0" i="1" u="none" strike="noStrike" baseline="0" dirty="0">
                <a:latin typeface="CMSY8"/>
              </a:rPr>
              <a:t>◦ </a:t>
            </a:r>
            <a:r>
              <a:rPr lang="en-US" sz="1800" b="0" i="0" u="none" strike="noStrike" baseline="0" dirty="0">
                <a:latin typeface="CMR10"/>
              </a:rPr>
              <a:t>Fahrenheit (Celsius). The problem is that the zero points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of the Fahrenheit and Celsius scales are, in a physical sense, arbitrary, and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therefore, the ratio of two Celsius or Fahrenheit temperatures is not physically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meaningful. Age of father can be twice as age of son but you cannot say similar for temperature in </a:t>
            </a:r>
            <a:r>
              <a:rPr lang="en-US" sz="1800" b="0" i="0" u="none" strike="noStrike" baseline="0" dirty="0" err="1">
                <a:latin typeface="CMR10"/>
              </a:rPr>
              <a:t>centigrades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Ration : cannot fall below 0 </a:t>
            </a:r>
          </a:p>
        </p:txBody>
      </p:sp>
    </p:spTree>
    <p:extLst>
      <p:ext uri="{BB962C8B-B14F-4D97-AF65-F5344CB8AC3E}">
        <p14:creationId xmlns:p14="http://schemas.microsoft.com/office/powerpoint/2010/main" val="2593921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While two-dimensional histograms can be used to discover interesting facts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about how the values of two attributes co-occur, they are visually more complicated.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13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0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4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3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There are two main uses for scatter plots. First, they graphically show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relationship between two attributes. In Section 2.4.5, we saw how scatter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plots could be used to judge the degree of linear correlation. (See Figure 2.17.)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Scatter plots can also be used to detect non-linear relationships, either directly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or by using a scatter plot of the transformed attributes.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Second, when class labels are available, they can be used to investigate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degree to which two attributes separate the classes. If is possible to draw a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line (or a more complicated curve) that divides the plane defined by the two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attributes into separate regions that contain mostly objects of one class, then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it is possible to construct an accurate classifier based on the specified pair of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attributes.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94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6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7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01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14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9707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 Charts,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Matplotlib. Matplotlib is one of the best python data visualization libraries for generating powerful yet simple visualization.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Plotly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Seaborn.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GGplot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Altair.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Bokeh.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Pygal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Geoplotlib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7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10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9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65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18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Hence, a sampling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scheme that can accommodate differing frequencies for the items of interest is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needed. </a:t>
            </a:r>
            <a:r>
              <a:rPr lang="en-US" sz="1800" b="1" i="0" u="none" strike="noStrike" baseline="0" dirty="0">
                <a:latin typeface="CMBX10"/>
              </a:rPr>
              <a:t>Stratified sampling</a:t>
            </a:r>
            <a:r>
              <a:rPr lang="en-US" sz="1800" b="0" i="0" u="none" strike="noStrike" baseline="0" dirty="0">
                <a:latin typeface="CMR10"/>
              </a:rPr>
              <a:t>, which starts with prespecified groups of objects,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is such an approach. In the simplest version, equal numbers of objects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are drawn from each group even though the groups are of different sizes. In another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variation, the number of objects drawn from each group is proportional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to the size of that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82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47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Simplification of data: Binarization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simplifies data by converting it into a binary form, making it easier to process and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41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7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CMBX10"/>
              </a:rPr>
              <a:t>Principal</a:t>
            </a:r>
          </a:p>
          <a:p>
            <a:pPr algn="l"/>
            <a:r>
              <a:rPr lang="en-US" sz="1800" b="1" i="0" u="none" strike="noStrike" baseline="0" dirty="0">
                <a:latin typeface="CMBX10"/>
              </a:rPr>
              <a:t>Components Analysis (PCA) </a:t>
            </a:r>
            <a:r>
              <a:rPr lang="en-US" sz="1800" b="0" i="0" u="none" strike="noStrike" baseline="0" dirty="0">
                <a:latin typeface="CMR10"/>
              </a:rPr>
              <a:t>is a linear algebra technique for continuous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attributes that finds new attributes (principal components) that (1) are linear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combinations of the original attributes, (2) are </a:t>
            </a:r>
            <a:r>
              <a:rPr lang="en-US" sz="1800" b="1" i="0" u="none" strike="noStrike" baseline="0" dirty="0">
                <a:latin typeface="CMBX10"/>
              </a:rPr>
              <a:t>orthogonal </a:t>
            </a:r>
            <a:r>
              <a:rPr lang="en-US" sz="1800" b="0" i="0" u="none" strike="noStrike" baseline="0" dirty="0">
                <a:latin typeface="CMR10"/>
              </a:rPr>
              <a:t>(perpendicular) to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each other, and (3) capture the maximum amount of variation in the data. For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example, the first two principal components capture as much of the variation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the data as is possible with two orthogonal attributes that are linear combinations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of the original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585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r>
              <a:rPr lang="en-US" sz="1800" b="1" i="0" u="none" strike="noStrike" baseline="0" dirty="0">
                <a:latin typeface="CMBX10"/>
              </a:rPr>
              <a:t>Filter approaches</a:t>
            </a:r>
          </a:p>
          <a:p>
            <a:r>
              <a:rPr lang="en-US" sz="1800" b="1" i="0" u="none" strike="noStrike" baseline="0" dirty="0">
                <a:latin typeface="CMBX10"/>
              </a:rPr>
              <a:t>Wrapper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4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28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Nominal and ordinal attributes are collectively referred to as </a:t>
            </a:r>
            <a:r>
              <a:rPr lang="en-US" sz="1800" b="1" i="0" u="none" strike="noStrike" baseline="0" dirty="0">
                <a:latin typeface="CMBX10"/>
              </a:rPr>
              <a:t>categorical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or </a:t>
            </a:r>
            <a:r>
              <a:rPr lang="en-US" sz="1800" b="1" i="0" u="none" strike="noStrike" baseline="0" dirty="0">
                <a:latin typeface="CMBX10"/>
              </a:rPr>
              <a:t>qualitative </a:t>
            </a:r>
            <a:r>
              <a:rPr lang="en-US" sz="1800" b="0" i="0" u="none" strike="noStrike" baseline="0" dirty="0">
                <a:latin typeface="CMR10"/>
              </a:rPr>
              <a:t>attributes. As the name suggests, qualitative attributes, such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as employee ID, lack most of the properties of numbers. Even if they are represented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by numbers, i.e., integers, they should be treated more like symbols.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remaining two types of attributes, interval and ratio, are collectively referred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to as </a:t>
            </a:r>
            <a:r>
              <a:rPr lang="en-US" sz="1800" b="1" i="0" u="none" strike="noStrike" baseline="0" dirty="0">
                <a:latin typeface="CMBX10"/>
              </a:rPr>
              <a:t>quantitative </a:t>
            </a:r>
            <a:r>
              <a:rPr lang="en-US" sz="1800" b="0" i="0" u="none" strike="noStrike" baseline="0" dirty="0">
                <a:latin typeface="CMR10"/>
              </a:rPr>
              <a:t>or </a:t>
            </a:r>
            <a:r>
              <a:rPr lang="en-US" sz="1800" b="1" i="0" u="none" strike="noStrike" baseline="0" dirty="0">
                <a:latin typeface="CMBX10"/>
              </a:rPr>
              <a:t>numeric </a:t>
            </a:r>
            <a:r>
              <a:rPr lang="en-US" sz="1800" b="0" i="0" u="none" strike="noStrike" baseline="0" dirty="0">
                <a:latin typeface="CMR10"/>
              </a:rPr>
              <a:t>attributes. Quantitative attributes are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represented by numbers and have most of the properties of numbers. Note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that quantitative attributes can be integer-valued or continuous.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7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 types of attributes can also be described in terms of transformations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that do not change the meaning of an attribute. Indeed, S. Smith Stevens,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psychologist who originally defined the types of attributes shown in Table 2.2,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defined them in terms of these </a:t>
            </a:r>
            <a:r>
              <a:rPr lang="en-US" sz="1800" b="1" i="0" u="none" strike="noStrike" baseline="0" dirty="0">
                <a:latin typeface="CMBX10"/>
              </a:rPr>
              <a:t>permissible transformations</a:t>
            </a:r>
            <a:r>
              <a:rPr lang="en-US" sz="1800" b="0" i="0" u="none" strike="noStrike" baseline="0" dirty="0">
                <a:latin typeface="CMR10"/>
              </a:rPr>
              <a:t>. For example,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3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pPr algn="l"/>
            <a:r>
              <a:rPr lang="en-US" sz="1800" b="1" i="0" u="none" strike="noStrike" baseline="0" dirty="0">
                <a:latin typeface="CMBX10"/>
              </a:rPr>
              <a:t>Binary attributes </a:t>
            </a:r>
            <a:r>
              <a:rPr lang="en-US" sz="1800" b="0" i="0" u="none" strike="noStrike" baseline="0" dirty="0">
                <a:latin typeface="CMR10"/>
              </a:rPr>
              <a:t>are a special case of discrete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attributes and assume only two values, e.g., true/false, yes/no,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male/female, or 0/1. Binary attributes are often represented as Boolean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variables, or as integer variables that only take the values 0 or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7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3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4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0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799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7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8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74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3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17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2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97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12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01/27/2021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pPr algn="ctr"/>
            <a:r>
              <a:rPr lang="en-US" dirty="0"/>
              <a:t>Data Mining: Data Preprocessing</a:t>
            </a:r>
            <a:endParaRPr lang="en-US" sz="28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795002"/>
            <a:ext cx="8153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dirty="0"/>
              <a:t>Week1 Lecture 2</a:t>
            </a:r>
          </a:p>
          <a:p>
            <a:pPr algn="ctr"/>
            <a:r>
              <a:rPr lang="en-US" sz="1600" b="0" dirty="0">
                <a:solidFill>
                  <a:srgbClr val="0000FF"/>
                </a:solidFill>
              </a:rPr>
              <a:t> EESHA TUR RAZIA BABAR</a:t>
            </a:r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endParaRPr lang="en-US" sz="20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B4FDB0-CD89-AB22-10DA-9722AFE16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lk3cwkd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82C2B-71D3-898D-A4EF-90EEA922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9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Display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Discrete and Continuous Attributes 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Has only a finite or countably infinite set of values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Examples: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Often represented as integer variables.  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Note: </a:t>
            </a:r>
            <a:r>
              <a:rPr lang="en-US" sz="2200" dirty="0">
                <a:solidFill>
                  <a:srgbClr val="CC3300"/>
                </a:solidFill>
              </a:rPr>
              <a:t>binary attributes</a:t>
            </a:r>
            <a:r>
              <a:rPr lang="en-US" sz="2200" dirty="0"/>
              <a:t> are a special case of discrete attributes </a:t>
            </a:r>
          </a:p>
          <a:p>
            <a:pPr>
              <a:lnSpc>
                <a:spcPct val="90000"/>
              </a:lnSpc>
            </a:pPr>
            <a:r>
              <a:rPr lang="en-US" dirty="0"/>
              <a:t>Continuous Attribute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Examples: temperature, height, or weight. 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Practically, real values can only be measured and represented using a finite number of digits.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Continuous attributes are typically represented as floating-point variables.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Attributes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66800"/>
            <a:ext cx="8428037" cy="5181600"/>
          </a:xfrm>
        </p:spPr>
        <p:txBody>
          <a:bodyPr>
            <a:normAutofit/>
          </a:bodyPr>
          <a:lstStyle/>
          <a:p>
            <a:r>
              <a:rPr lang="en-US" sz="2400" dirty="0"/>
              <a:t>Only presence (a non-zero attribute value) is regarded as important</a:t>
            </a:r>
          </a:p>
          <a:p>
            <a:pPr marL="1311275" lvl="2" indent="-396875"/>
            <a:r>
              <a:rPr lang="en-US" sz="1800" dirty="0"/>
              <a:t>Words present in documents</a:t>
            </a:r>
          </a:p>
          <a:p>
            <a:pPr marL="1311275" lvl="2" indent="-396875"/>
            <a:r>
              <a:rPr lang="en-US" sz="1800" dirty="0"/>
              <a:t>Items present in customer transactions</a:t>
            </a:r>
          </a:p>
          <a:p>
            <a:pPr marL="1311275" lvl="2" indent="-396875"/>
            <a:endParaRPr lang="en-US" sz="1800" dirty="0"/>
          </a:p>
          <a:p>
            <a:r>
              <a:rPr lang="en-US" sz="2400" dirty="0"/>
              <a:t>If we met a friend in the grocery store would we ever say the following?</a:t>
            </a:r>
            <a:br>
              <a:rPr lang="en-US" sz="2400" dirty="0"/>
            </a:br>
            <a:br>
              <a:rPr lang="en-US" sz="1000" dirty="0"/>
            </a:br>
            <a:r>
              <a:rPr lang="en-US" sz="2400" i="1" dirty="0">
                <a:latin typeface="Times New Roman" pitchFamily="18" charset="0"/>
              </a:rPr>
              <a:t>“I see our purchases are very similar since we didn’t buy most of the same things.” </a:t>
            </a:r>
          </a:p>
          <a:p>
            <a:endParaRPr lang="en-US" sz="2400" i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 for Attribute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66800"/>
            <a:ext cx="8428037" cy="5181600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r>
              <a:rPr lang="en-US" dirty="0"/>
              <a:t>The types of operations you choose should be “meaningful” for the type of data you have</a:t>
            </a:r>
          </a:p>
          <a:p>
            <a:pPr lvl="1"/>
            <a:r>
              <a:rPr lang="en-US" dirty="0"/>
              <a:t>Distinctness, order, meaningful intervals, and meaningful ratios are only four (among </a:t>
            </a:r>
            <a:r>
              <a:rPr lang="en-US"/>
              <a:t>many possible) </a:t>
            </a:r>
            <a:r>
              <a:rPr lang="en-US" dirty="0"/>
              <a:t>properties of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data type you see – often numbers or strings – may not capture all the properties or may suggest properties that are not present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Analysis may depend on these other properties of the data</a:t>
            </a:r>
          </a:p>
          <a:p>
            <a:pPr lvl="2" indent="233363"/>
            <a:r>
              <a:rPr lang="en-US" dirty="0"/>
              <a:t>Many statistical analyses depend only on the distribution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end, what is meaningful can be specific to domain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 sz="2800"/>
              <a:t>Important Characteristics of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>
            <a:normAutofit fontScale="92500" lnSpcReduction="10000"/>
          </a:bodyPr>
          <a:lstStyle/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/>
              <a:t>Dimensionality (number of attributes)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sz="2400" dirty="0"/>
              <a:t> High dimensional data brings a number of challenges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/>
              <a:t>Sparsity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sz="2400" dirty="0"/>
              <a:t> Only presence counts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/>
              <a:t>Resolution</a:t>
            </a:r>
          </a:p>
          <a:p>
            <a:pPr lvl="2" indent="-342900">
              <a:lnSpc>
                <a:spcPct val="105000"/>
              </a:lnSpc>
              <a:spcBef>
                <a:spcPct val="20000"/>
              </a:spcBef>
            </a:pPr>
            <a:r>
              <a:rPr lang="en-US" sz="2400" dirty="0"/>
              <a:t> Patterns depend on the scale 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endParaRPr lang="en-US" sz="2400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/>
              <a:t>Size</a:t>
            </a:r>
          </a:p>
          <a:p>
            <a:pPr lvl="2" indent="-342900">
              <a:lnSpc>
                <a:spcPct val="115000"/>
              </a:lnSpc>
              <a:spcBef>
                <a:spcPct val="20000"/>
              </a:spcBef>
            </a:pPr>
            <a:r>
              <a:rPr lang="en-US" sz="2400" dirty="0"/>
              <a:t>Type of analysis may depend on size of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/>
              <a:t>Types of data sets 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Record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Data Matrix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Document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Transaction Data</a:t>
            </a:r>
            <a:endParaRPr lang="en-US" dirty="0"/>
          </a:p>
          <a:p>
            <a:pPr marL="285750" indent="-285750"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Graph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World Wide Web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Molecular Structures</a:t>
            </a:r>
          </a:p>
          <a:p>
            <a:pPr marL="285750" indent="-285750">
              <a:lnSpc>
                <a:spcPct val="90000"/>
              </a:lnSpc>
            </a:pPr>
            <a:r>
              <a:rPr lang="en-US" sz="2600" dirty="0">
                <a:cs typeface="Times New Roman" pitchFamily="18" charset="0"/>
              </a:rPr>
              <a:t>Ordered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Spatial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Temporal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Sequential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Genetic Sequence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7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Record Data 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99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that consists of a collection of records, each of which consists of a fixed set of attributes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2209800" y="2209800"/>
          <a:ext cx="38481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05628" imgH="5779008" progId="Word.Document.8">
                  <p:embed/>
                </p:oleObj>
              </mc:Choice>
              <mc:Fallback>
                <p:oleObj name="Document" r:id="rId3" imgW="5405628" imgH="577900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38481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dirty="0"/>
              <a:t>Data Matrix 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124200"/>
          </a:xfrm>
        </p:spPr>
        <p:txBody>
          <a:bodyPr/>
          <a:lstStyle/>
          <a:p>
            <a:r>
              <a:rPr lang="en-US" sz="2400" dirty="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pPr lvl="4"/>
            <a:endParaRPr lang="en-US" sz="1800" dirty="0"/>
          </a:p>
          <a:p>
            <a:r>
              <a:rPr lang="en-US" sz="2400" dirty="0"/>
              <a:t>Such a data set can be represented by an </a:t>
            </a:r>
            <a:r>
              <a:rPr lang="en-US" sz="2400" i="1" dirty="0"/>
              <a:t>m</a:t>
            </a:r>
            <a:r>
              <a:rPr lang="en-US" sz="2400" dirty="0"/>
              <a:t> by </a:t>
            </a:r>
            <a:r>
              <a:rPr lang="en-US" sz="2400" i="1" dirty="0"/>
              <a:t>n</a:t>
            </a:r>
            <a:r>
              <a:rPr lang="en-US" sz="2400" dirty="0"/>
              <a:t> matrix, where there are </a:t>
            </a:r>
            <a:r>
              <a:rPr lang="en-US" sz="2400" i="1" dirty="0"/>
              <a:t>m</a:t>
            </a:r>
            <a:r>
              <a:rPr lang="en-US" sz="2400" dirty="0"/>
              <a:t> rows, one for each object, and </a:t>
            </a:r>
            <a:r>
              <a:rPr lang="en-US" sz="2400" i="1" dirty="0"/>
              <a:t>n</a:t>
            </a:r>
            <a:r>
              <a:rPr lang="en-US" sz="2400" dirty="0"/>
              <a:t> columns, one for each attribute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62000" y="4314825"/>
          <a:ext cx="7761288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06222" imgH="1480748" progId="Visio.Drawing.6">
                  <p:embed/>
                </p:oleObj>
              </mc:Choice>
              <mc:Fallback>
                <p:oleObj name="VISIO" r:id="rId3" imgW="5706222" imgH="148074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14825"/>
                        <a:ext cx="7761288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Document Data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document becomes a ‘term’ vector </a:t>
            </a:r>
          </a:p>
          <a:p>
            <a:pPr lvl="1"/>
            <a:r>
              <a:rPr lang="en-US" dirty="0"/>
              <a:t>Each term is a component (attribute) of the vector</a:t>
            </a:r>
          </a:p>
          <a:p>
            <a:pPr lvl="1"/>
            <a:r>
              <a:rPr lang="en-US" dirty="0"/>
              <a:t>The value of each component is the number of times the corresponding term occurs in the document.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8436" name="Object 8"/>
          <p:cNvGraphicFramePr>
            <a:graphicFrameLocks noChangeAspect="1"/>
          </p:cNvGraphicFramePr>
          <p:nvPr/>
        </p:nvGraphicFramePr>
        <p:xfrm>
          <a:off x="685800" y="3048000"/>
          <a:ext cx="7038975" cy="319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25718" imgH="2693902" progId="Visio.Drawing.6">
                  <p:embed/>
                </p:oleObj>
              </mc:Choice>
              <mc:Fallback>
                <p:oleObj name="Visio" r:id="rId3" imgW="5925718" imgH="2693902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7038975" cy="319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Transaction Data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2362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special type of data, where </a:t>
            </a:r>
          </a:p>
          <a:p>
            <a:pPr lvl="1"/>
            <a:r>
              <a:rPr lang="en-US" sz="2000" dirty="0"/>
              <a:t>Each transaction involves a set of items.  </a:t>
            </a:r>
          </a:p>
          <a:p>
            <a:pPr lvl="1"/>
            <a:r>
              <a:rPr lang="en-US" sz="2000" dirty="0"/>
              <a:t>For example, consider a grocery store.  The set of products purchased by a customer during one shopping trip constitute a transaction, while the individual products that were purchased are the items.</a:t>
            </a:r>
          </a:p>
          <a:p>
            <a:pPr lvl="1"/>
            <a:r>
              <a:rPr lang="en-US" sz="2000" dirty="0"/>
              <a:t>Can represent transaction data as record data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1752600" y="3641725"/>
          <a:ext cx="5421313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823716" imgH="1999488" progId="Word.Document.8">
                  <p:embed/>
                </p:oleObj>
              </mc:Choice>
              <mc:Fallback>
                <p:oleObj name="Document" r:id="rId3" imgW="3823716" imgH="199948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41725"/>
                        <a:ext cx="5421313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dirty="0"/>
              <a:t>Graph Data 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r>
              <a:rPr lang="en-US" sz="2500" dirty="0"/>
              <a:t>Examples: Generic graph, a molecule, and webpages </a:t>
            </a: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152400" y="1676400"/>
          <a:ext cx="2979738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39724" imgH="646176" progId="Visio.Drawing.6">
                  <p:embed/>
                </p:oleObj>
              </mc:Choice>
              <mc:Fallback>
                <p:oleObj name="VISIO" r:id="rId3" imgW="839724" imgH="64617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76400"/>
                        <a:ext cx="2979738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595947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6" name="Object 10"/>
          <p:cNvGraphicFramePr>
            <a:graphicFrameLocks noChangeAspect="1"/>
          </p:cNvGraphicFramePr>
          <p:nvPr/>
        </p:nvGraphicFramePr>
        <p:xfrm>
          <a:off x="381000" y="4191000"/>
          <a:ext cx="196532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792724" imgH="5411724" progId="Visio.Drawing.6">
                  <p:embed/>
                </p:oleObj>
              </mc:Choice>
              <mc:Fallback>
                <p:oleObj name="VISIO" r:id="rId6" imgW="5792724" imgH="5411724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1965325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0" y="5943600"/>
            <a:ext cx="306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r>
              <a:rPr lang="en-US" sz="2000" b="0"/>
              <a:t>Benzene Molecule: C6H6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Attributes and Objects</a:t>
            </a:r>
          </a:p>
          <a:p>
            <a:endParaRPr lang="en-US" dirty="0"/>
          </a:p>
          <a:p>
            <a:r>
              <a:rPr lang="en-US" dirty="0"/>
              <a:t>Types of Data</a:t>
            </a:r>
          </a:p>
          <a:p>
            <a:endParaRPr lang="en-US" dirty="0"/>
          </a:p>
          <a:p>
            <a:r>
              <a:rPr lang="en-US" dirty="0"/>
              <a:t>Data Quality</a:t>
            </a:r>
          </a:p>
          <a:p>
            <a:endParaRPr lang="en-US" dirty="0"/>
          </a:p>
          <a:p>
            <a:r>
              <a:rPr lang="en-US" dirty="0"/>
              <a:t>Data Preprocessing</a:t>
            </a:r>
          </a:p>
          <a:p>
            <a:pPr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Ordered Data </a:t>
            </a:r>
          </a:p>
        </p:txBody>
      </p:sp>
      <p:sp>
        <p:nvSpPr>
          <p:cNvPr id="2150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Sequences of transactions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408238"/>
            <a:ext cx="5121275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2422525" y="5486400"/>
            <a:ext cx="2682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An element of the sequence</a:t>
            </a:r>
          </a:p>
        </p:txBody>
      </p:sp>
      <p:sp>
        <p:nvSpPr>
          <p:cNvPr id="21510" name="AutoShape 8"/>
          <p:cNvSpPr>
            <a:spLocks/>
          </p:cNvSpPr>
          <p:nvPr/>
        </p:nvSpPr>
        <p:spPr bwMode="auto">
          <a:xfrm rot="-5400000">
            <a:off x="2994025" y="4457700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2514600" y="1828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Items/Events</a:t>
            </a:r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31242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35814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Ordered Data 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Genomic sequence data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600200" y="1676400"/>
          <a:ext cx="5356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30196" imgH="1991868" progId="Visio.Drawing.6">
                  <p:embed/>
                </p:oleObj>
              </mc:Choice>
              <mc:Fallback>
                <p:oleObj name="VISIO" r:id="rId3" imgW="2330196" imgH="199186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5356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9" descr="sst_land_temp_82_best"/>
          <p:cNvPicPr>
            <a:picLocks noGrp="1" noChangeAspect="1" noChangeArrowheads="1" noCrop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427163"/>
            <a:ext cx="6629400" cy="4973637"/>
          </a:xfrm>
          <a:noFill/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z="2800"/>
              <a:t>Ordered Data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Spatio-Temporal Data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2667000" y="266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457200" y="2955925"/>
            <a:ext cx="266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Average Monthly Temperature of land and ocean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Data Quality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Poor data quality negatively affects many data processing efforts</a:t>
            </a:r>
          </a:p>
          <a:p>
            <a:pPr>
              <a:buFont typeface="Monotype Sorts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>
              <a:buFont typeface="Monotype Sorts" charset="2"/>
              <a:buNone/>
            </a:pPr>
            <a:endParaRPr lang="en-US" sz="900" dirty="0">
              <a:latin typeface="Times New Roman" pitchFamily="18" charset="0"/>
            </a:endParaRPr>
          </a:p>
          <a:p>
            <a:r>
              <a:rPr lang="en-US" sz="2400" dirty="0"/>
              <a:t>Data mining example: a classification model for detecting people who are loan risks is built using poor data</a:t>
            </a:r>
          </a:p>
          <a:p>
            <a:pPr lvl="1"/>
            <a:r>
              <a:rPr lang="en-US" sz="2200" dirty="0"/>
              <a:t>Some credit-worthy candidates are denied loans</a:t>
            </a:r>
          </a:p>
          <a:p>
            <a:pPr lvl="1"/>
            <a:r>
              <a:rPr lang="en-US" sz="2200" dirty="0"/>
              <a:t>More loans are given to individuals that default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Data Quality …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kinds of data quality problems?</a:t>
            </a:r>
          </a:p>
          <a:p>
            <a:r>
              <a:rPr lang="en-US" dirty="0"/>
              <a:t>How can we detect problems with the data? </a:t>
            </a:r>
          </a:p>
          <a:p>
            <a:r>
              <a:rPr lang="en-US" dirty="0"/>
              <a:t>What can we do about these problems? 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Examples of data quality problems: </a:t>
            </a:r>
          </a:p>
          <a:p>
            <a:pPr lvl="1"/>
            <a:r>
              <a:rPr lang="en-US" dirty="0"/>
              <a:t>Noise and outliers </a:t>
            </a:r>
          </a:p>
          <a:p>
            <a:pPr lvl="1"/>
            <a:r>
              <a:rPr lang="en-US" dirty="0"/>
              <a:t>Wrong data </a:t>
            </a:r>
          </a:p>
          <a:p>
            <a:pPr lvl="1"/>
            <a:r>
              <a:rPr lang="en-US" dirty="0"/>
              <a:t>Fake data </a:t>
            </a:r>
          </a:p>
          <a:p>
            <a:pPr lvl="1"/>
            <a:r>
              <a:rPr lang="en-US" dirty="0"/>
              <a:t>Missing values </a:t>
            </a:r>
          </a:p>
          <a:p>
            <a:pPr lvl="1"/>
            <a:r>
              <a:rPr lang="en-US" dirty="0"/>
              <a:t>Duplicate data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+mj-lt"/>
              </a:rPr>
              <a:t>For objects, noise is an extraneous object</a:t>
            </a:r>
          </a:p>
          <a:p>
            <a:r>
              <a:rPr lang="en-US" sz="2600" dirty="0">
                <a:latin typeface="+mj-lt"/>
              </a:rPr>
              <a:t>For attributes, noise refers to modification of original values</a:t>
            </a:r>
          </a:p>
          <a:p>
            <a:pPr lvl="1"/>
            <a:r>
              <a:rPr lang="en-US" sz="2100" dirty="0">
                <a:latin typeface="+mj-lt"/>
              </a:rPr>
              <a:t>Examples: distortion of a person’s voice when talking on a poor phone and “snow” on television screen</a:t>
            </a:r>
          </a:p>
          <a:p>
            <a:pPr lvl="1"/>
            <a:r>
              <a:rPr lang="en-US" sz="2100" dirty="0">
                <a:latin typeface="+mj-lt"/>
              </a:rPr>
              <a:t>The figures below show two sine waves of the same magnitude and different frequencies, the waves combined, and the two sine waves with random noise</a:t>
            </a:r>
          </a:p>
          <a:p>
            <a:pPr lvl="2"/>
            <a:r>
              <a:rPr lang="en-US" sz="1700" dirty="0">
                <a:latin typeface="+mj-lt"/>
              </a:rPr>
              <a:t> The magnitude and shape of the original signal is distorted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54409-6EE6-4A1C-9D0B-7CD3AF6E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3045649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AF5E1-14E2-4B56-A568-ADB4A4652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81" y="3733800"/>
            <a:ext cx="3045649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86DA59-19B3-4F8E-A616-32746CC70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881" y="3733800"/>
            <a:ext cx="304564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96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C6600"/>
                </a:solidFill>
              </a:rPr>
              <a:t>Outliers</a:t>
            </a:r>
            <a:r>
              <a:rPr lang="en-US" dirty="0"/>
              <a:t> are data objects with characteristics that are considerably different than most of the other data objects in the data set</a:t>
            </a:r>
          </a:p>
          <a:p>
            <a:pPr lvl="1"/>
            <a:r>
              <a:rPr lang="en-US" b="1" dirty="0"/>
              <a:t>Case 1:</a:t>
            </a:r>
            <a:r>
              <a:rPr lang="en-US" dirty="0"/>
              <a:t> Outliers are </a:t>
            </a:r>
            <a:br>
              <a:rPr lang="en-US" dirty="0"/>
            </a:br>
            <a:r>
              <a:rPr lang="en-US" dirty="0"/>
              <a:t>noise that interferes</a:t>
            </a:r>
            <a:br>
              <a:rPr lang="en-US" dirty="0"/>
            </a:br>
            <a:r>
              <a:rPr lang="en-US" dirty="0"/>
              <a:t>with data analysis </a:t>
            </a:r>
            <a:br>
              <a:rPr lang="en-US" dirty="0"/>
            </a:br>
            <a:endParaRPr lang="en-US" sz="1200" dirty="0"/>
          </a:p>
          <a:p>
            <a:pPr lvl="1"/>
            <a:r>
              <a:rPr lang="en-US" b="1" dirty="0"/>
              <a:t>Case 2: </a:t>
            </a:r>
            <a:r>
              <a:rPr lang="en-US" dirty="0"/>
              <a:t>Outliers are </a:t>
            </a:r>
            <a:br>
              <a:rPr lang="en-US" dirty="0"/>
            </a:br>
            <a:r>
              <a:rPr lang="en-US" dirty="0"/>
              <a:t>the goal of our analysis</a:t>
            </a:r>
          </a:p>
          <a:p>
            <a:pPr lvl="2"/>
            <a:r>
              <a:rPr lang="en-US" dirty="0"/>
              <a:t> </a:t>
            </a:r>
            <a:r>
              <a:rPr lang="en-US" sz="2200" dirty="0"/>
              <a:t>Credit card fraud</a:t>
            </a:r>
          </a:p>
          <a:p>
            <a:pPr lvl="2"/>
            <a:r>
              <a:rPr lang="en-US" sz="2200" dirty="0"/>
              <a:t> Intrusion detection</a:t>
            </a:r>
            <a:r>
              <a:rPr lang="en-US" dirty="0"/>
              <a:t> </a:t>
            </a:r>
          </a:p>
          <a:p>
            <a:pPr lvl="2"/>
            <a:endParaRPr lang="en-US" sz="1200" dirty="0"/>
          </a:p>
          <a:p>
            <a:r>
              <a:rPr lang="en-US" dirty="0"/>
              <a:t>Causes?</a:t>
            </a: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4495800" y="2439988"/>
            <a:ext cx="4267200" cy="3884612"/>
            <a:chOff x="3648" y="2448"/>
            <a:chExt cx="2112" cy="1872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Outliers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Information is not collected </a:t>
            </a:r>
            <a:br>
              <a:rPr lang="en-US" dirty="0"/>
            </a:br>
            <a:r>
              <a:rPr lang="en-US" dirty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Attributes may not be applicable to all cases </a:t>
            </a:r>
            <a:br>
              <a:rPr lang="en-US" dirty="0"/>
            </a:br>
            <a:r>
              <a:rPr lang="en-US" dirty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Eliminate data objects or variables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Estimate missing values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dirty="0"/>
              <a:t>Example: time series of temperature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dirty="0"/>
              <a:t>Example: census results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Ignore the missing value during analysis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Duplicate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set may include data objects that are duplicates, or almost duplicates of one another</a:t>
            </a:r>
          </a:p>
          <a:p>
            <a:pPr lvl="1"/>
            <a:r>
              <a:rPr lang="en-US" dirty="0"/>
              <a:t>Major issue when merging data from heterogeneous sources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Same person with multiple email addresses</a:t>
            </a:r>
          </a:p>
          <a:p>
            <a:pPr lvl="1"/>
            <a:endParaRPr lang="en-US" dirty="0"/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Process of dealing with duplicate data issues</a:t>
            </a:r>
          </a:p>
          <a:p>
            <a:pPr lvl="1"/>
            <a:endParaRPr lang="en-US" dirty="0"/>
          </a:p>
          <a:p>
            <a:r>
              <a:rPr lang="en-US" dirty="0"/>
              <a:t>When should duplicate data not be removed?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 exploration?</a:t>
            </a:r>
          </a:p>
        </p:txBody>
      </p:sp>
      <p:sp>
        <p:nvSpPr>
          <p:cNvPr id="6492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8610600" cy="4343400"/>
          </a:xfrm>
        </p:spPr>
        <p:txBody>
          <a:bodyPr/>
          <a:lstStyle/>
          <a:p>
            <a:r>
              <a:rPr lang="en-US" sz="2400" dirty="0"/>
              <a:t>Key motivations of data exploration include</a:t>
            </a:r>
          </a:p>
          <a:p>
            <a:pPr lvl="1"/>
            <a:r>
              <a:rPr lang="en-US" sz="2200" dirty="0"/>
              <a:t>Helping to select the right tool for preprocessing or analysis</a:t>
            </a:r>
          </a:p>
          <a:p>
            <a:pPr lvl="1"/>
            <a:r>
              <a:rPr lang="en-US" sz="2200" dirty="0"/>
              <a:t>Making use of humans’ abilities to recognize patterns</a:t>
            </a:r>
          </a:p>
          <a:p>
            <a:pPr marL="1257300" lvl="2" indent="-342900"/>
            <a:r>
              <a:rPr lang="en-US" sz="2200" dirty="0"/>
              <a:t>People can recognize patterns not captured by data analysis tools</a:t>
            </a:r>
          </a:p>
          <a:p>
            <a:r>
              <a:rPr lang="en-US" sz="2400" dirty="0"/>
              <a:t>Related to the area of Exploratory Data Analysis (EDA)</a:t>
            </a:r>
          </a:p>
          <a:p>
            <a:pPr lvl="1"/>
            <a:r>
              <a:rPr lang="en-US" sz="2200" dirty="0"/>
              <a:t>Created by statistician John </a:t>
            </a:r>
            <a:r>
              <a:rPr lang="en-US" sz="2200" dirty="0" err="1"/>
              <a:t>Tukey</a:t>
            </a:r>
            <a:endParaRPr lang="en-US" sz="2200" dirty="0"/>
          </a:p>
          <a:p>
            <a:pPr lvl="1"/>
            <a:r>
              <a:rPr lang="en-US" sz="2200" dirty="0"/>
              <a:t>Seminal book is Exploratory Data Analysis by </a:t>
            </a:r>
            <a:r>
              <a:rPr lang="en-US" sz="2200" dirty="0" err="1"/>
              <a:t>Tukey</a:t>
            </a:r>
            <a:endParaRPr lang="en-US" sz="2200" dirty="0"/>
          </a:p>
          <a:p>
            <a:pPr lvl="1"/>
            <a:r>
              <a:rPr lang="en-US" sz="2200" dirty="0"/>
              <a:t>A nice online introduction can be found in Chapter 1 of the </a:t>
            </a:r>
            <a:r>
              <a:rPr lang="en-US" sz="2200" i="1" dirty="0"/>
              <a:t>NIST/SEMATECH e-Handbook of Statistical Methods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http://www.itl.nist.gov/div898/handbook/index.htm</a:t>
            </a:r>
            <a:endParaRPr lang="en-US" sz="2600" dirty="0"/>
          </a:p>
        </p:txBody>
      </p:sp>
      <p:sp>
        <p:nvSpPr>
          <p:cNvPr id="649234" name="Text Box 18"/>
          <p:cNvSpPr txBox="1">
            <a:spLocks noChangeArrowheads="1"/>
          </p:cNvSpPr>
          <p:nvPr/>
        </p:nvSpPr>
        <p:spPr bwMode="auto">
          <a:xfrm>
            <a:off x="381000" y="1066800"/>
            <a:ext cx="7848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SzPct val="75000"/>
              <a:buFont typeface="Monotype Sorts" charset="2"/>
              <a:buNone/>
            </a:pPr>
            <a:r>
              <a:rPr lang="en-US" sz="2400" b="1"/>
              <a:t>A preliminary exploration of the data to better understand its characteristics.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2672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Collection of </a:t>
            </a:r>
            <a:r>
              <a:rPr lang="en-US" sz="2400" b="1" i="1" dirty="0">
                <a:solidFill>
                  <a:srgbClr val="CC6600"/>
                </a:solidFill>
              </a:rPr>
              <a:t>data objects </a:t>
            </a:r>
            <a:r>
              <a:rPr lang="en-US" sz="2400" dirty="0"/>
              <a:t>and their </a:t>
            </a:r>
            <a:r>
              <a:rPr lang="en-US" sz="2400" b="1" i="1" dirty="0">
                <a:solidFill>
                  <a:srgbClr val="CC6600"/>
                </a:solidFill>
              </a:rPr>
              <a:t>attributes</a:t>
            </a:r>
          </a:p>
          <a:p>
            <a:pPr lvl="4"/>
            <a:endParaRPr lang="en-US" sz="600" dirty="0"/>
          </a:p>
          <a:p>
            <a:r>
              <a:rPr lang="en-US" sz="2400" dirty="0"/>
              <a:t>An </a:t>
            </a:r>
            <a:r>
              <a:rPr lang="en-US" sz="2400" b="1" i="1" dirty="0">
                <a:solidFill>
                  <a:srgbClr val="CC6600"/>
                </a:solidFill>
              </a:rPr>
              <a:t>attribute</a:t>
            </a:r>
            <a:r>
              <a:rPr lang="en-US" sz="2400" dirty="0"/>
              <a:t> is a property or characteristic of an object</a:t>
            </a:r>
          </a:p>
          <a:p>
            <a:pPr lvl="1"/>
            <a:r>
              <a:rPr lang="en-US" sz="2000" dirty="0"/>
              <a:t>Examples: eye color of a person, temperature, etc.</a:t>
            </a:r>
          </a:p>
          <a:p>
            <a:pPr lvl="1"/>
            <a:r>
              <a:rPr lang="en-US" sz="2000" dirty="0"/>
              <a:t>Attribute is also known as variable, field, characteristic, dimension, or feature</a:t>
            </a:r>
          </a:p>
          <a:p>
            <a:r>
              <a:rPr lang="en-US" sz="2400" dirty="0"/>
              <a:t>A collection of attributes describe an </a:t>
            </a:r>
            <a:r>
              <a:rPr lang="en-US" sz="2400" b="1" i="1" dirty="0">
                <a:solidFill>
                  <a:srgbClr val="CC6600"/>
                </a:solidFill>
              </a:rPr>
              <a:t>object</a:t>
            </a:r>
          </a:p>
          <a:p>
            <a:pPr lvl="1"/>
            <a:r>
              <a:rPr lang="en-US" sz="2000" dirty="0"/>
              <a:t>Object is also known as record, point, case, sample, entity, or instance</a:t>
            </a:r>
          </a:p>
          <a:p>
            <a:pPr lvl="4"/>
            <a:endParaRPr lang="en-US" dirty="0"/>
          </a:p>
        </p:txBody>
      </p:sp>
      <p:grpSp>
        <p:nvGrpSpPr>
          <p:cNvPr id="4100" name="Group 16"/>
          <p:cNvGrpSpPr>
            <a:grpSpLocks/>
          </p:cNvGrpSpPr>
          <p:nvPr/>
        </p:nvGrpSpPr>
        <p:grpSpPr bwMode="auto">
          <a:xfrm>
            <a:off x="5630863" y="1601788"/>
            <a:ext cx="3513137" cy="5027612"/>
            <a:chOff x="3403" y="1104"/>
            <a:chExt cx="2213" cy="2640"/>
          </a:xfrm>
        </p:grpSpPr>
        <p:graphicFrame>
          <p:nvGraphicFramePr>
            <p:cNvPr id="4107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405628" imgH="5779008" progId="Word.Document.8">
                    <p:embed/>
                  </p:oleObj>
                </mc:Choice>
                <mc:Fallback>
                  <p:oleObj name="Document" r:id="rId3" imgW="5405628" imgH="5779008" progId="Word.Documen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6477000" y="10699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4102" name="AutoShape 15"/>
          <p:cNvSpPr>
            <a:spLocks/>
          </p:cNvSpPr>
          <p:nvPr/>
        </p:nvSpPr>
        <p:spPr bwMode="auto">
          <a:xfrm>
            <a:off x="5257800" y="2517775"/>
            <a:ext cx="381000" cy="3808413"/>
          </a:xfrm>
          <a:prstGeom prst="leftBrace">
            <a:avLst>
              <a:gd name="adj1" fmla="val 8329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auto">
          <a:xfrm rot="16200000">
            <a:off x="4335463" y="38893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  <p:grpSp>
        <p:nvGrpSpPr>
          <p:cNvPr id="4104" name="Group 19"/>
          <p:cNvGrpSpPr>
            <a:grpSpLocks/>
          </p:cNvGrpSpPr>
          <p:nvPr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4105" name="Rectangle 20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Rectangle 21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Used In Data Exploration  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219200"/>
            <a:ext cx="8351837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EDA, as originally defined by Tukey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focus was on visualization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Clustering and anomaly detection were viewed as exploratory techniques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data mining, clustering and anomaly detection are major areas of interest, and not thought of as just exploratory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/>
              <a:t>In our discussion of data exploration, we focus 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Summary statistics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Visualization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 Sample Data Set  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219200"/>
            <a:ext cx="8351837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Many of the exploratory data techniques are illustrated with the Iris Plant data set.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be obtained from the UCI Machine Learning Repository 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http://www.ics.uci.edu/~mlearn/MLRepository.html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From the statistician Douglas Fisher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Three flower types (classes):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dirty="0" err="1"/>
              <a:t>Setosa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 Virginica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Versicolour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Four (non-class) attributes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Sepal width and length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Petal width and length</a:t>
            </a:r>
          </a:p>
        </p:txBody>
      </p:sp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3032125" y="2906713"/>
            <a:ext cx="207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b="1"/>
          </a:p>
        </p:txBody>
      </p:sp>
      <p:sp>
        <p:nvSpPr>
          <p:cNvPr id="906248" name="Rectangle 8"/>
          <p:cNvSpPr>
            <a:spLocks noChangeArrowheads="1"/>
          </p:cNvSpPr>
          <p:nvPr/>
        </p:nvSpPr>
        <p:spPr bwMode="auto">
          <a:xfrm>
            <a:off x="6019800" y="5257800"/>
            <a:ext cx="30480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latin typeface="Times New Roman" pitchFamily="18" charset="0"/>
              </a:rPr>
              <a:t>Virginica. Robert H. </a:t>
            </a:r>
            <a:r>
              <a:rPr lang="en-US" dirty="0" err="1">
                <a:latin typeface="Times New Roman" pitchFamily="18" charset="0"/>
              </a:rPr>
              <a:t>Mohlenbrock</a:t>
            </a:r>
            <a:r>
              <a:rPr lang="en-US" dirty="0">
                <a:latin typeface="Times New Roman" pitchFamily="18" charset="0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  <p:pic>
        <p:nvPicPr>
          <p:cNvPr id="9062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7" y="2939964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 Flower  </a:t>
            </a:r>
          </a:p>
        </p:txBody>
      </p:sp>
      <p:sp>
        <p:nvSpPr>
          <p:cNvPr id="982020" name="Text Box 4"/>
          <p:cNvSpPr txBox="1">
            <a:spLocks noChangeArrowheads="1"/>
          </p:cNvSpPr>
          <p:nvPr/>
        </p:nvSpPr>
        <p:spPr bwMode="auto">
          <a:xfrm>
            <a:off x="3032125" y="2906713"/>
            <a:ext cx="207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b="1"/>
          </a:p>
        </p:txBody>
      </p:sp>
      <p:sp>
        <p:nvSpPr>
          <p:cNvPr id="982021" name="Rectangle 5"/>
          <p:cNvSpPr>
            <a:spLocks noChangeArrowheads="1"/>
          </p:cNvSpPr>
          <p:nvPr/>
        </p:nvSpPr>
        <p:spPr bwMode="auto">
          <a:xfrm>
            <a:off x="152400" y="5715000"/>
            <a:ext cx="883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latin typeface="Times New Roman" pitchFamily="18" charset="0"/>
              </a:rPr>
              <a:t>Virginica. Robert H. Mohlenbrock. USDA NRCS. 1995. Northeast wetland flora: Field office guide to plant species. Northeast National Technical Center, Chester, PA. Courtesy of USDA NRCS Wetland Science Institute. </a:t>
            </a:r>
          </a:p>
        </p:txBody>
      </p:sp>
      <p:pic>
        <p:nvPicPr>
          <p:cNvPr id="9820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6856413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Statistics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/>
              <a:t>Summary statistics  are numbers that summarize properties of the data</a:t>
            </a:r>
          </a:p>
          <a:p>
            <a:pPr lvl="2"/>
            <a:endParaRPr lang="en-US"/>
          </a:p>
          <a:p>
            <a:pPr lvl="1"/>
            <a:r>
              <a:rPr lang="en-US"/>
              <a:t>Summarized properties include frequency, location and spread</a:t>
            </a:r>
          </a:p>
          <a:p>
            <a:pPr lvl="2"/>
            <a:r>
              <a:rPr lang="en-US"/>
              <a:t> </a:t>
            </a:r>
            <a:r>
              <a:rPr lang="en-US" sz="2200"/>
              <a:t>Examples: 	location - mean</a:t>
            </a:r>
            <a:br>
              <a:rPr lang="en-US" sz="2200"/>
            </a:br>
            <a:r>
              <a:rPr lang="en-US" sz="2200"/>
              <a:t>                   	spread - standard deviation</a:t>
            </a:r>
          </a:p>
          <a:p>
            <a:pPr lvl="2"/>
            <a:endParaRPr lang="en-US"/>
          </a:p>
          <a:p>
            <a:pPr lvl="1"/>
            <a:r>
              <a:rPr lang="en-US"/>
              <a:t>Most summary statistics can be calculated in a single pass through the data</a:t>
            </a:r>
          </a:p>
          <a:p>
            <a:pPr lvl="2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and Mode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 sz="3200" dirty="0"/>
              <a:t>The frequency of an attribute value is the percentage of time the value occurs in the </a:t>
            </a:r>
            <a:br>
              <a:rPr lang="en-US" sz="3200" dirty="0"/>
            </a:br>
            <a:r>
              <a:rPr lang="en-US" sz="3200" dirty="0"/>
              <a:t>data 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example, given the attribute ‘gender’ and a representative population of people, the gender ‘female’ occurs about 50% of the time.</a:t>
            </a:r>
          </a:p>
          <a:p>
            <a:r>
              <a:rPr lang="en-US" dirty="0"/>
              <a:t>The mode of an attribute is the most frequent attribute value   </a:t>
            </a:r>
          </a:p>
          <a:p>
            <a:r>
              <a:rPr lang="en-US" dirty="0"/>
              <a:t>The notions of frequency and mode are typically used with categorical data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Percentiles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/>
              <a:t>For continuous data, the notion of a percentile is more useful. </a:t>
            </a:r>
          </a:p>
          <a:p>
            <a:endParaRPr lang="en-US"/>
          </a:p>
          <a:p>
            <a:pPr>
              <a:buFont typeface="Monotype Sorts" charset="2"/>
              <a:buNone/>
            </a:pPr>
            <a:r>
              <a:rPr lang="en-US"/>
              <a:t>Given an ordinal or continuous attribute </a:t>
            </a:r>
            <a:r>
              <a:rPr lang="en-US" i="1"/>
              <a:t>x</a:t>
            </a:r>
            <a:r>
              <a:rPr lang="en-US"/>
              <a:t> and a number </a:t>
            </a:r>
            <a:r>
              <a:rPr lang="en-US" i="1"/>
              <a:t>p</a:t>
            </a:r>
            <a:r>
              <a:rPr lang="en-US"/>
              <a:t> between 0 and 100, the </a:t>
            </a:r>
            <a:r>
              <a:rPr lang="en-US" i="1"/>
              <a:t>p</a:t>
            </a:r>
            <a:r>
              <a:rPr lang="en-US"/>
              <a:t>th percentile is a value x</a:t>
            </a:r>
            <a:r>
              <a:rPr lang="en-US" baseline="-25000"/>
              <a:t>p</a:t>
            </a:r>
            <a:r>
              <a:rPr lang="en-US"/>
              <a:t> of x such that </a:t>
            </a:r>
            <a:r>
              <a:rPr lang="en-US" i="1"/>
              <a:t>p</a:t>
            </a:r>
            <a:r>
              <a:rPr lang="en-US"/>
              <a:t>% of the observed values of x are less than x</a:t>
            </a:r>
            <a:r>
              <a:rPr lang="en-US" baseline="-25000"/>
              <a:t>p</a:t>
            </a:r>
            <a:r>
              <a:rPr lang="en-US"/>
              <a:t>. </a:t>
            </a:r>
          </a:p>
          <a:p>
            <a:pPr>
              <a:buFont typeface="Monotype Sorts" charset="2"/>
              <a:buNone/>
            </a:pPr>
            <a:endParaRPr lang="en-US"/>
          </a:p>
          <a:p>
            <a:r>
              <a:rPr lang="en-US"/>
              <a:t>For instance, the 50th percentile is the value x</a:t>
            </a:r>
            <a:r>
              <a:rPr lang="en-US" baseline="-25000"/>
              <a:t>50%</a:t>
            </a:r>
            <a:r>
              <a:rPr lang="en-US"/>
              <a:t> such that 50% of all values of x are less than x</a:t>
            </a:r>
            <a:r>
              <a:rPr lang="en-US" baseline="-25000"/>
              <a:t>50%.</a:t>
            </a:r>
            <a:r>
              <a:rPr lang="en-US"/>
              <a:t> .</a:t>
            </a:r>
          </a:p>
        </p:txBody>
      </p:sp>
      <p:graphicFrame>
        <p:nvGraphicFramePr>
          <p:cNvPr id="908292" name="Object 4"/>
          <p:cNvGraphicFramePr>
            <a:graphicFrameLocks noChangeAspect="1"/>
          </p:cNvGraphicFramePr>
          <p:nvPr/>
        </p:nvGraphicFramePr>
        <p:xfrm>
          <a:off x="4483100" y="3327400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" imgH="203200" progId="Equation.3">
                  <p:embed/>
                </p:oleObj>
              </mc:Choice>
              <mc:Fallback>
                <p:oleObj name="Equation" r:id="rId3" imgW="177800" imgH="203200" progId="Equation.3">
                  <p:embed/>
                  <p:pic>
                    <p:nvPicPr>
                      <p:cNvPr id="908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27400"/>
                        <a:ext cx="1778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3352800"/>
            <a:ext cx="8985250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/>
              <a:t>Measures of Location: Mean and Median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/>
              <a:t>The mean is the most common measure of the location of a set of points.  </a:t>
            </a:r>
          </a:p>
          <a:p>
            <a:r>
              <a:rPr lang="en-US"/>
              <a:t>However, the mean is very sensitive to outliers.   </a:t>
            </a:r>
          </a:p>
          <a:p>
            <a:r>
              <a:rPr lang="en-US"/>
              <a:t>Thus, the median or a trimmed mean is also commonly used.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/>
              <a:t>Measures of Spread: Range and Variance</a:t>
            </a:r>
          </a:p>
        </p:txBody>
      </p:sp>
      <p:sp>
        <p:nvSpPr>
          <p:cNvPr id="912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428037" cy="5181600"/>
          </a:xfrm>
        </p:spPr>
        <p:txBody>
          <a:bodyPr/>
          <a:lstStyle/>
          <a:p>
            <a:r>
              <a:rPr lang="en-US" sz="2400"/>
              <a:t>Range is the difference between the max and min</a:t>
            </a:r>
          </a:p>
          <a:p>
            <a:r>
              <a:rPr lang="en-US" sz="2400"/>
              <a:t>The variance or standard deviation </a:t>
            </a:r>
            <a:r>
              <a:rPr lang="en-US" sz="2400" i="1">
                <a:latin typeface="Times New Roman" pitchFamily="18" charset="0"/>
              </a:rPr>
              <a:t>s</a:t>
            </a:r>
            <a:r>
              <a:rPr lang="en-US" sz="2400" i="1" baseline="-25000">
                <a:latin typeface="Times New Roman" pitchFamily="18" charset="0"/>
              </a:rPr>
              <a:t>x</a:t>
            </a:r>
            <a:r>
              <a:rPr lang="en-US" sz="2400"/>
              <a:t> is the most common measure of the spread of a set of points.</a:t>
            </a:r>
            <a:r>
              <a:rPr lang="en-US"/>
              <a:t>  </a:t>
            </a:r>
          </a:p>
          <a:p>
            <a:endParaRPr lang="en-US" sz="2700"/>
          </a:p>
          <a:p>
            <a:pPr>
              <a:buFont typeface="Monotype Sorts" charset="2"/>
              <a:buNone/>
            </a:pPr>
            <a:endParaRPr lang="en-US" sz="2700"/>
          </a:p>
          <a:p>
            <a:r>
              <a:rPr lang="en-US" sz="2400"/>
              <a:t>Because of outliers, other measures are often used.</a:t>
            </a:r>
            <a:r>
              <a:rPr lang="en-US"/>
              <a:t>  </a:t>
            </a:r>
          </a:p>
        </p:txBody>
      </p:sp>
      <p:pic>
        <p:nvPicPr>
          <p:cNvPr id="9123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5054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1239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105525" cy="25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dirty="0"/>
              <a:t>   Visualization is the conversion of data into a visual or tabular format so that the characteristics of the data and the relationships among data items or attributes can be analyzed or reported.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Visualization of data is one of the most powerful and appealing techniques for data exploration.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Humans have a well developed ability to analyze large amounts of information that is presented visually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Can detect general patterns and trends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Can detect outliers and unusual patterns  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1447800" y="2362200"/>
            <a:ext cx="5915025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Sea Surface Temperature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/>
              <a:t>The following shows the Sea Surface Temperature (SST) for July 1982</a:t>
            </a:r>
          </a:p>
          <a:p>
            <a:pPr lvl="1"/>
            <a:r>
              <a:rPr lang="en-US" sz="2200"/>
              <a:t>Thousands of data points are summarized in a single figure</a:t>
            </a:r>
          </a:p>
          <a:p>
            <a:pPr lvl="1">
              <a:buFont typeface="Arial" charset="0"/>
              <a:buNone/>
            </a:pPr>
            <a:r>
              <a:rPr lang="en-US"/>
              <a:t>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endParaRPr lang="en-US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Attribute Values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C6600"/>
                </a:solidFill>
              </a:rPr>
              <a:t>Attribute values</a:t>
            </a:r>
            <a:r>
              <a:rPr lang="en-US" b="1" i="1" dirty="0"/>
              <a:t> </a:t>
            </a:r>
            <a:r>
              <a:rPr lang="en-US" dirty="0"/>
              <a:t>are numbers or symbols assigned to an attribute for a particular object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Distinction between attributes and attribute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attribute can be mapped to different attribute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r>
              <a:rPr lang="en-US" sz="2200" dirty="0"/>
              <a:t>Example: height can be measured in feet or meters</a:t>
            </a:r>
          </a:p>
          <a:p>
            <a:pPr lvl="4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dirty="0"/>
              <a:t>Different attributes can be mapped to the same set of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r>
              <a:rPr lang="en-US" sz="2200" dirty="0"/>
              <a:t>Example: Attribute values for ID and age are integers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334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257300" algn="l"/>
              </a:tabLst>
            </a:pPr>
            <a:r>
              <a:rPr lang="en-US"/>
              <a:t>Is the mapping of information to a visual format</a:t>
            </a:r>
          </a:p>
          <a:p>
            <a:pPr>
              <a:lnSpc>
                <a:spcPct val="90000"/>
              </a:lnSpc>
              <a:tabLst>
                <a:tab pos="1257300" algn="l"/>
              </a:tabLst>
            </a:pPr>
            <a:r>
              <a:rPr lang="en-US"/>
              <a:t>Data objects, their attributes, and the relationships among data objects are translated into graphical elements such as points, lines, shapes, and colors.</a:t>
            </a:r>
          </a:p>
          <a:p>
            <a:pPr>
              <a:lnSpc>
                <a:spcPct val="90000"/>
              </a:lnSpc>
              <a:tabLst>
                <a:tab pos="1257300" algn="l"/>
              </a:tabLst>
            </a:pPr>
            <a:r>
              <a:rPr lang="en-US"/>
              <a:t>Example: </a:t>
            </a: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en-US"/>
              <a:t>Objects are often represented as points</a:t>
            </a: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en-US"/>
              <a:t>Their attribute values can be represented as the position of the points or the characteristics of the points, e.g., color, size, and shape</a:t>
            </a: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en-US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Arrangement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 dirty="0"/>
              <a:t>Is the placement of visual elements within a display</a:t>
            </a:r>
          </a:p>
          <a:p>
            <a:r>
              <a:rPr lang="en-US" dirty="0"/>
              <a:t>Can make a large difference in how easy it is to understand the data</a:t>
            </a:r>
          </a:p>
          <a:p>
            <a:r>
              <a:rPr lang="en-US" dirty="0"/>
              <a:t>Example: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4310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27"/>
          <a:stretch/>
        </p:blipFill>
        <p:spPr bwMode="auto">
          <a:xfrm>
            <a:off x="838200" y="3582988"/>
            <a:ext cx="2809240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2"/>
          <a:stretch/>
        </p:blipFill>
        <p:spPr bwMode="auto">
          <a:xfrm>
            <a:off x="5562600" y="3582988"/>
            <a:ext cx="2725738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Is the elimination or the de-emphasis of certain objects and attributes</a:t>
            </a:r>
          </a:p>
          <a:p>
            <a:pPr>
              <a:lnSpc>
                <a:spcPct val="90000"/>
              </a:lnSpc>
            </a:pPr>
            <a:r>
              <a:rPr lang="en-US"/>
              <a:t>Selection may involve the choosing a subset of attributes </a:t>
            </a:r>
          </a:p>
          <a:p>
            <a:pPr lvl="1">
              <a:lnSpc>
                <a:spcPct val="90000"/>
              </a:lnSpc>
            </a:pPr>
            <a:r>
              <a:rPr lang="en-US"/>
              <a:t>Dimensionality reduction is often used to reduce the number of dimensions to two or three</a:t>
            </a:r>
          </a:p>
          <a:p>
            <a:pPr lvl="1">
              <a:lnSpc>
                <a:spcPct val="90000"/>
              </a:lnSpc>
            </a:pPr>
            <a:r>
              <a:rPr lang="en-US"/>
              <a:t>Alternatively, pairs of attributes can be considered</a:t>
            </a:r>
          </a:p>
          <a:p>
            <a:pPr>
              <a:lnSpc>
                <a:spcPct val="90000"/>
              </a:lnSpc>
            </a:pPr>
            <a:r>
              <a:rPr lang="en-US"/>
              <a:t>Selection may also involve choosing a subset of objects</a:t>
            </a:r>
          </a:p>
          <a:p>
            <a:pPr lvl="1">
              <a:lnSpc>
                <a:spcPct val="90000"/>
              </a:lnSpc>
            </a:pPr>
            <a:r>
              <a:rPr lang="en-US"/>
              <a:t> A region of the screen can only show so many points</a:t>
            </a:r>
          </a:p>
          <a:p>
            <a:pPr lvl="1">
              <a:lnSpc>
                <a:spcPct val="90000"/>
              </a:lnSpc>
            </a:pPr>
            <a:r>
              <a:rPr lang="en-US"/>
              <a:t>Can sample, but want to preserve points in sparse areas 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Techniques: Histograms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2895600"/>
          </a:xfrm>
        </p:spPr>
        <p:txBody>
          <a:bodyPr/>
          <a:lstStyle/>
          <a:p>
            <a:r>
              <a:rPr lang="en-US" sz="2400"/>
              <a:t>Histogram </a:t>
            </a:r>
          </a:p>
          <a:p>
            <a:pPr lvl="1"/>
            <a:r>
              <a:rPr lang="en-US" sz="2000"/>
              <a:t>Usually shows the distribution of values of a single variable</a:t>
            </a:r>
          </a:p>
          <a:p>
            <a:pPr lvl="1"/>
            <a:r>
              <a:rPr lang="en-US" sz="2000"/>
              <a:t>Divide the values into bins and show a bar plot of the number of objects in each bin. </a:t>
            </a:r>
          </a:p>
          <a:p>
            <a:pPr lvl="1"/>
            <a:r>
              <a:rPr lang="en-US" sz="2000"/>
              <a:t>The height of each bar indicates the number of objects</a:t>
            </a:r>
          </a:p>
          <a:p>
            <a:pPr lvl="1"/>
            <a:r>
              <a:rPr lang="en-US" sz="2000"/>
              <a:t>Shape of histogram depends on the number of bins</a:t>
            </a:r>
          </a:p>
          <a:p>
            <a:r>
              <a:rPr lang="en-US" sz="2400"/>
              <a:t>Example: Petal Width </a:t>
            </a:r>
            <a:r>
              <a:rPr lang="en-US" sz="2000"/>
              <a:t>(10 and 20 bins, respectively)</a:t>
            </a:r>
            <a:r>
              <a:rPr lang="en-US" sz="2400"/>
              <a:t> </a:t>
            </a:r>
          </a:p>
          <a:p>
            <a:pPr lvl="1">
              <a:buFont typeface="Arial" charset="0"/>
              <a:buNone/>
            </a:pPr>
            <a:endParaRPr lang="en-US" sz="2000"/>
          </a:p>
        </p:txBody>
      </p:sp>
      <p:pic>
        <p:nvPicPr>
          <p:cNvPr id="9492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762000" y="3962400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92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4495800" y="3962400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6" descr="w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400800" cy="484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2"/>
          <p:cNvSpPr txBox="1">
            <a:spLocks noChangeArrowheads="1"/>
          </p:cNvSpPr>
          <p:nvPr/>
        </p:nvSpPr>
        <p:spPr bwMode="auto">
          <a:xfrm>
            <a:off x="609600" y="0"/>
            <a:ext cx="776986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6" rIns="91411" bIns="45706" anchor="ctr"/>
          <a:lstStyle>
            <a:lvl1pPr defTabSz="1123950">
              <a:defRPr sz="28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123950">
              <a:defRPr sz="28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123950">
              <a:defRPr sz="28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123950">
              <a:defRPr sz="28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123950">
              <a:defRPr sz="28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1239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1239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1239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1239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3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tx2"/>
                </a:solidFill>
                <a:cs typeface="Arial" charset="0"/>
              </a:rPr>
              <a:t>Histogram from </a:t>
            </a:r>
            <a:r>
              <a:rPr lang="en-US" b="0" dirty="0" err="1">
                <a:solidFill>
                  <a:schemeClr val="tx2"/>
                </a:solidFill>
                <a:cs typeface="Arial" charset="0"/>
              </a:rPr>
              <a:t>Weka</a:t>
            </a:r>
            <a:endParaRPr lang="en-US" b="0" dirty="0">
              <a:solidFill>
                <a:schemeClr val="tx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57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7775"/>
            <a:ext cx="56578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Two-Dimensional Histograms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428037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Show the joint distribution of the values of two attributes </a:t>
            </a:r>
          </a:p>
          <a:p>
            <a:pPr>
              <a:lnSpc>
                <a:spcPct val="90000"/>
              </a:lnSpc>
            </a:pPr>
            <a:r>
              <a:rPr lang="en-US"/>
              <a:t>Example: petal width and petal length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does this tell us?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Techniques: Box Plots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3246437" cy="4876800"/>
          </a:xfrm>
        </p:spPr>
        <p:txBody>
          <a:bodyPr/>
          <a:lstStyle/>
          <a:p>
            <a:r>
              <a:rPr lang="en-US"/>
              <a:t>Box Plots </a:t>
            </a:r>
          </a:p>
          <a:p>
            <a:pPr lvl="1"/>
            <a:r>
              <a:rPr lang="en-US"/>
              <a:t>Invented by J. Tukey</a:t>
            </a:r>
          </a:p>
          <a:p>
            <a:pPr lvl="1"/>
            <a:r>
              <a:rPr lang="en-US"/>
              <a:t>Another way of displaying the distribution of data </a:t>
            </a:r>
          </a:p>
          <a:p>
            <a:pPr lvl="1"/>
            <a:r>
              <a:rPr lang="en-US"/>
              <a:t>Following figure shows the basic part of a box plot</a:t>
            </a:r>
          </a:p>
          <a:p>
            <a:pPr lvl="1"/>
            <a:endParaRPr lang="en-US"/>
          </a:p>
          <a:p>
            <a:pPr lvl="1">
              <a:buFont typeface="Arial" charset="0"/>
              <a:buNone/>
            </a:pPr>
            <a:endParaRPr lang="en-US"/>
          </a:p>
        </p:txBody>
      </p:sp>
      <p:grpSp>
        <p:nvGrpSpPr>
          <p:cNvPr id="953352" name="Group 8"/>
          <p:cNvGrpSpPr>
            <a:grpSpLocks/>
          </p:cNvGrpSpPr>
          <p:nvPr/>
        </p:nvGrpSpPr>
        <p:grpSpPr bwMode="auto">
          <a:xfrm>
            <a:off x="4876800" y="1193800"/>
            <a:ext cx="644525" cy="4824413"/>
            <a:chOff x="1800" y="882"/>
            <a:chExt cx="1015" cy="4878"/>
          </a:xfrm>
        </p:grpSpPr>
        <p:sp>
          <p:nvSpPr>
            <p:cNvPr id="953353" name="Line 9"/>
            <p:cNvSpPr>
              <a:spLocks noChangeShapeType="1"/>
            </p:cNvSpPr>
            <p:nvPr/>
          </p:nvSpPr>
          <p:spPr bwMode="auto">
            <a:xfrm flipV="1">
              <a:off x="2314" y="1729"/>
              <a:ext cx="1" cy="139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54" name="Line 10"/>
            <p:cNvSpPr>
              <a:spLocks noChangeShapeType="1"/>
            </p:cNvSpPr>
            <p:nvPr/>
          </p:nvSpPr>
          <p:spPr bwMode="auto">
            <a:xfrm flipV="1">
              <a:off x="2314" y="4117"/>
              <a:ext cx="1" cy="118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55" name="Line 11"/>
            <p:cNvSpPr>
              <a:spLocks noChangeShapeType="1"/>
            </p:cNvSpPr>
            <p:nvPr/>
          </p:nvSpPr>
          <p:spPr bwMode="auto">
            <a:xfrm>
              <a:off x="2057" y="5298"/>
              <a:ext cx="5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56" name="Line 12"/>
            <p:cNvSpPr>
              <a:spLocks noChangeShapeType="1"/>
            </p:cNvSpPr>
            <p:nvPr/>
          </p:nvSpPr>
          <p:spPr bwMode="auto">
            <a:xfrm>
              <a:off x="2057" y="1729"/>
              <a:ext cx="5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57" name="Rectangle 13"/>
            <p:cNvSpPr>
              <a:spLocks noChangeArrowheads="1"/>
            </p:cNvSpPr>
            <p:nvPr/>
          </p:nvSpPr>
          <p:spPr bwMode="auto">
            <a:xfrm>
              <a:off x="1800" y="3128"/>
              <a:ext cx="1015" cy="989"/>
            </a:xfrm>
            <a:prstGeom prst="rect">
              <a:avLst/>
            </a:prstGeom>
            <a:noFill/>
            <a:ln w="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58" name="Line 14"/>
            <p:cNvSpPr>
              <a:spLocks noChangeShapeType="1"/>
            </p:cNvSpPr>
            <p:nvPr/>
          </p:nvSpPr>
          <p:spPr bwMode="auto">
            <a:xfrm>
              <a:off x="1800" y="3719"/>
              <a:ext cx="1015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59" name="Line 15"/>
            <p:cNvSpPr>
              <a:spLocks noChangeShapeType="1"/>
            </p:cNvSpPr>
            <p:nvPr/>
          </p:nvSpPr>
          <p:spPr bwMode="auto">
            <a:xfrm>
              <a:off x="2250" y="934"/>
              <a:ext cx="115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60" name="Line 16"/>
            <p:cNvSpPr>
              <a:spLocks noChangeShapeType="1"/>
            </p:cNvSpPr>
            <p:nvPr/>
          </p:nvSpPr>
          <p:spPr bwMode="auto">
            <a:xfrm>
              <a:off x="2314" y="882"/>
              <a:ext cx="1" cy="103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61" name="Line 17"/>
            <p:cNvSpPr>
              <a:spLocks noChangeShapeType="1"/>
            </p:cNvSpPr>
            <p:nvPr/>
          </p:nvSpPr>
          <p:spPr bwMode="auto">
            <a:xfrm>
              <a:off x="2250" y="1524"/>
              <a:ext cx="115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62" name="Line 18"/>
            <p:cNvSpPr>
              <a:spLocks noChangeShapeType="1"/>
            </p:cNvSpPr>
            <p:nvPr/>
          </p:nvSpPr>
          <p:spPr bwMode="auto">
            <a:xfrm>
              <a:off x="2314" y="1473"/>
              <a:ext cx="1" cy="115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63" name="Line 19"/>
            <p:cNvSpPr>
              <a:spLocks noChangeShapeType="1"/>
            </p:cNvSpPr>
            <p:nvPr/>
          </p:nvSpPr>
          <p:spPr bwMode="auto">
            <a:xfrm>
              <a:off x="2250" y="1332"/>
              <a:ext cx="115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64" name="Line 20"/>
            <p:cNvSpPr>
              <a:spLocks noChangeShapeType="1"/>
            </p:cNvSpPr>
            <p:nvPr/>
          </p:nvSpPr>
          <p:spPr bwMode="auto">
            <a:xfrm>
              <a:off x="2314" y="1280"/>
              <a:ext cx="1" cy="103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65" name="Line 21"/>
            <p:cNvSpPr>
              <a:spLocks noChangeShapeType="1"/>
            </p:cNvSpPr>
            <p:nvPr/>
          </p:nvSpPr>
          <p:spPr bwMode="auto">
            <a:xfrm>
              <a:off x="2250" y="5708"/>
              <a:ext cx="115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366" name="Line 22"/>
            <p:cNvSpPr>
              <a:spLocks noChangeShapeType="1"/>
            </p:cNvSpPr>
            <p:nvPr/>
          </p:nvSpPr>
          <p:spPr bwMode="auto">
            <a:xfrm>
              <a:off x="2314" y="5657"/>
              <a:ext cx="1" cy="103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3368" name="Line 24"/>
          <p:cNvSpPr>
            <a:spLocks noChangeShapeType="1"/>
          </p:cNvSpPr>
          <p:nvPr/>
        </p:nvSpPr>
        <p:spPr bwMode="auto">
          <a:xfrm>
            <a:off x="5676900" y="121126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369" name="Text Box 25"/>
          <p:cNvSpPr txBox="1">
            <a:spLocks noChangeArrowheads="1"/>
          </p:cNvSpPr>
          <p:nvPr/>
        </p:nvSpPr>
        <p:spPr bwMode="auto">
          <a:xfrm>
            <a:off x="6134100" y="1066800"/>
            <a:ext cx="1181100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outlier</a:t>
            </a:r>
          </a:p>
        </p:txBody>
      </p:sp>
      <p:sp>
        <p:nvSpPr>
          <p:cNvPr id="953371" name="Line 27"/>
          <p:cNvSpPr>
            <a:spLocks noChangeShapeType="1"/>
          </p:cNvSpPr>
          <p:nvPr/>
        </p:nvSpPr>
        <p:spPr bwMode="auto">
          <a:xfrm>
            <a:off x="5676900" y="55530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372" name="Text Box 28"/>
          <p:cNvSpPr txBox="1">
            <a:spLocks noChangeArrowheads="1"/>
          </p:cNvSpPr>
          <p:nvPr/>
        </p:nvSpPr>
        <p:spPr bwMode="auto">
          <a:xfrm>
            <a:off x="6134100" y="5408613"/>
            <a:ext cx="2019300" cy="534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10</a:t>
            </a:r>
            <a:r>
              <a:rPr lang="en-US" sz="2000" baseline="30000"/>
              <a:t>th</a:t>
            </a:r>
            <a:r>
              <a:rPr lang="en-US" sz="2000"/>
              <a:t> percentile</a:t>
            </a:r>
          </a:p>
        </p:txBody>
      </p:sp>
      <p:sp>
        <p:nvSpPr>
          <p:cNvPr id="953374" name="Line 30"/>
          <p:cNvSpPr>
            <a:spLocks noChangeShapeType="1"/>
          </p:cNvSpPr>
          <p:nvPr/>
        </p:nvSpPr>
        <p:spPr bwMode="auto">
          <a:xfrm>
            <a:off x="5676900" y="438943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375" name="Text Box 31"/>
          <p:cNvSpPr txBox="1">
            <a:spLocks noChangeArrowheads="1"/>
          </p:cNvSpPr>
          <p:nvPr/>
        </p:nvSpPr>
        <p:spPr bwMode="auto">
          <a:xfrm>
            <a:off x="6134100" y="4237038"/>
            <a:ext cx="1943100" cy="534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/>
              <a:t>25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</p:txBody>
      </p:sp>
      <p:sp>
        <p:nvSpPr>
          <p:cNvPr id="953377" name="Line 33"/>
          <p:cNvSpPr>
            <a:spLocks noChangeShapeType="1"/>
          </p:cNvSpPr>
          <p:nvPr/>
        </p:nvSpPr>
        <p:spPr bwMode="auto">
          <a:xfrm>
            <a:off x="5676900" y="341788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378" name="Text Box 34"/>
          <p:cNvSpPr txBox="1">
            <a:spLocks noChangeArrowheads="1"/>
          </p:cNvSpPr>
          <p:nvPr/>
        </p:nvSpPr>
        <p:spPr bwMode="auto">
          <a:xfrm>
            <a:off x="6134100" y="3273425"/>
            <a:ext cx="20193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75</a:t>
            </a:r>
            <a:r>
              <a:rPr lang="en-US" sz="2000" baseline="30000"/>
              <a:t>th</a:t>
            </a:r>
            <a:r>
              <a:rPr lang="en-US" sz="2000"/>
              <a:t> percentile</a:t>
            </a:r>
          </a:p>
        </p:txBody>
      </p:sp>
      <p:sp>
        <p:nvSpPr>
          <p:cNvPr id="953380" name="Line 36"/>
          <p:cNvSpPr>
            <a:spLocks noChangeShapeType="1"/>
          </p:cNvSpPr>
          <p:nvPr/>
        </p:nvSpPr>
        <p:spPr bwMode="auto">
          <a:xfrm>
            <a:off x="5676900" y="3962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381" name="Text Box 37"/>
          <p:cNvSpPr txBox="1">
            <a:spLocks noChangeArrowheads="1"/>
          </p:cNvSpPr>
          <p:nvPr/>
        </p:nvSpPr>
        <p:spPr bwMode="auto">
          <a:xfrm>
            <a:off x="6134100" y="3810000"/>
            <a:ext cx="1866900" cy="430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/>
              <a:t>50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</p:txBody>
      </p:sp>
      <p:sp>
        <p:nvSpPr>
          <p:cNvPr id="953383" name="Line 39"/>
          <p:cNvSpPr>
            <a:spLocks noChangeShapeType="1"/>
          </p:cNvSpPr>
          <p:nvPr/>
        </p:nvSpPr>
        <p:spPr bwMode="auto">
          <a:xfrm>
            <a:off x="5676900" y="2057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384" name="Text Box 40"/>
          <p:cNvSpPr txBox="1">
            <a:spLocks noChangeArrowheads="1"/>
          </p:cNvSpPr>
          <p:nvPr/>
        </p:nvSpPr>
        <p:spPr bwMode="auto">
          <a:xfrm>
            <a:off x="6134100" y="1905000"/>
            <a:ext cx="1866900" cy="534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90</a:t>
            </a:r>
            <a:r>
              <a:rPr lang="en-US" sz="2000" baseline="30000"/>
              <a:t>th</a:t>
            </a:r>
            <a:r>
              <a:rPr lang="en-US" sz="2000"/>
              <a:t> percentile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430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6548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Box Plots 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1676400"/>
          </a:xfrm>
        </p:spPr>
        <p:txBody>
          <a:bodyPr/>
          <a:lstStyle/>
          <a:p>
            <a:r>
              <a:rPr lang="en-US"/>
              <a:t>Box plots can be used to compare attributes</a:t>
            </a:r>
          </a:p>
          <a:p>
            <a:pPr lvl="1"/>
            <a:endParaRPr lang="en-US"/>
          </a:p>
          <a:p>
            <a:pPr lvl="1"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Techniques: Scatter Plots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8038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Scatter plots </a:t>
            </a:r>
          </a:p>
          <a:p>
            <a:pPr lvl="1">
              <a:lnSpc>
                <a:spcPct val="90000"/>
              </a:lnSpc>
            </a:pPr>
            <a:r>
              <a:rPr lang="en-US"/>
              <a:t>Attributes values determine the position</a:t>
            </a:r>
          </a:p>
          <a:p>
            <a:pPr lvl="1">
              <a:lnSpc>
                <a:spcPct val="90000"/>
              </a:lnSpc>
            </a:pPr>
            <a:r>
              <a:rPr lang="en-US"/>
              <a:t>Two-dimensional scatter plots most common, but can have three-dimensional scatter plots</a:t>
            </a:r>
          </a:p>
          <a:p>
            <a:pPr lvl="1">
              <a:lnSpc>
                <a:spcPct val="90000"/>
              </a:lnSpc>
            </a:pPr>
            <a:r>
              <a:rPr lang="en-US"/>
              <a:t>Often additional attributes can be displayed by using the size, shape, and color of the markers that represent the objects </a:t>
            </a:r>
          </a:p>
          <a:p>
            <a:pPr lvl="1">
              <a:lnSpc>
                <a:spcPct val="90000"/>
              </a:lnSpc>
            </a:pPr>
            <a:r>
              <a:rPr lang="en-US"/>
              <a:t>It is useful to have arrays of scatter plots can compactly summarize the relationships of several pairs of attributes</a:t>
            </a:r>
          </a:p>
          <a:p>
            <a:pPr lvl="2">
              <a:lnSpc>
                <a:spcPct val="90000"/>
              </a:lnSpc>
            </a:pPr>
            <a:r>
              <a:rPr lang="en-US"/>
              <a:t> </a:t>
            </a:r>
            <a:r>
              <a:rPr lang="en-US" sz="2200"/>
              <a:t>See example on the next slide</a:t>
            </a:r>
          </a:p>
          <a:p>
            <a:pPr lvl="1">
              <a:lnSpc>
                <a:spcPct val="90000"/>
              </a:lnSpc>
            </a:pPr>
            <a:endParaRPr lang="en-US" sz="220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8" b="2779"/>
          <a:stretch>
            <a:fillRect/>
          </a:stretch>
        </p:blipFill>
        <p:spPr bwMode="auto">
          <a:xfrm>
            <a:off x="381000" y="1066800"/>
            <a:ext cx="798988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 Array of Iris Attributes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Types of Attributes 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There are different types of attributes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Nominal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ID numbers, eye color, zip codes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Ordinal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rankings (e.g., taste of potato chips on a scale from 1-10), grades, height {tall, medium, short}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Interval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calendar dates, temperatures in Celsius or Fahrenheit.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Ratio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temperature in Kelvin, length, counts, elapsed time (e.g., time to run a race)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Techniques: Contour Plots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8038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Contour plots </a:t>
            </a:r>
          </a:p>
          <a:p>
            <a:pPr lvl="1">
              <a:lnSpc>
                <a:spcPct val="90000"/>
              </a:lnSpc>
            </a:pPr>
            <a:r>
              <a:rPr lang="en-US"/>
              <a:t>Useful when a continuous attribute is measured on a spatial grid</a:t>
            </a:r>
          </a:p>
          <a:p>
            <a:pPr lvl="1">
              <a:lnSpc>
                <a:spcPct val="90000"/>
              </a:lnSpc>
            </a:pPr>
            <a:r>
              <a:rPr lang="en-US"/>
              <a:t>They partition the plane into regions of similar values</a:t>
            </a:r>
          </a:p>
          <a:p>
            <a:pPr lvl="1">
              <a:lnSpc>
                <a:spcPct val="90000"/>
              </a:lnSpc>
            </a:pPr>
            <a:r>
              <a:rPr lang="en-US"/>
              <a:t>The contour lines that form the boundaries of these regions connect points with equal values	</a:t>
            </a:r>
          </a:p>
          <a:p>
            <a:pPr lvl="1">
              <a:lnSpc>
                <a:spcPct val="90000"/>
              </a:lnSpc>
            </a:pPr>
            <a:r>
              <a:rPr lang="en-US"/>
              <a:t>The most common example is contour maps of elevation</a:t>
            </a:r>
          </a:p>
          <a:p>
            <a:pPr lvl="1">
              <a:lnSpc>
                <a:spcPct val="90000"/>
              </a:lnSpc>
            </a:pPr>
            <a:r>
              <a:rPr lang="en-US"/>
              <a:t>Can also display temperature, rainfall, air pressure, etc.</a:t>
            </a:r>
          </a:p>
          <a:p>
            <a:pPr marL="1311275" lvl="2" indent="-396875">
              <a:lnSpc>
                <a:spcPct val="90000"/>
              </a:lnSpc>
            </a:pPr>
            <a:r>
              <a:rPr lang="en-US" sz="2200"/>
              <a:t>An example for Sea Surface Temperature (SST) is provided on  the next slide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Contour Plot Example: SST Dec, 1998</a:t>
            </a:r>
          </a:p>
        </p:txBody>
      </p:sp>
      <p:grpSp>
        <p:nvGrpSpPr>
          <p:cNvPr id="963591" name="Group 7"/>
          <p:cNvGrpSpPr>
            <a:grpSpLocks/>
          </p:cNvGrpSpPr>
          <p:nvPr/>
        </p:nvGrpSpPr>
        <p:grpSpPr bwMode="auto">
          <a:xfrm>
            <a:off x="533400" y="1143000"/>
            <a:ext cx="7802563" cy="4932363"/>
            <a:chOff x="336" y="720"/>
            <a:chExt cx="4915" cy="3107"/>
          </a:xfrm>
        </p:grpSpPr>
        <p:pic>
          <p:nvPicPr>
            <p:cNvPr id="96358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9"/>
            <a:stretch>
              <a:fillRect/>
            </a:stretch>
          </p:blipFill>
          <p:spPr bwMode="auto">
            <a:xfrm>
              <a:off x="336" y="720"/>
              <a:ext cx="4915" cy="2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3590" name="Text Box 6"/>
            <p:cNvSpPr txBox="1">
              <a:spLocks noChangeArrowheads="1"/>
            </p:cNvSpPr>
            <p:nvPr/>
          </p:nvSpPr>
          <p:spPr bwMode="auto">
            <a:xfrm>
              <a:off x="4359" y="3618"/>
              <a:ext cx="48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Celsius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Techniques: Matrix Plots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8038" cy="4724400"/>
          </a:xfrm>
        </p:spPr>
        <p:txBody>
          <a:bodyPr/>
          <a:lstStyle/>
          <a:p>
            <a:r>
              <a:rPr lang="en-US"/>
              <a:t>Matrix plots </a:t>
            </a:r>
          </a:p>
          <a:p>
            <a:pPr lvl="1"/>
            <a:r>
              <a:rPr lang="en-US"/>
              <a:t>Can plot the data matrix</a:t>
            </a:r>
          </a:p>
          <a:p>
            <a:pPr lvl="1"/>
            <a:r>
              <a:rPr lang="en-US"/>
              <a:t>This can be useful when objects are sorted according to class</a:t>
            </a:r>
          </a:p>
          <a:p>
            <a:pPr lvl="1"/>
            <a:r>
              <a:rPr lang="en-US"/>
              <a:t>Typically, the attributes are normalized to prevent one attribute from dominating the plot	</a:t>
            </a:r>
          </a:p>
          <a:p>
            <a:pPr lvl="1"/>
            <a:r>
              <a:rPr lang="en-US"/>
              <a:t>Plots of similarity or distance matrices can also be useful for visualizing the relationships between objects</a:t>
            </a:r>
          </a:p>
          <a:p>
            <a:pPr lvl="1"/>
            <a:r>
              <a:rPr lang="en-US"/>
              <a:t>Examples of matrix plots are presented on the next two slides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of the Iris Data Matrix</a:t>
            </a:r>
          </a:p>
        </p:txBody>
      </p:sp>
      <p:grpSp>
        <p:nvGrpSpPr>
          <p:cNvPr id="967687" name="Group 7"/>
          <p:cNvGrpSpPr>
            <a:grpSpLocks/>
          </p:cNvGrpSpPr>
          <p:nvPr/>
        </p:nvGrpSpPr>
        <p:grpSpPr bwMode="auto">
          <a:xfrm>
            <a:off x="685800" y="1295400"/>
            <a:ext cx="7802563" cy="5099050"/>
            <a:chOff x="432" y="816"/>
            <a:chExt cx="4915" cy="3212"/>
          </a:xfrm>
        </p:grpSpPr>
        <p:pic>
          <p:nvPicPr>
            <p:cNvPr id="96768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5" b="4475"/>
            <a:stretch>
              <a:fillRect/>
            </a:stretch>
          </p:blipFill>
          <p:spPr bwMode="auto">
            <a:xfrm>
              <a:off x="432" y="816"/>
              <a:ext cx="4915" cy="3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7686" name="Text Box 6"/>
            <p:cNvSpPr txBox="1">
              <a:spLocks noChangeArrowheads="1"/>
            </p:cNvSpPr>
            <p:nvPr/>
          </p:nvSpPr>
          <p:spPr bwMode="auto">
            <a:xfrm>
              <a:off x="4455" y="3666"/>
              <a:ext cx="56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standard</a:t>
              </a:r>
            </a:p>
            <a:p>
              <a:r>
                <a:rPr lang="en-US"/>
                <a:t>deviation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/>
          <a:lstStyle/>
          <a:p>
            <a:r>
              <a:rPr lang="en-US"/>
              <a:t>Visualization of the Iris Correlation Matrix</a:t>
            </a:r>
          </a:p>
        </p:txBody>
      </p:sp>
      <p:pic>
        <p:nvPicPr>
          <p:cNvPr id="969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/>
          <a:stretch>
            <a:fillRect/>
          </a:stretch>
        </p:blipFill>
        <p:spPr bwMode="auto">
          <a:xfrm>
            <a:off x="381000" y="1120775"/>
            <a:ext cx="7802563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Aggregation</a:t>
            </a:r>
          </a:p>
          <a:p>
            <a:pPr>
              <a:lnSpc>
                <a:spcPct val="120000"/>
              </a:lnSpc>
            </a:pPr>
            <a:r>
              <a:rPr lang="en-US" dirty="0"/>
              <a:t>Sampling</a:t>
            </a:r>
          </a:p>
          <a:p>
            <a:pPr>
              <a:lnSpc>
                <a:spcPct val="120000"/>
              </a:lnSpc>
            </a:pPr>
            <a:r>
              <a:rPr lang="en-US" dirty="0"/>
              <a:t>Discretization and Binarization</a:t>
            </a:r>
          </a:p>
          <a:p>
            <a:pPr>
              <a:lnSpc>
                <a:spcPct val="120000"/>
              </a:lnSpc>
            </a:pPr>
            <a:r>
              <a:rPr lang="en-US" dirty="0"/>
              <a:t>Attribute Transformation</a:t>
            </a:r>
          </a:p>
          <a:p>
            <a:pPr>
              <a:lnSpc>
                <a:spcPct val="120000"/>
              </a:lnSpc>
            </a:pPr>
            <a:r>
              <a:rPr lang="en-US" dirty="0"/>
              <a:t>Dimensionality Reduction</a:t>
            </a:r>
          </a:p>
          <a:p>
            <a:pPr>
              <a:lnSpc>
                <a:spcPct val="120000"/>
              </a:lnSpc>
            </a:pPr>
            <a:r>
              <a:rPr lang="en-US" dirty="0"/>
              <a:t>Feature subset selection</a:t>
            </a:r>
          </a:p>
          <a:p>
            <a:pPr>
              <a:lnSpc>
                <a:spcPct val="120000"/>
              </a:lnSpc>
            </a:pPr>
            <a:r>
              <a:rPr lang="en-US" dirty="0"/>
              <a:t>Feature creation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28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372" y="1143000"/>
            <a:ext cx="8318500" cy="3124200"/>
          </a:xfrm>
        </p:spPr>
        <p:txBody>
          <a:bodyPr/>
          <a:lstStyle/>
          <a:p>
            <a:r>
              <a:rPr lang="en-US" sz="2200" dirty="0"/>
              <a:t>Combining two or more attributes (or objects) into a single attribute (or object)</a:t>
            </a:r>
          </a:p>
          <a:p>
            <a:r>
              <a:rPr lang="en-US" sz="2200" dirty="0"/>
              <a:t>Purpose</a:t>
            </a:r>
          </a:p>
          <a:p>
            <a:pPr lvl="1"/>
            <a:r>
              <a:rPr lang="en-US" sz="1600" dirty="0"/>
              <a:t>Data reduction -  reduce the number of attributes or objects</a:t>
            </a:r>
          </a:p>
          <a:p>
            <a:pPr lvl="1"/>
            <a:r>
              <a:rPr lang="en-US" sz="1600" dirty="0"/>
              <a:t>Change of scale</a:t>
            </a:r>
          </a:p>
          <a:p>
            <a:pPr lvl="2"/>
            <a:r>
              <a:rPr lang="en-US" sz="1600" dirty="0"/>
              <a:t> Cities aggregated into regions, states, countries, etc.</a:t>
            </a:r>
          </a:p>
          <a:p>
            <a:pPr lvl="2"/>
            <a:r>
              <a:rPr lang="en-US" sz="1600" dirty="0"/>
              <a:t> Days aggregated into weeks, months, or years</a:t>
            </a:r>
          </a:p>
          <a:p>
            <a:pPr lvl="1"/>
            <a:r>
              <a:rPr lang="en-US" sz="1600" dirty="0"/>
              <a:t>More “stable” data -  aggregated data tends to have less variability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508B9-B245-40B3-9120-1E4CFDB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72537"/>
            <a:ext cx="6400800" cy="217586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Example: Precipitation in Australia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example is based on precipitation in Australia from the period 1982 to 1993. </a:t>
            </a:r>
          </a:p>
          <a:p>
            <a:pPr lvl="1">
              <a:buFont typeface="Arial" pitchFamily="34" charset="0"/>
              <a:buNone/>
            </a:pPr>
            <a:r>
              <a:rPr lang="en-US"/>
              <a:t>The next slide shows </a:t>
            </a:r>
          </a:p>
          <a:p>
            <a:pPr lvl="1"/>
            <a:r>
              <a:rPr lang="en-US"/>
              <a:t>A histogram for the standard deviation of average monthly precipitation for 3,030 0.5◦ by 0.5◦ grid cells in Australia, and</a:t>
            </a:r>
          </a:p>
          <a:p>
            <a:pPr lvl="1"/>
            <a:r>
              <a:rPr lang="en-US"/>
              <a:t>A histogram for the standard deviation of the average yearly precipitation for the same locations.</a:t>
            </a:r>
          </a:p>
          <a:p>
            <a:r>
              <a:rPr lang="en-US"/>
              <a:t>The average yearly precipitation has less variability than the average monthly precipitation. </a:t>
            </a:r>
          </a:p>
          <a:p>
            <a:r>
              <a:rPr lang="en-US"/>
              <a:t>All precipitation measurements (and their standard deviations) are in centimeters.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Precipitation in Australia …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81000" y="5654675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Standard Deviation of Average Monthly Precipitation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4876800" y="5654675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Standard Deviation of Average Yearly Precipitation</a:t>
            </a:r>
          </a:p>
        </p:txBody>
      </p:sp>
      <p:pic>
        <p:nvPicPr>
          <p:cNvPr id="3379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18164" b="5911"/>
          <a:stretch/>
        </p:blipFill>
        <p:spPr bwMode="auto">
          <a:xfrm>
            <a:off x="152400" y="1768475"/>
            <a:ext cx="4038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r="5850" b="6668"/>
          <a:stretch/>
        </p:blipFill>
        <p:spPr bwMode="auto">
          <a:xfrm>
            <a:off x="4648200" y="1768476"/>
            <a:ext cx="4495800" cy="358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533400" y="1143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Variation of Precipitation in Australia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/>
              <a:t>Sampling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dirty="0">
                <a:ea typeface="MS Mincho" pitchFamily="49" charset="-128"/>
              </a:rPr>
              <a:t>Sampling is the main technique employed for data reduction.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</a:pPr>
            <a:r>
              <a:rPr lang="en-US" dirty="0">
                <a:ea typeface="MS Mincho" pitchFamily="49" charset="-128"/>
              </a:rPr>
              <a:t>It is often used for both the preliminary investigation of the data and the final data analysis.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>
                <a:ea typeface="MS Mincho" pitchFamily="49" charset="-128"/>
              </a:rPr>
              <a:t> </a:t>
            </a:r>
            <a:endParaRPr lang="en-US" sz="2000" dirty="0"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Statisticians often sample because 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obtaining</a:t>
            </a:r>
            <a:r>
              <a:rPr lang="en-US" dirty="0">
                <a:cs typeface="Times New Roman" pitchFamily="18" charset="0"/>
              </a:rPr>
              <a:t> the entire set of data of interest is too expensive or time consuming.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charset="2"/>
              <a:buNone/>
            </a:pP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Sampling is typically used in data mining because </a:t>
            </a:r>
            <a:r>
              <a:rPr lang="en-US" dirty="0">
                <a:solidFill>
                  <a:srgbClr val="CC6600"/>
                </a:solidFill>
                <a:cs typeface="Times New Roman" pitchFamily="18" charset="0"/>
              </a:rPr>
              <a:t>processing</a:t>
            </a:r>
            <a:r>
              <a:rPr lang="en-US" dirty="0">
                <a:cs typeface="Times New Roman" pitchFamily="18" charset="0"/>
              </a:rPr>
              <a:t> the entire set of data of interest is too expensive or time consuming.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Properties of Attribute Values 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type of an attribute depends on which of the following properties/operations it possesses:</a:t>
            </a:r>
          </a:p>
          <a:p>
            <a:pPr lvl="1"/>
            <a:r>
              <a:rPr lang="en-US" dirty="0"/>
              <a:t>Distinctness:  		</a:t>
            </a:r>
            <a:r>
              <a:rPr lang="en-US" sz="2800" dirty="0"/>
              <a:t>=  </a:t>
            </a:r>
            <a:r>
              <a:rPr lang="en-US" sz="2800" dirty="0">
                <a:sym typeface="Symbol" pitchFamily="18" charset="2"/>
              </a:rPr>
              <a:t></a:t>
            </a:r>
            <a:r>
              <a:rPr lang="en-US" dirty="0">
                <a:sym typeface="Symbol" pitchFamily="18" charset="2"/>
              </a:rPr>
              <a:t>		</a:t>
            </a:r>
            <a:endParaRPr lang="en-US" dirty="0"/>
          </a:p>
          <a:p>
            <a:pPr lvl="1"/>
            <a:r>
              <a:rPr lang="en-US" dirty="0"/>
              <a:t>Order:  			</a:t>
            </a:r>
            <a:r>
              <a:rPr lang="en-US" sz="2800" dirty="0"/>
              <a:t>&lt;  &gt;</a:t>
            </a:r>
            <a:r>
              <a:rPr lang="en-US" dirty="0"/>
              <a:t>  		</a:t>
            </a:r>
          </a:p>
          <a:p>
            <a:pPr lvl="1"/>
            <a:r>
              <a:rPr lang="en-US" dirty="0"/>
              <a:t>Differences are		</a:t>
            </a:r>
            <a:r>
              <a:rPr lang="en-US" sz="2800" dirty="0"/>
              <a:t>+  -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meaningful : 		</a:t>
            </a:r>
          </a:p>
          <a:p>
            <a:pPr lvl="1"/>
            <a:r>
              <a:rPr lang="en-US" dirty="0"/>
              <a:t>Ratios are  		 </a:t>
            </a:r>
            <a:r>
              <a:rPr lang="en-US" sz="2800" dirty="0"/>
              <a:t>*  /</a:t>
            </a:r>
            <a:br>
              <a:rPr lang="en-US" sz="2800" dirty="0"/>
            </a:br>
            <a:r>
              <a:rPr lang="en-US" dirty="0"/>
              <a:t>meaningful</a:t>
            </a:r>
          </a:p>
          <a:p>
            <a:pPr lvl="4"/>
            <a:endParaRPr lang="en-US" sz="1400" dirty="0"/>
          </a:p>
          <a:p>
            <a:pPr lvl="1"/>
            <a:r>
              <a:rPr lang="en-US" dirty="0"/>
              <a:t>Nominal attribute: distinctness</a:t>
            </a:r>
          </a:p>
          <a:p>
            <a:pPr lvl="1"/>
            <a:r>
              <a:rPr lang="en-US" dirty="0"/>
              <a:t>Ordinal attribute: distinctness &amp; order</a:t>
            </a:r>
          </a:p>
          <a:p>
            <a:pPr lvl="1"/>
            <a:r>
              <a:rPr lang="en-US" dirty="0"/>
              <a:t>Interval attribute: distinctness, order &amp; meaningful differences</a:t>
            </a:r>
          </a:p>
          <a:p>
            <a:pPr lvl="1"/>
            <a:r>
              <a:rPr lang="en-US" dirty="0"/>
              <a:t>Ratio attribute: all 4 properties/operations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Sampling … </a:t>
            </a:r>
          </a:p>
        </p:txBody>
      </p:sp>
      <p:sp>
        <p:nvSpPr>
          <p:cNvPr id="35843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principle for effective sampling is the following: </a:t>
            </a:r>
          </a:p>
          <a:p>
            <a:endParaRPr lang="en-US" dirty="0"/>
          </a:p>
          <a:p>
            <a:pPr lvl="1"/>
            <a:r>
              <a:rPr lang="en-US" dirty="0"/>
              <a:t>Using a sample will work almost as well as using the entire data set, if the sample is </a:t>
            </a:r>
            <a:r>
              <a:rPr lang="en-US" dirty="0">
                <a:solidFill>
                  <a:srgbClr val="CC6600"/>
                </a:solidFill>
              </a:rPr>
              <a:t>representative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 sample is </a:t>
            </a:r>
            <a:r>
              <a:rPr lang="en-US" dirty="0">
                <a:solidFill>
                  <a:srgbClr val="CC6600"/>
                </a:solidFill>
              </a:rPr>
              <a:t>representative</a:t>
            </a:r>
            <a:r>
              <a:rPr lang="en-US" dirty="0"/>
              <a:t> if it has approximately the same properties (of interest) as the original set of data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/>
              <a:t>Sample Size</a:t>
            </a:r>
          </a:p>
        </p:txBody>
      </p:sp>
      <p:sp>
        <p:nvSpPr>
          <p:cNvPr id="3686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charset="2"/>
              <a:buNone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6868" name="Picture 20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r="12498"/>
          <a:stretch>
            <a:fillRect/>
          </a:stretch>
        </p:blipFill>
        <p:spPr bwMode="auto">
          <a:xfrm>
            <a:off x="52388" y="1844675"/>
            <a:ext cx="3198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20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t="13811" r="14642" b="10954"/>
          <a:stretch>
            <a:fillRect/>
          </a:stretch>
        </p:blipFill>
        <p:spPr bwMode="auto">
          <a:xfrm>
            <a:off x="3048000" y="2206625"/>
            <a:ext cx="319881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20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6" r="13213"/>
          <a:stretch>
            <a:fillRect/>
          </a:stretch>
        </p:blipFill>
        <p:spPr bwMode="auto">
          <a:xfrm>
            <a:off x="5943600" y="1828800"/>
            <a:ext cx="3198813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2055"/>
          <p:cNvSpPr txBox="1">
            <a:spLocks noChangeArrowheads="1"/>
          </p:cNvSpPr>
          <p:nvPr/>
        </p:nvSpPr>
        <p:spPr bwMode="auto">
          <a:xfrm>
            <a:off x="914400" y="44958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8000 points		         2000 Points			500 Points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dirty="0"/>
              <a:t>Types of Sampling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580437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Simple Random Sampling</a:t>
            </a:r>
          </a:p>
          <a:p>
            <a:pPr marL="749300" lvl="1">
              <a:lnSpc>
                <a:spcPct val="90000"/>
              </a:lnSpc>
            </a:pPr>
            <a:r>
              <a:rPr lang="en-US" dirty="0"/>
              <a:t>There is an equal probability of selecting any particular item</a:t>
            </a:r>
          </a:p>
          <a:p>
            <a:pPr marL="749300" lvl="1">
              <a:lnSpc>
                <a:spcPct val="90000"/>
              </a:lnSpc>
            </a:pPr>
            <a:r>
              <a:rPr lang="en-US" dirty="0"/>
              <a:t>Sampling without replacement</a:t>
            </a:r>
          </a:p>
          <a:p>
            <a:pPr marL="1147763" lvl="2" indent="-284163">
              <a:lnSpc>
                <a:spcPct val="90000"/>
              </a:lnSpc>
            </a:pPr>
            <a:r>
              <a:rPr lang="en-US" sz="2400" dirty="0"/>
              <a:t>As each item is selected, it is removed from the population</a:t>
            </a:r>
          </a:p>
          <a:p>
            <a:pPr marL="749300" lvl="1">
              <a:lnSpc>
                <a:spcPct val="90000"/>
              </a:lnSpc>
            </a:pPr>
            <a:r>
              <a:rPr lang="en-US" dirty="0"/>
              <a:t>Sampling with replacement</a:t>
            </a:r>
          </a:p>
          <a:p>
            <a:pPr marL="1147763" lvl="2" indent="-284163">
              <a:lnSpc>
                <a:spcPct val="90000"/>
              </a:lnSpc>
            </a:pPr>
            <a:r>
              <a:rPr lang="en-US" sz="2400" dirty="0"/>
              <a:t>Objects are not removed from the population as they are selected for the sample.   </a:t>
            </a:r>
          </a:p>
          <a:p>
            <a:pPr marL="1147763" lvl="2" indent="-284163"/>
            <a:r>
              <a:rPr lang="en-US" sz="2400" dirty="0"/>
              <a:t>In sampling with replacement, the same object can be picked up more than once</a:t>
            </a:r>
          </a:p>
          <a:p>
            <a:pPr>
              <a:lnSpc>
                <a:spcPct val="90000"/>
              </a:lnSpc>
            </a:pPr>
            <a:r>
              <a:rPr lang="en-US" dirty="0"/>
              <a:t>Stratified sampling</a:t>
            </a:r>
          </a:p>
          <a:p>
            <a:pPr marL="749300" lvl="1">
              <a:lnSpc>
                <a:spcPct val="90000"/>
              </a:lnSpc>
            </a:pPr>
            <a:r>
              <a:rPr lang="en-US" dirty="0"/>
              <a:t>Split the data into several partitions; then draw random samples from each partition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/>
              <a:t>Sample Size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What sample size is necessary to get at least one object from each of 10 equal-sized groups.</a:t>
            </a:r>
          </a:p>
        </p:txBody>
      </p:sp>
      <p:pic>
        <p:nvPicPr>
          <p:cNvPr id="812037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78643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Discretization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6600"/>
                </a:solidFill>
              </a:rPr>
              <a:t>Discretization</a:t>
            </a:r>
            <a:r>
              <a:rPr lang="en-US" dirty="0"/>
              <a:t> is the process of converting a continuous attribute into an ordinal attribute</a:t>
            </a:r>
          </a:p>
          <a:p>
            <a:pPr lvl="1"/>
            <a:r>
              <a:rPr lang="en-US" dirty="0"/>
              <a:t>A potentially infinite number of values are mapped into  a small number of categories</a:t>
            </a:r>
          </a:p>
          <a:p>
            <a:pPr lvl="1"/>
            <a:r>
              <a:rPr lang="en-US" dirty="0"/>
              <a:t>Discretization is  used in both unsupervised and supervised settings</a:t>
            </a:r>
            <a:endParaRPr lang="en-US" sz="26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Binarization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Binarization maps a continuous or categorical attribute into one or more binary variables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88A01-8704-4203-9A16-AB2253E8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43200"/>
            <a:ext cx="8229600" cy="2530836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Attribute Transformation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C6600"/>
                </a:solidFill>
              </a:rPr>
              <a:t>attribute transform</a:t>
            </a:r>
            <a:r>
              <a:rPr lang="en-US" dirty="0"/>
              <a:t> is a function that maps the entire set of values of a given attribute to a new set of replacement values such that each old value can be identified with one of the new values</a:t>
            </a:r>
          </a:p>
          <a:p>
            <a:pPr lvl="1"/>
            <a:r>
              <a:rPr lang="en-US" sz="2600" dirty="0"/>
              <a:t>Simple functions: x</a:t>
            </a:r>
            <a:r>
              <a:rPr lang="en-US" sz="2600" baseline="30000" dirty="0"/>
              <a:t>k</a:t>
            </a:r>
            <a:r>
              <a:rPr lang="en-US" sz="2600" dirty="0"/>
              <a:t>, log(x), e</a:t>
            </a:r>
            <a:r>
              <a:rPr lang="en-US" sz="2600" baseline="30000" dirty="0"/>
              <a:t>x</a:t>
            </a:r>
            <a:r>
              <a:rPr lang="en-US" sz="2600" dirty="0"/>
              <a:t>, |x|</a:t>
            </a:r>
          </a:p>
          <a:p>
            <a:pPr lvl="1"/>
            <a:r>
              <a:rPr lang="en-US" sz="2600" dirty="0">
                <a:solidFill>
                  <a:srgbClr val="CC6600"/>
                </a:solidFill>
              </a:rPr>
              <a:t>Normalization</a:t>
            </a:r>
          </a:p>
          <a:p>
            <a:pPr marL="1257300" lvl="2" indent="-279400"/>
            <a:r>
              <a:rPr lang="en-US" sz="2400" dirty="0"/>
              <a:t>Refers to various techniques to adjust to differences among attributes in terms of frequency of occurrence, mean, variance, range</a:t>
            </a:r>
          </a:p>
          <a:p>
            <a:pPr marL="1257300" lvl="2" indent="-279400"/>
            <a:r>
              <a:rPr lang="en-US" sz="2400" dirty="0"/>
              <a:t>Take out unwanted, common signal, e.g., seasonality  </a:t>
            </a:r>
          </a:p>
          <a:p>
            <a:pPr lvl="1"/>
            <a:r>
              <a:rPr lang="en-US" dirty="0"/>
              <a:t>In statistics, </a:t>
            </a:r>
            <a:r>
              <a:rPr lang="en-US" dirty="0">
                <a:solidFill>
                  <a:srgbClr val="CC6600"/>
                </a:solidFill>
              </a:rPr>
              <a:t>standardization</a:t>
            </a:r>
            <a:r>
              <a:rPr lang="en-US" dirty="0"/>
              <a:t> refers to subtracting off the means and dividing by the standard deviation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latin typeface="Tahoma" pitchFamily="34" charset="0"/>
              </a:rPr>
              <a:t>Example: Sample Time Series of Plant Growth</a:t>
            </a:r>
          </a:p>
        </p:txBody>
      </p:sp>
      <p:sp>
        <p:nvSpPr>
          <p:cNvPr id="57347" name="Text Box 54"/>
          <p:cNvSpPr txBox="1">
            <a:spLocks noChangeArrowheads="1"/>
          </p:cNvSpPr>
          <p:nvPr/>
        </p:nvSpPr>
        <p:spPr bwMode="auto">
          <a:xfrm>
            <a:off x="3200400" y="4572000"/>
            <a:ext cx="266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0">
                <a:latin typeface="Times New Roman" pitchFamily="18" charset="0"/>
              </a:rPr>
              <a:t>Correlations between time series</a:t>
            </a:r>
          </a:p>
        </p:txBody>
      </p:sp>
      <p:grpSp>
        <p:nvGrpSpPr>
          <p:cNvPr id="57348" name="Group 55"/>
          <p:cNvGrpSpPr>
            <a:grpSpLocks/>
          </p:cNvGrpSpPr>
          <p:nvPr/>
        </p:nvGrpSpPr>
        <p:grpSpPr bwMode="auto">
          <a:xfrm>
            <a:off x="0" y="990600"/>
            <a:ext cx="7011988" cy="3654425"/>
            <a:chOff x="624" y="624"/>
            <a:chExt cx="4417" cy="2302"/>
          </a:xfrm>
        </p:grpSpPr>
        <p:pic>
          <p:nvPicPr>
            <p:cNvPr id="57352" name="Picture 56" descr="npp_seri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32" b="23555"/>
            <a:stretch>
              <a:fillRect/>
            </a:stretch>
          </p:blipFill>
          <p:spPr bwMode="auto">
            <a:xfrm>
              <a:off x="624" y="816"/>
              <a:ext cx="4417" cy="2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3" name="Text Box 57"/>
            <p:cNvSpPr txBox="1">
              <a:spLocks noChangeArrowheads="1"/>
            </p:cNvSpPr>
            <p:nvPr/>
          </p:nvSpPr>
          <p:spPr bwMode="auto">
            <a:xfrm>
              <a:off x="2592" y="624"/>
              <a:ext cx="8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Minneapolis</a:t>
              </a:r>
            </a:p>
          </p:txBody>
        </p:sp>
      </p:grpSp>
      <p:graphicFrame>
        <p:nvGraphicFramePr>
          <p:cNvPr id="57349" name="Object 265"/>
          <p:cNvGraphicFramePr>
            <a:graphicFrameLocks noChangeAspect="1"/>
          </p:cNvGraphicFramePr>
          <p:nvPr/>
        </p:nvGraphicFramePr>
        <p:xfrm>
          <a:off x="1066800" y="5118100"/>
          <a:ext cx="5613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17358" imgH="1290648" progId="Word.Document.8">
                  <p:embed/>
                </p:oleObj>
              </mc:Choice>
              <mc:Fallback>
                <p:oleObj name="Document" r:id="rId3" imgW="5617358" imgH="1290648" progId="Word.Document.8">
                  <p:embed/>
                  <p:pic>
                    <p:nvPicPr>
                      <p:cNvPr id="0" name="Object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18100"/>
                        <a:ext cx="5613400" cy="1282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266"/>
          <p:cNvSpPr>
            <a:spLocks noChangeArrowheads="1"/>
          </p:cNvSpPr>
          <p:nvPr/>
        </p:nvSpPr>
        <p:spPr bwMode="auto">
          <a:xfrm>
            <a:off x="914400" y="4648200"/>
            <a:ext cx="5486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Correlations between time series</a:t>
            </a:r>
          </a:p>
        </p:txBody>
      </p:sp>
      <p:sp>
        <p:nvSpPr>
          <p:cNvPr id="57351" name="Text Box 267"/>
          <p:cNvSpPr txBox="1">
            <a:spLocks noChangeArrowheads="1"/>
          </p:cNvSpPr>
          <p:nvPr/>
        </p:nvSpPr>
        <p:spPr bwMode="auto">
          <a:xfrm>
            <a:off x="6553200" y="1371600"/>
            <a:ext cx="2438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Net Primary Production (NPP) is a measure of plant growth used by ecosystem scientists.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latin typeface="Tahoma" pitchFamily="34" charset="0"/>
              </a:rPr>
              <a:t>Seasonality Accounts for Much Correlation</a:t>
            </a:r>
          </a:p>
        </p:txBody>
      </p:sp>
      <p:sp>
        <p:nvSpPr>
          <p:cNvPr id="58371" name="Text Box 54"/>
          <p:cNvSpPr txBox="1">
            <a:spLocks noChangeArrowheads="1"/>
          </p:cNvSpPr>
          <p:nvPr/>
        </p:nvSpPr>
        <p:spPr bwMode="auto">
          <a:xfrm>
            <a:off x="3200400" y="4572000"/>
            <a:ext cx="266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0">
                <a:latin typeface="Times New Roman" pitchFamily="18" charset="0"/>
              </a:rPr>
              <a:t>Correlations between time series</a:t>
            </a:r>
          </a:p>
        </p:txBody>
      </p:sp>
      <p:grpSp>
        <p:nvGrpSpPr>
          <p:cNvPr id="58372" name="Group 55"/>
          <p:cNvGrpSpPr>
            <a:grpSpLocks/>
          </p:cNvGrpSpPr>
          <p:nvPr/>
        </p:nvGrpSpPr>
        <p:grpSpPr bwMode="auto">
          <a:xfrm>
            <a:off x="0" y="990600"/>
            <a:ext cx="7011988" cy="3654425"/>
            <a:chOff x="576" y="624"/>
            <a:chExt cx="4417" cy="2302"/>
          </a:xfrm>
        </p:grpSpPr>
        <p:pic>
          <p:nvPicPr>
            <p:cNvPr id="58376" name="Picture 56" descr="npp_an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32" b="23555"/>
            <a:stretch>
              <a:fillRect/>
            </a:stretch>
          </p:blipFill>
          <p:spPr bwMode="auto">
            <a:xfrm>
              <a:off x="576" y="816"/>
              <a:ext cx="4417" cy="2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7" name="Text Box 57"/>
            <p:cNvSpPr txBox="1">
              <a:spLocks noChangeArrowheads="1"/>
            </p:cNvSpPr>
            <p:nvPr/>
          </p:nvSpPr>
          <p:spPr bwMode="auto">
            <a:xfrm>
              <a:off x="2592" y="624"/>
              <a:ext cx="8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Minneapolis</a:t>
              </a:r>
            </a:p>
          </p:txBody>
        </p:sp>
      </p:grpSp>
      <p:sp>
        <p:nvSpPr>
          <p:cNvPr id="58373" name="Rectangle 58"/>
          <p:cNvSpPr>
            <a:spLocks noChangeArrowheads="1"/>
          </p:cNvSpPr>
          <p:nvPr/>
        </p:nvSpPr>
        <p:spPr bwMode="auto">
          <a:xfrm>
            <a:off x="6553200" y="1295400"/>
            <a:ext cx="2590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119063" lvl="1" indent="-4763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Font typeface="Arial" pitchFamily="34" charset="0"/>
              <a:buNone/>
            </a:pPr>
            <a:r>
              <a:rPr lang="en-US" sz="2000" b="0"/>
              <a:t>Normalized using monthly Z Score:</a:t>
            </a:r>
          </a:p>
          <a:p>
            <a:pPr marL="119063" lvl="1" indent="-4763"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Font typeface="Arial" pitchFamily="34" charset="0"/>
              <a:buNone/>
            </a:pPr>
            <a:r>
              <a:rPr lang="en-US" sz="2000" b="0"/>
              <a:t>Subtract off monthly mean and divide by monthly standard deviation</a:t>
            </a:r>
          </a:p>
        </p:txBody>
      </p:sp>
      <p:graphicFrame>
        <p:nvGraphicFramePr>
          <p:cNvPr id="58374" name="Object 59"/>
          <p:cNvGraphicFramePr>
            <a:graphicFrameLocks noChangeAspect="1"/>
          </p:cNvGraphicFramePr>
          <p:nvPr/>
        </p:nvGraphicFramePr>
        <p:xfrm>
          <a:off x="1077913" y="5111750"/>
          <a:ext cx="562768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27074" imgH="1289206" progId="Word.Document.8">
                  <p:embed/>
                </p:oleObj>
              </mc:Choice>
              <mc:Fallback>
                <p:oleObj name="Document" r:id="rId3" imgW="5627074" imgH="1289206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111750"/>
                        <a:ext cx="5627687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60"/>
          <p:cNvSpPr>
            <a:spLocks noChangeArrowheads="1"/>
          </p:cNvSpPr>
          <p:nvPr/>
        </p:nvSpPr>
        <p:spPr bwMode="auto">
          <a:xfrm>
            <a:off x="914400" y="4648200"/>
            <a:ext cx="5486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Correlations between time series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9939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083050" cy="5181600"/>
          </a:xfrm>
        </p:spPr>
        <p:txBody>
          <a:bodyPr/>
          <a:lstStyle/>
          <a:p>
            <a:r>
              <a:rPr lang="en-US" sz="2400" dirty="0"/>
              <a:t>When dimensionality increases, data becomes increasingly sparse in the space that it occupies</a:t>
            </a:r>
          </a:p>
          <a:p>
            <a:endParaRPr lang="en-US" sz="2400" dirty="0"/>
          </a:p>
          <a:p>
            <a:r>
              <a:rPr lang="en-US" sz="2400" dirty="0"/>
              <a:t>Definitions of density and distance between points, which are critical for clustering and outlier detection, become less meaningful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9942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" r="8356"/>
          <a:stretch>
            <a:fillRect/>
          </a:stretch>
        </p:blipFill>
        <p:spPr>
          <a:xfrm>
            <a:off x="4114800" y="1066800"/>
            <a:ext cx="5029200" cy="3963988"/>
          </a:xfrm>
          <a:noFill/>
        </p:spPr>
      </p:pic>
      <p:sp>
        <p:nvSpPr>
          <p:cNvPr id="39943" name="Text Box 13"/>
          <p:cNvSpPr txBox="1">
            <a:spLocks noChangeArrowheads="1"/>
          </p:cNvSpPr>
          <p:nvPr/>
        </p:nvSpPr>
        <p:spPr bwMode="auto">
          <a:xfrm>
            <a:off x="3733800" y="5105400"/>
            <a:ext cx="5334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" indent="-114300"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Randomly generate 500 points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Compute difference between max and min distance between any pair of points</a:t>
            </a:r>
          </a:p>
        </p:txBody>
      </p:sp>
    </p:spTree>
    <p:extLst>
      <p:ext uri="{BB962C8B-B14F-4D97-AF65-F5344CB8AC3E}">
        <p14:creationId xmlns:p14="http://schemas.microsoft.com/office/powerpoint/2010/main" val="240468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Difference Between Ratio and Interval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r>
              <a:rPr lang="en-US" dirty="0"/>
              <a:t>Is it physically meaningful to say that a temperature of 10 </a:t>
            </a:r>
            <a:r>
              <a:rPr lang="en-US" dirty="0">
                <a:latin typeface="Sylfaen" pitchFamily="18" charset="0"/>
              </a:rPr>
              <a:t>°</a:t>
            </a:r>
            <a:r>
              <a:rPr lang="en-US" dirty="0"/>
              <a:t> is twice that of 5</a:t>
            </a:r>
            <a:r>
              <a:rPr lang="en-US" dirty="0">
                <a:latin typeface="Sylfaen" pitchFamily="18" charset="0"/>
              </a:rPr>
              <a:t>° </a:t>
            </a:r>
            <a:r>
              <a:rPr lang="en-US" dirty="0"/>
              <a:t>on </a:t>
            </a:r>
          </a:p>
          <a:p>
            <a:pPr lvl="1"/>
            <a:r>
              <a:rPr lang="en-US" dirty="0"/>
              <a:t>the Celsius scale?</a:t>
            </a:r>
          </a:p>
          <a:p>
            <a:pPr lvl="1"/>
            <a:r>
              <a:rPr lang="en-US" dirty="0"/>
              <a:t>the Fahrenheit scale?</a:t>
            </a:r>
          </a:p>
          <a:p>
            <a:pPr lvl="1"/>
            <a:r>
              <a:rPr lang="en-US" dirty="0"/>
              <a:t>the Kelvin scale?</a:t>
            </a:r>
          </a:p>
          <a:p>
            <a:pPr lvl="1"/>
            <a:endParaRPr lang="en-US" dirty="0"/>
          </a:p>
          <a:p>
            <a:r>
              <a:rPr lang="en-US" dirty="0"/>
              <a:t>Consider measuring the height above average</a:t>
            </a:r>
          </a:p>
          <a:p>
            <a:pPr lvl="1"/>
            <a:r>
              <a:rPr lang="en-US" dirty="0"/>
              <a:t>If Bill’s height is three inches above average and Bob’s height is six inches above average, then would we say that Bob is twice as tall as Bill?</a:t>
            </a:r>
          </a:p>
          <a:p>
            <a:pPr lvl="1"/>
            <a:r>
              <a:rPr lang="en-US" dirty="0"/>
              <a:t>Is this situation analogous to that of temperature?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Dimensionality Reduction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Purpose:</a:t>
            </a:r>
          </a:p>
          <a:p>
            <a:pPr lvl="1">
              <a:lnSpc>
                <a:spcPct val="90000"/>
              </a:lnSpc>
            </a:pPr>
            <a:r>
              <a:rPr lang="en-US"/>
              <a:t>Avoid curse of dimensionality</a:t>
            </a:r>
          </a:p>
          <a:p>
            <a:pPr lvl="1">
              <a:lnSpc>
                <a:spcPct val="90000"/>
              </a:lnSpc>
            </a:pPr>
            <a:r>
              <a:rPr lang="en-US"/>
              <a:t>Reduce amount of time and memory required by data mining algorithms</a:t>
            </a:r>
          </a:p>
          <a:p>
            <a:pPr lvl="1">
              <a:lnSpc>
                <a:spcPct val="90000"/>
              </a:lnSpc>
            </a:pPr>
            <a:r>
              <a:rPr lang="en-US"/>
              <a:t>Allow data to be more easily visualized</a:t>
            </a:r>
          </a:p>
          <a:p>
            <a:pPr lvl="1">
              <a:lnSpc>
                <a:spcPct val="90000"/>
              </a:lnSpc>
            </a:pPr>
            <a:r>
              <a:rPr lang="en-US"/>
              <a:t>May help to eliminate irrelevant features or reduce noise</a:t>
            </a:r>
          </a:p>
          <a:p>
            <a:pPr lvl="4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/>
              <a:t>Principal Components Analysis (PCA)</a:t>
            </a:r>
          </a:p>
          <a:p>
            <a:pPr lvl="1">
              <a:lnSpc>
                <a:spcPct val="90000"/>
              </a:lnSpc>
            </a:pPr>
            <a:r>
              <a:rPr lang="en-US"/>
              <a:t>Singular Value Decomposition</a:t>
            </a:r>
          </a:p>
          <a:p>
            <a:pPr lvl="1">
              <a:lnSpc>
                <a:spcPct val="90000"/>
              </a:lnSpc>
            </a:pPr>
            <a:r>
              <a:rPr lang="en-US"/>
              <a:t>Others: supervised and non-linear techniques</a:t>
            </a:r>
          </a:p>
        </p:txBody>
      </p:sp>
    </p:spTree>
    <p:extLst>
      <p:ext uri="{BB962C8B-B14F-4D97-AF65-F5344CB8AC3E}">
        <p14:creationId xmlns:p14="http://schemas.microsoft.com/office/powerpoint/2010/main" val="269087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5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Dimensionality Reduction: PCA</a:t>
            </a:r>
          </a:p>
        </p:txBody>
      </p:sp>
      <p:sp>
        <p:nvSpPr>
          <p:cNvPr id="41987" name="Rectangle 105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 is to find a projection that captures the largest  amount of variation in data</a:t>
            </a:r>
          </a:p>
          <a:p>
            <a:endParaRPr lang="en-US"/>
          </a:p>
        </p:txBody>
      </p:sp>
      <p:grpSp>
        <p:nvGrpSpPr>
          <p:cNvPr id="41988" name="Group 1088"/>
          <p:cNvGrpSpPr>
            <a:grpSpLocks/>
          </p:cNvGrpSpPr>
          <p:nvPr/>
        </p:nvGrpSpPr>
        <p:grpSpPr bwMode="auto">
          <a:xfrm>
            <a:off x="2057400" y="2286000"/>
            <a:ext cx="3546475" cy="4051300"/>
            <a:chOff x="1498" y="1664"/>
            <a:chExt cx="2234" cy="1950"/>
          </a:xfrm>
        </p:grpSpPr>
        <p:sp>
          <p:nvSpPr>
            <p:cNvPr id="41989" name="Line 1059"/>
            <p:cNvSpPr>
              <a:spLocks noChangeShapeType="1"/>
            </p:cNvSpPr>
            <p:nvPr/>
          </p:nvSpPr>
          <p:spPr bwMode="auto">
            <a:xfrm flipV="1">
              <a:off x="1820" y="1664"/>
              <a:ext cx="0" cy="1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1060"/>
            <p:cNvSpPr>
              <a:spLocks noChangeShapeType="1"/>
            </p:cNvSpPr>
            <p:nvPr/>
          </p:nvSpPr>
          <p:spPr bwMode="auto">
            <a:xfrm>
              <a:off x="1820" y="3320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061"/>
            <p:cNvSpPr>
              <a:spLocks noChangeShapeType="1"/>
            </p:cNvSpPr>
            <p:nvPr/>
          </p:nvSpPr>
          <p:spPr bwMode="auto">
            <a:xfrm flipV="1">
              <a:off x="1828" y="2429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Oval 1063"/>
            <p:cNvSpPr>
              <a:spLocks noChangeArrowheads="1"/>
            </p:cNvSpPr>
            <p:nvPr/>
          </p:nvSpPr>
          <p:spPr bwMode="auto">
            <a:xfrm>
              <a:off x="2164" y="294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Oval 1064"/>
            <p:cNvSpPr>
              <a:spLocks noChangeArrowheads="1"/>
            </p:cNvSpPr>
            <p:nvPr/>
          </p:nvSpPr>
          <p:spPr bwMode="auto">
            <a:xfrm>
              <a:off x="2340" y="2805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Oval 1065"/>
            <p:cNvSpPr>
              <a:spLocks noChangeArrowheads="1"/>
            </p:cNvSpPr>
            <p:nvPr/>
          </p:nvSpPr>
          <p:spPr bwMode="auto">
            <a:xfrm>
              <a:off x="2044" y="312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Oval 1066"/>
            <p:cNvSpPr>
              <a:spLocks noChangeArrowheads="1"/>
            </p:cNvSpPr>
            <p:nvPr/>
          </p:nvSpPr>
          <p:spPr bwMode="auto">
            <a:xfrm>
              <a:off x="2428" y="287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067"/>
            <p:cNvSpPr>
              <a:spLocks noChangeArrowheads="1"/>
            </p:cNvSpPr>
            <p:nvPr/>
          </p:nvSpPr>
          <p:spPr bwMode="auto">
            <a:xfrm>
              <a:off x="2332" y="293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Oval 1068"/>
            <p:cNvSpPr>
              <a:spLocks noChangeArrowheads="1"/>
            </p:cNvSpPr>
            <p:nvPr/>
          </p:nvSpPr>
          <p:spPr bwMode="auto">
            <a:xfrm>
              <a:off x="2692" y="293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Oval 1069"/>
            <p:cNvSpPr>
              <a:spLocks noChangeArrowheads="1"/>
            </p:cNvSpPr>
            <p:nvPr/>
          </p:nvSpPr>
          <p:spPr bwMode="auto">
            <a:xfrm>
              <a:off x="2612" y="313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Oval 1070"/>
            <p:cNvSpPr>
              <a:spLocks noChangeArrowheads="1"/>
            </p:cNvSpPr>
            <p:nvPr/>
          </p:nvSpPr>
          <p:spPr bwMode="auto">
            <a:xfrm>
              <a:off x="2468" y="307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Oval 1071"/>
            <p:cNvSpPr>
              <a:spLocks noChangeArrowheads="1"/>
            </p:cNvSpPr>
            <p:nvPr/>
          </p:nvSpPr>
          <p:spPr bwMode="auto">
            <a:xfrm>
              <a:off x="2588" y="273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Oval 1072"/>
            <p:cNvSpPr>
              <a:spLocks noChangeArrowheads="1"/>
            </p:cNvSpPr>
            <p:nvPr/>
          </p:nvSpPr>
          <p:spPr bwMode="auto">
            <a:xfrm>
              <a:off x="2964" y="2805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Oval 1073"/>
            <p:cNvSpPr>
              <a:spLocks noChangeArrowheads="1"/>
            </p:cNvSpPr>
            <p:nvPr/>
          </p:nvSpPr>
          <p:spPr bwMode="auto">
            <a:xfrm>
              <a:off x="3204" y="248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Oval 1074"/>
            <p:cNvSpPr>
              <a:spLocks noChangeArrowheads="1"/>
            </p:cNvSpPr>
            <p:nvPr/>
          </p:nvSpPr>
          <p:spPr bwMode="auto">
            <a:xfrm>
              <a:off x="2236" y="315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Oval 1075"/>
            <p:cNvSpPr>
              <a:spLocks noChangeArrowheads="1"/>
            </p:cNvSpPr>
            <p:nvPr/>
          </p:nvSpPr>
          <p:spPr bwMode="auto">
            <a:xfrm>
              <a:off x="2756" y="271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Oval 1076"/>
            <p:cNvSpPr>
              <a:spLocks noChangeArrowheads="1"/>
            </p:cNvSpPr>
            <p:nvPr/>
          </p:nvSpPr>
          <p:spPr bwMode="auto">
            <a:xfrm>
              <a:off x="2932" y="2530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Oval 1077"/>
            <p:cNvSpPr>
              <a:spLocks noChangeArrowheads="1"/>
            </p:cNvSpPr>
            <p:nvPr/>
          </p:nvSpPr>
          <p:spPr bwMode="auto">
            <a:xfrm>
              <a:off x="2452" y="273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Oval 1078"/>
            <p:cNvSpPr>
              <a:spLocks noChangeArrowheads="1"/>
            </p:cNvSpPr>
            <p:nvPr/>
          </p:nvSpPr>
          <p:spPr bwMode="auto">
            <a:xfrm>
              <a:off x="2836" y="2614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Oval 1079"/>
            <p:cNvSpPr>
              <a:spLocks noChangeArrowheads="1"/>
            </p:cNvSpPr>
            <p:nvPr/>
          </p:nvSpPr>
          <p:spPr bwMode="auto">
            <a:xfrm>
              <a:off x="2908" y="2955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Freeform 1080"/>
            <p:cNvSpPr>
              <a:spLocks/>
            </p:cNvSpPr>
            <p:nvPr/>
          </p:nvSpPr>
          <p:spPr bwMode="auto">
            <a:xfrm>
              <a:off x="1928" y="2409"/>
              <a:ext cx="1457" cy="1006"/>
            </a:xfrm>
            <a:custGeom>
              <a:avLst/>
              <a:gdLst>
                <a:gd name="T0" fmla="*/ 4 w 1457"/>
                <a:gd name="T1" fmla="*/ 1002 h 968"/>
                <a:gd name="T2" fmla="*/ 212 w 1457"/>
                <a:gd name="T3" fmla="*/ 488 h 968"/>
                <a:gd name="T4" fmla="*/ 716 w 1457"/>
                <a:gd name="T5" fmla="*/ 166 h 968"/>
                <a:gd name="T6" fmla="*/ 1356 w 1457"/>
                <a:gd name="T7" fmla="*/ 26 h 968"/>
                <a:gd name="T8" fmla="*/ 1324 w 1457"/>
                <a:gd name="T9" fmla="*/ 318 h 968"/>
                <a:gd name="T10" fmla="*/ 940 w 1457"/>
                <a:gd name="T11" fmla="*/ 882 h 968"/>
                <a:gd name="T12" fmla="*/ 188 w 1457"/>
                <a:gd name="T13" fmla="*/ 1194 h 968"/>
                <a:gd name="T14" fmla="*/ 4 w 1457"/>
                <a:gd name="T15" fmla="*/ 1002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Oval 1081"/>
            <p:cNvSpPr>
              <a:spLocks noChangeArrowheads="1"/>
            </p:cNvSpPr>
            <p:nvPr/>
          </p:nvSpPr>
          <p:spPr bwMode="auto">
            <a:xfrm>
              <a:off x="2124" y="327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Text Box 1085"/>
            <p:cNvSpPr txBox="1">
              <a:spLocks noChangeArrowheads="1"/>
            </p:cNvSpPr>
            <p:nvPr/>
          </p:nvSpPr>
          <p:spPr bwMode="auto">
            <a:xfrm>
              <a:off x="1498" y="1666"/>
              <a:ext cx="27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400" b="0">
                  <a:latin typeface="Times New Roman" pitchFamily="18" charset="0"/>
                </a:rPr>
                <a:t>x</a:t>
              </a:r>
              <a:r>
                <a:rPr lang="en-US" sz="2400" b="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2012" name="Text Box 1086"/>
            <p:cNvSpPr txBox="1">
              <a:spLocks noChangeArrowheads="1"/>
            </p:cNvSpPr>
            <p:nvPr/>
          </p:nvSpPr>
          <p:spPr bwMode="auto">
            <a:xfrm>
              <a:off x="3456" y="3394"/>
              <a:ext cx="27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400" b="0">
                  <a:latin typeface="Times New Roman" pitchFamily="18" charset="0"/>
                </a:rPr>
                <a:t>x</a:t>
              </a:r>
              <a:r>
                <a:rPr lang="en-US" sz="24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13" name="Text Box 1087"/>
            <p:cNvSpPr txBox="1">
              <a:spLocks noChangeArrowheads="1"/>
            </p:cNvSpPr>
            <p:nvPr/>
          </p:nvSpPr>
          <p:spPr bwMode="auto">
            <a:xfrm>
              <a:off x="3504" y="2242"/>
              <a:ext cx="20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2400" b="0">
                  <a:latin typeface="Times New Roman" pitchFamily="18" charset="0"/>
                </a:rPr>
                <a:t>e</a:t>
              </a:r>
              <a:endParaRPr lang="en-US" sz="2400" b="0" baseline="-25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4769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Feature Subset Selection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Another way to reduce dimensionality of data</a:t>
            </a:r>
          </a:p>
          <a:p>
            <a:pPr>
              <a:lnSpc>
                <a:spcPct val="90000"/>
              </a:lnSpc>
            </a:pPr>
            <a:r>
              <a:rPr lang="en-US"/>
              <a:t>Redundant features </a:t>
            </a:r>
          </a:p>
          <a:p>
            <a:pPr lvl="1">
              <a:lnSpc>
                <a:spcPct val="90000"/>
              </a:lnSpc>
            </a:pPr>
            <a:r>
              <a:rPr lang="en-US"/>
              <a:t>Duplicate much or all of the information contained in one or more other attributes</a:t>
            </a:r>
          </a:p>
          <a:p>
            <a:pPr lvl="1">
              <a:lnSpc>
                <a:spcPct val="90000"/>
              </a:lnSpc>
            </a:pPr>
            <a:r>
              <a:rPr lang="en-US"/>
              <a:t>Example: purchase price of a product and the amount of sales tax paid</a:t>
            </a:r>
          </a:p>
          <a:p>
            <a:pPr>
              <a:lnSpc>
                <a:spcPct val="90000"/>
              </a:lnSpc>
            </a:pPr>
            <a:r>
              <a:rPr lang="en-US"/>
              <a:t>Irrelevant features</a:t>
            </a:r>
          </a:p>
          <a:p>
            <a:pPr lvl="1">
              <a:lnSpc>
                <a:spcPct val="90000"/>
              </a:lnSpc>
            </a:pPr>
            <a:r>
              <a:rPr lang="en-US"/>
              <a:t>Contain no information that is useful for the data mining task at hand</a:t>
            </a:r>
          </a:p>
          <a:p>
            <a:pPr lvl="1">
              <a:lnSpc>
                <a:spcPct val="90000"/>
              </a:lnSpc>
            </a:pPr>
            <a:r>
              <a:rPr lang="en-US"/>
              <a:t>Example: students' ID is often irrelevant to the task of predicting students' GPA</a:t>
            </a:r>
          </a:p>
          <a:p>
            <a:pPr>
              <a:lnSpc>
                <a:spcPct val="90000"/>
              </a:lnSpc>
            </a:pPr>
            <a:r>
              <a:rPr lang="en-US"/>
              <a:t>Many techniques developed, especially for classification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50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Feature Creation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new attributes that can capture the important information in a data set much more efficiently than the original attributes</a:t>
            </a:r>
          </a:p>
          <a:p>
            <a:pPr lvl="4"/>
            <a:endParaRPr lang="en-US"/>
          </a:p>
          <a:p>
            <a:r>
              <a:rPr lang="en-US"/>
              <a:t>Three general methodologies:</a:t>
            </a:r>
          </a:p>
          <a:p>
            <a:pPr lvl="1"/>
            <a:r>
              <a:rPr lang="en-US"/>
              <a:t>Feature extraction</a:t>
            </a:r>
          </a:p>
          <a:p>
            <a:pPr marL="1147763" lvl="2" indent="-233363"/>
            <a:r>
              <a:rPr lang="en-US" sz="2400"/>
              <a:t> </a:t>
            </a:r>
            <a:r>
              <a:rPr lang="en-US" sz="2200"/>
              <a:t>Example: extracting edges from images</a:t>
            </a:r>
          </a:p>
          <a:p>
            <a:pPr lvl="1"/>
            <a:r>
              <a:rPr lang="en-US"/>
              <a:t>Feature construction</a:t>
            </a:r>
          </a:p>
          <a:p>
            <a:pPr marL="1147763" lvl="2" indent="-233363"/>
            <a:r>
              <a:rPr lang="en-US" sz="2200"/>
              <a:t> Example: dividing mass by volume to get density</a:t>
            </a:r>
            <a:r>
              <a:rPr lang="en-US" sz="2400"/>
              <a:t> </a:t>
            </a:r>
          </a:p>
          <a:p>
            <a:pPr lvl="1"/>
            <a:r>
              <a:rPr lang="en-US"/>
              <a:t>Mapping data to new space</a:t>
            </a:r>
          </a:p>
          <a:p>
            <a:pPr marL="1147763" lvl="2" indent="-233363"/>
            <a:r>
              <a:rPr lang="en-US" sz="2200"/>
              <a:t> Example: Fourier and wavelet analysis </a:t>
            </a:r>
          </a:p>
        </p:txBody>
      </p:sp>
    </p:spTree>
    <p:extLst>
      <p:ext uri="{BB962C8B-B14F-4D97-AF65-F5344CB8AC3E}">
        <p14:creationId xmlns:p14="http://schemas.microsoft.com/office/powerpoint/2010/main" val="31882422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/>
              <a:t>Mapping Data to a New Space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4"/>
          <a:stretch>
            <a:fillRect/>
          </a:stretch>
        </p:blipFill>
        <p:spPr bwMode="auto">
          <a:xfrm>
            <a:off x="4419600" y="1524000"/>
            <a:ext cx="4699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r="6250"/>
          <a:stretch>
            <a:fillRect/>
          </a:stretch>
        </p:blipFill>
        <p:spPr bwMode="auto">
          <a:xfrm>
            <a:off x="76200" y="1366838"/>
            <a:ext cx="4689475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914400" y="5715000"/>
            <a:ext cx="388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Two Sine Waves + Noise</a:t>
            </a:r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5867400" y="5715000"/>
            <a:ext cx="2514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Frequency</a:t>
            </a:r>
          </a:p>
        </p:txBody>
      </p: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298450" y="1143000"/>
            <a:ext cx="8394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tabLst>
                <a:tab pos="119856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Fourier and wavelet transform</a:t>
            </a:r>
          </a:p>
        </p:txBody>
      </p:sp>
      <p:sp>
        <p:nvSpPr>
          <p:cNvPr id="46091" name="Text Box 13"/>
          <p:cNvSpPr txBox="1">
            <a:spLocks noChangeArrowheads="1"/>
          </p:cNvSpPr>
          <p:nvPr/>
        </p:nvSpPr>
        <p:spPr bwMode="auto">
          <a:xfrm>
            <a:off x="5562600" y="52578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2609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33"/>
          <p:cNvGraphicFramePr>
            <a:graphicFrameLocks noChangeAspect="1"/>
          </p:cNvGraphicFramePr>
          <p:nvPr/>
        </p:nvGraphicFramePr>
        <p:xfrm>
          <a:off x="284163" y="538163"/>
          <a:ext cx="8585200" cy="536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572080" imgH="5375817" progId="Word.Document.8">
                  <p:embed/>
                </p:oleObj>
              </mc:Choice>
              <mc:Fallback>
                <p:oleObj name="Document" r:id="rId3" imgW="8572080" imgH="5375817" progId="Word.Document.8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538163"/>
                        <a:ext cx="8585200" cy="536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1034"/>
          <p:cNvSpPr txBox="1">
            <a:spLocks noChangeArrowheads="1"/>
          </p:cNvSpPr>
          <p:nvPr/>
        </p:nvSpPr>
        <p:spPr bwMode="auto">
          <a:xfrm>
            <a:off x="1066800" y="6248400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This categorization of attributes is due to S. S. Stevens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82"/>
          <p:cNvGraphicFramePr>
            <a:graphicFrameLocks noChangeAspect="1"/>
          </p:cNvGraphicFramePr>
          <p:nvPr/>
        </p:nvGraphicFramePr>
        <p:xfrm>
          <a:off x="342900" y="533400"/>
          <a:ext cx="8128000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464646" imgH="5274525" progId="Word.Document.8">
                  <p:embed/>
                </p:oleObj>
              </mc:Choice>
              <mc:Fallback>
                <p:oleObj name="Document" r:id="rId3" imgW="8464646" imgH="5274525" progId="Word.Document.8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533400"/>
                        <a:ext cx="8128000" cy="505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183"/>
          <p:cNvSpPr txBox="1">
            <a:spLocks noChangeArrowheads="1"/>
          </p:cNvSpPr>
          <p:nvPr/>
        </p:nvSpPr>
        <p:spPr bwMode="auto">
          <a:xfrm>
            <a:off x="1066800" y="6248400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This categorization of attributes is due to S. S. Stevens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146485040</TotalTime>
  <Pages>3</Pages>
  <Words>5817</Words>
  <Application>Microsoft Office PowerPoint</Application>
  <PresentationFormat>On-screen Show (4:3)</PresentationFormat>
  <Paragraphs>661</Paragraphs>
  <Slides>74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74</vt:i4>
      </vt:variant>
    </vt:vector>
  </HeadingPairs>
  <TitlesOfParts>
    <vt:vector size="97" baseType="lpstr">
      <vt:lpstr>MS Mincho</vt:lpstr>
      <vt:lpstr>Arial</vt:lpstr>
      <vt:lpstr>CMBX10</vt:lpstr>
      <vt:lpstr>CMMI10</vt:lpstr>
      <vt:lpstr>CMR10</vt:lpstr>
      <vt:lpstr>CMR8</vt:lpstr>
      <vt:lpstr>CMSY10</vt:lpstr>
      <vt:lpstr>CMSY8</vt:lpstr>
      <vt:lpstr>CMTI10</vt:lpstr>
      <vt:lpstr>Google Sans</vt:lpstr>
      <vt:lpstr>Monotype Sorts</vt:lpstr>
      <vt:lpstr>Roboto</vt:lpstr>
      <vt:lpstr>Sylfaen</vt:lpstr>
      <vt:lpstr>Symbol</vt:lpstr>
      <vt:lpstr>Tahoma</vt:lpstr>
      <vt:lpstr>Times</vt:lpstr>
      <vt:lpstr>Times New Roman</vt:lpstr>
      <vt:lpstr>Wingdings</vt:lpstr>
      <vt:lpstr>LC.BRev.FY97</vt:lpstr>
      <vt:lpstr>Document</vt:lpstr>
      <vt:lpstr>VISIO</vt:lpstr>
      <vt:lpstr>Visio</vt:lpstr>
      <vt:lpstr>Equation</vt:lpstr>
      <vt:lpstr>Data Mining: Data Preprocessing</vt:lpstr>
      <vt:lpstr>Outline</vt:lpstr>
      <vt:lpstr>What is Data?</vt:lpstr>
      <vt:lpstr>Attribute Values</vt:lpstr>
      <vt:lpstr>Types of Attributes </vt:lpstr>
      <vt:lpstr>Properties of Attribute Values </vt:lpstr>
      <vt:lpstr>Difference Between Ratio and Interval </vt:lpstr>
      <vt:lpstr>PowerPoint Presentation</vt:lpstr>
      <vt:lpstr>PowerPoint Presentation</vt:lpstr>
      <vt:lpstr>Discrete and Continuous Attributes </vt:lpstr>
      <vt:lpstr>Asymmetric Attributes</vt:lpstr>
      <vt:lpstr>Key Messages for Attribute Types</vt:lpstr>
      <vt:lpstr>Important Characteristics of Data</vt:lpstr>
      <vt:lpstr>Types of data sets </vt:lpstr>
      <vt:lpstr>Record Data </vt:lpstr>
      <vt:lpstr>Data Matrix </vt:lpstr>
      <vt:lpstr>Document Data</vt:lpstr>
      <vt:lpstr>Transaction Data</vt:lpstr>
      <vt:lpstr>Graph Data </vt:lpstr>
      <vt:lpstr>Ordered Data </vt:lpstr>
      <vt:lpstr>Ordered Data </vt:lpstr>
      <vt:lpstr>Ordered Data</vt:lpstr>
      <vt:lpstr>Data Quality </vt:lpstr>
      <vt:lpstr>Data Quality …</vt:lpstr>
      <vt:lpstr>Noise</vt:lpstr>
      <vt:lpstr>Outliers</vt:lpstr>
      <vt:lpstr>Missing Values</vt:lpstr>
      <vt:lpstr>Duplicate Data</vt:lpstr>
      <vt:lpstr>What is data exploration?</vt:lpstr>
      <vt:lpstr>Techniques Used In Data Exploration  </vt:lpstr>
      <vt:lpstr>Iris Sample Data Set  </vt:lpstr>
      <vt:lpstr>Iris Flower  </vt:lpstr>
      <vt:lpstr>Summary Statistics</vt:lpstr>
      <vt:lpstr>Frequency and Mode</vt:lpstr>
      <vt:lpstr>Percentiles</vt:lpstr>
      <vt:lpstr>Measures of Location: Mean and Median</vt:lpstr>
      <vt:lpstr>Measures of Spread: Range and Variance</vt:lpstr>
      <vt:lpstr>Visualization</vt:lpstr>
      <vt:lpstr>Example: Sea Surface Temperature</vt:lpstr>
      <vt:lpstr>Representation</vt:lpstr>
      <vt:lpstr>Arrangement</vt:lpstr>
      <vt:lpstr>Selection</vt:lpstr>
      <vt:lpstr>Visualization Techniques: Histograms</vt:lpstr>
      <vt:lpstr>PowerPoint Presentation</vt:lpstr>
      <vt:lpstr>Two-Dimensional Histograms</vt:lpstr>
      <vt:lpstr>Visualization Techniques: Box Plots</vt:lpstr>
      <vt:lpstr>Example of Box Plots </vt:lpstr>
      <vt:lpstr>Visualization Techniques: Scatter Plots</vt:lpstr>
      <vt:lpstr>Scatter Plot Array of Iris Attributes</vt:lpstr>
      <vt:lpstr>Visualization Techniques: Contour Plots</vt:lpstr>
      <vt:lpstr>Contour Plot Example: SST Dec, 1998</vt:lpstr>
      <vt:lpstr>Visualization Techniques: Matrix Plots</vt:lpstr>
      <vt:lpstr>Visualization of the Iris Data Matrix</vt:lpstr>
      <vt:lpstr>Visualization of the Iris Correlation Matrix</vt:lpstr>
      <vt:lpstr>Data Preprocessing</vt:lpstr>
      <vt:lpstr>Aggregation</vt:lpstr>
      <vt:lpstr>Example: Precipitation in Australia</vt:lpstr>
      <vt:lpstr>Example: Precipitation in Australia …</vt:lpstr>
      <vt:lpstr>Sampling </vt:lpstr>
      <vt:lpstr>Sampling … </vt:lpstr>
      <vt:lpstr>Sample Size</vt:lpstr>
      <vt:lpstr>Types of Sampling</vt:lpstr>
      <vt:lpstr>Sample Size</vt:lpstr>
      <vt:lpstr>Discretization</vt:lpstr>
      <vt:lpstr>Binarization</vt:lpstr>
      <vt:lpstr>Attribute Transformation</vt:lpstr>
      <vt:lpstr>PowerPoint Presentation</vt:lpstr>
      <vt:lpstr>PowerPoint Presentation</vt:lpstr>
      <vt:lpstr>Curse of Dimensionality</vt:lpstr>
      <vt:lpstr>Dimensionality Reduction</vt:lpstr>
      <vt:lpstr>Dimensionality Reduction: PCA</vt:lpstr>
      <vt:lpstr>Feature Subset Selection</vt:lpstr>
      <vt:lpstr>Feature Creation</vt:lpstr>
      <vt:lpstr>Mapping Data to a New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Eesha tur babar</cp:lastModifiedBy>
  <cp:revision>627</cp:revision>
  <cp:lastPrinted>2019-08-22T18:06:35Z</cp:lastPrinted>
  <dcterms:created xsi:type="dcterms:W3CDTF">1998-03-18T13:44:31Z</dcterms:created>
  <dcterms:modified xsi:type="dcterms:W3CDTF">2024-01-26T08:07:53Z</dcterms:modified>
</cp:coreProperties>
</file>