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4"/>
  </p:notesMasterIdLst>
  <p:handoutMasterIdLst>
    <p:handoutMasterId r:id="rId65"/>
  </p:handoutMasterIdLst>
  <p:sldIdLst>
    <p:sldId id="608" r:id="rId2"/>
    <p:sldId id="537" r:id="rId3"/>
    <p:sldId id="600" r:id="rId4"/>
    <p:sldId id="636" r:id="rId5"/>
    <p:sldId id="637" r:id="rId6"/>
    <p:sldId id="538" r:id="rId7"/>
    <p:sldId id="639" r:id="rId8"/>
    <p:sldId id="518" r:id="rId9"/>
    <p:sldId id="582" r:id="rId10"/>
    <p:sldId id="638" r:id="rId11"/>
    <p:sldId id="583" r:id="rId12"/>
    <p:sldId id="584" r:id="rId13"/>
    <p:sldId id="585" r:id="rId14"/>
    <p:sldId id="586" r:id="rId15"/>
    <p:sldId id="587" r:id="rId16"/>
    <p:sldId id="588" r:id="rId17"/>
    <p:sldId id="635" r:id="rId18"/>
    <p:sldId id="602" r:id="rId19"/>
    <p:sldId id="589" r:id="rId20"/>
    <p:sldId id="640" r:id="rId21"/>
    <p:sldId id="592" r:id="rId22"/>
    <p:sldId id="591" r:id="rId23"/>
    <p:sldId id="629" r:id="rId24"/>
    <p:sldId id="630" r:id="rId25"/>
    <p:sldId id="626" r:id="rId26"/>
    <p:sldId id="642" r:id="rId27"/>
    <p:sldId id="648" r:id="rId28"/>
    <p:sldId id="523" r:id="rId29"/>
    <p:sldId id="593" r:id="rId30"/>
    <p:sldId id="643" r:id="rId31"/>
    <p:sldId id="524" r:id="rId32"/>
    <p:sldId id="544" r:id="rId33"/>
    <p:sldId id="594" r:id="rId34"/>
    <p:sldId id="525" r:id="rId35"/>
    <p:sldId id="597" r:id="rId36"/>
    <p:sldId id="599" r:id="rId37"/>
    <p:sldId id="557" r:id="rId38"/>
    <p:sldId id="606" r:id="rId39"/>
    <p:sldId id="603" r:id="rId40"/>
    <p:sldId id="644" r:id="rId41"/>
    <p:sldId id="527" r:id="rId42"/>
    <p:sldId id="613" r:id="rId43"/>
    <p:sldId id="556" r:id="rId44"/>
    <p:sldId id="651" r:id="rId45"/>
    <p:sldId id="598" r:id="rId46"/>
    <p:sldId id="530" r:id="rId47"/>
    <p:sldId id="533" r:id="rId48"/>
    <p:sldId id="558" r:id="rId49"/>
    <p:sldId id="534" r:id="rId50"/>
    <p:sldId id="607" r:id="rId51"/>
    <p:sldId id="535" r:id="rId52"/>
    <p:sldId id="611" r:id="rId53"/>
    <p:sldId id="541" r:id="rId54"/>
    <p:sldId id="559" r:id="rId55"/>
    <p:sldId id="542" r:id="rId56"/>
    <p:sldId id="610" r:id="rId57"/>
    <p:sldId id="652" r:id="rId58"/>
    <p:sldId id="575" r:id="rId59"/>
    <p:sldId id="645" r:id="rId60"/>
    <p:sldId id="646" r:id="rId61"/>
    <p:sldId id="647" r:id="rId62"/>
    <p:sldId id="590" r:id="rId63"/>
  </p:sldIdLst>
  <p:sldSz cx="9144000" cy="6858000" type="screen4x3"/>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400" b="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400" b="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400" b="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400" b="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400" b="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400" b="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1400" b="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1400" b="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1400" b="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736">
          <p15:clr>
            <a:srgbClr val="A4A3A4"/>
          </p15:clr>
        </p15:guide>
      </p15:sldGuideLst>
    </p:ext>
    <p:ext uri="{2D200454-40CA-4A62-9FC3-DE9A4176ACB9}">
      <p15:notesGuideLst xmlns:p15="http://schemas.microsoft.com/office/powerpoint/2012/main">
        <p15:guide id="1" orient="horz" pos="2929" userDrawn="1">
          <p15:clr>
            <a:srgbClr val="A4A3A4"/>
          </p15:clr>
        </p15:guide>
        <p15:guide id="2" pos="220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A8487"/>
    <a:srgbClr val="1C5A61"/>
    <a:srgbClr val="0C6D9C"/>
    <a:srgbClr val="FF0000"/>
    <a:srgbClr val="CC3300"/>
    <a:srgbClr val="F5F5F5"/>
    <a:srgbClr val="CCFF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12"/>
  </p:normalViewPr>
  <p:slideViewPr>
    <p:cSldViewPr>
      <p:cViewPr>
        <p:scale>
          <a:sx n="57" d="100"/>
          <a:sy n="57" d="100"/>
        </p:scale>
        <p:origin x="1554" y="90"/>
      </p:cViewPr>
      <p:guideLst>
        <p:guide orient="horz" pos="2160"/>
        <p:guide pos="27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2995"/>
    </p:cViewPr>
  </p:sorterViewPr>
  <p:notesViewPr>
    <p:cSldViewPr>
      <p:cViewPr varScale="1">
        <p:scale>
          <a:sx n="83" d="100"/>
          <a:sy n="83" d="100"/>
        </p:scale>
        <p:origin x="-840" y="-66"/>
      </p:cViewPr>
      <p:guideLst>
        <p:guide orient="horz" pos="2929"/>
        <p:guide pos="220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9277B3A8-67C7-4473-9C1F-2BA18C20115F}"/>
              </a:ext>
            </a:extLst>
          </p:cNvPr>
          <p:cNvSpPr>
            <a:spLocks noGrp="1" noChangeArrowheads="1"/>
          </p:cNvSpPr>
          <p:nvPr>
            <p:ph type="body" sz="quarter" idx="3"/>
          </p:nvPr>
        </p:nvSpPr>
        <p:spPr bwMode="auto">
          <a:xfrm>
            <a:off x="932591" y="4416098"/>
            <a:ext cx="5143698" cy="4180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811" tIns="48408" rIns="96811" bIns="48408"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a:extLst>
              <a:ext uri="{FF2B5EF4-FFF2-40B4-BE49-F238E27FC236}">
                <a16:creationId xmlns:a16="http://schemas.microsoft.com/office/drawing/2014/main" id="{3FE134F7-90DD-4F1D-939E-74E223554649}"/>
              </a:ext>
            </a:extLst>
          </p:cNvPr>
          <p:cNvSpPr>
            <a:spLocks noGrp="1" noRot="1" noChangeAspect="1" noChangeArrowheads="1" noTextEdit="1"/>
          </p:cNvSpPr>
          <p:nvPr>
            <p:ph type="sldImg" idx="2"/>
          </p:nvPr>
        </p:nvSpPr>
        <p:spPr bwMode="auto">
          <a:xfrm>
            <a:off x="1192213" y="704850"/>
            <a:ext cx="4629150" cy="34718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963613"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69900" algn="l" defTabSz="963613"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38213" algn="l" defTabSz="963613"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408113" algn="l" defTabSz="963613"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76425" algn="l" defTabSz="963613"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F0B64970-62DD-4CCB-BE49-E6E4750ADDA8}"/>
              </a:ext>
            </a:extLst>
          </p:cNvPr>
          <p:cNvSpPr>
            <a:spLocks noGrp="1" noRot="1" noChangeAspect="1" noChangeArrowheads="1" noTextEdit="1"/>
          </p:cNvSpPr>
          <p:nvPr>
            <p:ph type="sldImg"/>
          </p:nvPr>
        </p:nvSpPr>
        <p:spPr>
          <a:xfrm>
            <a:off x="1185863" y="700088"/>
            <a:ext cx="4643437" cy="3482975"/>
          </a:xfrm>
          <a:ln/>
        </p:spPr>
      </p:sp>
      <p:sp>
        <p:nvSpPr>
          <p:cNvPr id="56323" name="Rectangle 3">
            <a:extLst>
              <a:ext uri="{FF2B5EF4-FFF2-40B4-BE49-F238E27FC236}">
                <a16:creationId xmlns:a16="http://schemas.microsoft.com/office/drawing/2014/main" id="{62F05AA2-C02A-41DD-8091-E72CDA86AF47}"/>
              </a:ext>
            </a:extLst>
          </p:cNvPr>
          <p:cNvSpPr>
            <a:spLocks noGrp="1" noChangeArrowheads="1"/>
          </p:cNvSpPr>
          <p:nvPr>
            <p:ph type="body" idx="1"/>
          </p:nvPr>
        </p:nvSpPr>
        <p:spPr>
          <a:xfrm>
            <a:off x="934112" y="4416098"/>
            <a:ext cx="5142177" cy="4180921"/>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1577" tIns="45784" rIns="91577" bIns="45784"/>
          <a:lstStyle/>
          <a:p>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In principle, there are exponentially many decision trees that can be constructed</a:t>
            </a:r>
          </a:p>
          <a:p>
            <a:pPr algn="l"/>
            <a:r>
              <a:rPr lang="en-US" sz="1800" b="0" i="0" u="none" strike="noStrike" baseline="0" dirty="0">
                <a:latin typeface="CMR10"/>
              </a:rPr>
              <a:t>from a given set of attributes. While some of the trees are more accurate</a:t>
            </a:r>
          </a:p>
          <a:p>
            <a:pPr algn="l"/>
            <a:r>
              <a:rPr lang="en-US" sz="1800" b="0" i="0" u="none" strike="noStrike" baseline="0" dirty="0">
                <a:latin typeface="CMR10"/>
              </a:rPr>
              <a:t>than others, finding the optimal tree is computationally infeasible because</a:t>
            </a:r>
          </a:p>
          <a:p>
            <a:pPr algn="l"/>
            <a:r>
              <a:rPr lang="en-US" sz="1800" b="0" i="0" u="none" strike="noStrike" baseline="0" dirty="0">
                <a:latin typeface="CMR10"/>
              </a:rPr>
              <a:t>of the exponential size of the search space. Nevertheless, efficient algorithms</a:t>
            </a:r>
          </a:p>
          <a:p>
            <a:pPr algn="l"/>
            <a:r>
              <a:rPr lang="en-US" sz="1800" b="0" i="0" u="none" strike="noStrike" baseline="0" dirty="0">
                <a:latin typeface="CMR10"/>
              </a:rPr>
              <a:t>have been developed to induce a reasonably accurate, albeit suboptimal, decision</a:t>
            </a:r>
          </a:p>
          <a:p>
            <a:pPr algn="l"/>
            <a:r>
              <a:rPr lang="en-US" sz="1800" b="0" i="0" u="none" strike="noStrike" baseline="0" dirty="0">
                <a:latin typeface="CMR10"/>
              </a:rPr>
              <a:t>tree in a reasonable amount of time. These algorithms usually employ</a:t>
            </a:r>
          </a:p>
          <a:p>
            <a:pPr algn="l"/>
            <a:r>
              <a:rPr lang="en-US" sz="1800" b="0" i="0" u="none" strike="noStrike" baseline="0" dirty="0">
                <a:latin typeface="CMR10"/>
              </a:rPr>
              <a:t>a greedy strategy that grows a decision tree by making a series of locally op-</a:t>
            </a:r>
            <a:r>
              <a:rPr lang="en-US" sz="1800" b="0" i="0" u="none" strike="noStrike" baseline="0" dirty="0" err="1">
                <a:latin typeface="CMR10"/>
              </a:rPr>
              <a:t>timum</a:t>
            </a:r>
            <a:r>
              <a:rPr lang="en-US" sz="1800" b="0" i="0" u="none" strike="noStrike" baseline="0" dirty="0">
                <a:latin typeface="CMR10"/>
              </a:rPr>
              <a:t> decisions about which attribute to use for partitioning the data</a:t>
            </a:r>
            <a:endParaRPr lang="en-US" dirty="0"/>
          </a:p>
        </p:txBody>
      </p:sp>
    </p:spTree>
    <p:extLst>
      <p:ext uri="{BB962C8B-B14F-4D97-AF65-F5344CB8AC3E}">
        <p14:creationId xmlns:p14="http://schemas.microsoft.com/office/powerpoint/2010/main" val="3721635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In Hunt’s algorithm, a decision tree is grown in a recursive fashion by partitioning</a:t>
            </a:r>
          </a:p>
          <a:p>
            <a:pPr algn="l"/>
            <a:r>
              <a:rPr lang="en-US" sz="1800" b="0" i="0" u="none" strike="noStrike" baseline="0" dirty="0">
                <a:latin typeface="CMR10"/>
              </a:rPr>
              <a:t>the training records into successively purer subsets. Let </a:t>
            </a:r>
            <a:r>
              <a:rPr lang="en-US" sz="1800" b="0" i="1" u="none" strike="noStrike" baseline="0" dirty="0">
                <a:latin typeface="CMMI10"/>
              </a:rPr>
              <a:t>D</a:t>
            </a:r>
            <a:r>
              <a:rPr lang="en-US" sz="1800" b="0" i="1" u="none" strike="noStrike" baseline="0" dirty="0">
                <a:latin typeface="CMMI8"/>
              </a:rPr>
              <a:t>t </a:t>
            </a:r>
            <a:r>
              <a:rPr lang="en-US" sz="1800" b="0" i="0" u="none" strike="noStrike" baseline="0" dirty="0">
                <a:latin typeface="CMR10"/>
              </a:rPr>
              <a:t>be the set</a:t>
            </a:r>
          </a:p>
          <a:p>
            <a:pPr algn="l"/>
            <a:r>
              <a:rPr lang="en-US" sz="1800" b="0" i="0" u="none" strike="noStrike" baseline="0" dirty="0">
                <a:latin typeface="CMR10"/>
              </a:rPr>
              <a:t>of training records that are associated with node </a:t>
            </a:r>
            <a:r>
              <a:rPr lang="en-US" sz="1800" b="0" i="1" u="none" strike="noStrike" baseline="0" dirty="0">
                <a:latin typeface="CMMI10"/>
              </a:rPr>
              <a:t>t </a:t>
            </a:r>
            <a:r>
              <a:rPr lang="en-US" sz="1800" b="0" i="0" u="none" strike="noStrike" baseline="0" dirty="0">
                <a:latin typeface="CMR10"/>
              </a:rPr>
              <a:t>and </a:t>
            </a:r>
            <a:r>
              <a:rPr lang="en-US" sz="1800" b="0" i="1" u="none" strike="noStrike" baseline="0" dirty="0">
                <a:latin typeface="CMMI10"/>
              </a:rPr>
              <a:t>y </a:t>
            </a:r>
            <a:r>
              <a:rPr lang="en-US" sz="1800" b="0" i="0" u="none" strike="noStrike" baseline="0" dirty="0">
                <a:latin typeface="CMR10"/>
              </a:rPr>
              <a:t>= </a:t>
            </a:r>
            <a:r>
              <a:rPr lang="en-US" sz="1800" b="0" i="1" u="none" strike="noStrike" baseline="0" dirty="0">
                <a:latin typeface="CMSY10"/>
              </a:rPr>
              <a:t>{</a:t>
            </a:r>
            <a:r>
              <a:rPr lang="en-US" sz="1800" b="0" i="1" u="none" strike="noStrike" baseline="0" dirty="0">
                <a:latin typeface="CMMI10"/>
              </a:rPr>
              <a:t>y</a:t>
            </a:r>
            <a:r>
              <a:rPr lang="en-US" sz="1800" b="0" i="0" u="none" strike="noStrike" baseline="0" dirty="0">
                <a:latin typeface="CMR8"/>
              </a:rPr>
              <a:t>1</a:t>
            </a:r>
            <a:r>
              <a:rPr lang="en-US" sz="1800" b="0" i="1" u="none" strike="noStrike" baseline="0" dirty="0">
                <a:latin typeface="CMMI10"/>
              </a:rPr>
              <a:t>, y</a:t>
            </a:r>
            <a:r>
              <a:rPr lang="en-US" sz="1800" b="0" i="0" u="none" strike="noStrike" baseline="0" dirty="0">
                <a:latin typeface="CMR8"/>
              </a:rPr>
              <a:t>2</a:t>
            </a:r>
            <a:r>
              <a:rPr lang="en-US" sz="1800" b="0" i="1" u="none" strike="noStrike" baseline="0" dirty="0">
                <a:latin typeface="CMMI10"/>
              </a:rPr>
              <a:t>, . . . , </a:t>
            </a:r>
            <a:r>
              <a:rPr lang="en-US" sz="1800" b="0" i="1" u="none" strike="noStrike" baseline="0" dirty="0" err="1">
                <a:latin typeface="CMMI10"/>
              </a:rPr>
              <a:t>y</a:t>
            </a:r>
            <a:r>
              <a:rPr lang="en-US" sz="1800" b="0" i="1" u="none" strike="noStrike" baseline="0" dirty="0" err="1">
                <a:latin typeface="CMMI8"/>
              </a:rPr>
              <a:t>c</a:t>
            </a:r>
            <a:r>
              <a:rPr lang="en-US" sz="1800" b="0" i="1" u="none" strike="noStrike" baseline="0" dirty="0">
                <a:latin typeface="CMSY10"/>
              </a:rPr>
              <a:t>} </a:t>
            </a:r>
            <a:r>
              <a:rPr lang="en-US" sz="1800" b="0" i="0" u="none" strike="noStrike" baseline="0" dirty="0">
                <a:latin typeface="CMR10"/>
              </a:rPr>
              <a:t>be</a:t>
            </a:r>
          </a:p>
          <a:p>
            <a:pPr algn="l"/>
            <a:r>
              <a:rPr lang="en-US" sz="1800" b="0" i="0" u="none" strike="noStrike" baseline="0" dirty="0">
                <a:latin typeface="CMR10"/>
              </a:rPr>
              <a:t>the class labels. The following is a recursive definition of Hunt’s algorithm.</a:t>
            </a:r>
            <a:endParaRPr lang="en-US" dirty="0"/>
          </a:p>
        </p:txBody>
      </p:sp>
    </p:spTree>
    <p:extLst>
      <p:ext uri="{BB962C8B-B14F-4D97-AF65-F5344CB8AC3E}">
        <p14:creationId xmlns:p14="http://schemas.microsoft.com/office/powerpoint/2010/main" val="2575617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The initial tree for the classification problem contains a single node with</a:t>
            </a:r>
          </a:p>
          <a:p>
            <a:pPr algn="l"/>
            <a:r>
              <a:rPr lang="en-US" sz="1800" b="0" i="0" u="none" strike="noStrike" baseline="0" dirty="0">
                <a:latin typeface="CMR10"/>
              </a:rPr>
              <a:t>class label </a:t>
            </a:r>
            <a:r>
              <a:rPr lang="en-US" sz="1800" b="0" i="0" u="none" strike="noStrike" baseline="0" dirty="0">
                <a:latin typeface="CMTT10"/>
              </a:rPr>
              <a:t>Defaulted = No </a:t>
            </a:r>
            <a:r>
              <a:rPr lang="en-US" sz="1800" b="0" i="0" u="none" strike="noStrike" baseline="0" dirty="0">
                <a:latin typeface="CMR10"/>
              </a:rPr>
              <a:t>(see Figure 4.7(a)), which means that most of</a:t>
            </a:r>
          </a:p>
          <a:p>
            <a:pPr algn="l"/>
            <a:r>
              <a:rPr lang="en-US" sz="1800" b="0" i="0" u="none" strike="noStrike" baseline="0" dirty="0">
                <a:latin typeface="CMR10"/>
              </a:rPr>
              <a:t>the borrowers successfully repaid their loans. The tree, however, needs to be</a:t>
            </a:r>
          </a:p>
          <a:p>
            <a:pPr algn="l"/>
            <a:r>
              <a:rPr lang="en-US" sz="1800" b="0" i="0" u="none" strike="noStrike" baseline="0" dirty="0">
                <a:latin typeface="CMR10"/>
              </a:rPr>
              <a:t>refined since the root node contains records from both classes.</a:t>
            </a:r>
          </a:p>
          <a:p>
            <a:pPr algn="l"/>
            <a:endParaRPr lang="en-US" dirty="0"/>
          </a:p>
        </p:txBody>
      </p:sp>
    </p:spTree>
    <p:extLst>
      <p:ext uri="{BB962C8B-B14F-4D97-AF65-F5344CB8AC3E}">
        <p14:creationId xmlns:p14="http://schemas.microsoft.com/office/powerpoint/2010/main" val="29523404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63613" rtl="0" eaLnBrk="0" fontAlgn="base" latinLnBrk="0" hangingPunct="0">
              <a:lnSpc>
                <a:spcPct val="100000"/>
              </a:lnSpc>
              <a:spcBef>
                <a:spcPct val="30000"/>
              </a:spcBef>
              <a:spcAft>
                <a:spcPct val="0"/>
              </a:spcAft>
              <a:buClrTx/>
              <a:buSzTx/>
              <a:buFontTx/>
              <a:buNone/>
              <a:tabLst/>
              <a:defRPr/>
            </a:pPr>
            <a:r>
              <a:rPr lang="en-US" b="0" i="0" u="none" strike="noStrike" baseline="0" dirty="0">
                <a:latin typeface="CMR10"/>
              </a:rPr>
              <a:t>This can happen if none of the training records have a combination of attribute values associated with such nodes. In this case, the node is declared a leaf node with the same class label as the majority class of training records associated with its parent node.</a:t>
            </a:r>
          </a:p>
          <a:p>
            <a:endParaRPr lang="en-US" dirty="0"/>
          </a:p>
        </p:txBody>
      </p:sp>
    </p:spTree>
    <p:extLst>
      <p:ext uri="{BB962C8B-B14F-4D97-AF65-F5344CB8AC3E}">
        <p14:creationId xmlns:p14="http://schemas.microsoft.com/office/powerpoint/2010/main" val="459858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Each recursive step</a:t>
            </a:r>
          </a:p>
          <a:p>
            <a:pPr algn="l"/>
            <a:r>
              <a:rPr lang="en-US" sz="1800" b="0" i="0" u="none" strike="noStrike" baseline="0" dirty="0">
                <a:latin typeface="CMR10"/>
              </a:rPr>
              <a:t>of the tree-growing process must select an attribute test condition to</a:t>
            </a:r>
          </a:p>
          <a:p>
            <a:pPr algn="l"/>
            <a:r>
              <a:rPr lang="en-US" sz="1800" b="0" i="0" u="none" strike="noStrike" baseline="0" dirty="0">
                <a:latin typeface="CMR10"/>
              </a:rPr>
              <a:t>divide the records into smaller subsets. To implement this step, the</a:t>
            </a:r>
          </a:p>
          <a:p>
            <a:pPr algn="l"/>
            <a:r>
              <a:rPr lang="en-US" sz="1800" b="0" i="0" u="none" strike="noStrike" baseline="0" dirty="0">
                <a:latin typeface="CMR10"/>
              </a:rPr>
              <a:t>algorithm must provide a method for specifying the test condition for</a:t>
            </a:r>
          </a:p>
          <a:p>
            <a:pPr algn="l"/>
            <a:r>
              <a:rPr lang="en-US" sz="1800" b="0" i="0" u="none" strike="noStrike" baseline="0" dirty="0">
                <a:latin typeface="CMR10"/>
              </a:rPr>
              <a:t>different attribute types as well as an objective measure for evaluating</a:t>
            </a:r>
          </a:p>
          <a:p>
            <a:pPr algn="l"/>
            <a:r>
              <a:rPr lang="en-US" sz="1800" b="0" i="0" u="none" strike="noStrike" baseline="0" dirty="0">
                <a:latin typeface="CMR10"/>
              </a:rPr>
              <a:t>the goodness of each test condition.</a:t>
            </a:r>
          </a:p>
          <a:p>
            <a:pPr algn="l"/>
            <a:endParaRPr lang="en-US" sz="1800" b="0" i="0" u="none" strike="noStrike" baseline="0" dirty="0">
              <a:latin typeface="CMR10"/>
            </a:endParaRPr>
          </a:p>
          <a:p>
            <a:pPr algn="l"/>
            <a:endParaRPr lang="en-US" sz="1800" b="0" i="0" u="none" strike="noStrike" baseline="0" dirty="0">
              <a:latin typeface="CMR10"/>
            </a:endParaRPr>
          </a:p>
          <a:p>
            <a:pPr algn="l"/>
            <a:r>
              <a:rPr lang="en-US" sz="1800" b="0" i="0" u="none" strike="noStrike" baseline="0" dirty="0">
                <a:latin typeface="CMR10"/>
              </a:rPr>
              <a:t>A stopping condition is</a:t>
            </a:r>
          </a:p>
          <a:p>
            <a:pPr algn="l"/>
            <a:r>
              <a:rPr lang="en-US" sz="1800" b="0" i="0" u="none" strike="noStrike" baseline="0" dirty="0">
                <a:latin typeface="CMR10"/>
              </a:rPr>
              <a:t>needed to terminate the tree-growing process. A possible strategy is to</a:t>
            </a:r>
          </a:p>
          <a:p>
            <a:pPr algn="l"/>
            <a:r>
              <a:rPr lang="en-US" sz="1800" b="0" i="0" u="none" strike="noStrike" baseline="0" dirty="0">
                <a:latin typeface="CMR10"/>
              </a:rPr>
              <a:t>continue expanding a node until either all the records belong to the same</a:t>
            </a:r>
          </a:p>
          <a:p>
            <a:pPr algn="l"/>
            <a:r>
              <a:rPr lang="en-US" sz="1800" b="0" i="0" u="none" strike="noStrike" baseline="0" dirty="0">
                <a:latin typeface="CMR10"/>
              </a:rPr>
              <a:t>class or all the records have identical attribute values. Although both</a:t>
            </a:r>
          </a:p>
          <a:p>
            <a:pPr algn="l"/>
            <a:r>
              <a:rPr lang="en-US" sz="1800" b="0" i="0" u="none" strike="noStrike" baseline="0" dirty="0">
                <a:latin typeface="CMR10"/>
              </a:rPr>
              <a:t>conditions are sufficient to stop any decision tree induction algorithm,</a:t>
            </a:r>
          </a:p>
          <a:p>
            <a:pPr algn="l"/>
            <a:r>
              <a:rPr lang="en-US" sz="1800" b="0" i="0" u="none" strike="noStrike" baseline="0" dirty="0">
                <a:latin typeface="CMR10"/>
              </a:rPr>
              <a:t>other criteria can be imposed to allow the tree-growing procedure to</a:t>
            </a:r>
          </a:p>
          <a:p>
            <a:pPr algn="l"/>
            <a:r>
              <a:rPr lang="en-US" sz="1800" b="0" i="0" u="none" strike="noStrike" baseline="0" dirty="0">
                <a:latin typeface="CMR10"/>
              </a:rPr>
              <a:t>terminate earlier.</a:t>
            </a:r>
            <a:endParaRPr lang="en-US" dirty="0"/>
          </a:p>
        </p:txBody>
      </p:sp>
    </p:spTree>
    <p:extLst>
      <p:ext uri="{BB962C8B-B14F-4D97-AF65-F5344CB8AC3E}">
        <p14:creationId xmlns:p14="http://schemas.microsoft.com/office/powerpoint/2010/main" val="27227989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Decision tree induction algorithms must provide a method for expressing an</a:t>
            </a:r>
          </a:p>
          <a:p>
            <a:pPr algn="l"/>
            <a:r>
              <a:rPr lang="en-US" sz="1800" b="0" i="0" u="none" strike="noStrike" baseline="0" dirty="0">
                <a:latin typeface="CMR10"/>
              </a:rPr>
              <a:t>attribute test condition and its corresponding outcomes for different attribute</a:t>
            </a:r>
          </a:p>
          <a:p>
            <a:pPr algn="l"/>
            <a:r>
              <a:rPr lang="en-US" sz="1800" b="0" i="0" u="none" strike="noStrike" baseline="0" dirty="0">
                <a:latin typeface="CMR10"/>
              </a:rPr>
              <a:t>types.</a:t>
            </a:r>
            <a:endParaRPr lang="en-US" dirty="0"/>
          </a:p>
        </p:txBody>
      </p:sp>
    </p:spTree>
    <p:extLst>
      <p:ext uri="{BB962C8B-B14F-4D97-AF65-F5344CB8AC3E}">
        <p14:creationId xmlns:p14="http://schemas.microsoft.com/office/powerpoint/2010/main" val="7293417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Since a nominal attribute can have many values, its</a:t>
            </a:r>
          </a:p>
          <a:p>
            <a:pPr algn="l"/>
            <a:r>
              <a:rPr lang="en-US" sz="1800" b="0" i="0" u="none" strike="noStrike" baseline="0" dirty="0">
                <a:latin typeface="CMR10"/>
              </a:rPr>
              <a:t>test condition can be expressed in two ways, as shown in Figure 4.9. For</a:t>
            </a:r>
          </a:p>
          <a:p>
            <a:pPr algn="l"/>
            <a:r>
              <a:rPr lang="en-US" sz="1800" b="0" i="0" u="none" strike="noStrike" baseline="0" dirty="0">
                <a:latin typeface="CMR10"/>
              </a:rPr>
              <a:t>a multiway split (Figure 4.9(a)), the number of outcomes depends on the</a:t>
            </a:r>
          </a:p>
          <a:p>
            <a:pPr algn="l"/>
            <a:r>
              <a:rPr lang="en-US" sz="1800" b="0" i="0" u="none" strike="noStrike" baseline="0" dirty="0">
                <a:latin typeface="CMR10"/>
              </a:rPr>
              <a:t>number of distinct values for the corresponding attribute. For example, if</a:t>
            </a:r>
          </a:p>
          <a:p>
            <a:pPr algn="l"/>
            <a:r>
              <a:rPr lang="en-US" sz="1800" b="0" i="0" u="none" strike="noStrike" baseline="0" dirty="0">
                <a:latin typeface="CMR10"/>
              </a:rPr>
              <a:t>an attribute such as marital status has three distinct values—single, married,</a:t>
            </a:r>
          </a:p>
          <a:p>
            <a:pPr algn="l"/>
            <a:r>
              <a:rPr lang="en-US" sz="1800" b="0" i="0" u="none" strike="noStrike" baseline="0" dirty="0">
                <a:latin typeface="CMR10"/>
              </a:rPr>
              <a:t>or divorced—its test condition will produce a three-way split. On the other</a:t>
            </a:r>
          </a:p>
          <a:p>
            <a:pPr algn="l"/>
            <a:r>
              <a:rPr lang="en-US" sz="1800" b="0" i="0" u="none" strike="noStrike" baseline="0" dirty="0">
                <a:latin typeface="CMR10"/>
              </a:rPr>
              <a:t>hand, some decision tree algorithms, such as CART, produce only binary splits</a:t>
            </a:r>
          </a:p>
          <a:p>
            <a:pPr algn="l"/>
            <a:r>
              <a:rPr lang="en-US" sz="1800" b="0" i="0" u="none" strike="noStrike" baseline="0" dirty="0">
                <a:latin typeface="CMR10"/>
              </a:rPr>
              <a:t>by considering all 2</a:t>
            </a:r>
            <a:r>
              <a:rPr lang="en-US" sz="1800" b="0" i="1" u="none" strike="noStrike" baseline="0" dirty="0">
                <a:latin typeface="CMMI8"/>
              </a:rPr>
              <a:t>k</a:t>
            </a:r>
            <a:r>
              <a:rPr lang="en-US" sz="1800" b="0" i="1" u="none" strike="noStrike" baseline="0" dirty="0">
                <a:latin typeface="CMSY8"/>
              </a:rPr>
              <a:t>−</a:t>
            </a:r>
            <a:r>
              <a:rPr lang="en-US" sz="1800" b="0" i="0" u="none" strike="noStrike" baseline="0" dirty="0">
                <a:latin typeface="CMR8"/>
              </a:rPr>
              <a:t>1 </a:t>
            </a:r>
            <a:r>
              <a:rPr lang="en-US" sz="1800" b="0" i="1" u="none" strike="noStrike" baseline="0" dirty="0">
                <a:latin typeface="CMSY10"/>
              </a:rPr>
              <a:t>− </a:t>
            </a:r>
            <a:r>
              <a:rPr lang="en-US" sz="1800" b="0" i="0" u="none" strike="noStrike" baseline="0" dirty="0">
                <a:latin typeface="CMR10"/>
              </a:rPr>
              <a:t>1 ways of creating a binary partition of </a:t>
            </a:r>
            <a:r>
              <a:rPr lang="en-US" sz="1800" b="0" i="1" u="none" strike="noStrike" baseline="0" dirty="0">
                <a:latin typeface="CMMI10"/>
              </a:rPr>
              <a:t>k </a:t>
            </a:r>
            <a:r>
              <a:rPr lang="en-US" sz="1800" b="0" i="0" u="none" strike="noStrike" baseline="0" dirty="0">
                <a:latin typeface="CMR10"/>
              </a:rPr>
              <a:t>attribute</a:t>
            </a:r>
          </a:p>
          <a:p>
            <a:pPr algn="l"/>
            <a:r>
              <a:rPr lang="en-US" sz="1800" b="0" i="0" u="none" strike="noStrike" baseline="0" dirty="0">
                <a:latin typeface="CMR10"/>
              </a:rPr>
              <a:t>values.</a:t>
            </a:r>
            <a:endParaRPr lang="en-US" dirty="0"/>
          </a:p>
        </p:txBody>
      </p:sp>
    </p:spTree>
    <p:extLst>
      <p:ext uri="{BB962C8B-B14F-4D97-AF65-F5344CB8AC3E}">
        <p14:creationId xmlns:p14="http://schemas.microsoft.com/office/powerpoint/2010/main" val="30848020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Ordinal attributes can also produce binary or multiway</a:t>
            </a:r>
          </a:p>
          <a:p>
            <a:pPr algn="l"/>
            <a:r>
              <a:rPr lang="en-US" sz="1800" b="0" i="0" u="none" strike="noStrike" baseline="0" dirty="0">
                <a:latin typeface="CMR10"/>
              </a:rPr>
              <a:t>splits. Ordinal attribute values can be grouped as long as the grouping does</a:t>
            </a:r>
          </a:p>
          <a:p>
            <a:pPr algn="l"/>
            <a:r>
              <a:rPr lang="en-US" sz="1800" b="0" i="0" u="none" strike="noStrike" baseline="0" dirty="0">
                <a:latin typeface="CMR10"/>
              </a:rPr>
              <a:t>not violate the order property of the attribute values</a:t>
            </a:r>
            <a:endParaRPr lang="en-US" dirty="0"/>
          </a:p>
        </p:txBody>
      </p:sp>
    </p:spTree>
    <p:extLst>
      <p:ext uri="{BB962C8B-B14F-4D97-AF65-F5344CB8AC3E}">
        <p14:creationId xmlns:p14="http://schemas.microsoft.com/office/powerpoint/2010/main" val="16586622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The measures developed for selecting the best split are often based on the</a:t>
            </a:r>
          </a:p>
          <a:p>
            <a:pPr algn="l"/>
            <a:r>
              <a:rPr lang="en-US" sz="1800" b="0" i="0" u="none" strike="noStrike" baseline="0" dirty="0">
                <a:latin typeface="CMR10"/>
              </a:rPr>
              <a:t>degree of impurity of the child nodes. The smaller the degree of impurity, the</a:t>
            </a:r>
          </a:p>
          <a:p>
            <a:pPr algn="l"/>
            <a:r>
              <a:rPr lang="en-US" sz="1800" b="0" i="0" u="none" strike="noStrike" baseline="0" dirty="0">
                <a:latin typeface="CMR10"/>
              </a:rPr>
              <a:t>more skewed the class distribution. For example, a node with class distribution</a:t>
            </a:r>
          </a:p>
          <a:p>
            <a:pPr algn="l"/>
            <a:r>
              <a:rPr lang="en-US" sz="1800" b="0" i="0" u="none" strike="noStrike" baseline="0" dirty="0">
                <a:latin typeface="CMR10"/>
              </a:rPr>
              <a:t>(0</a:t>
            </a:r>
            <a:r>
              <a:rPr lang="en-US" sz="1800" b="0" i="1" u="none" strike="noStrike" baseline="0" dirty="0">
                <a:latin typeface="CMMI10"/>
              </a:rPr>
              <a:t>, </a:t>
            </a:r>
            <a:r>
              <a:rPr lang="en-US" sz="1800" b="0" i="0" u="none" strike="noStrike" baseline="0" dirty="0">
                <a:latin typeface="CMR10"/>
              </a:rPr>
              <a:t>1) has zero impurity, whereas a node with uniform class distribution</a:t>
            </a:r>
          </a:p>
          <a:p>
            <a:pPr algn="l"/>
            <a:r>
              <a:rPr lang="en-US" sz="1800" b="0" i="0" u="none" strike="noStrike" baseline="0" dirty="0">
                <a:latin typeface="CMR10"/>
              </a:rPr>
              <a:t>(0</a:t>
            </a:r>
            <a:r>
              <a:rPr lang="en-US" sz="1800" b="0" i="1" u="none" strike="noStrike" baseline="0" dirty="0">
                <a:latin typeface="CMMI10"/>
              </a:rPr>
              <a:t>.</a:t>
            </a:r>
            <a:r>
              <a:rPr lang="en-US" sz="1800" b="0" i="0" u="none" strike="noStrike" baseline="0" dirty="0">
                <a:latin typeface="CMR10"/>
              </a:rPr>
              <a:t>5</a:t>
            </a:r>
            <a:r>
              <a:rPr lang="en-US" sz="1800" b="0" i="1" u="none" strike="noStrike" baseline="0" dirty="0">
                <a:latin typeface="CMMI10"/>
              </a:rPr>
              <a:t>, </a:t>
            </a:r>
            <a:r>
              <a:rPr lang="en-US" sz="1800" b="0" i="0" u="none" strike="noStrike" baseline="0" dirty="0">
                <a:latin typeface="CMR10"/>
              </a:rPr>
              <a:t>0</a:t>
            </a:r>
            <a:r>
              <a:rPr lang="en-US" sz="1800" b="0" i="1" u="none" strike="noStrike" baseline="0" dirty="0">
                <a:latin typeface="CMMI10"/>
              </a:rPr>
              <a:t>.</a:t>
            </a:r>
            <a:r>
              <a:rPr lang="en-US" sz="1800" b="0" i="0" u="none" strike="noStrike" baseline="0" dirty="0">
                <a:latin typeface="CMR10"/>
              </a:rPr>
              <a:t>5) has the highest impurity</a:t>
            </a:r>
            <a:endParaRPr lang="en-US" dirty="0"/>
          </a:p>
        </p:txBody>
      </p:sp>
    </p:spTree>
    <p:extLst>
      <p:ext uri="{BB962C8B-B14F-4D97-AF65-F5344CB8AC3E}">
        <p14:creationId xmlns:p14="http://schemas.microsoft.com/office/powerpoint/2010/main" val="28707864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CMR10"/>
              </a:rPr>
              <a:t>where </a:t>
            </a:r>
            <a:r>
              <a:rPr lang="en-US" sz="1800" b="0" i="1" u="none" strike="noStrike" baseline="0" dirty="0">
                <a:latin typeface="CMMI10"/>
              </a:rPr>
              <a:t>c </a:t>
            </a:r>
            <a:r>
              <a:rPr lang="en-US" sz="1800" b="0" i="0" u="none" strike="noStrike" baseline="0" dirty="0">
                <a:latin typeface="CMR10"/>
              </a:rPr>
              <a:t>is the number of classes and 0 log</a:t>
            </a:r>
            <a:r>
              <a:rPr lang="en-US" sz="1800" b="0" i="0" u="none" strike="noStrike" baseline="0" dirty="0">
                <a:latin typeface="CMR8"/>
              </a:rPr>
              <a:t>2 </a:t>
            </a:r>
            <a:r>
              <a:rPr lang="en-US" sz="1800" b="0" i="0" u="none" strike="noStrike" baseline="0" dirty="0">
                <a:latin typeface="CMR10"/>
              </a:rPr>
              <a:t>0 = 0 in entropy calculations.</a:t>
            </a:r>
            <a:endParaRPr lang="en-US" dirty="0"/>
          </a:p>
        </p:txBody>
      </p:sp>
    </p:spTree>
    <p:extLst>
      <p:ext uri="{BB962C8B-B14F-4D97-AF65-F5344CB8AC3E}">
        <p14:creationId xmlns:p14="http://schemas.microsoft.com/office/powerpoint/2010/main" val="1842714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FCDDEAF5-9425-4DDC-A2D2-5810C9FFB78D}"/>
              </a:ext>
            </a:extLst>
          </p:cNvPr>
          <p:cNvSpPr>
            <a:spLocks noGrp="1" noRot="1" noChangeAspect="1" noChangeArrowheads="1" noTextEdit="1"/>
          </p:cNvSpPr>
          <p:nvPr>
            <p:ph type="sldImg"/>
          </p:nvPr>
        </p:nvSpPr>
        <p:spPr>
          <a:xfrm>
            <a:off x="1187450" y="698500"/>
            <a:ext cx="4643438" cy="3484563"/>
          </a:xfrm>
          <a:solidFill>
            <a:srgbClr val="FFFFFF"/>
          </a:solidFill>
          <a:ln/>
        </p:spPr>
      </p:sp>
      <p:sp>
        <p:nvSpPr>
          <p:cNvPr id="57347" name="Rectangle 3">
            <a:extLst>
              <a:ext uri="{FF2B5EF4-FFF2-40B4-BE49-F238E27FC236}">
                <a16:creationId xmlns:a16="http://schemas.microsoft.com/office/drawing/2014/main" id="{EFD0D418-3071-46CA-B154-602AA1AB3FE3}"/>
              </a:ext>
            </a:extLst>
          </p:cNvPr>
          <p:cNvSpPr>
            <a:spLocks noGrp="1" noChangeArrowheads="1"/>
          </p:cNvSpPr>
          <p:nvPr>
            <p:ph type="body" idx="1"/>
          </p:nvPr>
        </p:nvSpPr>
        <p:spPr>
          <a:xfrm>
            <a:off x="934112" y="4414561"/>
            <a:ext cx="5142177" cy="4183995"/>
          </a:xfrm>
          <a:solidFill>
            <a:srgbClr val="FFFFFF"/>
          </a:solidFill>
          <a:ln w="12700">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1595" tIns="45798" rIns="91595" bIns="45798"/>
          <a:lstStyle/>
          <a:p>
            <a:pPr algn="l"/>
            <a:r>
              <a:rPr lang="en-US" sz="1800" b="0" i="0" u="none" strike="noStrike" baseline="0" dirty="0">
                <a:latin typeface="CMR10"/>
              </a:rPr>
              <a:t>Classification, which is the task of assigning objects to one of several predefined</a:t>
            </a:r>
          </a:p>
          <a:p>
            <a:pPr algn="l"/>
            <a:r>
              <a:rPr lang="en-US" sz="1800" b="0" i="0" u="none" strike="noStrike" baseline="0" dirty="0">
                <a:latin typeface="CMR10"/>
              </a:rPr>
              <a:t>categories,</a:t>
            </a:r>
          </a:p>
          <a:p>
            <a:pPr algn="l"/>
            <a:r>
              <a:rPr lang="en-US" sz="1800" b="0" i="0" u="none" strike="noStrike" baseline="0" dirty="0">
                <a:latin typeface="CMR10"/>
              </a:rPr>
              <a:t>Classification is the task of learning a </a:t>
            </a:r>
            <a:r>
              <a:rPr lang="en-US" sz="1800" b="1" i="0" u="none" strike="noStrike" baseline="0" dirty="0">
                <a:latin typeface="CMBX10"/>
              </a:rPr>
              <a:t>target function </a:t>
            </a:r>
            <a:r>
              <a:rPr lang="en-US" sz="1800" b="0" i="1" u="none" strike="noStrike" baseline="0" dirty="0">
                <a:latin typeface="CMMI10"/>
              </a:rPr>
              <a:t>f </a:t>
            </a:r>
            <a:r>
              <a:rPr lang="en-US" sz="1800" b="0" i="0" u="none" strike="noStrike" baseline="0" dirty="0">
                <a:latin typeface="CMR10"/>
              </a:rPr>
              <a:t>that maps each attribute set </a:t>
            </a:r>
            <a:r>
              <a:rPr lang="en-US" sz="1800" b="1" i="0" u="none" strike="noStrike" baseline="0" dirty="0">
                <a:latin typeface="CMBX10"/>
              </a:rPr>
              <a:t>x </a:t>
            </a:r>
            <a:r>
              <a:rPr lang="en-US" sz="1800" b="0" i="0" u="none" strike="noStrike" baseline="0" dirty="0">
                <a:latin typeface="CMR10"/>
              </a:rPr>
              <a:t>to one of the predefined class labels </a:t>
            </a:r>
            <a:r>
              <a:rPr lang="en-US" sz="1800" b="0" i="1" u="none" strike="noStrike" baseline="0" dirty="0">
                <a:latin typeface="CMMI10"/>
              </a:rPr>
              <a:t>y</a:t>
            </a:r>
            <a:r>
              <a:rPr lang="en-US" sz="1800" b="0" i="0" u="none" strike="noStrike" baseline="0" dirty="0">
                <a:latin typeface="CMR10"/>
              </a:rPr>
              <a:t>.</a:t>
            </a:r>
          </a:p>
          <a:p>
            <a:pPr algn="l"/>
            <a:r>
              <a:rPr lang="en-US" sz="1800" b="0" i="0" u="none" strike="noStrike" baseline="0" dirty="0">
                <a:latin typeface="CMR10"/>
              </a:rPr>
              <a:t>The target function is also known informally as a </a:t>
            </a:r>
            <a:r>
              <a:rPr lang="en-US" sz="1800" b="1" i="0" u="none" strike="noStrike" baseline="0" dirty="0">
                <a:latin typeface="CMBX10"/>
              </a:rPr>
              <a:t>classification model</a:t>
            </a:r>
            <a:r>
              <a:rPr lang="en-US" sz="1800" b="0" i="0" u="none" strike="noStrike" baseline="0" dirty="0">
                <a:latin typeface="CMR10"/>
              </a:rPr>
              <a:t>. A classification model is useful for the following purposes.</a:t>
            </a:r>
            <a:endParaRPr lang="en-US" altLang="en-US" dirty="0">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Since </a:t>
            </a:r>
            <a:r>
              <a:rPr lang="en-US" sz="1800" b="0" i="1" u="none" strike="noStrike" baseline="0" dirty="0">
                <a:latin typeface="CMMI10"/>
              </a:rPr>
              <a:t>I</a:t>
            </a:r>
            <a:r>
              <a:rPr lang="en-US" sz="1800" b="0" i="0" u="none" strike="noStrike" baseline="0" dirty="0">
                <a:latin typeface="CMR10"/>
              </a:rPr>
              <a:t>(parent) is the same for all test conditions, maximizing the gain is</a:t>
            </a:r>
          </a:p>
          <a:p>
            <a:pPr algn="l"/>
            <a:r>
              <a:rPr lang="en-US" sz="1800" b="0" i="0" u="none" strike="noStrike" baseline="0" dirty="0">
                <a:latin typeface="CMR10"/>
              </a:rPr>
              <a:t>equivalent to minimizing the weighted average impurity measures of the child</a:t>
            </a:r>
          </a:p>
          <a:p>
            <a:pPr algn="l"/>
            <a:r>
              <a:rPr lang="en-US" sz="1800" b="0" i="0" u="none" strike="noStrike" baseline="0" dirty="0">
                <a:latin typeface="CMR10"/>
              </a:rPr>
              <a:t>nodes. Finally, when entropy is used as the impurity measure in Equation 4.6,</a:t>
            </a:r>
          </a:p>
          <a:p>
            <a:pPr algn="l"/>
            <a:r>
              <a:rPr lang="en-US" sz="1800" b="0" i="0" u="none" strike="noStrike" baseline="0" dirty="0">
                <a:latin typeface="CMR10"/>
              </a:rPr>
              <a:t>the difference in entropy is known as the </a:t>
            </a:r>
            <a:r>
              <a:rPr lang="en-US" sz="1800" b="1" i="0" u="none" strike="noStrike" baseline="0" dirty="0">
                <a:latin typeface="CMBX10"/>
              </a:rPr>
              <a:t>information gain</a:t>
            </a:r>
            <a:r>
              <a:rPr lang="en-US" sz="1800" b="0" i="0" u="none" strike="noStrike" baseline="0" dirty="0">
                <a:latin typeface="CMR10"/>
              </a:rPr>
              <a:t>, </a:t>
            </a:r>
            <a:r>
              <a:rPr lang="en-US" sz="1800" b="0" i="0" u="none" strike="noStrike" baseline="0" dirty="0" err="1">
                <a:latin typeface="CMR10"/>
              </a:rPr>
              <a:t>Δ</a:t>
            </a:r>
            <a:r>
              <a:rPr lang="en-US" sz="1800" b="0" i="0" u="none" strike="noStrike" baseline="0" dirty="0" err="1">
                <a:latin typeface="CMR8"/>
              </a:rPr>
              <a:t>info</a:t>
            </a:r>
            <a:r>
              <a:rPr lang="en-US" sz="1800" b="0" i="0" u="none" strike="noStrike" baseline="0" dirty="0">
                <a:latin typeface="CMR10"/>
              </a:rPr>
              <a:t>.</a:t>
            </a:r>
            <a:endParaRPr lang="en-US" dirty="0"/>
          </a:p>
        </p:txBody>
      </p:sp>
    </p:spTree>
    <p:extLst>
      <p:ext uri="{BB962C8B-B14F-4D97-AF65-F5344CB8AC3E}">
        <p14:creationId xmlns:p14="http://schemas.microsoft.com/office/powerpoint/2010/main" val="29736115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Impurity measures such as entropy and Gini index tend to favor attributes that</a:t>
            </a:r>
          </a:p>
          <a:p>
            <a:pPr algn="l"/>
            <a:r>
              <a:rPr lang="en-US" sz="1800" b="0" i="0" u="none" strike="noStrike" baseline="0" dirty="0">
                <a:latin typeface="CMR10"/>
              </a:rPr>
              <a:t>have a large number of distinct values. Figure 4.12 shows three alternative</a:t>
            </a:r>
          </a:p>
          <a:p>
            <a:pPr algn="l"/>
            <a:r>
              <a:rPr lang="en-US" sz="1800" b="0" i="0" u="none" strike="noStrike" baseline="0" dirty="0">
                <a:latin typeface="CMR10"/>
              </a:rPr>
              <a:t>test conditions for partitioning the data set given in Exercise 2 on page 198.</a:t>
            </a:r>
          </a:p>
          <a:p>
            <a:pPr algn="l"/>
            <a:r>
              <a:rPr lang="en-US" sz="1800" b="0" i="0" u="none" strike="noStrike" baseline="0" dirty="0">
                <a:latin typeface="CMR10"/>
              </a:rPr>
              <a:t>Comparing the first test condition, </a:t>
            </a:r>
            <a:r>
              <a:rPr lang="en-US" sz="1800" b="0" i="0" u="none" strike="noStrike" baseline="0" dirty="0">
                <a:latin typeface="CMTT10"/>
              </a:rPr>
              <a:t>Gender</a:t>
            </a:r>
            <a:r>
              <a:rPr lang="en-US" sz="1800" b="0" i="0" u="none" strike="noStrike" baseline="0" dirty="0">
                <a:latin typeface="CMR10"/>
              </a:rPr>
              <a:t>, with the second, </a:t>
            </a:r>
            <a:r>
              <a:rPr lang="en-US" sz="1800" b="0" i="0" u="none" strike="noStrike" baseline="0" dirty="0">
                <a:latin typeface="CMTT10"/>
              </a:rPr>
              <a:t>Car Type</a:t>
            </a:r>
            <a:r>
              <a:rPr lang="en-US" sz="1800" b="0" i="0" u="none" strike="noStrike" baseline="0" dirty="0">
                <a:latin typeface="CMR10"/>
              </a:rPr>
              <a:t>, it</a:t>
            </a:r>
          </a:p>
          <a:p>
            <a:pPr algn="l"/>
            <a:r>
              <a:rPr lang="en-US" sz="1800" b="0" i="0" u="none" strike="noStrike" baseline="0" dirty="0">
                <a:latin typeface="CMR10"/>
              </a:rPr>
              <a:t>is easy to see that </a:t>
            </a:r>
            <a:r>
              <a:rPr lang="en-US" sz="1800" b="0" i="0" u="none" strike="noStrike" baseline="0" dirty="0">
                <a:latin typeface="CMTT10"/>
              </a:rPr>
              <a:t>Car Type </a:t>
            </a:r>
            <a:r>
              <a:rPr lang="en-US" sz="1800" b="0" i="0" u="none" strike="noStrike" baseline="0" dirty="0">
                <a:latin typeface="CMR10"/>
              </a:rPr>
              <a:t>seems to provide a better way of splitting the</a:t>
            </a:r>
          </a:p>
          <a:p>
            <a:pPr algn="l"/>
            <a:r>
              <a:rPr lang="en-US" sz="1800" b="0" i="0" u="none" strike="noStrike" baseline="0" dirty="0">
                <a:latin typeface="CMR10"/>
              </a:rPr>
              <a:t>data since it produces purer descendent nodes. However, if we compare both</a:t>
            </a:r>
          </a:p>
          <a:p>
            <a:pPr algn="l"/>
            <a:r>
              <a:rPr lang="en-US" sz="1800" b="0" i="0" u="none" strike="noStrike" baseline="0" dirty="0">
                <a:latin typeface="CMR10"/>
              </a:rPr>
              <a:t>conditions with </a:t>
            </a:r>
            <a:r>
              <a:rPr lang="en-US" sz="1800" b="0" i="0" u="none" strike="noStrike" baseline="0" dirty="0">
                <a:latin typeface="CMTT10"/>
              </a:rPr>
              <a:t>Customer ID</a:t>
            </a:r>
            <a:r>
              <a:rPr lang="en-US" sz="1800" b="0" i="0" u="none" strike="noStrike" baseline="0" dirty="0">
                <a:latin typeface="CMR10"/>
              </a:rPr>
              <a:t>, the latter appears to produce purer partitions.</a:t>
            </a:r>
          </a:p>
          <a:p>
            <a:pPr algn="l"/>
            <a:r>
              <a:rPr lang="en-US" sz="1800" b="0" i="0" u="none" strike="noStrike" baseline="0" dirty="0">
                <a:latin typeface="CMR10"/>
              </a:rPr>
              <a:t>Yet </a:t>
            </a:r>
            <a:r>
              <a:rPr lang="en-US" sz="1800" b="0" i="0" u="none" strike="noStrike" baseline="0" dirty="0">
                <a:latin typeface="CMTT10"/>
              </a:rPr>
              <a:t>Customer ID </a:t>
            </a:r>
            <a:r>
              <a:rPr lang="en-US" sz="1800" b="0" i="0" u="none" strike="noStrike" baseline="0" dirty="0">
                <a:latin typeface="CMR10"/>
              </a:rPr>
              <a:t>is not a predictive attribute because its value is unique for</a:t>
            </a:r>
          </a:p>
          <a:p>
            <a:pPr algn="l"/>
            <a:r>
              <a:rPr lang="en-US" sz="1800" b="0" i="0" u="none" strike="noStrike" baseline="0" dirty="0">
                <a:latin typeface="CMR10"/>
              </a:rPr>
              <a:t>each record. Even in a less extreme situation, a test condition that results in a</a:t>
            </a:r>
          </a:p>
          <a:p>
            <a:pPr algn="l"/>
            <a:r>
              <a:rPr lang="en-US" sz="1800" b="0" i="0" u="none" strike="noStrike" baseline="0" dirty="0">
                <a:latin typeface="CMR10"/>
              </a:rPr>
              <a:t>large number of outcomes may not be desirable because the number of records</a:t>
            </a:r>
          </a:p>
          <a:p>
            <a:pPr algn="l"/>
            <a:r>
              <a:rPr lang="en-US" sz="1800" b="0" i="0" u="none" strike="noStrike" baseline="0" dirty="0">
                <a:latin typeface="CMR10"/>
              </a:rPr>
              <a:t>associated with each partition is too small to enable us to make any reliable</a:t>
            </a:r>
          </a:p>
          <a:p>
            <a:pPr algn="l"/>
            <a:r>
              <a:rPr lang="en-US" sz="1800" b="0" i="0" u="none" strike="noStrike" baseline="0" dirty="0">
                <a:latin typeface="CMR10"/>
              </a:rPr>
              <a:t>predictions.</a:t>
            </a:r>
            <a:endParaRPr lang="en-US" dirty="0"/>
          </a:p>
        </p:txBody>
      </p:sp>
    </p:spTree>
    <p:extLst>
      <p:ext uri="{BB962C8B-B14F-4D97-AF65-F5344CB8AC3E}">
        <p14:creationId xmlns:p14="http://schemas.microsoft.com/office/powerpoint/2010/main" val="16124962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There are two strategies for overcoming this problem. The first strategy is</a:t>
            </a:r>
          </a:p>
          <a:p>
            <a:pPr algn="l"/>
            <a:r>
              <a:rPr lang="en-US" sz="1800" b="0" i="0" u="none" strike="noStrike" baseline="0" dirty="0">
                <a:latin typeface="CMR10"/>
              </a:rPr>
              <a:t>to restrict the test conditions to binary splits only. This strategy is employed</a:t>
            </a:r>
          </a:p>
          <a:p>
            <a:pPr algn="l"/>
            <a:r>
              <a:rPr lang="en-US" sz="1800" b="0" i="0" u="none" strike="noStrike" baseline="0" dirty="0">
                <a:latin typeface="CMR10"/>
              </a:rPr>
              <a:t>by decision tree algorithms such as CART. Another strategy is to modify the</a:t>
            </a:r>
          </a:p>
          <a:p>
            <a:pPr algn="l"/>
            <a:r>
              <a:rPr lang="en-US" sz="1800" b="0" i="0" u="none" strike="noStrike" baseline="0" dirty="0">
                <a:latin typeface="CMR10"/>
              </a:rPr>
              <a:t>splitting criterion to take into account the number of outcomes produced by</a:t>
            </a:r>
          </a:p>
          <a:p>
            <a:pPr algn="l"/>
            <a:r>
              <a:rPr lang="en-US" sz="1800" b="0" i="0" u="none" strike="noStrike" baseline="0" dirty="0">
                <a:latin typeface="CMR10"/>
              </a:rPr>
              <a:t>the attribute test condition. For example, in the C4.5 decision tree algorithm,</a:t>
            </a:r>
          </a:p>
          <a:p>
            <a:pPr algn="l"/>
            <a:r>
              <a:rPr lang="en-US" sz="1800" b="0" i="0" u="none" strike="noStrike" baseline="0" dirty="0">
                <a:latin typeface="CMR10"/>
              </a:rPr>
              <a:t>a splitting criterion known as </a:t>
            </a:r>
            <a:r>
              <a:rPr lang="en-US" sz="1800" b="1" i="0" u="none" strike="noStrike" baseline="0" dirty="0">
                <a:latin typeface="CMBX10"/>
              </a:rPr>
              <a:t>gain ratio </a:t>
            </a:r>
            <a:r>
              <a:rPr lang="en-US" sz="1800" b="0" i="0" u="none" strike="noStrike" baseline="0" dirty="0">
                <a:latin typeface="CMR10"/>
              </a:rPr>
              <a:t>is used to determine the goodness</a:t>
            </a:r>
          </a:p>
          <a:p>
            <a:pPr algn="l"/>
            <a:r>
              <a:rPr lang="en-US" sz="1800" b="0" i="0" u="none" strike="noStrike" baseline="0" dirty="0">
                <a:latin typeface="CMR10"/>
              </a:rPr>
              <a:t>of a split. This criterion is defined as follows:</a:t>
            </a:r>
            <a:endParaRPr lang="en-US" dirty="0"/>
          </a:p>
        </p:txBody>
      </p:sp>
    </p:spTree>
    <p:extLst>
      <p:ext uri="{BB962C8B-B14F-4D97-AF65-F5344CB8AC3E}">
        <p14:creationId xmlns:p14="http://schemas.microsoft.com/office/powerpoint/2010/main" val="35486936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Impurity measures such as entropy and Gini index tend to favor attributes that</a:t>
            </a:r>
          </a:p>
          <a:p>
            <a:pPr algn="l"/>
            <a:r>
              <a:rPr lang="en-US" sz="1800" b="0" i="0" u="none" strike="noStrike" baseline="0" dirty="0">
                <a:latin typeface="CMR10"/>
              </a:rPr>
              <a:t>have a large number of distinct values.</a:t>
            </a:r>
          </a:p>
          <a:p>
            <a:pPr algn="l"/>
            <a:endParaRPr lang="en-US" sz="1800" b="0" i="0" u="none" strike="noStrike" baseline="0" dirty="0">
              <a:latin typeface="CMR10"/>
            </a:endParaRPr>
          </a:p>
          <a:p>
            <a:pPr algn="l"/>
            <a:r>
              <a:rPr lang="en-US" sz="1800" b="0" i="0" u="none" strike="noStrike" baseline="0" dirty="0">
                <a:latin typeface="CMR10"/>
              </a:rPr>
              <a:t>Here, Split Info = </a:t>
            </a:r>
            <a:r>
              <a:rPr lang="en-US" sz="1800" b="0" i="1" u="none" strike="noStrike" baseline="0" dirty="0">
                <a:latin typeface="CMSY10"/>
              </a:rPr>
              <a:t>−</a:t>
            </a:r>
            <a:r>
              <a:rPr lang="en-US" sz="1800" b="0" i="1" u="none" strike="noStrike" baseline="0" dirty="0">
                <a:latin typeface="CMMI8"/>
              </a:rPr>
              <a:t>k</a:t>
            </a:r>
          </a:p>
          <a:p>
            <a:pPr algn="l"/>
            <a:r>
              <a:rPr lang="en-US" sz="1800" b="0" i="1" u="none" strike="noStrike" baseline="0" dirty="0" err="1">
                <a:latin typeface="CMMI8"/>
              </a:rPr>
              <a:t>i</a:t>
            </a:r>
            <a:r>
              <a:rPr lang="en-US" sz="1800" b="0" i="0" u="none" strike="noStrike" baseline="0" dirty="0">
                <a:latin typeface="CMR8"/>
              </a:rPr>
              <a:t>=1 </a:t>
            </a:r>
            <a:r>
              <a:rPr lang="en-US" sz="1800" b="0" i="1" u="none" strike="noStrike" baseline="0" dirty="0">
                <a:latin typeface="CMMI10"/>
              </a:rPr>
              <a:t>P</a:t>
            </a:r>
            <a:r>
              <a:rPr lang="en-US" sz="1800" b="0" i="0" u="none" strike="noStrike" baseline="0" dirty="0">
                <a:latin typeface="CMR10"/>
              </a:rPr>
              <a:t>(</a:t>
            </a:r>
            <a:r>
              <a:rPr lang="en-US" sz="1800" b="0" i="1" u="none" strike="noStrike" baseline="0" dirty="0">
                <a:latin typeface="CMMI10"/>
              </a:rPr>
              <a:t>v</a:t>
            </a:r>
            <a:r>
              <a:rPr lang="en-US" sz="1800" b="0" i="1" u="none" strike="noStrike" baseline="0" dirty="0">
                <a:latin typeface="CMMI8"/>
              </a:rPr>
              <a:t>i</a:t>
            </a:r>
            <a:r>
              <a:rPr lang="en-US" sz="1800" b="0" i="0" u="none" strike="noStrike" baseline="0" dirty="0">
                <a:latin typeface="CMR10"/>
              </a:rPr>
              <a:t>) log</a:t>
            </a:r>
            <a:r>
              <a:rPr lang="en-US" sz="1800" b="0" i="0" u="none" strike="noStrike" baseline="0" dirty="0">
                <a:latin typeface="CMR8"/>
              </a:rPr>
              <a:t>2 </a:t>
            </a:r>
            <a:r>
              <a:rPr lang="en-US" sz="1800" b="0" i="1" u="none" strike="noStrike" baseline="0" dirty="0">
                <a:latin typeface="CMMI10"/>
              </a:rPr>
              <a:t>P</a:t>
            </a:r>
            <a:r>
              <a:rPr lang="en-US" sz="1800" b="0" i="0" u="none" strike="noStrike" baseline="0" dirty="0">
                <a:latin typeface="CMR10"/>
              </a:rPr>
              <a:t>(</a:t>
            </a:r>
            <a:r>
              <a:rPr lang="en-US" sz="1800" b="0" i="1" u="none" strike="noStrike" baseline="0" dirty="0">
                <a:latin typeface="CMMI10"/>
              </a:rPr>
              <a:t>v</a:t>
            </a:r>
            <a:r>
              <a:rPr lang="en-US" sz="1800" b="0" i="1" u="none" strike="noStrike" baseline="0" dirty="0">
                <a:latin typeface="CMMI8"/>
              </a:rPr>
              <a:t>i</a:t>
            </a:r>
            <a:r>
              <a:rPr lang="en-US" sz="1800" b="0" i="0" u="none" strike="noStrike" baseline="0" dirty="0">
                <a:latin typeface="CMR10"/>
              </a:rPr>
              <a:t>) and </a:t>
            </a:r>
            <a:r>
              <a:rPr lang="en-US" sz="1800" b="0" i="1" u="none" strike="noStrike" baseline="0" dirty="0">
                <a:latin typeface="CMMI10"/>
              </a:rPr>
              <a:t>k </a:t>
            </a:r>
            <a:r>
              <a:rPr lang="en-US" sz="1800" b="0" i="0" u="none" strike="noStrike" baseline="0" dirty="0">
                <a:latin typeface="CMR10"/>
              </a:rPr>
              <a:t>is the total number of splits.</a:t>
            </a:r>
          </a:p>
          <a:p>
            <a:pPr algn="l"/>
            <a:r>
              <a:rPr lang="en-US" sz="1800" b="0" i="0" u="none" strike="noStrike" baseline="0" dirty="0">
                <a:latin typeface="CMR10"/>
              </a:rPr>
              <a:t>For example, if each attribute value has the same number of records, then</a:t>
            </a:r>
          </a:p>
          <a:p>
            <a:pPr algn="l"/>
            <a:r>
              <a:rPr lang="en-US" sz="1800" b="0" i="1" u="none" strike="noStrike" baseline="0" dirty="0">
                <a:latin typeface="CMSY10"/>
              </a:rPr>
              <a:t>∀</a:t>
            </a:r>
            <a:r>
              <a:rPr lang="en-US" sz="1800" b="0" i="1" u="none" strike="noStrike" baseline="0" dirty="0" err="1">
                <a:latin typeface="CMMI10"/>
              </a:rPr>
              <a:t>i</a:t>
            </a:r>
            <a:r>
              <a:rPr lang="en-US" sz="1800" b="0" i="1" u="none" strike="noStrike" baseline="0" dirty="0">
                <a:latin typeface="CMMI10"/>
              </a:rPr>
              <a:t> </a:t>
            </a:r>
            <a:r>
              <a:rPr lang="en-US" sz="1800" b="0" i="0" u="none" strike="noStrike" baseline="0" dirty="0">
                <a:latin typeface="CMR10"/>
              </a:rPr>
              <a:t>: </a:t>
            </a:r>
            <a:r>
              <a:rPr lang="en-US" sz="1800" b="0" i="1" u="none" strike="noStrike" baseline="0" dirty="0">
                <a:latin typeface="CMMI10"/>
              </a:rPr>
              <a:t>P</a:t>
            </a:r>
            <a:r>
              <a:rPr lang="en-US" sz="1800" b="0" i="0" u="none" strike="noStrike" baseline="0" dirty="0">
                <a:latin typeface="CMR10"/>
              </a:rPr>
              <a:t>(</a:t>
            </a:r>
            <a:r>
              <a:rPr lang="en-US" sz="1800" b="0" i="1" u="none" strike="noStrike" baseline="0" dirty="0">
                <a:latin typeface="CMMI10"/>
              </a:rPr>
              <a:t>v</a:t>
            </a:r>
            <a:r>
              <a:rPr lang="en-US" sz="1800" b="0" i="1" u="none" strike="noStrike" baseline="0" dirty="0">
                <a:latin typeface="CMMI8"/>
              </a:rPr>
              <a:t>i</a:t>
            </a:r>
            <a:r>
              <a:rPr lang="en-US" sz="1800" b="0" i="0" u="none" strike="noStrike" baseline="0" dirty="0">
                <a:latin typeface="CMR10"/>
              </a:rPr>
              <a:t>) = 1</a:t>
            </a:r>
            <a:r>
              <a:rPr lang="en-US" sz="1800" b="0" i="1" u="none" strike="noStrike" baseline="0" dirty="0">
                <a:latin typeface="CMMI10"/>
              </a:rPr>
              <a:t>/k </a:t>
            </a:r>
            <a:r>
              <a:rPr lang="en-US" sz="1800" b="0" i="0" u="none" strike="noStrike" baseline="0" dirty="0">
                <a:latin typeface="CMR10"/>
              </a:rPr>
              <a:t>and the split information would be equal to log</a:t>
            </a:r>
            <a:r>
              <a:rPr lang="en-US" sz="1800" b="0" i="0" u="none" strike="noStrike" baseline="0" dirty="0">
                <a:latin typeface="CMR8"/>
              </a:rPr>
              <a:t>2 </a:t>
            </a:r>
            <a:r>
              <a:rPr lang="en-US" sz="1800" b="0" i="1" u="none" strike="noStrike" baseline="0" dirty="0">
                <a:latin typeface="CMMI10"/>
              </a:rPr>
              <a:t>k</a:t>
            </a:r>
            <a:r>
              <a:rPr lang="en-US" sz="1800" b="0" i="0" u="none" strike="noStrike" baseline="0" dirty="0">
                <a:latin typeface="CMR10"/>
              </a:rPr>
              <a:t>. This</a:t>
            </a:r>
          </a:p>
          <a:p>
            <a:pPr algn="l"/>
            <a:r>
              <a:rPr lang="en-US" sz="1800" b="0" i="0" u="none" strike="noStrike" baseline="0" dirty="0">
                <a:latin typeface="CMR10"/>
              </a:rPr>
              <a:t>example suggests that if an attribute produces a large number of splits, its</a:t>
            </a:r>
          </a:p>
          <a:p>
            <a:pPr algn="l"/>
            <a:r>
              <a:rPr lang="en-US" sz="1800" b="0" i="0" u="none" strike="noStrike" baseline="0" dirty="0">
                <a:latin typeface="CMR10"/>
              </a:rPr>
              <a:t>split information will also be large, which in turn reduces its gain ratio.</a:t>
            </a:r>
            <a:endParaRPr lang="en-US" dirty="0"/>
          </a:p>
        </p:txBody>
      </p:sp>
    </p:spTree>
    <p:extLst>
      <p:ext uri="{BB962C8B-B14F-4D97-AF65-F5344CB8AC3E}">
        <p14:creationId xmlns:p14="http://schemas.microsoft.com/office/powerpoint/2010/main" val="23182380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63613" rtl="0" eaLnBrk="0" fontAlgn="base" latinLnBrk="0" hangingPunct="0">
              <a:lnSpc>
                <a:spcPct val="100000"/>
              </a:lnSpc>
              <a:spcBef>
                <a:spcPct val="30000"/>
              </a:spcBef>
              <a:spcAft>
                <a:spcPct val="0"/>
              </a:spcAft>
              <a:buClrTx/>
              <a:buSzTx/>
              <a:buFontTx/>
              <a:buNone/>
              <a:tabLst/>
              <a:defRPr/>
            </a:pPr>
            <a:r>
              <a:rPr lang="en-US" b="0" i="0" dirty="0">
                <a:effectLst/>
                <a:latin typeface="Poppins" panose="020B0502040204020203" pitchFamily="2" charset="0"/>
              </a:rPr>
              <a:t>Why is entropy preferred over misclassification error to perform decision tree splitting?</a:t>
            </a:r>
          </a:p>
          <a:p>
            <a:endParaRPr lang="en-US" dirty="0"/>
          </a:p>
          <a:p>
            <a:endParaRPr lang="en-US" dirty="0"/>
          </a:p>
        </p:txBody>
      </p:sp>
    </p:spTree>
    <p:extLst>
      <p:ext uri="{BB962C8B-B14F-4D97-AF65-F5344CB8AC3E}">
        <p14:creationId xmlns:p14="http://schemas.microsoft.com/office/powerpoint/2010/main" val="4074714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The input to this algorithm consists of the training records</a:t>
            </a:r>
          </a:p>
          <a:p>
            <a:pPr algn="l"/>
            <a:r>
              <a:rPr lang="en-US" sz="1800" b="0" i="1" u="none" strike="noStrike" baseline="0" dirty="0">
                <a:latin typeface="CMMI10"/>
              </a:rPr>
              <a:t>E </a:t>
            </a:r>
            <a:r>
              <a:rPr lang="en-US" sz="1800" b="0" i="0" u="none" strike="noStrike" baseline="0" dirty="0">
                <a:latin typeface="CMR10"/>
              </a:rPr>
              <a:t>and the attribute set </a:t>
            </a:r>
            <a:r>
              <a:rPr lang="en-US" sz="1800" b="0" i="1" u="none" strike="noStrike" baseline="0" dirty="0">
                <a:latin typeface="CMMI10"/>
              </a:rPr>
              <a:t>F</a:t>
            </a:r>
            <a:r>
              <a:rPr lang="en-US" sz="1800" b="0" i="0" u="none" strike="noStrike" baseline="0" dirty="0">
                <a:latin typeface="CMR10"/>
              </a:rPr>
              <a:t>. The algorithm works by recursively selecting the</a:t>
            </a:r>
          </a:p>
          <a:p>
            <a:pPr algn="l"/>
            <a:r>
              <a:rPr lang="en-US" sz="1800" b="0" i="0" u="none" strike="noStrike" baseline="0" dirty="0">
                <a:latin typeface="CMR10"/>
              </a:rPr>
              <a:t>best attribute to split the data (Step 7) and expanding the leaf nodes of the</a:t>
            </a:r>
            <a:endParaRPr lang="en-US" dirty="0"/>
          </a:p>
        </p:txBody>
      </p:sp>
    </p:spTree>
    <p:extLst>
      <p:ext uri="{BB962C8B-B14F-4D97-AF65-F5344CB8AC3E}">
        <p14:creationId xmlns:p14="http://schemas.microsoft.com/office/powerpoint/2010/main" val="34032281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After building the decision tree, a </a:t>
            </a:r>
            <a:r>
              <a:rPr lang="en-US" sz="1800" b="1" i="0" u="none" strike="noStrike" baseline="0" dirty="0">
                <a:latin typeface="CMBX10"/>
              </a:rPr>
              <a:t>tree-pruning </a:t>
            </a:r>
            <a:r>
              <a:rPr lang="en-US" sz="1800" b="0" i="0" u="none" strike="noStrike" baseline="0" dirty="0">
                <a:latin typeface="CMR10"/>
              </a:rPr>
              <a:t>step can be performed</a:t>
            </a:r>
          </a:p>
          <a:p>
            <a:pPr algn="l"/>
            <a:r>
              <a:rPr lang="en-US" sz="1800" b="0" i="0" u="none" strike="noStrike" baseline="0" dirty="0">
                <a:latin typeface="CMR10"/>
              </a:rPr>
              <a:t>to reduce the size of the decision tree. Decision trees that are too large are</a:t>
            </a:r>
          </a:p>
          <a:p>
            <a:pPr algn="l"/>
            <a:r>
              <a:rPr lang="en-US" sz="1800" b="0" i="0" u="none" strike="noStrike" baseline="0" dirty="0">
                <a:latin typeface="CMR10"/>
              </a:rPr>
              <a:t>susceptible to a phenomenon known as </a:t>
            </a:r>
            <a:r>
              <a:rPr lang="en-US" sz="1800" b="1" i="0" u="none" strike="noStrike" baseline="0" dirty="0">
                <a:latin typeface="CMBX10"/>
              </a:rPr>
              <a:t>overfitting</a:t>
            </a:r>
            <a:endParaRPr lang="en-US" dirty="0"/>
          </a:p>
        </p:txBody>
      </p:sp>
    </p:spTree>
    <p:extLst>
      <p:ext uri="{BB962C8B-B14F-4D97-AF65-F5344CB8AC3E}">
        <p14:creationId xmlns:p14="http://schemas.microsoft.com/office/powerpoint/2010/main" val="3888890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Although the attributes are mostly discrete, the attribute set can also contain continuous</a:t>
            </a:r>
          </a:p>
          <a:p>
            <a:pPr algn="l"/>
            <a:r>
              <a:rPr lang="en-US" sz="1800" b="0" i="0" u="none" strike="noStrike" baseline="0" dirty="0">
                <a:latin typeface="CMR10"/>
              </a:rPr>
              <a:t>features. The class label, on the other hand, must be a discrete attribute.</a:t>
            </a:r>
          </a:p>
          <a:p>
            <a:pPr algn="l"/>
            <a:r>
              <a:rPr lang="en-US" sz="1800" b="0" i="0" u="none" strike="noStrike" baseline="0" dirty="0">
                <a:latin typeface="CMR10"/>
              </a:rPr>
              <a:t>This is a key characteristic that distinguishes classification from </a:t>
            </a:r>
            <a:r>
              <a:rPr lang="en-US" sz="1800" b="1" i="0" u="none" strike="noStrike" baseline="0" dirty="0">
                <a:latin typeface="CMBX10"/>
              </a:rPr>
              <a:t>regression</a:t>
            </a:r>
            <a:r>
              <a:rPr lang="en-US" sz="1800" b="0" i="0" u="none" strike="noStrike" baseline="0" dirty="0">
                <a:latin typeface="CMR10"/>
              </a:rPr>
              <a:t>,</a:t>
            </a:r>
          </a:p>
          <a:p>
            <a:pPr algn="l"/>
            <a:r>
              <a:rPr lang="en-US" sz="1800" b="0" i="0" u="none" strike="noStrike" baseline="0" dirty="0">
                <a:latin typeface="CMR10"/>
              </a:rPr>
              <a:t>a predictive modeling task in which </a:t>
            </a:r>
            <a:r>
              <a:rPr lang="en-US" sz="1800" b="0" i="1" u="none" strike="noStrike" baseline="0" dirty="0">
                <a:latin typeface="CMMI10"/>
              </a:rPr>
              <a:t>y </a:t>
            </a:r>
            <a:r>
              <a:rPr lang="en-US" sz="1800" b="0" i="0" u="none" strike="noStrike" baseline="0" dirty="0">
                <a:latin typeface="CMR10"/>
              </a:rPr>
              <a:t>is a continuous attribute. Regression</a:t>
            </a:r>
          </a:p>
          <a:p>
            <a:pPr algn="l"/>
            <a:r>
              <a:rPr lang="en-US" sz="1800" b="0" i="0" u="none" strike="noStrike" baseline="0" dirty="0">
                <a:latin typeface="CMR10"/>
              </a:rPr>
              <a:t>techniques are covered in Appendix D.</a:t>
            </a:r>
            <a:endParaRPr lang="en-US" dirty="0"/>
          </a:p>
        </p:txBody>
      </p:sp>
    </p:spTree>
    <p:extLst>
      <p:ext uri="{BB962C8B-B14F-4D97-AF65-F5344CB8AC3E}">
        <p14:creationId xmlns:p14="http://schemas.microsoft.com/office/powerpoint/2010/main" val="37826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A classification model can serve as an explanatory</a:t>
            </a:r>
          </a:p>
          <a:p>
            <a:pPr algn="l"/>
            <a:r>
              <a:rPr lang="en-US" sz="1800" b="0" i="0" u="none" strike="noStrike" baseline="0" dirty="0">
                <a:latin typeface="CMR10"/>
              </a:rPr>
              <a:t>tool to distinguish between objects of different classes. For example, it would</a:t>
            </a:r>
          </a:p>
          <a:p>
            <a:pPr algn="l"/>
            <a:r>
              <a:rPr lang="en-US" sz="1800" b="0" i="0" u="none" strike="noStrike" baseline="0" dirty="0">
                <a:latin typeface="CMR10"/>
              </a:rPr>
              <a:t>be useful—for both biologists and others—to have a descriptive model that</a:t>
            </a:r>
            <a:endParaRPr lang="en-US" dirty="0"/>
          </a:p>
        </p:txBody>
      </p:sp>
    </p:spTree>
    <p:extLst>
      <p:ext uri="{BB962C8B-B14F-4D97-AF65-F5344CB8AC3E}">
        <p14:creationId xmlns:p14="http://schemas.microsoft.com/office/powerpoint/2010/main" val="3820844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Classification techniques are most suited for predicting or describing data</a:t>
            </a:r>
          </a:p>
          <a:p>
            <a:pPr algn="l"/>
            <a:r>
              <a:rPr lang="en-US" sz="1800" b="0" i="0" u="none" strike="noStrike" baseline="0" dirty="0">
                <a:latin typeface="CMR10"/>
              </a:rPr>
              <a:t>sets with binary or nominal categories. They are less effective for ordinal</a:t>
            </a:r>
          </a:p>
          <a:p>
            <a:pPr algn="l"/>
            <a:r>
              <a:rPr lang="en-US" sz="1800" b="0" i="0" u="none" strike="noStrike" baseline="0" dirty="0">
                <a:latin typeface="CMR10"/>
              </a:rPr>
              <a:t>categories (e.g., to classify a person as a member of high-, medium-, or </a:t>
            </a:r>
            <a:r>
              <a:rPr lang="en-US" sz="1800" b="0" i="0" u="none" strike="noStrike" baseline="0" dirty="0" err="1">
                <a:latin typeface="CMR10"/>
              </a:rPr>
              <a:t>lowincome</a:t>
            </a:r>
            <a:endParaRPr lang="en-US" sz="1800" b="0" i="0" u="none" strike="noStrike" baseline="0" dirty="0">
              <a:latin typeface="CMR10"/>
            </a:endParaRPr>
          </a:p>
          <a:p>
            <a:pPr algn="l"/>
            <a:r>
              <a:rPr lang="en-US" sz="1800" b="0" i="0" u="none" strike="noStrike" baseline="0" dirty="0">
                <a:latin typeface="CMR10"/>
              </a:rPr>
              <a:t>group) because they do not consider the implicit order among the</a:t>
            </a:r>
          </a:p>
          <a:p>
            <a:pPr algn="l"/>
            <a:r>
              <a:rPr lang="en-US" sz="1800" b="0" i="0" u="none" strike="noStrike" baseline="0" dirty="0">
                <a:latin typeface="CMR10"/>
              </a:rPr>
              <a:t>categories. Other forms of relationships, such as the subclass–superclass relationships</a:t>
            </a:r>
          </a:p>
          <a:p>
            <a:pPr algn="l"/>
            <a:r>
              <a:rPr lang="en-US" sz="1800" b="0" i="0" u="none" strike="noStrike" baseline="0" dirty="0">
                <a:latin typeface="CMR10"/>
              </a:rPr>
              <a:t>among categories (e.g., humans and apes are primates, which in</a:t>
            </a:r>
            <a:endParaRPr lang="en-US" dirty="0"/>
          </a:p>
        </p:txBody>
      </p:sp>
    </p:spTree>
    <p:extLst>
      <p:ext uri="{BB962C8B-B14F-4D97-AF65-F5344CB8AC3E}">
        <p14:creationId xmlns:p14="http://schemas.microsoft.com/office/powerpoint/2010/main" val="1890640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A classification technique (or classifier) is a systematic approach to building</a:t>
            </a:r>
          </a:p>
          <a:p>
            <a:pPr algn="l"/>
            <a:r>
              <a:rPr lang="en-US" sz="1800" b="0" i="0" u="none" strike="noStrike" baseline="0" dirty="0">
                <a:latin typeface="CMR10"/>
              </a:rPr>
              <a:t>classification models from an input data set. Examples include decision tree</a:t>
            </a:r>
          </a:p>
          <a:p>
            <a:pPr algn="l"/>
            <a:r>
              <a:rPr lang="en-US" sz="1800" b="0" i="0" u="none" strike="noStrike" baseline="0" dirty="0">
                <a:latin typeface="CMR10"/>
              </a:rPr>
              <a:t>classifiers, rule-based classifiers, neural networks, support vector machines,</a:t>
            </a:r>
          </a:p>
          <a:p>
            <a:pPr algn="l"/>
            <a:r>
              <a:rPr lang="en-US" sz="1800" b="0" i="0" u="none" strike="noStrike" baseline="0" dirty="0">
                <a:latin typeface="CMR10"/>
              </a:rPr>
              <a:t>and </a:t>
            </a:r>
            <a:r>
              <a:rPr lang="en-US" sz="1800" b="0" i="0" u="none" strike="noStrike" baseline="0" dirty="0" err="1">
                <a:latin typeface="CMR10"/>
              </a:rPr>
              <a:t>na¨ıve</a:t>
            </a:r>
            <a:r>
              <a:rPr lang="en-US" sz="1800" b="0" i="0" u="none" strike="noStrike" baseline="0" dirty="0">
                <a:latin typeface="CMR10"/>
              </a:rPr>
              <a:t> Bayes classifiers. Each technique employs a </a:t>
            </a:r>
            <a:r>
              <a:rPr lang="en-US" sz="1800" b="1" i="0" u="none" strike="noStrike" baseline="0" dirty="0">
                <a:latin typeface="CMBX10"/>
              </a:rPr>
              <a:t>learning algorithm</a:t>
            </a:r>
          </a:p>
          <a:p>
            <a:pPr algn="l"/>
            <a:r>
              <a:rPr lang="en-US" sz="1800" b="0" i="0" u="none" strike="noStrike" baseline="0" dirty="0">
                <a:latin typeface="CMR10"/>
              </a:rPr>
              <a:t>to identify a model that best fits the relationship between the attribute set and</a:t>
            </a:r>
          </a:p>
          <a:p>
            <a:pPr algn="l"/>
            <a:r>
              <a:rPr lang="en-US" sz="1800" b="0" i="0" u="none" strike="noStrike" baseline="0" dirty="0">
                <a:latin typeface="CMR10"/>
              </a:rPr>
              <a:t>class label of the input data. The model generated by a learning algorithm</a:t>
            </a:r>
          </a:p>
          <a:p>
            <a:pPr algn="l"/>
            <a:r>
              <a:rPr lang="en-US" sz="1800" b="0" i="0" u="none" strike="noStrike" baseline="0" dirty="0">
                <a:latin typeface="CMR10"/>
              </a:rPr>
              <a:t>should both fit the input data well and correctly predict the class labels of</a:t>
            </a:r>
          </a:p>
          <a:p>
            <a:pPr algn="l"/>
            <a:r>
              <a:rPr lang="en-US" sz="1800" b="0" i="0" u="none" strike="noStrike" baseline="0" dirty="0">
                <a:latin typeface="CMR10"/>
              </a:rPr>
              <a:t>records it has never seen before. Therefore, a key objective of the learning</a:t>
            </a:r>
          </a:p>
          <a:p>
            <a:pPr algn="l"/>
            <a:r>
              <a:rPr lang="en-US" sz="1800" b="0" i="0" u="none" strike="noStrike" baseline="0" dirty="0">
                <a:latin typeface="CMR10"/>
              </a:rPr>
              <a:t>algorithm is to build models with good generalization capability; i.e., models</a:t>
            </a:r>
          </a:p>
          <a:p>
            <a:pPr algn="l"/>
            <a:r>
              <a:rPr lang="en-US" sz="1800" b="0" i="0" u="none" strike="noStrike" baseline="0" dirty="0">
                <a:latin typeface="CMR10"/>
              </a:rPr>
              <a:t>that accurately predict the class labels of previously unknown records.</a:t>
            </a:r>
            <a:endParaRPr lang="en-US" dirty="0"/>
          </a:p>
        </p:txBody>
      </p:sp>
    </p:spTree>
    <p:extLst>
      <p:ext uri="{BB962C8B-B14F-4D97-AF65-F5344CB8AC3E}">
        <p14:creationId xmlns:p14="http://schemas.microsoft.com/office/powerpoint/2010/main" val="2610918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Evaluation of the performance of a classification model is based on the</a:t>
            </a:r>
          </a:p>
          <a:p>
            <a:pPr algn="l"/>
            <a:r>
              <a:rPr lang="en-US" sz="1800" b="0" i="0" u="none" strike="noStrike" baseline="0" dirty="0">
                <a:latin typeface="CMR10"/>
              </a:rPr>
              <a:t>counts of test records correctly and incorrectly predicted by the model. These</a:t>
            </a:r>
          </a:p>
          <a:p>
            <a:pPr algn="l"/>
            <a:r>
              <a:rPr lang="en-US" sz="1800" b="0" i="0" u="none" strike="noStrike" baseline="0" dirty="0">
                <a:latin typeface="CMR10"/>
              </a:rPr>
              <a:t>counts are tabulated in a table known as a </a:t>
            </a:r>
            <a:r>
              <a:rPr lang="en-US" sz="1800" b="1" i="0" u="none" strike="noStrike" baseline="0" dirty="0">
                <a:latin typeface="CMBX10"/>
              </a:rPr>
              <a:t>confusion matrix</a:t>
            </a:r>
            <a:endParaRPr lang="en-US" dirty="0"/>
          </a:p>
        </p:txBody>
      </p:sp>
    </p:spTree>
    <p:extLst>
      <p:ext uri="{BB962C8B-B14F-4D97-AF65-F5344CB8AC3E}">
        <p14:creationId xmlns:p14="http://schemas.microsoft.com/office/powerpoint/2010/main" val="509750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To illustrate how the algorithm works, consider the problem of predicting</a:t>
            </a:r>
          </a:p>
          <a:p>
            <a:pPr algn="l"/>
            <a:r>
              <a:rPr lang="en-US" sz="1800" b="0" i="0" u="none" strike="noStrike" baseline="0" dirty="0">
                <a:latin typeface="CMR10"/>
              </a:rPr>
              <a:t>whether a loan applicant will repay her loan obligations or become delinquent,</a:t>
            </a:r>
          </a:p>
          <a:p>
            <a:pPr algn="l"/>
            <a:r>
              <a:rPr lang="en-US" sz="1800" b="0" i="0" u="none" strike="noStrike" baseline="0" dirty="0">
                <a:latin typeface="CMR10"/>
              </a:rPr>
              <a:t>subsequently defaulting on her loan. A training set for this problem can be</a:t>
            </a:r>
          </a:p>
          <a:p>
            <a:pPr algn="l"/>
            <a:r>
              <a:rPr lang="en-US" sz="1800" b="0" i="0" u="none" strike="noStrike" baseline="0" dirty="0">
                <a:latin typeface="CMR10"/>
              </a:rPr>
              <a:t>constructed by examining the records of previous borrowers. In the example</a:t>
            </a:r>
          </a:p>
          <a:p>
            <a:pPr algn="l"/>
            <a:r>
              <a:rPr lang="en-US" sz="1800" b="0" i="0" u="none" strike="noStrike" baseline="0" dirty="0">
                <a:latin typeface="CMR10"/>
              </a:rPr>
              <a:t>shown in Figure 4.6, each record contains the personal information of a borrower</a:t>
            </a:r>
          </a:p>
          <a:p>
            <a:pPr algn="l"/>
            <a:r>
              <a:rPr lang="en-US" sz="1800" b="0" i="0" u="none" strike="noStrike" baseline="0" dirty="0">
                <a:latin typeface="CMR10"/>
              </a:rPr>
              <a:t>along with a class label indicating whether the borrower has defaulted</a:t>
            </a:r>
          </a:p>
          <a:p>
            <a:pPr algn="l"/>
            <a:r>
              <a:rPr lang="en-US" sz="1800" b="0" i="0" u="none" strike="noStrike" baseline="0" dirty="0">
                <a:latin typeface="CMR10"/>
              </a:rPr>
              <a:t>on loan payments.</a:t>
            </a:r>
            <a:endParaRPr lang="en-US" dirty="0"/>
          </a:p>
        </p:txBody>
      </p:sp>
    </p:spTree>
    <p:extLst>
      <p:ext uri="{BB962C8B-B14F-4D97-AF65-F5344CB8AC3E}">
        <p14:creationId xmlns:p14="http://schemas.microsoft.com/office/powerpoint/2010/main" val="1920288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1" u="none" strike="noStrike" baseline="0" dirty="0">
                <a:latin typeface="CMSY10"/>
              </a:rPr>
              <a:t>• </a:t>
            </a:r>
            <a:r>
              <a:rPr lang="en-US" sz="1800" b="0" i="0" u="none" strike="noStrike" baseline="0" dirty="0">
                <a:latin typeface="CMR10"/>
              </a:rPr>
              <a:t>A </a:t>
            </a:r>
            <a:r>
              <a:rPr lang="en-US" sz="1800" b="1" i="0" u="none" strike="noStrike" baseline="0" dirty="0">
                <a:latin typeface="CMBX10"/>
              </a:rPr>
              <a:t>root node </a:t>
            </a:r>
            <a:r>
              <a:rPr lang="en-US" sz="1800" b="0" i="0" u="none" strike="noStrike" baseline="0" dirty="0">
                <a:latin typeface="CMR10"/>
              </a:rPr>
              <a:t>that has no incoming edges and zero or more outgoing</a:t>
            </a:r>
          </a:p>
          <a:p>
            <a:pPr algn="l"/>
            <a:r>
              <a:rPr lang="en-US" sz="1800" b="0" i="0" u="none" strike="noStrike" baseline="0" dirty="0">
                <a:latin typeface="CMR10"/>
              </a:rPr>
              <a:t>edges.</a:t>
            </a:r>
          </a:p>
          <a:p>
            <a:pPr algn="l"/>
            <a:r>
              <a:rPr lang="en-US" sz="1800" b="0" i="1" u="none" strike="noStrike" baseline="0" dirty="0">
                <a:latin typeface="CMSY10"/>
              </a:rPr>
              <a:t>• </a:t>
            </a:r>
            <a:r>
              <a:rPr lang="en-US" sz="1800" b="1" i="0" u="none" strike="noStrike" baseline="0" dirty="0">
                <a:latin typeface="CMBX10"/>
              </a:rPr>
              <a:t>Internal nodes</a:t>
            </a:r>
            <a:r>
              <a:rPr lang="en-US" sz="1800" b="0" i="0" u="none" strike="noStrike" baseline="0" dirty="0">
                <a:latin typeface="CMR10"/>
              </a:rPr>
              <a:t>, each of which has exactly one incoming edge and two</a:t>
            </a:r>
          </a:p>
          <a:p>
            <a:pPr algn="l"/>
            <a:r>
              <a:rPr lang="en-US" sz="1800" b="0" i="0" u="none" strike="noStrike" baseline="0" dirty="0">
                <a:latin typeface="CMR10"/>
              </a:rPr>
              <a:t>or more outgoing edges.</a:t>
            </a:r>
          </a:p>
          <a:p>
            <a:pPr algn="l"/>
            <a:r>
              <a:rPr lang="en-US" sz="1800" b="0" i="1" u="none" strike="noStrike" baseline="0" dirty="0">
                <a:latin typeface="CMSY10"/>
              </a:rPr>
              <a:t>• </a:t>
            </a:r>
            <a:r>
              <a:rPr lang="en-US" sz="1800" b="1" i="0" u="none" strike="noStrike" baseline="0" dirty="0">
                <a:latin typeface="CMBX10"/>
              </a:rPr>
              <a:t>Leaf </a:t>
            </a:r>
            <a:r>
              <a:rPr lang="en-US" sz="1800" b="0" i="0" u="none" strike="noStrike" baseline="0" dirty="0">
                <a:latin typeface="CMR10"/>
              </a:rPr>
              <a:t>or </a:t>
            </a:r>
            <a:r>
              <a:rPr lang="en-US" sz="1800" b="1" i="0" u="none" strike="noStrike" baseline="0" dirty="0">
                <a:latin typeface="CMBX10"/>
              </a:rPr>
              <a:t>terminal </a:t>
            </a:r>
            <a:r>
              <a:rPr lang="en-US" sz="1800" b="0" i="0" u="none" strike="noStrike" baseline="0" dirty="0">
                <a:latin typeface="CMR10"/>
              </a:rPr>
              <a:t>nodes, each of which has exactly one incoming edge</a:t>
            </a:r>
          </a:p>
          <a:p>
            <a:pPr algn="l"/>
            <a:r>
              <a:rPr lang="en-US" sz="1800" b="0" i="0" u="none" strike="noStrike" baseline="0" dirty="0">
                <a:latin typeface="CMR10"/>
              </a:rPr>
              <a:t>and no outgoing edges.</a:t>
            </a:r>
          </a:p>
          <a:p>
            <a:pPr algn="l"/>
            <a:r>
              <a:rPr lang="en-US" sz="1800" b="0" i="0" u="none" strike="noStrike" baseline="0" dirty="0">
                <a:latin typeface="CMR10"/>
              </a:rPr>
              <a:t>In a decision tree, each leaf node is assigned a class label. The </a:t>
            </a:r>
            <a:r>
              <a:rPr lang="en-US" sz="1800" b="1" i="0" u="none" strike="noStrike" baseline="0" dirty="0">
                <a:latin typeface="CMBX10"/>
              </a:rPr>
              <a:t>nonterminal</a:t>
            </a:r>
          </a:p>
          <a:p>
            <a:pPr algn="l"/>
            <a:r>
              <a:rPr lang="en-US" sz="1800" b="0" i="0" u="none" strike="noStrike" baseline="0" dirty="0">
                <a:latin typeface="CMR10"/>
              </a:rPr>
              <a:t>nodes, which include the root and other internal nodes, contain</a:t>
            </a:r>
          </a:p>
          <a:p>
            <a:pPr algn="l"/>
            <a:r>
              <a:rPr lang="en-US" sz="1800" b="0" i="0" u="none" strike="noStrike" baseline="0" dirty="0">
                <a:latin typeface="CMR10"/>
              </a:rPr>
              <a:t>attribute test conditions to separate records that have different characteristics.</a:t>
            </a:r>
          </a:p>
          <a:p>
            <a:pPr algn="l"/>
            <a:r>
              <a:rPr lang="en-US" sz="1800" b="0" i="0" u="none" strike="noStrike" baseline="0" dirty="0">
                <a:latin typeface="CMR10"/>
              </a:rPr>
              <a:t>For example, the root node shown in Figure 4.4 uses the attribute </a:t>
            </a:r>
            <a:r>
              <a:rPr lang="en-US" sz="1800" b="0" i="0" u="none" strike="noStrike" baseline="0" dirty="0">
                <a:latin typeface="CMTT10"/>
              </a:rPr>
              <a:t>Body</a:t>
            </a:r>
            <a:endParaRPr lang="en-US" sz="1800" b="0" i="0" u="none" strike="noStrike" baseline="0" dirty="0">
              <a:latin typeface="CMR10"/>
            </a:endParaRPr>
          </a:p>
          <a:p>
            <a:pPr algn="l"/>
            <a:r>
              <a:rPr lang="en-US" sz="1800" b="0" i="0" u="none" strike="noStrike" baseline="0" dirty="0">
                <a:latin typeface="CMTT10"/>
              </a:rPr>
              <a:t>Temperature </a:t>
            </a:r>
            <a:r>
              <a:rPr lang="en-US" sz="1800" b="0" i="0" u="none" strike="noStrike" baseline="0" dirty="0">
                <a:latin typeface="CMR10"/>
              </a:rPr>
              <a:t>to separate warm-blooded from cold-blooded vertebrates. Since</a:t>
            </a:r>
          </a:p>
          <a:p>
            <a:pPr algn="l"/>
            <a:r>
              <a:rPr lang="en-US" sz="1800" b="0" i="0" u="none" strike="noStrike" baseline="0" dirty="0">
                <a:latin typeface="CMR10"/>
              </a:rPr>
              <a:t>all cold-blooded vertebrates are non-mammals, a leaf node labeled </a:t>
            </a:r>
            <a:r>
              <a:rPr lang="en-US" sz="1800" b="0" i="0" u="none" strike="noStrike" baseline="0" dirty="0">
                <a:latin typeface="CMTT10"/>
              </a:rPr>
              <a:t>Non-mammals</a:t>
            </a:r>
          </a:p>
          <a:p>
            <a:pPr algn="l"/>
            <a:r>
              <a:rPr lang="en-US" sz="1800" b="0" i="0" u="none" strike="noStrike" baseline="0" dirty="0">
                <a:latin typeface="CMR10"/>
              </a:rPr>
              <a:t>is created as the right child of the root node. If the vertebrate is warm-blooded,</a:t>
            </a:r>
          </a:p>
          <a:p>
            <a:pPr algn="l"/>
            <a:r>
              <a:rPr lang="en-US" sz="1800" b="0" i="0" u="none" strike="noStrike" baseline="0" dirty="0">
                <a:latin typeface="CMR10"/>
              </a:rPr>
              <a:t>a subsequent attribute, </a:t>
            </a:r>
            <a:r>
              <a:rPr lang="en-US" sz="1800" b="0" i="0" u="none" strike="noStrike" baseline="0" dirty="0">
                <a:latin typeface="CMTT10"/>
              </a:rPr>
              <a:t>Gives Birth</a:t>
            </a:r>
            <a:r>
              <a:rPr lang="en-US" sz="1800" b="0" i="0" u="none" strike="noStrike" baseline="0" dirty="0">
                <a:latin typeface="CMR10"/>
              </a:rPr>
              <a:t>, is used to distinguish mammals from</a:t>
            </a:r>
          </a:p>
          <a:p>
            <a:pPr algn="l"/>
            <a:r>
              <a:rPr lang="en-US" sz="1800" b="0" i="0" u="none" strike="noStrike" baseline="0" dirty="0">
                <a:latin typeface="CMR10"/>
              </a:rPr>
              <a:t>other warm-blooded creatures, which are mostly birds.</a:t>
            </a:r>
            <a:endParaRPr lang="en-US" dirty="0"/>
          </a:p>
        </p:txBody>
      </p:sp>
    </p:spTree>
    <p:extLst>
      <p:ext uri="{BB962C8B-B14F-4D97-AF65-F5344CB8AC3E}">
        <p14:creationId xmlns:p14="http://schemas.microsoft.com/office/powerpoint/2010/main" val="3065397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a:extLst>
              <a:ext uri="{FF2B5EF4-FFF2-40B4-BE49-F238E27FC236}">
                <a16:creationId xmlns:a16="http://schemas.microsoft.com/office/drawing/2014/main" id="{EAF7AB66-8BEC-4374-B582-654D42812F60}"/>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5" name="Footer Placeholder 4">
            <a:extLst>
              <a:ext uri="{FF2B5EF4-FFF2-40B4-BE49-F238E27FC236}">
                <a16:creationId xmlns:a16="http://schemas.microsoft.com/office/drawing/2014/main" id="{2FC4F4FC-889D-4209-8548-C1427F832ADB}"/>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3E752E91-62B6-4061-8AAF-A1889813113E}"/>
              </a:ext>
            </a:extLst>
          </p:cNvPr>
          <p:cNvSpPr>
            <a:spLocks noGrp="1"/>
          </p:cNvSpPr>
          <p:nvPr>
            <p:ph type="sldNum" sz="quarter" idx="12"/>
          </p:nvPr>
        </p:nvSpPr>
        <p:spPr/>
        <p:txBody>
          <a:bodyPr/>
          <a:lstStyle>
            <a:lvl1pPr>
              <a:defRPr/>
            </a:lvl1pPr>
          </a:lstStyle>
          <a:p>
            <a:pPr>
              <a:defRPr/>
            </a:pPr>
            <a:fld id="{B04030DB-C84A-437B-98A8-C1055F5463A3}" type="slidenum">
              <a:rPr lang="en-US"/>
              <a:pPr>
                <a:defRPr/>
              </a:pPr>
              <a:t>‹#›</a:t>
            </a:fld>
            <a:endParaRPr lang="en-US"/>
          </a:p>
        </p:txBody>
      </p:sp>
    </p:spTree>
    <p:extLst>
      <p:ext uri="{BB962C8B-B14F-4D97-AF65-F5344CB8AC3E}">
        <p14:creationId xmlns:p14="http://schemas.microsoft.com/office/powerpoint/2010/main" val="3504246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1D285-3BD2-4F3B-BBAB-C04FC3DEC2F3}"/>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5" name="Footer Placeholder 4">
            <a:extLst>
              <a:ext uri="{FF2B5EF4-FFF2-40B4-BE49-F238E27FC236}">
                <a16:creationId xmlns:a16="http://schemas.microsoft.com/office/drawing/2014/main" id="{08D76FC5-CD46-443D-AF3B-EB208BB6723C}"/>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1622B4E4-8C04-4104-9FE3-95B574A00EBE}"/>
              </a:ext>
            </a:extLst>
          </p:cNvPr>
          <p:cNvSpPr>
            <a:spLocks noGrp="1"/>
          </p:cNvSpPr>
          <p:nvPr>
            <p:ph type="sldNum" sz="quarter" idx="12"/>
          </p:nvPr>
        </p:nvSpPr>
        <p:spPr/>
        <p:txBody>
          <a:bodyPr/>
          <a:lstStyle>
            <a:lvl1pPr>
              <a:defRPr/>
            </a:lvl1pPr>
          </a:lstStyle>
          <a:p>
            <a:pPr>
              <a:defRPr/>
            </a:pPr>
            <a:fld id="{E0437938-371B-47C1-885B-7ACB9ACC155C}" type="slidenum">
              <a:rPr lang="en-US"/>
              <a:pPr>
                <a:defRPr/>
              </a:pPr>
              <a:t>‹#›</a:t>
            </a:fld>
            <a:endParaRPr lang="en-US"/>
          </a:p>
        </p:txBody>
      </p:sp>
    </p:spTree>
    <p:extLst>
      <p:ext uri="{BB962C8B-B14F-4D97-AF65-F5344CB8AC3E}">
        <p14:creationId xmlns:p14="http://schemas.microsoft.com/office/powerpoint/2010/main" val="2215662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3688" y="152400"/>
            <a:ext cx="2085975"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110288"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E5EA3C-4E81-4614-B8B4-D60DFDC2C6E8}"/>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5" name="Footer Placeholder 4">
            <a:extLst>
              <a:ext uri="{FF2B5EF4-FFF2-40B4-BE49-F238E27FC236}">
                <a16:creationId xmlns:a16="http://schemas.microsoft.com/office/drawing/2014/main" id="{66A56C88-2B9E-4E1F-924E-B499BD4584DB}"/>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EC58784C-9166-43BE-A081-B123289D326C}"/>
              </a:ext>
            </a:extLst>
          </p:cNvPr>
          <p:cNvSpPr>
            <a:spLocks noGrp="1"/>
          </p:cNvSpPr>
          <p:nvPr>
            <p:ph type="sldNum" sz="quarter" idx="12"/>
          </p:nvPr>
        </p:nvSpPr>
        <p:spPr/>
        <p:txBody>
          <a:bodyPr/>
          <a:lstStyle>
            <a:lvl1pPr>
              <a:defRPr/>
            </a:lvl1pPr>
          </a:lstStyle>
          <a:p>
            <a:pPr>
              <a:defRPr/>
            </a:pPr>
            <a:fld id="{C479269F-7759-4DA0-9608-D32C3E3BFEEB}" type="slidenum">
              <a:rPr lang="en-US"/>
              <a:pPr>
                <a:defRPr/>
              </a:pPr>
              <a:t>‹#›</a:t>
            </a:fld>
            <a:endParaRPr lang="en-US"/>
          </a:p>
        </p:txBody>
      </p:sp>
    </p:spTree>
    <p:extLst>
      <p:ext uri="{BB962C8B-B14F-4D97-AF65-F5344CB8AC3E}">
        <p14:creationId xmlns:p14="http://schemas.microsoft.com/office/powerpoint/2010/main" val="3180545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able Placeholder 2"/>
          <p:cNvSpPr>
            <a:spLocks noGrp="1"/>
          </p:cNvSpPr>
          <p:nvPr>
            <p:ph type="tbl" idx="1"/>
          </p:nvPr>
        </p:nvSpPr>
        <p:spPr>
          <a:xfrm>
            <a:off x="411163" y="1143000"/>
            <a:ext cx="8318500" cy="5181600"/>
          </a:xfrm>
        </p:spPr>
        <p:txBody>
          <a:bodyPr/>
          <a:lstStyle/>
          <a:p>
            <a:pPr lvl="0"/>
            <a:endParaRPr lang="en-US" noProof="0"/>
          </a:p>
        </p:txBody>
      </p:sp>
      <p:sp>
        <p:nvSpPr>
          <p:cNvPr id="4" name="Date Placeholder 3">
            <a:extLst>
              <a:ext uri="{FF2B5EF4-FFF2-40B4-BE49-F238E27FC236}">
                <a16:creationId xmlns:a16="http://schemas.microsoft.com/office/drawing/2014/main" id="{33EDAC3C-E6EB-4C75-9D16-CE1BFB8B6610}"/>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5" name="Footer Placeholder 4">
            <a:extLst>
              <a:ext uri="{FF2B5EF4-FFF2-40B4-BE49-F238E27FC236}">
                <a16:creationId xmlns:a16="http://schemas.microsoft.com/office/drawing/2014/main" id="{6B05AD7E-CBEF-49AB-A4DD-E4595D3E27E1}"/>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AAF39139-E158-4F9E-8870-36DCC0094E0B}"/>
              </a:ext>
            </a:extLst>
          </p:cNvPr>
          <p:cNvSpPr>
            <a:spLocks noGrp="1"/>
          </p:cNvSpPr>
          <p:nvPr>
            <p:ph type="sldNum" sz="quarter" idx="12"/>
          </p:nvPr>
        </p:nvSpPr>
        <p:spPr/>
        <p:txBody>
          <a:bodyPr/>
          <a:lstStyle>
            <a:lvl1pPr>
              <a:defRPr/>
            </a:lvl1pPr>
          </a:lstStyle>
          <a:p>
            <a:pPr>
              <a:defRPr/>
            </a:pPr>
            <a:fld id="{D4DAD124-652D-4699-9BEB-BF0A63105A1A}" type="slidenum">
              <a:rPr lang="en-US"/>
              <a:pPr>
                <a:defRPr/>
              </a:pPr>
              <a:t>‹#›</a:t>
            </a:fld>
            <a:endParaRPr lang="en-US"/>
          </a:p>
        </p:txBody>
      </p:sp>
    </p:spTree>
    <p:extLst>
      <p:ext uri="{BB962C8B-B14F-4D97-AF65-F5344CB8AC3E}">
        <p14:creationId xmlns:p14="http://schemas.microsoft.com/office/powerpoint/2010/main" val="513434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502A53-3B60-466B-B1DF-038EAD17E42A}"/>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6" name="Footer Placeholder 5">
            <a:extLst>
              <a:ext uri="{FF2B5EF4-FFF2-40B4-BE49-F238E27FC236}">
                <a16:creationId xmlns:a16="http://schemas.microsoft.com/office/drawing/2014/main" id="{E3135803-0B27-4F43-A185-3763EC4ED440}"/>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7" name="Slide Number Placeholder 6">
            <a:extLst>
              <a:ext uri="{FF2B5EF4-FFF2-40B4-BE49-F238E27FC236}">
                <a16:creationId xmlns:a16="http://schemas.microsoft.com/office/drawing/2014/main" id="{D1C395D3-A094-4D9D-8522-A6248BF7E560}"/>
              </a:ext>
            </a:extLst>
          </p:cNvPr>
          <p:cNvSpPr>
            <a:spLocks noGrp="1"/>
          </p:cNvSpPr>
          <p:nvPr>
            <p:ph type="sldNum" sz="quarter" idx="12"/>
          </p:nvPr>
        </p:nvSpPr>
        <p:spPr/>
        <p:txBody>
          <a:bodyPr/>
          <a:lstStyle>
            <a:lvl1pPr>
              <a:defRPr/>
            </a:lvl1pPr>
          </a:lstStyle>
          <a:p>
            <a:pPr>
              <a:defRPr/>
            </a:pPr>
            <a:fld id="{14FE6091-0CA5-4BB6-82E3-E3DDEB668526}" type="slidenum">
              <a:rPr lang="en-US"/>
              <a:pPr>
                <a:defRPr/>
              </a:pPr>
              <a:t>‹#›</a:t>
            </a:fld>
            <a:endParaRPr lang="en-US"/>
          </a:p>
        </p:txBody>
      </p:sp>
    </p:spTree>
    <p:extLst>
      <p:ext uri="{BB962C8B-B14F-4D97-AF65-F5344CB8AC3E}">
        <p14:creationId xmlns:p14="http://schemas.microsoft.com/office/powerpoint/2010/main" val="2720753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143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810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4AA4356F-CD02-4726-A4AB-6FEC6084EA7A}"/>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7" name="Footer Placeholder 6">
            <a:extLst>
              <a:ext uri="{FF2B5EF4-FFF2-40B4-BE49-F238E27FC236}">
                <a16:creationId xmlns:a16="http://schemas.microsoft.com/office/drawing/2014/main" id="{03362CAB-4783-4D17-9D0F-38B6CF0FFB72}"/>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8" name="Slide Number Placeholder 7">
            <a:extLst>
              <a:ext uri="{FF2B5EF4-FFF2-40B4-BE49-F238E27FC236}">
                <a16:creationId xmlns:a16="http://schemas.microsoft.com/office/drawing/2014/main" id="{134AD326-B49A-480D-9BCA-F1F273A8E882}"/>
              </a:ext>
            </a:extLst>
          </p:cNvPr>
          <p:cNvSpPr>
            <a:spLocks noGrp="1"/>
          </p:cNvSpPr>
          <p:nvPr>
            <p:ph type="sldNum" sz="quarter" idx="12"/>
          </p:nvPr>
        </p:nvSpPr>
        <p:spPr/>
        <p:txBody>
          <a:bodyPr/>
          <a:lstStyle>
            <a:lvl1pPr>
              <a:defRPr/>
            </a:lvl1pPr>
          </a:lstStyle>
          <a:p>
            <a:pPr>
              <a:defRPr/>
            </a:pPr>
            <a:fld id="{0163C97A-1A61-43C2-9A71-CFE5CD1BBA9D}" type="slidenum">
              <a:rPr lang="en-US"/>
              <a:pPr>
                <a:defRPr/>
              </a:pPr>
              <a:t>‹#›</a:t>
            </a:fld>
            <a:endParaRPr lang="en-US"/>
          </a:p>
        </p:txBody>
      </p:sp>
    </p:spTree>
    <p:extLst>
      <p:ext uri="{BB962C8B-B14F-4D97-AF65-F5344CB8AC3E}">
        <p14:creationId xmlns:p14="http://schemas.microsoft.com/office/powerpoint/2010/main" val="4241807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8318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11163" y="3810000"/>
            <a:ext cx="8318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8C836B-BBB1-49CD-806E-1ACF4971D2FA}"/>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6" name="Footer Placeholder 5">
            <a:extLst>
              <a:ext uri="{FF2B5EF4-FFF2-40B4-BE49-F238E27FC236}">
                <a16:creationId xmlns:a16="http://schemas.microsoft.com/office/drawing/2014/main" id="{71A5C0D8-A1FC-4785-96F2-868916A98A5D}"/>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7" name="Slide Number Placeholder 6">
            <a:extLst>
              <a:ext uri="{FF2B5EF4-FFF2-40B4-BE49-F238E27FC236}">
                <a16:creationId xmlns:a16="http://schemas.microsoft.com/office/drawing/2014/main" id="{CA5C24E1-0393-48F3-8283-A07D27554304}"/>
              </a:ext>
            </a:extLst>
          </p:cNvPr>
          <p:cNvSpPr>
            <a:spLocks noGrp="1"/>
          </p:cNvSpPr>
          <p:nvPr>
            <p:ph type="sldNum" sz="quarter" idx="12"/>
          </p:nvPr>
        </p:nvSpPr>
        <p:spPr/>
        <p:txBody>
          <a:bodyPr/>
          <a:lstStyle>
            <a:lvl1pPr>
              <a:defRPr/>
            </a:lvl1pPr>
          </a:lstStyle>
          <a:p>
            <a:pPr>
              <a:defRPr/>
            </a:pPr>
            <a:fld id="{64D65D86-E609-426B-A8CE-A64F423A7030}" type="slidenum">
              <a:rPr lang="en-US"/>
              <a:pPr>
                <a:defRPr/>
              </a:pPr>
              <a:t>‹#›</a:t>
            </a:fld>
            <a:endParaRPr lang="en-US"/>
          </a:p>
        </p:txBody>
      </p:sp>
    </p:spTree>
    <p:extLst>
      <p:ext uri="{BB962C8B-B14F-4D97-AF65-F5344CB8AC3E}">
        <p14:creationId xmlns:p14="http://schemas.microsoft.com/office/powerpoint/2010/main" val="3074228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C71980-C1C8-4457-9F6A-96D532D2DE07}"/>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5" name="Footer Placeholder 4">
            <a:extLst>
              <a:ext uri="{FF2B5EF4-FFF2-40B4-BE49-F238E27FC236}">
                <a16:creationId xmlns:a16="http://schemas.microsoft.com/office/drawing/2014/main" id="{956EDED4-8281-48BC-9DC3-53F66806440B}"/>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B541B9BB-6491-48F2-B082-FC6E13A384E0}"/>
              </a:ext>
            </a:extLst>
          </p:cNvPr>
          <p:cNvSpPr>
            <a:spLocks noGrp="1"/>
          </p:cNvSpPr>
          <p:nvPr>
            <p:ph type="sldNum" sz="quarter" idx="12"/>
          </p:nvPr>
        </p:nvSpPr>
        <p:spPr/>
        <p:txBody>
          <a:bodyPr/>
          <a:lstStyle>
            <a:lvl1pPr>
              <a:defRPr/>
            </a:lvl1pPr>
          </a:lstStyle>
          <a:p>
            <a:pPr>
              <a:defRPr/>
            </a:pPr>
            <a:fld id="{24876ADD-85D9-4CF9-A35B-123309FF4FEE}" type="slidenum">
              <a:rPr lang="en-US"/>
              <a:pPr>
                <a:defRPr/>
              </a:pPr>
              <a:t>‹#›</a:t>
            </a:fld>
            <a:endParaRPr lang="en-US"/>
          </a:p>
        </p:txBody>
      </p:sp>
    </p:spTree>
    <p:extLst>
      <p:ext uri="{BB962C8B-B14F-4D97-AF65-F5344CB8AC3E}">
        <p14:creationId xmlns:p14="http://schemas.microsoft.com/office/powerpoint/2010/main" val="3201952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a:extLst>
              <a:ext uri="{FF2B5EF4-FFF2-40B4-BE49-F238E27FC236}">
                <a16:creationId xmlns:a16="http://schemas.microsoft.com/office/drawing/2014/main" id="{9F090355-5FEF-4FD5-BB07-08E844407D32}"/>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5" name="Footer Placeholder 4">
            <a:extLst>
              <a:ext uri="{FF2B5EF4-FFF2-40B4-BE49-F238E27FC236}">
                <a16:creationId xmlns:a16="http://schemas.microsoft.com/office/drawing/2014/main" id="{834C9272-297F-44FA-B478-6D02E406FCCB}"/>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F50CC2C9-7724-4AF5-B9DA-C3E472DEFE55}"/>
              </a:ext>
            </a:extLst>
          </p:cNvPr>
          <p:cNvSpPr>
            <a:spLocks noGrp="1"/>
          </p:cNvSpPr>
          <p:nvPr>
            <p:ph type="sldNum" sz="quarter" idx="12"/>
          </p:nvPr>
        </p:nvSpPr>
        <p:spPr/>
        <p:txBody>
          <a:bodyPr/>
          <a:lstStyle>
            <a:lvl1pPr>
              <a:defRPr/>
            </a:lvl1pPr>
          </a:lstStyle>
          <a:p>
            <a:pPr>
              <a:defRPr/>
            </a:pPr>
            <a:fld id="{231ABA30-5C07-4190-BB1A-CB854329E83E}" type="slidenum">
              <a:rPr lang="en-US"/>
              <a:pPr>
                <a:defRPr/>
              </a:pPr>
              <a:t>‹#›</a:t>
            </a:fld>
            <a:endParaRPr lang="en-US"/>
          </a:p>
        </p:txBody>
      </p:sp>
    </p:spTree>
    <p:extLst>
      <p:ext uri="{BB962C8B-B14F-4D97-AF65-F5344CB8AC3E}">
        <p14:creationId xmlns:p14="http://schemas.microsoft.com/office/powerpoint/2010/main" val="2763375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116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DC30A7-4926-40A3-B3DC-AEB032458C85}"/>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6" name="Footer Placeholder 5">
            <a:extLst>
              <a:ext uri="{FF2B5EF4-FFF2-40B4-BE49-F238E27FC236}">
                <a16:creationId xmlns:a16="http://schemas.microsoft.com/office/drawing/2014/main" id="{07171E5B-7ACA-4D12-B9E7-E8687F49A02B}"/>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7" name="Slide Number Placeholder 6">
            <a:extLst>
              <a:ext uri="{FF2B5EF4-FFF2-40B4-BE49-F238E27FC236}">
                <a16:creationId xmlns:a16="http://schemas.microsoft.com/office/drawing/2014/main" id="{B484153C-B741-4628-9750-A6B692D33AB1}"/>
              </a:ext>
            </a:extLst>
          </p:cNvPr>
          <p:cNvSpPr>
            <a:spLocks noGrp="1"/>
          </p:cNvSpPr>
          <p:nvPr>
            <p:ph type="sldNum" sz="quarter" idx="12"/>
          </p:nvPr>
        </p:nvSpPr>
        <p:spPr/>
        <p:txBody>
          <a:bodyPr/>
          <a:lstStyle>
            <a:lvl1pPr>
              <a:defRPr/>
            </a:lvl1pPr>
          </a:lstStyle>
          <a:p>
            <a:pPr>
              <a:defRPr/>
            </a:pPr>
            <a:fld id="{D6AB45EF-3B47-450B-BC67-DCDC7D68D2DF}" type="slidenum">
              <a:rPr lang="en-US"/>
              <a:pPr>
                <a:defRPr/>
              </a:pPr>
              <a:t>‹#›</a:t>
            </a:fld>
            <a:endParaRPr lang="en-US"/>
          </a:p>
        </p:txBody>
      </p:sp>
    </p:spTree>
    <p:extLst>
      <p:ext uri="{BB962C8B-B14F-4D97-AF65-F5344CB8AC3E}">
        <p14:creationId xmlns:p14="http://schemas.microsoft.com/office/powerpoint/2010/main" val="2235468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DFC1F6-C458-46F6-B0BD-38DC3620CE2A}"/>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8" name="Footer Placeholder 7">
            <a:extLst>
              <a:ext uri="{FF2B5EF4-FFF2-40B4-BE49-F238E27FC236}">
                <a16:creationId xmlns:a16="http://schemas.microsoft.com/office/drawing/2014/main" id="{91EE49FB-57EF-466C-A8A9-2F28FBFCCAF4}"/>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9" name="Slide Number Placeholder 8">
            <a:extLst>
              <a:ext uri="{FF2B5EF4-FFF2-40B4-BE49-F238E27FC236}">
                <a16:creationId xmlns:a16="http://schemas.microsoft.com/office/drawing/2014/main" id="{8DE7D181-759B-49B8-A953-647A97935B68}"/>
              </a:ext>
            </a:extLst>
          </p:cNvPr>
          <p:cNvSpPr>
            <a:spLocks noGrp="1"/>
          </p:cNvSpPr>
          <p:nvPr>
            <p:ph type="sldNum" sz="quarter" idx="12"/>
          </p:nvPr>
        </p:nvSpPr>
        <p:spPr/>
        <p:txBody>
          <a:bodyPr/>
          <a:lstStyle>
            <a:lvl1pPr>
              <a:defRPr/>
            </a:lvl1pPr>
          </a:lstStyle>
          <a:p>
            <a:pPr>
              <a:defRPr/>
            </a:pPr>
            <a:fld id="{1414A348-CE91-4292-9AB0-F99CB4CD1B25}" type="slidenum">
              <a:rPr lang="en-US"/>
              <a:pPr>
                <a:defRPr/>
              </a:pPr>
              <a:t>‹#›</a:t>
            </a:fld>
            <a:endParaRPr lang="en-US"/>
          </a:p>
        </p:txBody>
      </p:sp>
    </p:spTree>
    <p:extLst>
      <p:ext uri="{BB962C8B-B14F-4D97-AF65-F5344CB8AC3E}">
        <p14:creationId xmlns:p14="http://schemas.microsoft.com/office/powerpoint/2010/main" val="3365322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E90BEF-6253-4D72-8553-3D34C72D4070}"/>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4" name="Footer Placeholder 3">
            <a:extLst>
              <a:ext uri="{FF2B5EF4-FFF2-40B4-BE49-F238E27FC236}">
                <a16:creationId xmlns:a16="http://schemas.microsoft.com/office/drawing/2014/main" id="{5754D8E0-D346-419B-A9B5-A7B5A9C4BD93}"/>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5" name="Slide Number Placeholder 4">
            <a:extLst>
              <a:ext uri="{FF2B5EF4-FFF2-40B4-BE49-F238E27FC236}">
                <a16:creationId xmlns:a16="http://schemas.microsoft.com/office/drawing/2014/main" id="{A124A60E-F033-46F8-B461-915F241DB2BD}"/>
              </a:ext>
            </a:extLst>
          </p:cNvPr>
          <p:cNvSpPr>
            <a:spLocks noGrp="1"/>
          </p:cNvSpPr>
          <p:nvPr>
            <p:ph type="sldNum" sz="quarter" idx="12"/>
          </p:nvPr>
        </p:nvSpPr>
        <p:spPr/>
        <p:txBody>
          <a:bodyPr/>
          <a:lstStyle>
            <a:lvl1pPr>
              <a:defRPr/>
            </a:lvl1pPr>
          </a:lstStyle>
          <a:p>
            <a:pPr>
              <a:defRPr/>
            </a:pPr>
            <a:fld id="{94D6E141-97F8-4B3F-847A-A8137189DD69}" type="slidenum">
              <a:rPr lang="en-US"/>
              <a:pPr>
                <a:defRPr/>
              </a:pPr>
              <a:t>‹#›</a:t>
            </a:fld>
            <a:endParaRPr lang="en-US"/>
          </a:p>
        </p:txBody>
      </p:sp>
    </p:spTree>
    <p:extLst>
      <p:ext uri="{BB962C8B-B14F-4D97-AF65-F5344CB8AC3E}">
        <p14:creationId xmlns:p14="http://schemas.microsoft.com/office/powerpoint/2010/main" val="1516317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7C7691-5F7E-46F5-A49D-15FBE797D482}"/>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3" name="Footer Placeholder 2">
            <a:extLst>
              <a:ext uri="{FF2B5EF4-FFF2-40B4-BE49-F238E27FC236}">
                <a16:creationId xmlns:a16="http://schemas.microsoft.com/office/drawing/2014/main" id="{34AFD8DA-3FCD-4194-BB65-ED1ADB1BBEE4}"/>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19520564-0793-46A9-A4F5-CD6CFA389BB1}"/>
              </a:ext>
            </a:extLst>
          </p:cNvPr>
          <p:cNvSpPr>
            <a:spLocks noGrp="1"/>
          </p:cNvSpPr>
          <p:nvPr>
            <p:ph type="sldNum" sz="quarter" idx="12"/>
          </p:nvPr>
        </p:nvSpPr>
        <p:spPr/>
        <p:txBody>
          <a:bodyPr/>
          <a:lstStyle>
            <a:lvl1pPr>
              <a:defRPr/>
            </a:lvl1pPr>
          </a:lstStyle>
          <a:p>
            <a:pPr>
              <a:defRPr/>
            </a:pPr>
            <a:fld id="{76EE10A9-468F-43A0-AA1F-444D5252CD82}" type="slidenum">
              <a:rPr lang="en-US"/>
              <a:pPr>
                <a:defRPr/>
              </a:pPr>
              <a:t>‹#›</a:t>
            </a:fld>
            <a:endParaRPr lang="en-US"/>
          </a:p>
        </p:txBody>
      </p:sp>
    </p:spTree>
    <p:extLst>
      <p:ext uri="{BB962C8B-B14F-4D97-AF65-F5344CB8AC3E}">
        <p14:creationId xmlns:p14="http://schemas.microsoft.com/office/powerpoint/2010/main" val="1015207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3271DE60-975A-4778-9583-C8700479AF06}"/>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6" name="Footer Placeholder 5">
            <a:extLst>
              <a:ext uri="{FF2B5EF4-FFF2-40B4-BE49-F238E27FC236}">
                <a16:creationId xmlns:a16="http://schemas.microsoft.com/office/drawing/2014/main" id="{A6806BDB-F234-47E6-A3EE-5A34D34D1F68}"/>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7" name="Slide Number Placeholder 6">
            <a:extLst>
              <a:ext uri="{FF2B5EF4-FFF2-40B4-BE49-F238E27FC236}">
                <a16:creationId xmlns:a16="http://schemas.microsoft.com/office/drawing/2014/main" id="{D5060F21-1145-4032-9BA5-A50FAE79DEE4}"/>
              </a:ext>
            </a:extLst>
          </p:cNvPr>
          <p:cNvSpPr>
            <a:spLocks noGrp="1"/>
          </p:cNvSpPr>
          <p:nvPr>
            <p:ph type="sldNum" sz="quarter" idx="12"/>
          </p:nvPr>
        </p:nvSpPr>
        <p:spPr/>
        <p:txBody>
          <a:bodyPr/>
          <a:lstStyle>
            <a:lvl1pPr>
              <a:defRPr/>
            </a:lvl1pPr>
          </a:lstStyle>
          <a:p>
            <a:pPr>
              <a:defRPr/>
            </a:pPr>
            <a:fld id="{5C66CDED-EC16-4D05-BE8C-F537553C03AA}" type="slidenum">
              <a:rPr lang="en-US"/>
              <a:pPr>
                <a:defRPr/>
              </a:pPr>
              <a:t>‹#›</a:t>
            </a:fld>
            <a:endParaRPr lang="en-US"/>
          </a:p>
        </p:txBody>
      </p:sp>
    </p:spTree>
    <p:extLst>
      <p:ext uri="{BB962C8B-B14F-4D97-AF65-F5344CB8AC3E}">
        <p14:creationId xmlns:p14="http://schemas.microsoft.com/office/powerpoint/2010/main" val="2356397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EB30DA54-A986-4935-BD72-340598F0C789}"/>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6" name="Footer Placeholder 5">
            <a:extLst>
              <a:ext uri="{FF2B5EF4-FFF2-40B4-BE49-F238E27FC236}">
                <a16:creationId xmlns:a16="http://schemas.microsoft.com/office/drawing/2014/main" id="{A0E136B6-70C4-4FD1-9FC9-C5CFEFAD9C0B}"/>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7" name="Slide Number Placeholder 6">
            <a:extLst>
              <a:ext uri="{FF2B5EF4-FFF2-40B4-BE49-F238E27FC236}">
                <a16:creationId xmlns:a16="http://schemas.microsoft.com/office/drawing/2014/main" id="{3FA293E0-3E30-4489-9664-EBC7CF187B22}"/>
              </a:ext>
            </a:extLst>
          </p:cNvPr>
          <p:cNvSpPr>
            <a:spLocks noGrp="1"/>
          </p:cNvSpPr>
          <p:nvPr>
            <p:ph type="sldNum" sz="quarter" idx="12"/>
          </p:nvPr>
        </p:nvSpPr>
        <p:spPr/>
        <p:txBody>
          <a:bodyPr/>
          <a:lstStyle>
            <a:lvl1pPr>
              <a:defRPr/>
            </a:lvl1pPr>
          </a:lstStyle>
          <a:p>
            <a:pPr>
              <a:defRPr/>
            </a:pPr>
            <a:fld id="{51706FC9-E9D5-4381-B73B-9601D9E38A4E}" type="slidenum">
              <a:rPr lang="en-US"/>
              <a:pPr>
                <a:defRPr/>
              </a:pPr>
              <a:t>‹#›</a:t>
            </a:fld>
            <a:endParaRPr lang="en-US"/>
          </a:p>
        </p:txBody>
      </p:sp>
    </p:spTree>
    <p:extLst>
      <p:ext uri="{BB962C8B-B14F-4D97-AF65-F5344CB8AC3E}">
        <p14:creationId xmlns:p14="http://schemas.microsoft.com/office/powerpoint/2010/main" val="4228776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6AD0634-2613-4488-A360-18E5D37B41DB}"/>
              </a:ext>
            </a:extLst>
          </p:cNvPr>
          <p:cNvSpPr>
            <a:spLocks noGrp="1" noChangeArrowheads="1"/>
          </p:cNvSpPr>
          <p:nvPr>
            <p:ph type="title"/>
          </p:nvPr>
        </p:nvSpPr>
        <p:spPr bwMode="auto">
          <a:xfrm>
            <a:off x="381000" y="152400"/>
            <a:ext cx="8280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0280C930-2D4E-47AF-965A-C2E890EFEC09}"/>
              </a:ext>
            </a:extLst>
          </p:cNvPr>
          <p:cNvSpPr>
            <a:spLocks noGrp="1" noChangeArrowheads="1"/>
          </p:cNvSpPr>
          <p:nvPr>
            <p:ph type="body" idx="1"/>
          </p:nvPr>
        </p:nvSpPr>
        <p:spPr bwMode="auto">
          <a:xfrm>
            <a:off x="411163" y="1143000"/>
            <a:ext cx="83185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 Third Level</a:t>
            </a:r>
          </a:p>
        </p:txBody>
      </p:sp>
      <p:grpSp>
        <p:nvGrpSpPr>
          <p:cNvPr id="1028" name="Group 16">
            <a:extLst>
              <a:ext uri="{FF2B5EF4-FFF2-40B4-BE49-F238E27FC236}">
                <a16:creationId xmlns:a16="http://schemas.microsoft.com/office/drawing/2014/main" id="{FBB0EDC6-3D2F-4E03-A555-AB7EDCE0457F}"/>
              </a:ext>
            </a:extLst>
          </p:cNvPr>
          <p:cNvGrpSpPr>
            <a:grpSpLocks/>
          </p:cNvGrpSpPr>
          <p:nvPr userDrawn="1"/>
        </p:nvGrpSpPr>
        <p:grpSpPr bwMode="auto">
          <a:xfrm>
            <a:off x="304800" y="838200"/>
            <a:ext cx="8534400" cy="152400"/>
            <a:chOff x="264" y="788"/>
            <a:chExt cx="5232" cy="124"/>
          </a:xfrm>
        </p:grpSpPr>
        <p:sp>
          <p:nvSpPr>
            <p:cNvPr id="1032" name="Rectangle 17">
              <a:extLst>
                <a:ext uri="{FF2B5EF4-FFF2-40B4-BE49-F238E27FC236}">
                  <a16:creationId xmlns:a16="http://schemas.microsoft.com/office/drawing/2014/main" id="{AFD96532-8723-40E0-8AD8-26F391284255}"/>
                </a:ext>
              </a:extLst>
            </p:cNvPr>
            <p:cNvSpPr>
              <a:spLocks noChangeArrowheads="1"/>
            </p:cNvSpPr>
            <p:nvPr/>
          </p:nvSpPr>
          <p:spPr bwMode="auto">
            <a:xfrm>
              <a:off x="264" y="788"/>
              <a:ext cx="5232" cy="61"/>
            </a:xfrm>
            <a:prstGeom prst="rect">
              <a:avLst/>
            </a:prstGeom>
            <a:gradFill rotWithShape="0">
              <a:gsLst>
                <a:gs pos="0">
                  <a:srgbClr val="0E9BBA"/>
                </a:gs>
                <a:gs pos="50000">
                  <a:srgbClr val="12C2E9"/>
                </a:gs>
                <a:gs pos="100000">
                  <a:srgbClr val="0E9BBA"/>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33" name="Rectangle 18">
              <a:extLst>
                <a:ext uri="{FF2B5EF4-FFF2-40B4-BE49-F238E27FC236}">
                  <a16:creationId xmlns:a16="http://schemas.microsoft.com/office/drawing/2014/main" id="{E8B966A8-337D-4FF1-A4E2-D44F3A0D7407}"/>
                </a:ext>
              </a:extLst>
            </p:cNvPr>
            <p:cNvSpPr>
              <a:spLocks noChangeArrowheads="1"/>
            </p:cNvSpPr>
            <p:nvPr/>
          </p:nvSpPr>
          <p:spPr bwMode="auto">
            <a:xfrm>
              <a:off x="264" y="881"/>
              <a:ext cx="5232" cy="31"/>
            </a:xfrm>
            <a:prstGeom prst="rect">
              <a:avLst/>
            </a:prstGeom>
            <a:gradFill rotWithShape="0">
              <a:gsLst>
                <a:gs pos="0">
                  <a:srgbClr val="B200B2"/>
                </a:gs>
                <a:gs pos="50000">
                  <a:srgbClr val="FF00FF"/>
                </a:gs>
                <a:gs pos="100000">
                  <a:srgbClr val="B200B2"/>
                </a:gs>
              </a:gsLst>
              <a:lin ang="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2" name="Footer Placeholder 1">
            <a:extLst>
              <a:ext uri="{FF2B5EF4-FFF2-40B4-BE49-F238E27FC236}">
                <a16:creationId xmlns:a16="http://schemas.microsoft.com/office/drawing/2014/main" id="{B7C16EC6-558C-4173-89B4-4706DB978F58}"/>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dirty="0" smtClean="0">
                <a:solidFill>
                  <a:schemeClr val="tx1">
                    <a:tint val="75000"/>
                  </a:schemeClr>
                </a:solidFill>
                <a:latin typeface="Arial" charset="0"/>
                <a:ea typeface="ＭＳ Ｐゴシック" charset="-128"/>
              </a:defRPr>
            </a:lvl1pPr>
          </a:lstStyle>
          <a:p>
            <a:pPr>
              <a:defRPr/>
            </a:pPr>
            <a:r>
              <a:rPr lang="en-US"/>
              <a:t>Introduction to Data Mining, 2</a:t>
            </a:r>
            <a:r>
              <a:rPr lang="en-US" baseline="30000"/>
              <a:t>nd</a:t>
            </a:r>
            <a:r>
              <a:rPr lang="en-US"/>
              <a:t> Edition</a:t>
            </a:r>
          </a:p>
        </p:txBody>
      </p:sp>
      <p:sp>
        <p:nvSpPr>
          <p:cNvPr id="3" name="Slide Number Placeholder 2">
            <a:extLst>
              <a:ext uri="{FF2B5EF4-FFF2-40B4-BE49-F238E27FC236}">
                <a16:creationId xmlns:a16="http://schemas.microsoft.com/office/drawing/2014/main" id="{266506A4-A838-434C-ABAB-02288EF9B828}"/>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smtClean="0">
                <a:solidFill>
                  <a:schemeClr val="tx1">
                    <a:tint val="75000"/>
                  </a:schemeClr>
                </a:solidFill>
                <a:latin typeface="Arial" charset="0"/>
                <a:ea typeface="ＭＳ Ｐゴシック" charset="-128"/>
              </a:defRPr>
            </a:lvl1pPr>
          </a:lstStyle>
          <a:p>
            <a:pPr>
              <a:defRPr/>
            </a:pPr>
            <a:fld id="{91B2CA85-76FB-495C-84FC-037B18CA4329}" type="slidenum">
              <a:rPr lang="en-US"/>
              <a:pPr>
                <a:defRPr/>
              </a:pPr>
              <a:t>‹#›</a:t>
            </a:fld>
            <a:endParaRPr lang="en-US"/>
          </a:p>
        </p:txBody>
      </p:sp>
      <p:sp>
        <p:nvSpPr>
          <p:cNvPr id="4" name="Date Placeholder 3">
            <a:extLst>
              <a:ext uri="{FF2B5EF4-FFF2-40B4-BE49-F238E27FC236}">
                <a16:creationId xmlns:a16="http://schemas.microsoft.com/office/drawing/2014/main" id="{B2DA8829-4BBA-4BC4-A745-E82BE7DD1658}"/>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smtClean="0">
                <a:solidFill>
                  <a:schemeClr val="tx1">
                    <a:tint val="75000"/>
                  </a:schemeClr>
                </a:solidFill>
                <a:latin typeface="Arial" charset="0"/>
                <a:ea typeface="ＭＳ Ｐゴシック" charset="-128"/>
              </a:defRPr>
            </a:lvl1pPr>
          </a:lstStyle>
          <a:p>
            <a:pPr>
              <a:defRPr/>
            </a:pPr>
            <a:r>
              <a:rPr lang="en-US"/>
              <a:t>2/1/2021</a:t>
            </a:r>
            <a:endParaRPr lang="en-US" dirty="0"/>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Lst>
  <p:hf hdr="0"/>
  <p:txStyles>
    <p:titleStyle>
      <a:lvl1pPr algn="l" rtl="0" eaLnBrk="0" fontAlgn="base" hangingPunct="0">
        <a:lnSpc>
          <a:spcPts val="3600"/>
        </a:lnSpc>
        <a:spcBef>
          <a:spcPct val="0"/>
        </a:spcBef>
        <a:spcAft>
          <a:spcPct val="0"/>
        </a:spcAft>
        <a:defRPr sz="3200" b="1">
          <a:solidFill>
            <a:schemeClr val="tx1"/>
          </a:solidFill>
          <a:latin typeface="+mj-lt"/>
          <a:ea typeface="ＭＳ Ｐゴシック" charset="0"/>
          <a:cs typeface="ＭＳ Ｐゴシック" charset="0"/>
        </a:defRPr>
      </a:lvl1pPr>
      <a:lvl2pPr algn="l" rtl="0" eaLnBrk="0" fontAlgn="base" hangingPunct="0">
        <a:lnSpc>
          <a:spcPts val="3600"/>
        </a:lnSpc>
        <a:spcBef>
          <a:spcPct val="0"/>
        </a:spcBef>
        <a:spcAft>
          <a:spcPct val="0"/>
        </a:spcAft>
        <a:defRPr sz="3200" b="1">
          <a:solidFill>
            <a:schemeClr val="tx1"/>
          </a:solidFill>
          <a:latin typeface="Tahoma" pitchFamily="34" charset="0"/>
          <a:ea typeface="ＭＳ Ｐゴシック" charset="0"/>
          <a:cs typeface="ＭＳ Ｐゴシック" charset="0"/>
        </a:defRPr>
      </a:lvl2pPr>
      <a:lvl3pPr algn="l" rtl="0" eaLnBrk="0" fontAlgn="base" hangingPunct="0">
        <a:lnSpc>
          <a:spcPts val="3600"/>
        </a:lnSpc>
        <a:spcBef>
          <a:spcPct val="0"/>
        </a:spcBef>
        <a:spcAft>
          <a:spcPct val="0"/>
        </a:spcAft>
        <a:defRPr sz="3200" b="1">
          <a:solidFill>
            <a:schemeClr val="tx1"/>
          </a:solidFill>
          <a:latin typeface="Tahoma" pitchFamily="34" charset="0"/>
          <a:ea typeface="ＭＳ Ｐゴシック" charset="0"/>
          <a:cs typeface="ＭＳ Ｐゴシック" charset="0"/>
        </a:defRPr>
      </a:lvl3pPr>
      <a:lvl4pPr algn="l" rtl="0" eaLnBrk="0" fontAlgn="base" hangingPunct="0">
        <a:lnSpc>
          <a:spcPts val="3600"/>
        </a:lnSpc>
        <a:spcBef>
          <a:spcPct val="0"/>
        </a:spcBef>
        <a:spcAft>
          <a:spcPct val="0"/>
        </a:spcAft>
        <a:defRPr sz="3200" b="1">
          <a:solidFill>
            <a:schemeClr val="tx1"/>
          </a:solidFill>
          <a:latin typeface="Tahoma" pitchFamily="34" charset="0"/>
          <a:ea typeface="ＭＳ Ｐゴシック" charset="0"/>
          <a:cs typeface="ＭＳ Ｐゴシック" charset="0"/>
        </a:defRPr>
      </a:lvl4pPr>
      <a:lvl5pPr algn="l" rtl="0" eaLnBrk="0" fontAlgn="base" hangingPunct="0">
        <a:lnSpc>
          <a:spcPts val="3600"/>
        </a:lnSpc>
        <a:spcBef>
          <a:spcPct val="0"/>
        </a:spcBef>
        <a:spcAft>
          <a:spcPct val="0"/>
        </a:spcAft>
        <a:defRPr sz="3200" b="1">
          <a:solidFill>
            <a:schemeClr val="tx1"/>
          </a:solidFill>
          <a:latin typeface="Tahoma" pitchFamily="34" charset="0"/>
          <a:ea typeface="ＭＳ Ｐゴシック" charset="0"/>
          <a:cs typeface="ＭＳ Ｐゴシック" charset="0"/>
        </a:defRPr>
      </a:lvl5pPr>
      <a:lvl6pPr marL="457200" algn="l" rtl="0" eaLnBrk="0" fontAlgn="base" hangingPunct="0">
        <a:lnSpc>
          <a:spcPts val="3600"/>
        </a:lnSpc>
        <a:spcBef>
          <a:spcPct val="0"/>
        </a:spcBef>
        <a:spcAft>
          <a:spcPct val="0"/>
        </a:spcAft>
        <a:defRPr sz="3200" b="1">
          <a:solidFill>
            <a:schemeClr val="tx1"/>
          </a:solidFill>
          <a:latin typeface="Tahoma" pitchFamily="34" charset="0"/>
        </a:defRPr>
      </a:lvl6pPr>
      <a:lvl7pPr marL="914400" algn="l" rtl="0" eaLnBrk="0" fontAlgn="base" hangingPunct="0">
        <a:lnSpc>
          <a:spcPts val="3600"/>
        </a:lnSpc>
        <a:spcBef>
          <a:spcPct val="0"/>
        </a:spcBef>
        <a:spcAft>
          <a:spcPct val="0"/>
        </a:spcAft>
        <a:defRPr sz="3200" b="1">
          <a:solidFill>
            <a:schemeClr val="tx1"/>
          </a:solidFill>
          <a:latin typeface="Tahoma" pitchFamily="34" charset="0"/>
        </a:defRPr>
      </a:lvl7pPr>
      <a:lvl8pPr marL="1371600" algn="l" rtl="0" eaLnBrk="0" fontAlgn="base" hangingPunct="0">
        <a:lnSpc>
          <a:spcPts val="3600"/>
        </a:lnSpc>
        <a:spcBef>
          <a:spcPct val="0"/>
        </a:spcBef>
        <a:spcAft>
          <a:spcPct val="0"/>
        </a:spcAft>
        <a:defRPr sz="3200" b="1">
          <a:solidFill>
            <a:schemeClr val="tx1"/>
          </a:solidFill>
          <a:latin typeface="Tahoma" pitchFamily="34" charset="0"/>
        </a:defRPr>
      </a:lvl8pPr>
      <a:lvl9pPr marL="1828800" algn="l" rtl="0" eaLnBrk="0" fontAlgn="base" hangingPunct="0">
        <a:lnSpc>
          <a:spcPts val="3600"/>
        </a:lnSpc>
        <a:spcBef>
          <a:spcPct val="0"/>
        </a:spcBef>
        <a:spcAft>
          <a:spcPct val="0"/>
        </a:spcAft>
        <a:defRPr sz="3200" b="1">
          <a:solidFill>
            <a:schemeClr val="tx1"/>
          </a:solidFill>
          <a:latin typeface="Tahoma" pitchFamily="34" charset="0"/>
        </a:defRPr>
      </a:lvl9pPr>
    </p:titleStyle>
    <p:bodyStyle>
      <a:lvl1pPr marL="292100" indent="-292100" algn="l" rtl="0" eaLnBrk="0" fontAlgn="base" hangingPunct="0">
        <a:spcBef>
          <a:spcPct val="10000"/>
        </a:spcBef>
        <a:spcAft>
          <a:spcPts val="400"/>
        </a:spcAft>
        <a:buClr>
          <a:srgbClr val="0C7B9C"/>
        </a:buClr>
        <a:buSzPct val="75000"/>
        <a:buFont typeface="Monotype Sorts" pitchFamily="-84" charset="2"/>
        <a:buChar char="l"/>
        <a:defRPr sz="2800">
          <a:solidFill>
            <a:schemeClr val="tx1"/>
          </a:solidFill>
          <a:latin typeface="+mn-lt"/>
          <a:ea typeface="ＭＳ Ｐゴシック" charset="0"/>
          <a:cs typeface="ＭＳ Ｐゴシック" charset="0"/>
        </a:defRPr>
      </a:lvl1pPr>
      <a:lvl2pPr marL="800100" indent="-342900" algn="l" rtl="0" eaLnBrk="0" fontAlgn="base" hangingPunct="0">
        <a:spcBef>
          <a:spcPct val="10000"/>
        </a:spcBef>
        <a:spcAft>
          <a:spcPts val="400"/>
        </a:spcAft>
        <a:buClr>
          <a:srgbClr val="0C7B9C"/>
        </a:buClr>
        <a:buSzPct val="100000"/>
        <a:buFont typeface="Arial" panose="020B0604020202020204" pitchFamily="34" charset="0"/>
        <a:buChar char="–"/>
        <a:defRPr sz="2800">
          <a:solidFill>
            <a:schemeClr val="tx1"/>
          </a:solidFill>
          <a:latin typeface="+mn-lt"/>
          <a:ea typeface="ＭＳ Ｐゴシック" charset="0"/>
        </a:defRPr>
      </a:lvl2pPr>
      <a:lvl3pPr marL="914400" algn="l" rtl="0" eaLnBrk="0" fontAlgn="base" hangingPunct="0">
        <a:spcBef>
          <a:spcPct val="10000"/>
        </a:spcBef>
        <a:spcAft>
          <a:spcPts val="400"/>
        </a:spcAft>
        <a:buClr>
          <a:srgbClr val="0C7B9C"/>
        </a:buClr>
        <a:buSzPct val="70000"/>
        <a:buFont typeface="Wingdings" panose="05000000000000000000" pitchFamily="2" charset="2"/>
        <a:buChar char="u"/>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2.bin"/><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3.bin"/><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4.bin"/><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5.bin"/><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6.bin"/><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7.bin"/><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7.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17.emf"/><Relationship Id="rId5" Type="http://schemas.openxmlformats.org/officeDocument/2006/relationships/oleObject" Target="../embeddings/oleObject12.bin"/><Relationship Id="rId4" Type="http://schemas.openxmlformats.org/officeDocument/2006/relationships/image" Target="../media/image16.emf"/></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13.bin"/><Relationship Id="rId1" Type="http://schemas.openxmlformats.org/officeDocument/2006/relationships/slideLayout" Target="../slideLayouts/slideLayout4.xml"/><Relationship Id="rId5" Type="http://schemas.openxmlformats.org/officeDocument/2006/relationships/image" Target="../media/image17.emf"/><Relationship Id="rId4" Type="http://schemas.openxmlformats.org/officeDocument/2006/relationships/oleObject" Target="../embeddings/oleObject14.bin"/></Relationships>
</file>

<file path=ppt/slides/_rels/slide2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15.bin"/><Relationship Id="rId1" Type="http://schemas.openxmlformats.org/officeDocument/2006/relationships/slideLayout" Target="../slideLayouts/slideLayout4.xml"/><Relationship Id="rId5" Type="http://schemas.openxmlformats.org/officeDocument/2006/relationships/image" Target="../media/image17.emf"/><Relationship Id="rId4" Type="http://schemas.openxmlformats.org/officeDocument/2006/relationships/oleObject" Target="../embeddings/oleObject16.bin"/></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17.bin"/><Relationship Id="rId1" Type="http://schemas.openxmlformats.org/officeDocument/2006/relationships/slideLayout" Target="../slideLayouts/slideLayout4.xml"/><Relationship Id="rId5" Type="http://schemas.openxmlformats.org/officeDocument/2006/relationships/image" Target="../media/image17.emf"/><Relationship Id="rId4" Type="http://schemas.openxmlformats.org/officeDocument/2006/relationships/oleObject" Target="../embeddings/oleObject18.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notesSlide" Target="../notesSlides/notesSlide16.xml"/><Relationship Id="rId1" Type="http://schemas.openxmlformats.org/officeDocument/2006/relationships/slideLayout" Target="../slideLayouts/slideLayout14.xml"/><Relationship Id="rId6" Type="http://schemas.openxmlformats.org/officeDocument/2006/relationships/image" Target="../media/image20.emf"/><Relationship Id="rId5" Type="http://schemas.openxmlformats.org/officeDocument/2006/relationships/oleObject" Target="../embeddings/oleObject20.bin"/><Relationship Id="rId4" Type="http://schemas.openxmlformats.org/officeDocument/2006/relationships/image" Target="../media/image19.emf"/></Relationships>
</file>

<file path=ppt/slides/_rels/slide32.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image" Target="../media/image23.emf"/><Relationship Id="rId5" Type="http://schemas.openxmlformats.org/officeDocument/2006/relationships/oleObject" Target="../embeddings/oleObject23.bin"/><Relationship Id="rId4" Type="http://schemas.openxmlformats.org/officeDocument/2006/relationships/image" Target="../media/image22.emf"/></Relationships>
</file>

<file path=ppt/slides/_rels/slide3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oleObject" Target="../embeddings/oleObject25.bin"/><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27.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9.emf"/><Relationship Id="rId5" Type="http://schemas.openxmlformats.org/officeDocument/2006/relationships/oleObject" Target="../embeddings/oleObject28.bin"/><Relationship Id="rId4" Type="http://schemas.openxmlformats.org/officeDocument/2006/relationships/image" Target="../media/image28.emf"/></Relationships>
</file>

<file path=ppt/slides/_rels/slide37.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60.png"/><Relationship Id="rId5" Type="http://schemas.openxmlformats.org/officeDocument/2006/relationships/image" Target="../media/image25.png"/><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image" Target="../media/image30.emf"/><Relationship Id="rId7" Type="http://schemas.openxmlformats.org/officeDocument/2006/relationships/image" Target="../media/image32.emf"/><Relationship Id="rId2" Type="http://schemas.openxmlformats.org/officeDocument/2006/relationships/oleObject" Target="../embeddings/oleObject29.bin"/><Relationship Id="rId1" Type="http://schemas.openxmlformats.org/officeDocument/2006/relationships/slideLayout" Target="../slideLayouts/slideLayout2.xml"/><Relationship Id="rId6" Type="http://schemas.openxmlformats.org/officeDocument/2006/relationships/oleObject" Target="../embeddings/oleObject31.bin"/><Relationship Id="rId11" Type="http://schemas.openxmlformats.org/officeDocument/2006/relationships/image" Target="../media/image34.emf"/><Relationship Id="rId5" Type="http://schemas.openxmlformats.org/officeDocument/2006/relationships/image" Target="../media/image31.emf"/><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33.em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image" Target="../media/image36.wmf"/><Relationship Id="rId7" Type="http://schemas.openxmlformats.org/officeDocument/2006/relationships/image" Target="../media/image38.wmf"/><Relationship Id="rId2" Type="http://schemas.openxmlformats.org/officeDocument/2006/relationships/oleObject" Target="../embeddings/oleObject34.bin"/><Relationship Id="rId1" Type="http://schemas.openxmlformats.org/officeDocument/2006/relationships/slideLayout" Target="../slideLayouts/slideLayout2.xml"/><Relationship Id="rId6" Type="http://schemas.openxmlformats.org/officeDocument/2006/relationships/oleObject" Target="../embeddings/oleObject36.bin"/><Relationship Id="rId11" Type="http://schemas.openxmlformats.org/officeDocument/2006/relationships/image" Target="../media/image38.png"/><Relationship Id="rId5" Type="http://schemas.openxmlformats.org/officeDocument/2006/relationships/image" Target="../media/image37.wmf"/><Relationship Id="rId4" Type="http://schemas.openxmlformats.org/officeDocument/2006/relationships/oleObject" Target="../embeddings/oleObject35.bin"/><Relationship Id="rId9" Type="http://schemas.openxmlformats.org/officeDocument/2006/relationships/image" Target="../media/image39.wmf"/></Relationships>
</file>

<file path=ppt/slides/_rels/slide43.xml.rels><?xml version="1.0" encoding="UTF-8" standalone="yes"?>
<Relationships xmlns="http://schemas.openxmlformats.org/package/2006/relationships"><Relationship Id="rId3" Type="http://schemas.openxmlformats.org/officeDocument/2006/relationships/image" Target="../media/image40.wmf"/><Relationship Id="rId7" Type="http://schemas.openxmlformats.org/officeDocument/2006/relationships/image" Target="../media/image42.wmf"/><Relationship Id="rId2" Type="http://schemas.openxmlformats.org/officeDocument/2006/relationships/oleObject" Target="../embeddings/oleObject38.bin"/><Relationship Id="rId1" Type="http://schemas.openxmlformats.org/officeDocument/2006/relationships/slideLayout" Target="../slideLayouts/slideLayout6.xml"/><Relationship Id="rId6" Type="http://schemas.openxmlformats.org/officeDocument/2006/relationships/oleObject" Target="../embeddings/oleObject40.bin"/><Relationship Id="rId5" Type="http://schemas.openxmlformats.org/officeDocument/2006/relationships/image" Target="../media/image41.wmf"/><Relationship Id="rId4" Type="http://schemas.openxmlformats.org/officeDocument/2006/relationships/oleObject" Target="../embeddings/oleObject39.bin"/><Relationship Id="rId9" Type="http://schemas.openxmlformats.org/officeDocument/2006/relationships/image" Target="../media/image42.png"/></Relationships>
</file>

<file path=ppt/slides/_rels/slide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notesSlide" Target="../notesSlides/notesSlide20.xml"/><Relationship Id="rId1" Type="http://schemas.openxmlformats.org/officeDocument/2006/relationships/slideLayout" Target="../slideLayouts/slideLayout15.xml"/><Relationship Id="rId6" Type="http://schemas.openxmlformats.org/officeDocument/2006/relationships/image" Target="../media/image45.wmf"/><Relationship Id="rId5" Type="http://schemas.openxmlformats.org/officeDocument/2006/relationships/oleObject" Target="../embeddings/oleObject42.bin"/><Relationship Id="rId4" Type="http://schemas.openxmlformats.org/officeDocument/2006/relationships/image" Target="../media/image44.emf"/></Relationships>
</file>

<file path=ppt/slides/_rels/slide46.xml.rels><?xml version="1.0" encoding="UTF-8" standalone="yes"?>
<Relationships xmlns="http://schemas.openxmlformats.org/package/2006/relationships"><Relationship Id="rId3" Type="http://schemas.openxmlformats.org/officeDocument/2006/relationships/image" Target="../media/image46.emf"/><Relationship Id="rId7" Type="http://schemas.openxmlformats.org/officeDocument/2006/relationships/image" Target="../media/image48.emf"/><Relationship Id="rId2" Type="http://schemas.openxmlformats.org/officeDocument/2006/relationships/oleObject" Target="../embeddings/oleObject43.bin"/><Relationship Id="rId1" Type="http://schemas.openxmlformats.org/officeDocument/2006/relationships/slideLayout" Target="../slideLayouts/slideLayout2.xml"/><Relationship Id="rId6" Type="http://schemas.openxmlformats.org/officeDocument/2006/relationships/oleObject" Target="../embeddings/oleObject45.bin"/><Relationship Id="rId5" Type="http://schemas.openxmlformats.org/officeDocument/2006/relationships/image" Target="../media/image47.emf"/><Relationship Id="rId4" Type="http://schemas.openxmlformats.org/officeDocument/2006/relationships/oleObject" Target="../embeddings/oleObject44.bin"/></Relationships>
</file>

<file path=ppt/slides/_rels/slide4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0.wmf"/><Relationship Id="rId7" Type="http://schemas.openxmlformats.org/officeDocument/2006/relationships/image" Target="../media/image42.wmf"/><Relationship Id="rId2" Type="http://schemas.openxmlformats.org/officeDocument/2006/relationships/oleObject" Target="../embeddings/oleObject46.bin"/><Relationship Id="rId1" Type="http://schemas.openxmlformats.org/officeDocument/2006/relationships/slideLayout" Target="../slideLayouts/slideLayout6.xml"/><Relationship Id="rId6" Type="http://schemas.openxmlformats.org/officeDocument/2006/relationships/oleObject" Target="../embeddings/oleObject48.bin"/><Relationship Id="rId5" Type="http://schemas.openxmlformats.org/officeDocument/2006/relationships/image" Target="../media/image41.wmf"/><Relationship Id="rId4" Type="http://schemas.openxmlformats.org/officeDocument/2006/relationships/oleObject" Target="../embeddings/oleObject47.bin"/><Relationship Id="rId9" Type="http://schemas.openxmlformats.org/officeDocument/2006/relationships/image" Target="../media/image47.png"/></Relationships>
</file>

<file path=ppt/slides/_rels/slide4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48.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2.xml"/><Relationship Id="rId1" Type="http://schemas.openxmlformats.org/officeDocument/2006/relationships/slideLayout" Target="../slideLayouts/slideLayout15.xml"/><Relationship Id="rId4" Type="http://schemas.openxmlformats.org/officeDocument/2006/relationships/image" Target="../media/image50.png"/></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52.bin"/><Relationship Id="rId3" Type="http://schemas.openxmlformats.org/officeDocument/2006/relationships/image" Target="../media/image51.png"/><Relationship Id="rId7" Type="http://schemas.openxmlformats.org/officeDocument/2006/relationships/image" Target="../media/image47.emf"/><Relationship Id="rId2" Type="http://schemas.openxmlformats.org/officeDocument/2006/relationships/notesSlide" Target="../notesSlides/notesSlide23.xml"/><Relationship Id="rId1" Type="http://schemas.openxmlformats.org/officeDocument/2006/relationships/slideLayout" Target="../slideLayouts/slideLayout15.xml"/><Relationship Id="rId6" Type="http://schemas.openxmlformats.org/officeDocument/2006/relationships/oleObject" Target="../embeddings/oleObject51.bin"/><Relationship Id="rId5" Type="http://schemas.openxmlformats.org/officeDocument/2006/relationships/image" Target="../media/image46.emf"/><Relationship Id="rId10" Type="http://schemas.openxmlformats.org/officeDocument/2006/relationships/image" Target="../media/image58.png"/><Relationship Id="rId4" Type="http://schemas.openxmlformats.org/officeDocument/2006/relationships/oleObject" Target="../embeddings/oleObject50.bin"/><Relationship Id="rId9" Type="http://schemas.openxmlformats.org/officeDocument/2006/relationships/image" Target="../media/image48.emf"/></Relationships>
</file>

<file path=ppt/slides/_rels/slide53.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0.wmf"/><Relationship Id="rId7" Type="http://schemas.openxmlformats.org/officeDocument/2006/relationships/image" Target="../media/image42.wmf"/><Relationship Id="rId2" Type="http://schemas.openxmlformats.org/officeDocument/2006/relationships/oleObject" Target="../embeddings/oleObject53.bin"/><Relationship Id="rId1" Type="http://schemas.openxmlformats.org/officeDocument/2006/relationships/slideLayout" Target="../slideLayouts/slideLayout6.xml"/><Relationship Id="rId6" Type="http://schemas.openxmlformats.org/officeDocument/2006/relationships/oleObject" Target="../embeddings/oleObject55.bin"/><Relationship Id="rId5" Type="http://schemas.openxmlformats.org/officeDocument/2006/relationships/image" Target="../media/image41.wmf"/><Relationship Id="rId4" Type="http://schemas.openxmlformats.org/officeDocument/2006/relationships/oleObject" Target="../embeddings/oleObject54.bin"/><Relationship Id="rId9" Type="http://schemas.openxmlformats.org/officeDocument/2006/relationships/image" Target="../media/image460.png"/></Relationships>
</file>

<file path=ppt/slides/_rels/slide5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55.emf"/><Relationship Id="rId5" Type="http://schemas.openxmlformats.org/officeDocument/2006/relationships/oleObject" Target="../embeddings/oleObject57.bin"/><Relationship Id="rId4" Type="http://schemas.openxmlformats.org/officeDocument/2006/relationships/image" Target="../media/image54.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54.wmf"/><Relationship Id="rId7" Type="http://schemas.openxmlformats.org/officeDocument/2006/relationships/image" Target="../media/image56.emf"/><Relationship Id="rId2" Type="http://schemas.openxmlformats.org/officeDocument/2006/relationships/oleObject" Target="../embeddings/oleObject58.bin"/><Relationship Id="rId1" Type="http://schemas.openxmlformats.org/officeDocument/2006/relationships/slideLayout" Target="../slideLayouts/slideLayout6.xml"/><Relationship Id="rId6" Type="http://schemas.openxmlformats.org/officeDocument/2006/relationships/oleObject" Target="../embeddings/oleObject60.bin"/><Relationship Id="rId5" Type="http://schemas.openxmlformats.org/officeDocument/2006/relationships/image" Target="../media/image55.emf"/><Relationship Id="rId4" Type="http://schemas.openxmlformats.org/officeDocument/2006/relationships/oleObject" Target="../embeddings/oleObject59.bin"/></Relationships>
</file>

<file path=ppt/slides/_rels/slide5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4AF3285F-F532-4C69-95A5-0DFDA2E19AC4}"/>
              </a:ext>
            </a:extLst>
          </p:cNvPr>
          <p:cNvSpPr>
            <a:spLocks noGrp="1" noChangeArrowheads="1"/>
          </p:cNvSpPr>
          <p:nvPr>
            <p:ph type="title"/>
          </p:nvPr>
        </p:nvSpPr>
        <p:spPr>
          <a:xfrm>
            <a:off x="152400" y="609600"/>
            <a:ext cx="8534400" cy="838200"/>
          </a:xfrm>
        </p:spPr>
        <p:txBody>
          <a:bodyPr/>
          <a:lstStyle/>
          <a:p>
            <a:pPr algn="ctr">
              <a:defRPr/>
            </a:pPr>
            <a:r>
              <a:rPr lang="en-US" sz="2800" dirty="0">
                <a:cs typeface="+mj-cs"/>
              </a:rPr>
              <a:t>Data Mining </a:t>
            </a:r>
            <a:br>
              <a:rPr lang="en-US" sz="2800" dirty="0">
                <a:cs typeface="+mj-cs"/>
              </a:rPr>
            </a:br>
            <a:r>
              <a:rPr lang="en-US" sz="2800" dirty="0">
                <a:cs typeface="+mj-cs"/>
              </a:rPr>
              <a:t>Classification: Decision Tree Induction, ID3,</a:t>
            </a:r>
            <a:br>
              <a:rPr lang="en-US" sz="2800" dirty="0">
                <a:cs typeface="+mj-cs"/>
              </a:rPr>
            </a:br>
            <a:r>
              <a:rPr lang="en-US" sz="2800" dirty="0">
                <a:cs typeface="+mj-cs"/>
              </a:rPr>
              <a:t>C 4.5, CART</a:t>
            </a:r>
          </a:p>
        </p:txBody>
      </p:sp>
      <p:sp>
        <p:nvSpPr>
          <p:cNvPr id="4098" name="Rectangle 3">
            <a:extLst>
              <a:ext uri="{FF2B5EF4-FFF2-40B4-BE49-F238E27FC236}">
                <a16:creationId xmlns:a16="http://schemas.microsoft.com/office/drawing/2014/main" id="{017A54E0-3AFD-4279-BB59-91186E9BF1B5}"/>
              </a:ext>
            </a:extLst>
          </p:cNvPr>
          <p:cNvSpPr>
            <a:spLocks noChangeArrowheads="1"/>
          </p:cNvSpPr>
          <p:nvPr/>
        </p:nvSpPr>
        <p:spPr bwMode="auto">
          <a:xfrm>
            <a:off x="381000" y="2744171"/>
            <a:ext cx="8153400" cy="2222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spcBef>
                <a:spcPct val="20000"/>
              </a:spcBef>
              <a:spcAft>
                <a:spcPct val="0"/>
              </a:spcAft>
              <a:buClr>
                <a:schemeClr val="folHlink"/>
              </a:buClr>
              <a:buSzPct val="60000"/>
              <a:buFont typeface="Wingdings" panose="05000000000000000000" pitchFamily="2" charset="2"/>
              <a:buNone/>
            </a:pPr>
            <a:r>
              <a:rPr lang="en-US" altLang="en-US" sz="3200" b="0" dirty="0"/>
              <a:t>Week2 Lecture 1</a:t>
            </a:r>
          </a:p>
          <a:p>
            <a:pPr algn="ctr" eaLnBrk="1" hangingPunct="1">
              <a:spcBef>
                <a:spcPct val="20000"/>
              </a:spcBef>
              <a:spcAft>
                <a:spcPct val="0"/>
              </a:spcAft>
              <a:buClr>
                <a:schemeClr val="folHlink"/>
              </a:buClr>
              <a:buSzPct val="60000"/>
              <a:buFont typeface="Wingdings" panose="05000000000000000000" pitchFamily="2" charset="2"/>
              <a:buNone/>
            </a:pPr>
            <a:r>
              <a:rPr lang="en-US" altLang="en-US" sz="3200" b="0" dirty="0">
                <a:solidFill>
                  <a:schemeClr val="accent2"/>
                </a:solidFill>
              </a:rPr>
              <a:t>By Eesha Tur Razia Babar</a:t>
            </a:r>
            <a:endParaRPr lang="en-US" altLang="en-US" b="0" dirty="0">
              <a:solidFill>
                <a:schemeClr val="accent2"/>
              </a:solidFill>
            </a:endParaRPr>
          </a:p>
          <a:p>
            <a:pPr algn="ctr">
              <a:spcBef>
                <a:spcPct val="0"/>
              </a:spcBef>
              <a:spcAft>
                <a:spcPct val="0"/>
              </a:spcAft>
              <a:buClrTx/>
              <a:buSzTx/>
              <a:buFontTx/>
              <a:buNone/>
            </a:pPr>
            <a:endParaRPr lang="en-US" altLang="en-US" sz="1600" b="0" dirty="0"/>
          </a:p>
          <a:p>
            <a:pPr algn="ctr">
              <a:spcBef>
                <a:spcPct val="0"/>
              </a:spcBef>
              <a:spcAft>
                <a:spcPct val="0"/>
              </a:spcAft>
              <a:buClrTx/>
              <a:buSzTx/>
              <a:buFontTx/>
              <a:buNone/>
            </a:pPr>
            <a:endParaRPr lang="en-US" altLang="en-US" sz="1600" b="0" dirty="0"/>
          </a:p>
          <a:p>
            <a:pPr algn="ctr">
              <a:spcBef>
                <a:spcPct val="0"/>
              </a:spcBef>
              <a:spcAft>
                <a:spcPct val="0"/>
              </a:spcAft>
              <a:buClrTx/>
              <a:buSzTx/>
              <a:buFontTx/>
              <a:buNone/>
            </a:pPr>
            <a:endParaRPr lang="en-US" altLang="en-US" sz="1600" b="0" dirty="0"/>
          </a:p>
          <a:p>
            <a:pPr>
              <a:spcBef>
                <a:spcPct val="0"/>
              </a:spcBef>
              <a:spcAft>
                <a:spcPct val="0"/>
              </a:spcAft>
              <a:buClrTx/>
              <a:buSzTx/>
              <a:buFontTx/>
              <a:buNone/>
            </a:pPr>
            <a:endParaRPr lang="en-US" altLang="en-US" sz="2000" b="0" dirty="0"/>
          </a:p>
        </p:txBody>
      </p:sp>
      <p:grpSp>
        <p:nvGrpSpPr>
          <p:cNvPr id="4099" name="Group 7">
            <a:extLst>
              <a:ext uri="{FF2B5EF4-FFF2-40B4-BE49-F238E27FC236}">
                <a16:creationId xmlns:a16="http://schemas.microsoft.com/office/drawing/2014/main" id="{FA339C1D-8655-4C1E-BA2A-43370A6D9232}"/>
              </a:ext>
            </a:extLst>
          </p:cNvPr>
          <p:cNvGrpSpPr>
            <a:grpSpLocks/>
          </p:cNvGrpSpPr>
          <p:nvPr/>
        </p:nvGrpSpPr>
        <p:grpSpPr bwMode="auto">
          <a:xfrm>
            <a:off x="304800" y="1447800"/>
            <a:ext cx="8534400" cy="152400"/>
            <a:chOff x="264" y="788"/>
            <a:chExt cx="5232" cy="124"/>
          </a:xfrm>
        </p:grpSpPr>
        <p:sp>
          <p:nvSpPr>
            <p:cNvPr id="4103" name="Rectangle 8">
              <a:extLst>
                <a:ext uri="{FF2B5EF4-FFF2-40B4-BE49-F238E27FC236}">
                  <a16:creationId xmlns:a16="http://schemas.microsoft.com/office/drawing/2014/main" id="{F3DCE9BF-8C6D-48E2-B368-2E45A8C2BA56}"/>
                </a:ext>
              </a:extLst>
            </p:cNvPr>
            <p:cNvSpPr>
              <a:spLocks noChangeArrowheads="1"/>
            </p:cNvSpPr>
            <p:nvPr/>
          </p:nvSpPr>
          <p:spPr bwMode="auto">
            <a:xfrm>
              <a:off x="264" y="788"/>
              <a:ext cx="5232" cy="61"/>
            </a:xfrm>
            <a:prstGeom prst="rect">
              <a:avLst/>
            </a:prstGeom>
            <a:gradFill rotWithShape="0">
              <a:gsLst>
                <a:gs pos="0">
                  <a:srgbClr val="0E9BBA"/>
                </a:gs>
                <a:gs pos="50000">
                  <a:srgbClr val="12C2E9"/>
                </a:gs>
                <a:gs pos="100000">
                  <a:srgbClr val="0E9BBA"/>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4104" name="Rectangle 9">
              <a:extLst>
                <a:ext uri="{FF2B5EF4-FFF2-40B4-BE49-F238E27FC236}">
                  <a16:creationId xmlns:a16="http://schemas.microsoft.com/office/drawing/2014/main" id="{53F9E187-85FC-45F6-940D-715D4E8A4B7A}"/>
                </a:ext>
              </a:extLst>
            </p:cNvPr>
            <p:cNvSpPr>
              <a:spLocks noChangeArrowheads="1"/>
            </p:cNvSpPr>
            <p:nvPr/>
          </p:nvSpPr>
          <p:spPr bwMode="auto">
            <a:xfrm>
              <a:off x="264" y="881"/>
              <a:ext cx="5232" cy="31"/>
            </a:xfrm>
            <a:prstGeom prst="rect">
              <a:avLst/>
            </a:prstGeom>
            <a:gradFill rotWithShape="0">
              <a:gsLst>
                <a:gs pos="0">
                  <a:srgbClr val="B200B2"/>
                </a:gs>
                <a:gs pos="50000">
                  <a:srgbClr val="FF00FF"/>
                </a:gs>
                <a:gs pos="100000">
                  <a:srgbClr val="B200B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grpSp>
      <p:sp>
        <p:nvSpPr>
          <p:cNvPr id="2" name="Date Placeholder 1">
            <a:extLst>
              <a:ext uri="{FF2B5EF4-FFF2-40B4-BE49-F238E27FC236}">
                <a16:creationId xmlns:a16="http://schemas.microsoft.com/office/drawing/2014/main" id="{1631050B-5B97-4A44-AE00-4839CE3932CB}"/>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03296A76-0A06-4DED-8B91-B0EE654D1413}"/>
              </a:ext>
            </a:extLst>
          </p:cNvPr>
          <p:cNvSpPr>
            <a:spLocks noGrp="1"/>
          </p:cNvSpPr>
          <p:nvPr>
            <p:ph type="ftr" sz="quarter" idx="11"/>
          </p:nvPr>
        </p:nvSpPr>
        <p:spPr/>
        <p:txBody>
          <a:bodyPr/>
          <a:lstStyle/>
          <a:p>
            <a:pPr>
              <a:defRPr/>
            </a:pPr>
            <a:r>
              <a:rPr lang="en-US" dirty="0"/>
              <a:t>Introduction to Data Mining, 2</a:t>
            </a:r>
            <a:r>
              <a:rPr lang="en-US" baseline="30000" dirty="0"/>
              <a:t>nd</a:t>
            </a:r>
            <a:r>
              <a:rPr lang="en-US" dirty="0"/>
              <a:t> Edition</a:t>
            </a:r>
          </a:p>
        </p:txBody>
      </p:sp>
      <p:sp>
        <p:nvSpPr>
          <p:cNvPr id="4" name="Slide Number Placeholder 3">
            <a:extLst>
              <a:ext uri="{FF2B5EF4-FFF2-40B4-BE49-F238E27FC236}">
                <a16:creationId xmlns:a16="http://schemas.microsoft.com/office/drawing/2014/main" id="{AE075DD6-4672-4F62-BD9E-D41CCA69ADE7}"/>
              </a:ext>
            </a:extLst>
          </p:cNvPr>
          <p:cNvSpPr>
            <a:spLocks noGrp="1"/>
          </p:cNvSpPr>
          <p:nvPr>
            <p:ph type="sldNum" sz="quarter" idx="12"/>
          </p:nvPr>
        </p:nvSpPr>
        <p:spPr/>
        <p:txBody>
          <a:bodyPr/>
          <a:lstStyle/>
          <a:p>
            <a:pPr>
              <a:defRPr/>
            </a:pPr>
            <a:fld id="{01DB5FB9-BC54-407B-B625-9BB964FB1D22}" type="slidenum">
              <a:rPr lang="en-US"/>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AAF23-AD52-DBB1-6EDF-995B7F9B86DF}"/>
              </a:ext>
            </a:extLst>
          </p:cNvPr>
          <p:cNvSpPr>
            <a:spLocks noGrp="1"/>
          </p:cNvSpPr>
          <p:nvPr>
            <p:ph type="title"/>
          </p:nvPr>
        </p:nvSpPr>
        <p:spPr>
          <a:xfrm>
            <a:off x="381000" y="152400"/>
            <a:ext cx="8280400" cy="533400"/>
          </a:xfrm>
        </p:spPr>
        <p:txBody>
          <a:bodyPr wrap="square" anchor="b">
            <a:normAutofit/>
          </a:bodyPr>
          <a:lstStyle/>
          <a:p>
            <a:r>
              <a:rPr lang="en-US" sz="2700"/>
              <a:t>EXAMPLE </a:t>
            </a:r>
          </a:p>
        </p:txBody>
      </p:sp>
      <p:pic>
        <p:nvPicPr>
          <p:cNvPr id="7" name="Picture 6" descr="A diagram of a body temperature">
            <a:extLst>
              <a:ext uri="{FF2B5EF4-FFF2-40B4-BE49-F238E27FC236}">
                <a16:creationId xmlns:a16="http://schemas.microsoft.com/office/drawing/2014/main" id="{78BB3ACD-6FF9-7931-5DC4-3B84078DA7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669" y="1143000"/>
            <a:ext cx="8033488" cy="5181600"/>
          </a:xfrm>
          <a:prstGeom prst="rect">
            <a:avLst/>
          </a:prstGeom>
          <a:noFill/>
        </p:spPr>
      </p:pic>
      <p:sp>
        <p:nvSpPr>
          <p:cNvPr id="3" name="Date Placeholder 2">
            <a:extLst>
              <a:ext uri="{FF2B5EF4-FFF2-40B4-BE49-F238E27FC236}">
                <a16:creationId xmlns:a16="http://schemas.microsoft.com/office/drawing/2014/main" id="{EC3033BC-B10F-7C18-940E-7E6B53B9D9C1}"/>
              </a:ext>
            </a:extLst>
          </p:cNvPr>
          <p:cNvSpPr>
            <a:spLocks noGrp="1"/>
          </p:cNvSpPr>
          <p:nvPr>
            <p:ph type="dt" sz="half" idx="10"/>
          </p:nvPr>
        </p:nvSpPr>
        <p:spPr>
          <a:xfrm>
            <a:off x="628650" y="6356350"/>
            <a:ext cx="2057400" cy="365125"/>
          </a:xfrm>
        </p:spPr>
        <p:txBody>
          <a:bodyPr anchor="ctr">
            <a:normAutofit/>
          </a:bodyPr>
          <a:lstStyle/>
          <a:p>
            <a:pPr>
              <a:spcAft>
                <a:spcPts val="600"/>
              </a:spcAft>
              <a:defRPr/>
            </a:pPr>
            <a:r>
              <a:rPr lang="en-US"/>
              <a:t>2/1/2021</a:t>
            </a:r>
          </a:p>
        </p:txBody>
      </p:sp>
      <p:sp>
        <p:nvSpPr>
          <p:cNvPr id="4" name="Footer Placeholder 3">
            <a:extLst>
              <a:ext uri="{FF2B5EF4-FFF2-40B4-BE49-F238E27FC236}">
                <a16:creationId xmlns:a16="http://schemas.microsoft.com/office/drawing/2014/main" id="{7B54292E-38E8-FA2E-B822-AF368BD23649}"/>
              </a:ext>
            </a:extLst>
          </p:cNvPr>
          <p:cNvSpPr>
            <a:spLocks noGrp="1"/>
          </p:cNvSpPr>
          <p:nvPr>
            <p:ph type="ftr" sz="quarter" idx="11"/>
          </p:nvPr>
        </p:nvSpPr>
        <p:spPr>
          <a:xfrm>
            <a:off x="3028950" y="6356350"/>
            <a:ext cx="3086100" cy="365125"/>
          </a:xfrm>
        </p:spPr>
        <p:txBody>
          <a:bodyPr anchor="ctr">
            <a:normAutofit/>
          </a:bodyPr>
          <a:lstStyle/>
          <a:p>
            <a:pPr>
              <a:spcAft>
                <a:spcPts val="600"/>
              </a:spcAft>
              <a:defRPr/>
            </a:pPr>
            <a:r>
              <a:rPr lang="en-US"/>
              <a:t>Introduction to Data Mining, 2</a:t>
            </a:r>
            <a:r>
              <a:rPr lang="en-US" baseline="30000"/>
              <a:t>nd</a:t>
            </a:r>
            <a:r>
              <a:rPr lang="en-US"/>
              <a:t> Edition</a:t>
            </a:r>
          </a:p>
        </p:txBody>
      </p:sp>
      <p:sp>
        <p:nvSpPr>
          <p:cNvPr id="5" name="Slide Number Placeholder 4">
            <a:extLst>
              <a:ext uri="{FF2B5EF4-FFF2-40B4-BE49-F238E27FC236}">
                <a16:creationId xmlns:a16="http://schemas.microsoft.com/office/drawing/2014/main" id="{1F5D0983-F4E8-1AA5-3A96-BF89CB293B48}"/>
              </a:ext>
            </a:extLst>
          </p:cNvPr>
          <p:cNvSpPr>
            <a:spLocks noGrp="1"/>
          </p:cNvSpPr>
          <p:nvPr>
            <p:ph type="sldNum" sz="quarter" idx="12"/>
          </p:nvPr>
        </p:nvSpPr>
        <p:spPr>
          <a:xfrm>
            <a:off x="6457950" y="6356350"/>
            <a:ext cx="2057400" cy="365125"/>
          </a:xfrm>
        </p:spPr>
        <p:txBody>
          <a:bodyPr anchor="ctr">
            <a:normAutofit/>
          </a:bodyPr>
          <a:lstStyle/>
          <a:p>
            <a:pPr>
              <a:spcAft>
                <a:spcPts val="600"/>
              </a:spcAft>
              <a:defRPr/>
            </a:pPr>
            <a:fld id="{94D6E141-97F8-4B3F-847A-A8137189DD69}" type="slidenum">
              <a:rPr lang="en-US" smtClean="0"/>
              <a:pPr>
                <a:spcAft>
                  <a:spcPts val="600"/>
                </a:spcAft>
                <a:defRPr/>
              </a:pPr>
              <a:t>10</a:t>
            </a:fld>
            <a:endParaRPr lang="en-US"/>
          </a:p>
        </p:txBody>
      </p:sp>
    </p:spTree>
    <p:extLst>
      <p:ext uri="{BB962C8B-B14F-4D97-AF65-F5344CB8AC3E}">
        <p14:creationId xmlns:p14="http://schemas.microsoft.com/office/powerpoint/2010/main" val="1096930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93F440C-A7FF-4C29-AF1E-D9941D7E3F64}"/>
              </a:ext>
            </a:extLst>
          </p:cNvPr>
          <p:cNvSpPr>
            <a:spLocks noGrp="1" noChangeArrowheads="1"/>
          </p:cNvSpPr>
          <p:nvPr>
            <p:ph type="title"/>
          </p:nvPr>
        </p:nvSpPr>
        <p:spPr/>
        <p:txBody>
          <a:bodyPr/>
          <a:lstStyle/>
          <a:p>
            <a:pPr>
              <a:defRPr/>
            </a:pPr>
            <a:r>
              <a:rPr lang="en-US">
                <a:cs typeface="+mj-cs"/>
              </a:rPr>
              <a:t>Apply Model to Test Data</a:t>
            </a:r>
          </a:p>
        </p:txBody>
      </p:sp>
      <p:sp>
        <p:nvSpPr>
          <p:cNvPr id="13314" name="Line 4">
            <a:extLst>
              <a:ext uri="{FF2B5EF4-FFF2-40B4-BE49-F238E27FC236}">
                <a16:creationId xmlns:a16="http://schemas.microsoft.com/office/drawing/2014/main" id="{CFC0DAF7-E76C-4164-A894-8C2200D7EF91}"/>
              </a:ext>
            </a:extLst>
          </p:cNvPr>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15" name="Line 5">
            <a:extLst>
              <a:ext uri="{FF2B5EF4-FFF2-40B4-BE49-F238E27FC236}">
                <a16:creationId xmlns:a16="http://schemas.microsoft.com/office/drawing/2014/main" id="{1B5551FD-831B-4051-B976-C0188C3479F3}"/>
              </a:ext>
            </a:extLst>
          </p:cNvPr>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16" name="Line 6">
            <a:extLst>
              <a:ext uri="{FF2B5EF4-FFF2-40B4-BE49-F238E27FC236}">
                <a16:creationId xmlns:a16="http://schemas.microsoft.com/office/drawing/2014/main" id="{9A677CE6-2592-42D4-A961-C0B5CD7A50A7}"/>
              </a:ext>
            </a:extLst>
          </p:cNvPr>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17" name="Line 7">
            <a:extLst>
              <a:ext uri="{FF2B5EF4-FFF2-40B4-BE49-F238E27FC236}">
                <a16:creationId xmlns:a16="http://schemas.microsoft.com/office/drawing/2014/main" id="{48D37305-03FC-4BD1-825A-70DF78884D43}"/>
              </a:ext>
            </a:extLst>
          </p:cNvPr>
          <p:cNvSpPr>
            <a:spLocks noChangeShapeType="1"/>
          </p:cNvSpPr>
          <p:nvPr/>
        </p:nvSpPr>
        <p:spPr bwMode="auto">
          <a:xfrm>
            <a:off x="3695700" y="3576638"/>
            <a:ext cx="531813"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18" name="Line 8">
            <a:extLst>
              <a:ext uri="{FF2B5EF4-FFF2-40B4-BE49-F238E27FC236}">
                <a16:creationId xmlns:a16="http://schemas.microsoft.com/office/drawing/2014/main" id="{50A242D3-4622-4F29-B478-5C1B4AABC60A}"/>
              </a:ext>
            </a:extLst>
          </p:cNvPr>
          <p:cNvSpPr>
            <a:spLocks noChangeShapeType="1"/>
          </p:cNvSpPr>
          <p:nvPr/>
        </p:nvSpPr>
        <p:spPr bwMode="auto">
          <a:xfrm>
            <a:off x="2544763" y="2686050"/>
            <a:ext cx="620712"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19" name="Line 9">
            <a:extLst>
              <a:ext uri="{FF2B5EF4-FFF2-40B4-BE49-F238E27FC236}">
                <a16:creationId xmlns:a16="http://schemas.microsoft.com/office/drawing/2014/main" id="{722DF2CF-AB55-4719-9627-F4173FB509BF}"/>
              </a:ext>
            </a:extLst>
          </p:cNvPr>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20" name="Text Box 10">
            <a:extLst>
              <a:ext uri="{FF2B5EF4-FFF2-40B4-BE49-F238E27FC236}">
                <a16:creationId xmlns:a16="http://schemas.microsoft.com/office/drawing/2014/main" id="{E40FFE86-B022-4A6D-A22F-D83931FDA868}"/>
              </a:ext>
            </a:extLst>
          </p:cNvPr>
          <p:cNvSpPr txBox="1">
            <a:spLocks noChangeArrowheads="1"/>
          </p:cNvSpPr>
          <p:nvPr/>
        </p:nvSpPr>
        <p:spPr bwMode="auto">
          <a:xfrm>
            <a:off x="1606550" y="2362200"/>
            <a:ext cx="1027113" cy="593725"/>
          </a:xfrm>
          <a:prstGeom prst="rect">
            <a:avLst/>
          </a:prstGeom>
          <a:solidFill>
            <a:srgbClr val="FFFF00"/>
          </a:solidFill>
          <a:ln w="12700">
            <a:solidFill>
              <a:srgbClr val="0000FF"/>
            </a:solidFill>
            <a:miter lim="800000"/>
            <a:headEnd/>
            <a:tailEnd/>
          </a:ln>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Home Owner</a:t>
            </a:r>
            <a:endParaRPr lang="en-US" altLang="en-US" sz="1600" b="0">
              <a:solidFill>
                <a:schemeClr val="bg2"/>
              </a:solidFill>
            </a:endParaRPr>
          </a:p>
        </p:txBody>
      </p:sp>
      <p:sp>
        <p:nvSpPr>
          <p:cNvPr id="13321" name="Text Box 11">
            <a:extLst>
              <a:ext uri="{FF2B5EF4-FFF2-40B4-BE49-F238E27FC236}">
                <a16:creationId xmlns:a16="http://schemas.microsoft.com/office/drawing/2014/main" id="{19C6115C-3279-47CD-9F07-F1801EE01C1F}"/>
              </a:ext>
            </a:extLst>
          </p:cNvPr>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MarSt</a:t>
            </a:r>
            <a:endParaRPr lang="en-US" altLang="en-US" sz="1600" b="0">
              <a:solidFill>
                <a:schemeClr val="bg2"/>
              </a:solidFill>
            </a:endParaRPr>
          </a:p>
        </p:txBody>
      </p:sp>
      <p:sp>
        <p:nvSpPr>
          <p:cNvPr id="13322" name="Text Box 12">
            <a:extLst>
              <a:ext uri="{FF2B5EF4-FFF2-40B4-BE49-F238E27FC236}">
                <a16:creationId xmlns:a16="http://schemas.microsoft.com/office/drawing/2014/main" id="{C2A590CE-1DF4-44AA-B236-D5AD95A8C21B}"/>
              </a:ext>
            </a:extLst>
          </p:cNvPr>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Income</a:t>
            </a:r>
            <a:endParaRPr lang="en-US" altLang="en-US" sz="1600" b="0">
              <a:solidFill>
                <a:schemeClr val="bg2"/>
              </a:solidFill>
            </a:endParaRPr>
          </a:p>
        </p:txBody>
      </p:sp>
      <p:sp>
        <p:nvSpPr>
          <p:cNvPr id="13323" name="AutoShape 13">
            <a:extLst>
              <a:ext uri="{FF2B5EF4-FFF2-40B4-BE49-F238E27FC236}">
                <a16:creationId xmlns:a16="http://schemas.microsoft.com/office/drawing/2014/main" id="{F55B3DDD-8639-4610-AA1D-2CB767D5F6D6}"/>
              </a:ext>
            </a:extLst>
          </p:cNvPr>
          <p:cNvSpPr>
            <a:spLocks noChangeArrowheads="1"/>
          </p:cNvSpPr>
          <p:nvPr/>
        </p:nvSpPr>
        <p:spPr bwMode="auto">
          <a:xfrm>
            <a:off x="2941638" y="5194300"/>
            <a:ext cx="688975" cy="449263"/>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3324" name="Text Box 14">
            <a:extLst>
              <a:ext uri="{FF2B5EF4-FFF2-40B4-BE49-F238E27FC236}">
                <a16:creationId xmlns:a16="http://schemas.microsoft.com/office/drawing/2014/main" id="{AAC0AFE7-0E5C-4AB6-B383-2C0615314226}"/>
              </a:ext>
            </a:extLst>
          </p:cNvPr>
          <p:cNvSpPr txBox="1">
            <a:spLocks noChangeArrowheads="1"/>
          </p:cNvSpPr>
          <p:nvPr/>
        </p:nvSpPr>
        <p:spPr bwMode="auto">
          <a:xfrm>
            <a:off x="2859088" y="519430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YES</a:t>
            </a:r>
            <a:endParaRPr lang="en-US" altLang="en-US" sz="1600" b="0">
              <a:solidFill>
                <a:schemeClr val="bg2"/>
              </a:solidFill>
            </a:endParaRPr>
          </a:p>
        </p:txBody>
      </p:sp>
      <p:sp>
        <p:nvSpPr>
          <p:cNvPr id="13325" name="AutoShape 15">
            <a:extLst>
              <a:ext uri="{FF2B5EF4-FFF2-40B4-BE49-F238E27FC236}">
                <a16:creationId xmlns:a16="http://schemas.microsoft.com/office/drawing/2014/main" id="{1B9D66AF-CABC-4572-A16C-774CE7ABCB74}"/>
              </a:ext>
            </a:extLst>
          </p:cNvPr>
          <p:cNvSpPr>
            <a:spLocks noChangeArrowheads="1"/>
          </p:cNvSpPr>
          <p:nvPr/>
        </p:nvSpPr>
        <p:spPr bwMode="auto">
          <a:xfrm>
            <a:off x="1304925" y="5214938"/>
            <a:ext cx="717550" cy="44608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3326" name="Text Box 16">
            <a:extLst>
              <a:ext uri="{FF2B5EF4-FFF2-40B4-BE49-F238E27FC236}">
                <a16:creationId xmlns:a16="http://schemas.microsoft.com/office/drawing/2014/main" id="{BB77729D-AFD5-4809-908B-6A802807CD60}"/>
              </a:ext>
            </a:extLst>
          </p:cNvPr>
          <p:cNvSpPr txBox="1">
            <a:spLocks noChangeArrowheads="1"/>
          </p:cNvSpPr>
          <p:nvPr/>
        </p:nvSpPr>
        <p:spPr bwMode="auto">
          <a:xfrm>
            <a:off x="1435100" y="51974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3327" name="AutoShape 17">
            <a:extLst>
              <a:ext uri="{FF2B5EF4-FFF2-40B4-BE49-F238E27FC236}">
                <a16:creationId xmlns:a16="http://schemas.microsoft.com/office/drawing/2014/main" id="{F0191F06-4203-4D45-B4BB-6DC436BDD573}"/>
              </a:ext>
            </a:extLst>
          </p:cNvPr>
          <p:cNvSpPr>
            <a:spLocks noChangeArrowheads="1"/>
          </p:cNvSpPr>
          <p:nvPr/>
        </p:nvSpPr>
        <p:spPr bwMode="auto">
          <a:xfrm>
            <a:off x="685800" y="3271838"/>
            <a:ext cx="752475" cy="4270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3328" name="Text Box 18">
            <a:extLst>
              <a:ext uri="{FF2B5EF4-FFF2-40B4-BE49-F238E27FC236}">
                <a16:creationId xmlns:a16="http://schemas.microsoft.com/office/drawing/2014/main" id="{239E30DB-07DB-4185-84D3-11CFE62AC929}"/>
              </a:ext>
            </a:extLst>
          </p:cNvPr>
          <p:cNvSpPr txBox="1">
            <a:spLocks noChangeArrowheads="1"/>
          </p:cNvSpPr>
          <p:nvPr/>
        </p:nvSpPr>
        <p:spPr bwMode="auto">
          <a:xfrm>
            <a:off x="814388" y="32543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rgbClr val="00FFFF"/>
              </a:solidFill>
            </a:endParaRPr>
          </a:p>
        </p:txBody>
      </p:sp>
      <p:sp>
        <p:nvSpPr>
          <p:cNvPr id="13329" name="AutoShape 19">
            <a:extLst>
              <a:ext uri="{FF2B5EF4-FFF2-40B4-BE49-F238E27FC236}">
                <a16:creationId xmlns:a16="http://schemas.microsoft.com/office/drawing/2014/main" id="{08C2382E-94DD-4EC0-AD4F-D3A899D1C4C6}"/>
              </a:ext>
            </a:extLst>
          </p:cNvPr>
          <p:cNvSpPr>
            <a:spLocks noChangeArrowheads="1"/>
          </p:cNvSpPr>
          <p:nvPr/>
        </p:nvSpPr>
        <p:spPr bwMode="auto">
          <a:xfrm>
            <a:off x="3860800" y="4259263"/>
            <a:ext cx="752475" cy="466725"/>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3330" name="Text Box 20">
            <a:extLst>
              <a:ext uri="{FF2B5EF4-FFF2-40B4-BE49-F238E27FC236}">
                <a16:creationId xmlns:a16="http://schemas.microsoft.com/office/drawing/2014/main" id="{A3DDA5F8-878E-4097-9812-2723A5863B80}"/>
              </a:ext>
            </a:extLst>
          </p:cNvPr>
          <p:cNvSpPr txBox="1">
            <a:spLocks noChangeArrowheads="1"/>
          </p:cNvSpPr>
          <p:nvPr/>
        </p:nvSpPr>
        <p:spPr bwMode="auto">
          <a:xfrm>
            <a:off x="3968750" y="4259263"/>
            <a:ext cx="490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3331" name="Text Box 21">
            <a:extLst>
              <a:ext uri="{FF2B5EF4-FFF2-40B4-BE49-F238E27FC236}">
                <a16:creationId xmlns:a16="http://schemas.microsoft.com/office/drawing/2014/main" id="{B54E08F5-7FC2-4D95-BCA4-3A35A3E6EEA5}"/>
              </a:ext>
            </a:extLst>
          </p:cNvPr>
          <p:cNvSpPr txBox="1">
            <a:spLocks noChangeArrowheads="1"/>
          </p:cNvSpPr>
          <p:nvPr/>
        </p:nvSpPr>
        <p:spPr bwMode="auto">
          <a:xfrm>
            <a:off x="860425" y="26860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Yes</a:t>
            </a:r>
            <a:endParaRPr lang="en-US" altLang="en-US" sz="1600" b="0">
              <a:solidFill>
                <a:schemeClr val="bg2"/>
              </a:solidFill>
            </a:endParaRPr>
          </a:p>
        </p:txBody>
      </p:sp>
      <p:sp>
        <p:nvSpPr>
          <p:cNvPr id="13332" name="Text Box 22">
            <a:extLst>
              <a:ext uri="{FF2B5EF4-FFF2-40B4-BE49-F238E27FC236}">
                <a16:creationId xmlns:a16="http://schemas.microsoft.com/office/drawing/2014/main" id="{9F560FD4-62BF-4CB3-9EEF-FB4E379CE782}"/>
              </a:ext>
            </a:extLst>
          </p:cNvPr>
          <p:cNvSpPr txBox="1">
            <a:spLocks noChangeArrowheads="1"/>
          </p:cNvSpPr>
          <p:nvPr/>
        </p:nvSpPr>
        <p:spPr bwMode="auto">
          <a:xfrm>
            <a:off x="2897188" y="26860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No</a:t>
            </a:r>
            <a:endParaRPr lang="en-US" altLang="en-US" sz="1600" b="0">
              <a:solidFill>
                <a:schemeClr val="bg2"/>
              </a:solidFill>
            </a:endParaRPr>
          </a:p>
        </p:txBody>
      </p:sp>
      <p:sp>
        <p:nvSpPr>
          <p:cNvPr id="13333" name="Text Box 23">
            <a:extLst>
              <a:ext uri="{FF2B5EF4-FFF2-40B4-BE49-F238E27FC236}">
                <a16:creationId xmlns:a16="http://schemas.microsoft.com/office/drawing/2014/main" id="{63C2302F-E2CA-46A9-9309-D0BE62879C78}"/>
              </a:ext>
            </a:extLst>
          </p:cNvPr>
          <p:cNvSpPr txBox="1">
            <a:spLocks noChangeArrowheads="1"/>
          </p:cNvSpPr>
          <p:nvPr/>
        </p:nvSpPr>
        <p:spPr bwMode="auto">
          <a:xfrm>
            <a:off x="4022725" y="3624263"/>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Married</a:t>
            </a:r>
            <a:r>
              <a:rPr lang="en-US" altLang="en-US" sz="1600" b="0">
                <a:solidFill>
                  <a:schemeClr val="bg2"/>
                </a:solidFill>
              </a:rPr>
              <a:t> </a:t>
            </a:r>
          </a:p>
        </p:txBody>
      </p:sp>
      <p:sp>
        <p:nvSpPr>
          <p:cNvPr id="13334" name="Text Box 24">
            <a:extLst>
              <a:ext uri="{FF2B5EF4-FFF2-40B4-BE49-F238E27FC236}">
                <a16:creationId xmlns:a16="http://schemas.microsoft.com/office/drawing/2014/main" id="{382E0DD5-9B29-4715-8D61-DFD0959DE0CF}"/>
              </a:ext>
            </a:extLst>
          </p:cNvPr>
          <p:cNvSpPr txBox="1">
            <a:spLocks noChangeArrowheads="1"/>
          </p:cNvSpPr>
          <p:nvPr/>
        </p:nvSpPr>
        <p:spPr bwMode="auto">
          <a:xfrm>
            <a:off x="1662113" y="3659188"/>
            <a:ext cx="1660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Single, Divorced</a:t>
            </a:r>
            <a:endParaRPr lang="en-US" altLang="en-US" sz="1600" b="0">
              <a:solidFill>
                <a:schemeClr val="bg2"/>
              </a:solidFill>
            </a:endParaRPr>
          </a:p>
        </p:txBody>
      </p:sp>
      <p:sp>
        <p:nvSpPr>
          <p:cNvPr id="13335" name="Text Box 25">
            <a:extLst>
              <a:ext uri="{FF2B5EF4-FFF2-40B4-BE49-F238E27FC236}">
                <a16:creationId xmlns:a16="http://schemas.microsoft.com/office/drawing/2014/main" id="{BF0B5846-FFB1-496B-8B3E-C3E94539DFFD}"/>
              </a:ext>
            </a:extLst>
          </p:cNvPr>
          <p:cNvSpPr txBox="1">
            <a:spLocks noChangeArrowheads="1"/>
          </p:cNvSpPr>
          <p:nvPr/>
        </p:nvSpPr>
        <p:spPr bwMode="auto">
          <a:xfrm>
            <a:off x="1155700"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&lt; 80K</a:t>
            </a:r>
            <a:endParaRPr lang="en-US" altLang="en-US" sz="1600" b="0">
              <a:solidFill>
                <a:schemeClr val="bg2"/>
              </a:solidFill>
            </a:endParaRPr>
          </a:p>
        </p:txBody>
      </p:sp>
      <p:sp>
        <p:nvSpPr>
          <p:cNvPr id="13336" name="Text Box 26">
            <a:extLst>
              <a:ext uri="{FF2B5EF4-FFF2-40B4-BE49-F238E27FC236}">
                <a16:creationId xmlns:a16="http://schemas.microsoft.com/office/drawing/2014/main" id="{8A906DD0-E22C-4E65-A9D3-069F2433F6C0}"/>
              </a:ext>
            </a:extLst>
          </p:cNvPr>
          <p:cNvSpPr txBox="1">
            <a:spLocks noChangeArrowheads="1"/>
          </p:cNvSpPr>
          <p:nvPr/>
        </p:nvSpPr>
        <p:spPr bwMode="auto">
          <a:xfrm>
            <a:off x="3101975"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&gt; 80K</a:t>
            </a:r>
            <a:endParaRPr lang="en-US" altLang="en-US" sz="1600" b="0">
              <a:solidFill>
                <a:schemeClr val="bg2"/>
              </a:solidFill>
            </a:endParaRPr>
          </a:p>
        </p:txBody>
      </p:sp>
      <p:graphicFrame>
        <p:nvGraphicFramePr>
          <p:cNvPr id="13337" name="Object 27">
            <a:extLst>
              <a:ext uri="{FF2B5EF4-FFF2-40B4-BE49-F238E27FC236}">
                <a16:creationId xmlns:a16="http://schemas.microsoft.com/office/drawing/2014/main" id="{390683B0-1366-48D5-BB95-E00CDC45E64D}"/>
              </a:ext>
            </a:extLst>
          </p:cNvPr>
          <p:cNvGraphicFramePr>
            <a:graphicFrameLocks noChangeAspect="1"/>
          </p:cNvGraphicFramePr>
          <p:nvPr/>
        </p:nvGraphicFramePr>
        <p:xfrm>
          <a:off x="4957763" y="1604963"/>
          <a:ext cx="3586162" cy="1096962"/>
        </p:xfrm>
        <a:graphic>
          <a:graphicData uri="http://schemas.openxmlformats.org/presentationml/2006/ole">
            <mc:AlternateContent xmlns:mc="http://schemas.openxmlformats.org/markup-compatibility/2006">
              <mc:Choice xmlns:v="urn:schemas-microsoft-com:vml" Requires="v">
                <p:oleObj name="Document" r:id="rId2" imgW="5092700" imgH="1562100" progId="Word.Document.8">
                  <p:embed/>
                </p:oleObj>
              </mc:Choice>
              <mc:Fallback>
                <p:oleObj name="Document" r:id="rId2" imgW="5092700" imgH="1562100" progId="Word.Document.8">
                  <p:embed/>
                  <p:pic>
                    <p:nvPicPr>
                      <p:cNvPr id="0" name="Object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7763" y="1604963"/>
                        <a:ext cx="3586162" cy="1096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3338" name="Text Box 28">
            <a:extLst>
              <a:ext uri="{FF2B5EF4-FFF2-40B4-BE49-F238E27FC236}">
                <a16:creationId xmlns:a16="http://schemas.microsoft.com/office/drawing/2014/main" id="{22EB3426-7C8C-4EFB-80E3-38766054524D}"/>
              </a:ext>
            </a:extLst>
          </p:cNvPr>
          <p:cNvSpPr txBox="1">
            <a:spLocks noChangeArrowheads="1"/>
          </p:cNvSpPr>
          <p:nvPr/>
        </p:nvSpPr>
        <p:spPr bwMode="auto">
          <a:xfrm>
            <a:off x="4800600" y="11430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spcBef>
                <a:spcPct val="20000"/>
              </a:spcBef>
              <a:spcAft>
                <a:spcPct val="0"/>
              </a:spcAft>
              <a:buClr>
                <a:schemeClr val="accent2"/>
              </a:buClr>
              <a:buFont typeface="Monotype Sorts" pitchFamily="-84" charset="2"/>
              <a:buNone/>
            </a:pPr>
            <a:r>
              <a:rPr lang="en-US" altLang="en-US" sz="2000">
                <a:solidFill>
                  <a:schemeClr val="tx2"/>
                </a:solidFill>
              </a:rPr>
              <a:t>Test Data</a:t>
            </a:r>
            <a:endParaRPr lang="en-US" altLang="en-US" sz="2000" b="0">
              <a:solidFill>
                <a:schemeClr val="bg2"/>
              </a:solidFill>
            </a:endParaRPr>
          </a:p>
        </p:txBody>
      </p:sp>
      <p:sp>
        <p:nvSpPr>
          <p:cNvPr id="13339" name="Text Box 29">
            <a:extLst>
              <a:ext uri="{FF2B5EF4-FFF2-40B4-BE49-F238E27FC236}">
                <a16:creationId xmlns:a16="http://schemas.microsoft.com/office/drawing/2014/main" id="{4838A494-6BD8-4485-B9F4-C8CF3D0BF1C9}"/>
              </a:ext>
            </a:extLst>
          </p:cNvPr>
          <p:cNvSpPr txBox="1">
            <a:spLocks noChangeArrowheads="1"/>
          </p:cNvSpPr>
          <p:nvPr/>
        </p:nvSpPr>
        <p:spPr bwMode="auto">
          <a:xfrm>
            <a:off x="990600" y="1447800"/>
            <a:ext cx="3429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80000"/>
              </a:lnSpc>
              <a:spcBef>
                <a:spcPct val="20000"/>
              </a:spcBef>
              <a:spcAft>
                <a:spcPct val="0"/>
              </a:spcAft>
              <a:buClr>
                <a:schemeClr val="accent2"/>
              </a:buClr>
              <a:buFont typeface="Monotype Sorts" pitchFamily="-84" charset="2"/>
              <a:buNone/>
            </a:pPr>
            <a:r>
              <a:rPr lang="en-US" altLang="en-US" sz="2000" b="0"/>
              <a:t>Start from the root of tree.</a:t>
            </a:r>
          </a:p>
        </p:txBody>
      </p:sp>
      <p:sp>
        <p:nvSpPr>
          <p:cNvPr id="13340" name="Line 30">
            <a:extLst>
              <a:ext uri="{FF2B5EF4-FFF2-40B4-BE49-F238E27FC236}">
                <a16:creationId xmlns:a16="http://schemas.microsoft.com/office/drawing/2014/main" id="{34A5AE84-2733-4E41-8F86-DB7E5F43BB07}"/>
              </a:ext>
            </a:extLst>
          </p:cNvPr>
          <p:cNvSpPr>
            <a:spLocks noChangeShapeType="1"/>
          </p:cNvSpPr>
          <p:nvPr/>
        </p:nvSpPr>
        <p:spPr bwMode="auto">
          <a:xfrm>
            <a:off x="2133600" y="1828800"/>
            <a:ext cx="0" cy="457200"/>
          </a:xfrm>
          <a:prstGeom prst="line">
            <a:avLst/>
          </a:prstGeom>
          <a:noFill/>
          <a:ln w="158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 name="Date Placeholder 1">
            <a:extLst>
              <a:ext uri="{FF2B5EF4-FFF2-40B4-BE49-F238E27FC236}">
                <a16:creationId xmlns:a16="http://schemas.microsoft.com/office/drawing/2014/main" id="{095A981C-5DEE-425C-BDF5-8C2167962DC6}"/>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E7253184-1496-48BB-825B-EAAE9CEA8FE1}"/>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DF934FAB-6B65-4DFD-A800-237D12D35944}"/>
              </a:ext>
            </a:extLst>
          </p:cNvPr>
          <p:cNvSpPr>
            <a:spLocks noGrp="1"/>
          </p:cNvSpPr>
          <p:nvPr>
            <p:ph type="sldNum" sz="quarter" idx="12"/>
          </p:nvPr>
        </p:nvSpPr>
        <p:spPr/>
        <p:txBody>
          <a:bodyPr/>
          <a:lstStyle/>
          <a:p>
            <a:pPr>
              <a:defRPr/>
            </a:pPr>
            <a:fld id="{FBBC085E-F244-4C19-A8BC-465573CB4ECB}" type="slidenum">
              <a:rPr lang="en-US"/>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13D0D3C-AF5C-48AE-B7ED-1CAA2C1038EA}"/>
              </a:ext>
            </a:extLst>
          </p:cNvPr>
          <p:cNvSpPr>
            <a:spLocks noGrp="1" noChangeArrowheads="1"/>
          </p:cNvSpPr>
          <p:nvPr>
            <p:ph type="title"/>
          </p:nvPr>
        </p:nvSpPr>
        <p:spPr/>
        <p:txBody>
          <a:bodyPr/>
          <a:lstStyle/>
          <a:p>
            <a:pPr>
              <a:defRPr/>
            </a:pPr>
            <a:r>
              <a:rPr lang="en-US">
                <a:cs typeface="+mj-cs"/>
              </a:rPr>
              <a:t>Apply Model to Test Data</a:t>
            </a:r>
          </a:p>
        </p:txBody>
      </p:sp>
      <p:sp>
        <p:nvSpPr>
          <p:cNvPr id="14338" name="Line 4">
            <a:extLst>
              <a:ext uri="{FF2B5EF4-FFF2-40B4-BE49-F238E27FC236}">
                <a16:creationId xmlns:a16="http://schemas.microsoft.com/office/drawing/2014/main" id="{56A8BE6D-1441-43C0-9CC6-9AE0742DAD11}"/>
              </a:ext>
            </a:extLst>
          </p:cNvPr>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39" name="Line 5">
            <a:extLst>
              <a:ext uri="{FF2B5EF4-FFF2-40B4-BE49-F238E27FC236}">
                <a16:creationId xmlns:a16="http://schemas.microsoft.com/office/drawing/2014/main" id="{04874380-62CC-4810-8CF6-544ABD241ED7}"/>
              </a:ext>
            </a:extLst>
          </p:cNvPr>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0" name="Line 6">
            <a:extLst>
              <a:ext uri="{FF2B5EF4-FFF2-40B4-BE49-F238E27FC236}">
                <a16:creationId xmlns:a16="http://schemas.microsoft.com/office/drawing/2014/main" id="{3B10717E-332C-49C2-AA0D-60DAC8A975D7}"/>
              </a:ext>
            </a:extLst>
          </p:cNvPr>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1" name="Line 7">
            <a:extLst>
              <a:ext uri="{FF2B5EF4-FFF2-40B4-BE49-F238E27FC236}">
                <a16:creationId xmlns:a16="http://schemas.microsoft.com/office/drawing/2014/main" id="{2AFB65CF-282E-4F14-9C97-3156DB88A840}"/>
              </a:ext>
            </a:extLst>
          </p:cNvPr>
          <p:cNvSpPr>
            <a:spLocks noChangeShapeType="1"/>
          </p:cNvSpPr>
          <p:nvPr/>
        </p:nvSpPr>
        <p:spPr bwMode="auto">
          <a:xfrm>
            <a:off x="3695700" y="3576638"/>
            <a:ext cx="531813"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2" name="Line 8">
            <a:extLst>
              <a:ext uri="{FF2B5EF4-FFF2-40B4-BE49-F238E27FC236}">
                <a16:creationId xmlns:a16="http://schemas.microsoft.com/office/drawing/2014/main" id="{53702AFC-BB69-4137-BD49-F15777DD206A}"/>
              </a:ext>
            </a:extLst>
          </p:cNvPr>
          <p:cNvSpPr>
            <a:spLocks noChangeShapeType="1"/>
          </p:cNvSpPr>
          <p:nvPr/>
        </p:nvSpPr>
        <p:spPr bwMode="auto">
          <a:xfrm>
            <a:off x="2544763" y="2686050"/>
            <a:ext cx="620712"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3" name="Line 9">
            <a:extLst>
              <a:ext uri="{FF2B5EF4-FFF2-40B4-BE49-F238E27FC236}">
                <a16:creationId xmlns:a16="http://schemas.microsoft.com/office/drawing/2014/main" id="{A0D9D5A1-9D0E-441D-AC91-6FDAD0F66292}"/>
              </a:ext>
            </a:extLst>
          </p:cNvPr>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4" name="Text Box 11">
            <a:extLst>
              <a:ext uri="{FF2B5EF4-FFF2-40B4-BE49-F238E27FC236}">
                <a16:creationId xmlns:a16="http://schemas.microsoft.com/office/drawing/2014/main" id="{CB069314-8DD4-4C46-B617-94C8AF617409}"/>
              </a:ext>
            </a:extLst>
          </p:cNvPr>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MarSt</a:t>
            </a:r>
            <a:endParaRPr lang="en-US" altLang="en-US" sz="1600" b="0">
              <a:solidFill>
                <a:schemeClr val="bg2"/>
              </a:solidFill>
            </a:endParaRPr>
          </a:p>
        </p:txBody>
      </p:sp>
      <p:sp>
        <p:nvSpPr>
          <p:cNvPr id="14345" name="Text Box 12">
            <a:extLst>
              <a:ext uri="{FF2B5EF4-FFF2-40B4-BE49-F238E27FC236}">
                <a16:creationId xmlns:a16="http://schemas.microsoft.com/office/drawing/2014/main" id="{E7BDDCAE-8841-43D0-9FD8-6E6B93191BC4}"/>
              </a:ext>
            </a:extLst>
          </p:cNvPr>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Income</a:t>
            </a:r>
            <a:endParaRPr lang="en-US" altLang="en-US" sz="1600" b="0">
              <a:solidFill>
                <a:schemeClr val="bg2"/>
              </a:solidFill>
            </a:endParaRPr>
          </a:p>
        </p:txBody>
      </p:sp>
      <p:sp>
        <p:nvSpPr>
          <p:cNvPr id="14346" name="AutoShape 13">
            <a:extLst>
              <a:ext uri="{FF2B5EF4-FFF2-40B4-BE49-F238E27FC236}">
                <a16:creationId xmlns:a16="http://schemas.microsoft.com/office/drawing/2014/main" id="{D40F9F0D-16CC-4B4D-AD51-17D354EDC980}"/>
              </a:ext>
            </a:extLst>
          </p:cNvPr>
          <p:cNvSpPr>
            <a:spLocks noChangeArrowheads="1"/>
          </p:cNvSpPr>
          <p:nvPr/>
        </p:nvSpPr>
        <p:spPr bwMode="auto">
          <a:xfrm>
            <a:off x="2941638" y="5194300"/>
            <a:ext cx="688975" cy="449263"/>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4347" name="Text Box 14">
            <a:extLst>
              <a:ext uri="{FF2B5EF4-FFF2-40B4-BE49-F238E27FC236}">
                <a16:creationId xmlns:a16="http://schemas.microsoft.com/office/drawing/2014/main" id="{59BB683C-502A-4654-94D5-71BD7C4AEB16}"/>
              </a:ext>
            </a:extLst>
          </p:cNvPr>
          <p:cNvSpPr txBox="1">
            <a:spLocks noChangeArrowheads="1"/>
          </p:cNvSpPr>
          <p:nvPr/>
        </p:nvSpPr>
        <p:spPr bwMode="auto">
          <a:xfrm>
            <a:off x="2859088" y="519430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YES</a:t>
            </a:r>
            <a:endParaRPr lang="en-US" altLang="en-US" sz="1600" b="0">
              <a:solidFill>
                <a:schemeClr val="bg2"/>
              </a:solidFill>
            </a:endParaRPr>
          </a:p>
        </p:txBody>
      </p:sp>
      <p:sp>
        <p:nvSpPr>
          <p:cNvPr id="14348" name="AutoShape 15">
            <a:extLst>
              <a:ext uri="{FF2B5EF4-FFF2-40B4-BE49-F238E27FC236}">
                <a16:creationId xmlns:a16="http://schemas.microsoft.com/office/drawing/2014/main" id="{824C1A17-8512-476D-BBFD-32F34F052DF8}"/>
              </a:ext>
            </a:extLst>
          </p:cNvPr>
          <p:cNvSpPr>
            <a:spLocks noChangeArrowheads="1"/>
          </p:cNvSpPr>
          <p:nvPr/>
        </p:nvSpPr>
        <p:spPr bwMode="auto">
          <a:xfrm>
            <a:off x="1304925" y="5214938"/>
            <a:ext cx="717550" cy="44608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4349" name="Text Box 16">
            <a:extLst>
              <a:ext uri="{FF2B5EF4-FFF2-40B4-BE49-F238E27FC236}">
                <a16:creationId xmlns:a16="http://schemas.microsoft.com/office/drawing/2014/main" id="{4ED975EC-D304-410D-8CAA-95F7E69A57D5}"/>
              </a:ext>
            </a:extLst>
          </p:cNvPr>
          <p:cNvSpPr txBox="1">
            <a:spLocks noChangeArrowheads="1"/>
          </p:cNvSpPr>
          <p:nvPr/>
        </p:nvSpPr>
        <p:spPr bwMode="auto">
          <a:xfrm>
            <a:off x="1435100" y="51974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4350" name="AutoShape 17">
            <a:extLst>
              <a:ext uri="{FF2B5EF4-FFF2-40B4-BE49-F238E27FC236}">
                <a16:creationId xmlns:a16="http://schemas.microsoft.com/office/drawing/2014/main" id="{28A27D12-83EF-4C0A-8F0F-886F45B7244D}"/>
              </a:ext>
            </a:extLst>
          </p:cNvPr>
          <p:cNvSpPr>
            <a:spLocks noChangeArrowheads="1"/>
          </p:cNvSpPr>
          <p:nvPr/>
        </p:nvSpPr>
        <p:spPr bwMode="auto">
          <a:xfrm>
            <a:off x="685800" y="3271838"/>
            <a:ext cx="752475" cy="4270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4351" name="Text Box 18">
            <a:extLst>
              <a:ext uri="{FF2B5EF4-FFF2-40B4-BE49-F238E27FC236}">
                <a16:creationId xmlns:a16="http://schemas.microsoft.com/office/drawing/2014/main" id="{250672FB-002D-4997-8840-C387EBBAC40E}"/>
              </a:ext>
            </a:extLst>
          </p:cNvPr>
          <p:cNvSpPr txBox="1">
            <a:spLocks noChangeArrowheads="1"/>
          </p:cNvSpPr>
          <p:nvPr/>
        </p:nvSpPr>
        <p:spPr bwMode="auto">
          <a:xfrm>
            <a:off x="814388" y="32543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rgbClr val="00FFFF"/>
              </a:solidFill>
            </a:endParaRPr>
          </a:p>
        </p:txBody>
      </p:sp>
      <p:sp>
        <p:nvSpPr>
          <p:cNvPr id="14352" name="AutoShape 19">
            <a:extLst>
              <a:ext uri="{FF2B5EF4-FFF2-40B4-BE49-F238E27FC236}">
                <a16:creationId xmlns:a16="http://schemas.microsoft.com/office/drawing/2014/main" id="{8C3AE25B-BF8C-4BF2-82DB-F23ED68A1653}"/>
              </a:ext>
            </a:extLst>
          </p:cNvPr>
          <p:cNvSpPr>
            <a:spLocks noChangeArrowheads="1"/>
          </p:cNvSpPr>
          <p:nvPr/>
        </p:nvSpPr>
        <p:spPr bwMode="auto">
          <a:xfrm>
            <a:off x="3860800" y="4259263"/>
            <a:ext cx="752475" cy="466725"/>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4353" name="Text Box 20">
            <a:extLst>
              <a:ext uri="{FF2B5EF4-FFF2-40B4-BE49-F238E27FC236}">
                <a16:creationId xmlns:a16="http://schemas.microsoft.com/office/drawing/2014/main" id="{9FCE4A1D-12AC-47DF-9A80-697ABD195B7C}"/>
              </a:ext>
            </a:extLst>
          </p:cNvPr>
          <p:cNvSpPr txBox="1">
            <a:spLocks noChangeArrowheads="1"/>
          </p:cNvSpPr>
          <p:nvPr/>
        </p:nvSpPr>
        <p:spPr bwMode="auto">
          <a:xfrm>
            <a:off x="3968750" y="4259263"/>
            <a:ext cx="490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4354" name="Text Box 21">
            <a:extLst>
              <a:ext uri="{FF2B5EF4-FFF2-40B4-BE49-F238E27FC236}">
                <a16:creationId xmlns:a16="http://schemas.microsoft.com/office/drawing/2014/main" id="{322ACB3F-3A0E-4FB4-B51A-41F9B060E904}"/>
              </a:ext>
            </a:extLst>
          </p:cNvPr>
          <p:cNvSpPr txBox="1">
            <a:spLocks noChangeArrowheads="1"/>
          </p:cNvSpPr>
          <p:nvPr/>
        </p:nvSpPr>
        <p:spPr bwMode="auto">
          <a:xfrm>
            <a:off x="860425" y="26860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Yes</a:t>
            </a:r>
            <a:endParaRPr lang="en-US" altLang="en-US" sz="1600" b="0">
              <a:solidFill>
                <a:schemeClr val="bg2"/>
              </a:solidFill>
            </a:endParaRPr>
          </a:p>
        </p:txBody>
      </p:sp>
      <p:sp>
        <p:nvSpPr>
          <p:cNvPr id="14355" name="Text Box 22">
            <a:extLst>
              <a:ext uri="{FF2B5EF4-FFF2-40B4-BE49-F238E27FC236}">
                <a16:creationId xmlns:a16="http://schemas.microsoft.com/office/drawing/2014/main" id="{D0A523E8-4FD1-4620-B409-B652B111F365}"/>
              </a:ext>
            </a:extLst>
          </p:cNvPr>
          <p:cNvSpPr txBox="1">
            <a:spLocks noChangeArrowheads="1"/>
          </p:cNvSpPr>
          <p:nvPr/>
        </p:nvSpPr>
        <p:spPr bwMode="auto">
          <a:xfrm>
            <a:off x="2897188" y="26860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No</a:t>
            </a:r>
            <a:endParaRPr lang="en-US" altLang="en-US" sz="1600" b="0">
              <a:solidFill>
                <a:schemeClr val="bg2"/>
              </a:solidFill>
            </a:endParaRPr>
          </a:p>
        </p:txBody>
      </p:sp>
      <p:sp>
        <p:nvSpPr>
          <p:cNvPr id="14356" name="Text Box 23">
            <a:extLst>
              <a:ext uri="{FF2B5EF4-FFF2-40B4-BE49-F238E27FC236}">
                <a16:creationId xmlns:a16="http://schemas.microsoft.com/office/drawing/2014/main" id="{2DBC14EE-3135-40AF-B595-F738D30AE070}"/>
              </a:ext>
            </a:extLst>
          </p:cNvPr>
          <p:cNvSpPr txBox="1">
            <a:spLocks noChangeArrowheads="1"/>
          </p:cNvSpPr>
          <p:nvPr/>
        </p:nvSpPr>
        <p:spPr bwMode="auto">
          <a:xfrm>
            <a:off x="4022725" y="3624263"/>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Married</a:t>
            </a:r>
            <a:r>
              <a:rPr lang="en-US" altLang="en-US" sz="1600" b="0">
                <a:solidFill>
                  <a:schemeClr val="bg2"/>
                </a:solidFill>
              </a:rPr>
              <a:t> </a:t>
            </a:r>
          </a:p>
        </p:txBody>
      </p:sp>
      <p:sp>
        <p:nvSpPr>
          <p:cNvPr id="14357" name="Text Box 24">
            <a:extLst>
              <a:ext uri="{FF2B5EF4-FFF2-40B4-BE49-F238E27FC236}">
                <a16:creationId xmlns:a16="http://schemas.microsoft.com/office/drawing/2014/main" id="{6470BC24-4CAE-42B1-BD4F-6E6F8C7C8FDF}"/>
              </a:ext>
            </a:extLst>
          </p:cNvPr>
          <p:cNvSpPr txBox="1">
            <a:spLocks noChangeArrowheads="1"/>
          </p:cNvSpPr>
          <p:nvPr/>
        </p:nvSpPr>
        <p:spPr bwMode="auto">
          <a:xfrm>
            <a:off x="1662113" y="3659188"/>
            <a:ext cx="1660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Single, Divorced</a:t>
            </a:r>
            <a:endParaRPr lang="en-US" altLang="en-US" sz="1600" b="0">
              <a:solidFill>
                <a:schemeClr val="bg2"/>
              </a:solidFill>
            </a:endParaRPr>
          </a:p>
        </p:txBody>
      </p:sp>
      <p:sp>
        <p:nvSpPr>
          <p:cNvPr id="14358" name="Text Box 25">
            <a:extLst>
              <a:ext uri="{FF2B5EF4-FFF2-40B4-BE49-F238E27FC236}">
                <a16:creationId xmlns:a16="http://schemas.microsoft.com/office/drawing/2014/main" id="{E1D84FFF-B81B-433F-88C5-E025386C4EF4}"/>
              </a:ext>
            </a:extLst>
          </p:cNvPr>
          <p:cNvSpPr txBox="1">
            <a:spLocks noChangeArrowheads="1"/>
          </p:cNvSpPr>
          <p:nvPr/>
        </p:nvSpPr>
        <p:spPr bwMode="auto">
          <a:xfrm>
            <a:off x="1155700"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&lt; 80K</a:t>
            </a:r>
            <a:endParaRPr lang="en-US" altLang="en-US" sz="1600" b="0">
              <a:solidFill>
                <a:schemeClr val="bg2"/>
              </a:solidFill>
            </a:endParaRPr>
          </a:p>
        </p:txBody>
      </p:sp>
      <p:sp>
        <p:nvSpPr>
          <p:cNvPr id="14359" name="Text Box 26">
            <a:extLst>
              <a:ext uri="{FF2B5EF4-FFF2-40B4-BE49-F238E27FC236}">
                <a16:creationId xmlns:a16="http://schemas.microsoft.com/office/drawing/2014/main" id="{4F779082-04A8-41C2-B421-C3734C268C0D}"/>
              </a:ext>
            </a:extLst>
          </p:cNvPr>
          <p:cNvSpPr txBox="1">
            <a:spLocks noChangeArrowheads="1"/>
          </p:cNvSpPr>
          <p:nvPr/>
        </p:nvSpPr>
        <p:spPr bwMode="auto">
          <a:xfrm>
            <a:off x="3101975"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&gt; 80K</a:t>
            </a:r>
            <a:endParaRPr lang="en-US" altLang="en-US" sz="1600" b="0">
              <a:solidFill>
                <a:schemeClr val="bg2"/>
              </a:solidFill>
            </a:endParaRPr>
          </a:p>
        </p:txBody>
      </p:sp>
      <p:graphicFrame>
        <p:nvGraphicFramePr>
          <p:cNvPr id="14360" name="Object 27">
            <a:extLst>
              <a:ext uri="{FF2B5EF4-FFF2-40B4-BE49-F238E27FC236}">
                <a16:creationId xmlns:a16="http://schemas.microsoft.com/office/drawing/2014/main" id="{18E844DE-1304-485C-8A4A-F9689CE1E107}"/>
              </a:ext>
            </a:extLst>
          </p:cNvPr>
          <p:cNvGraphicFramePr>
            <a:graphicFrameLocks noChangeAspect="1"/>
          </p:cNvGraphicFramePr>
          <p:nvPr/>
        </p:nvGraphicFramePr>
        <p:xfrm>
          <a:off x="4987925" y="1604963"/>
          <a:ext cx="3678238" cy="1096962"/>
        </p:xfrm>
        <a:graphic>
          <a:graphicData uri="http://schemas.openxmlformats.org/presentationml/2006/ole">
            <mc:AlternateContent xmlns:mc="http://schemas.openxmlformats.org/markup-compatibility/2006">
              <mc:Choice xmlns:v="urn:schemas-microsoft-com:vml" Requires="v">
                <p:oleObj name="Document" r:id="rId2" imgW="5232400" imgH="1562100" progId="Word.Document.8">
                  <p:embed/>
                </p:oleObj>
              </mc:Choice>
              <mc:Fallback>
                <p:oleObj name="Document" r:id="rId2" imgW="5232400" imgH="1562100" progId="Word.Document.8">
                  <p:embed/>
                  <p:pic>
                    <p:nvPicPr>
                      <p:cNvPr id="0" name="Object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7925" y="1604963"/>
                        <a:ext cx="3678238" cy="1096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4361" name="Text Box 28">
            <a:extLst>
              <a:ext uri="{FF2B5EF4-FFF2-40B4-BE49-F238E27FC236}">
                <a16:creationId xmlns:a16="http://schemas.microsoft.com/office/drawing/2014/main" id="{A54CE64B-5C71-4CC9-8E87-325980B28A29}"/>
              </a:ext>
            </a:extLst>
          </p:cNvPr>
          <p:cNvSpPr txBox="1">
            <a:spLocks noChangeArrowheads="1"/>
          </p:cNvSpPr>
          <p:nvPr/>
        </p:nvSpPr>
        <p:spPr bwMode="auto">
          <a:xfrm>
            <a:off x="4800600" y="11430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spcBef>
                <a:spcPct val="20000"/>
              </a:spcBef>
              <a:spcAft>
                <a:spcPct val="0"/>
              </a:spcAft>
              <a:buClr>
                <a:schemeClr val="accent2"/>
              </a:buClr>
              <a:buFont typeface="Monotype Sorts" pitchFamily="-84" charset="2"/>
              <a:buNone/>
            </a:pPr>
            <a:r>
              <a:rPr lang="en-US" altLang="en-US" sz="2000">
                <a:solidFill>
                  <a:schemeClr val="tx2"/>
                </a:solidFill>
              </a:rPr>
              <a:t>Test Data</a:t>
            </a:r>
            <a:endParaRPr lang="en-US" altLang="en-US" sz="2000" b="0">
              <a:solidFill>
                <a:schemeClr val="bg2"/>
              </a:solidFill>
            </a:endParaRPr>
          </a:p>
        </p:txBody>
      </p:sp>
      <p:sp>
        <p:nvSpPr>
          <p:cNvPr id="14362" name="Line 29">
            <a:extLst>
              <a:ext uri="{FF2B5EF4-FFF2-40B4-BE49-F238E27FC236}">
                <a16:creationId xmlns:a16="http://schemas.microsoft.com/office/drawing/2014/main" id="{39762673-54F9-47FA-AEA7-AEBFEEE68402}"/>
              </a:ext>
            </a:extLst>
          </p:cNvPr>
          <p:cNvSpPr>
            <a:spLocks noChangeShapeType="1"/>
          </p:cNvSpPr>
          <p:nvPr/>
        </p:nvSpPr>
        <p:spPr bwMode="auto">
          <a:xfrm flipH="1">
            <a:off x="2667000" y="1828800"/>
            <a:ext cx="2362200" cy="685800"/>
          </a:xfrm>
          <a:prstGeom prst="line">
            <a:avLst/>
          </a:prstGeom>
          <a:noFill/>
          <a:ln w="15875">
            <a:solidFill>
              <a:srgbClr val="FF0000"/>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63" name="Text Box 30">
            <a:extLst>
              <a:ext uri="{FF2B5EF4-FFF2-40B4-BE49-F238E27FC236}">
                <a16:creationId xmlns:a16="http://schemas.microsoft.com/office/drawing/2014/main" id="{AE047BE0-2BA1-43B3-B053-658EBFC155F3}"/>
              </a:ext>
            </a:extLst>
          </p:cNvPr>
          <p:cNvSpPr txBox="1">
            <a:spLocks noChangeArrowheads="1"/>
          </p:cNvSpPr>
          <p:nvPr/>
        </p:nvSpPr>
        <p:spPr bwMode="auto">
          <a:xfrm>
            <a:off x="1606550" y="2362200"/>
            <a:ext cx="1027113" cy="593725"/>
          </a:xfrm>
          <a:prstGeom prst="rect">
            <a:avLst/>
          </a:prstGeom>
          <a:solidFill>
            <a:srgbClr val="FFFF00"/>
          </a:solidFill>
          <a:ln w="12700">
            <a:solidFill>
              <a:srgbClr val="0000FF"/>
            </a:solidFill>
            <a:miter lim="800000"/>
            <a:headEnd/>
            <a:tailEnd/>
          </a:ln>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Home Owner</a:t>
            </a:r>
            <a:endParaRPr lang="en-US" altLang="en-US" sz="1600" b="0">
              <a:solidFill>
                <a:schemeClr val="bg2"/>
              </a:solidFill>
            </a:endParaRPr>
          </a:p>
        </p:txBody>
      </p:sp>
      <p:sp>
        <p:nvSpPr>
          <p:cNvPr id="2" name="Date Placeholder 1">
            <a:extLst>
              <a:ext uri="{FF2B5EF4-FFF2-40B4-BE49-F238E27FC236}">
                <a16:creationId xmlns:a16="http://schemas.microsoft.com/office/drawing/2014/main" id="{615EB539-80C1-4112-B74F-9A76F3E5A1E0}"/>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E2B5426D-612B-431A-AE31-090551F87727}"/>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AC0CAA1E-D0BD-43F8-8EB9-B6E0BA7C85B9}"/>
              </a:ext>
            </a:extLst>
          </p:cNvPr>
          <p:cNvSpPr>
            <a:spLocks noGrp="1"/>
          </p:cNvSpPr>
          <p:nvPr>
            <p:ph type="sldNum" sz="quarter" idx="12"/>
          </p:nvPr>
        </p:nvSpPr>
        <p:spPr/>
        <p:txBody>
          <a:bodyPr/>
          <a:lstStyle/>
          <a:p>
            <a:pPr>
              <a:defRPr/>
            </a:pPr>
            <a:fld id="{DDA601D1-C8A5-48CA-9034-94D7F4C0A899}" type="slidenum">
              <a:rPr lang="en-US"/>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F8500862-0B0F-4476-B043-EB69CCE76A0D}"/>
              </a:ext>
            </a:extLst>
          </p:cNvPr>
          <p:cNvSpPr>
            <a:spLocks noGrp="1" noChangeArrowheads="1"/>
          </p:cNvSpPr>
          <p:nvPr>
            <p:ph type="title"/>
          </p:nvPr>
        </p:nvSpPr>
        <p:spPr/>
        <p:txBody>
          <a:bodyPr/>
          <a:lstStyle/>
          <a:p>
            <a:pPr>
              <a:defRPr/>
            </a:pPr>
            <a:r>
              <a:rPr lang="en-US">
                <a:cs typeface="+mj-cs"/>
              </a:rPr>
              <a:t>Apply Model to Test Data</a:t>
            </a:r>
          </a:p>
        </p:txBody>
      </p:sp>
      <p:sp>
        <p:nvSpPr>
          <p:cNvPr id="15362" name="Line 3">
            <a:extLst>
              <a:ext uri="{FF2B5EF4-FFF2-40B4-BE49-F238E27FC236}">
                <a16:creationId xmlns:a16="http://schemas.microsoft.com/office/drawing/2014/main" id="{82A8ADAA-CCDA-4312-9E67-3455102DBB15}"/>
              </a:ext>
            </a:extLst>
          </p:cNvPr>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63" name="Line 4">
            <a:extLst>
              <a:ext uri="{FF2B5EF4-FFF2-40B4-BE49-F238E27FC236}">
                <a16:creationId xmlns:a16="http://schemas.microsoft.com/office/drawing/2014/main" id="{4EC4C0D6-BDF2-445C-87F4-1C40D009B852}"/>
              </a:ext>
            </a:extLst>
          </p:cNvPr>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64" name="Line 5">
            <a:extLst>
              <a:ext uri="{FF2B5EF4-FFF2-40B4-BE49-F238E27FC236}">
                <a16:creationId xmlns:a16="http://schemas.microsoft.com/office/drawing/2014/main" id="{A42839C7-9CF1-4A02-8FB5-906617682C98}"/>
              </a:ext>
            </a:extLst>
          </p:cNvPr>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65" name="Line 6">
            <a:extLst>
              <a:ext uri="{FF2B5EF4-FFF2-40B4-BE49-F238E27FC236}">
                <a16:creationId xmlns:a16="http://schemas.microsoft.com/office/drawing/2014/main" id="{52DA3C68-DE02-434B-B10E-89F873817686}"/>
              </a:ext>
            </a:extLst>
          </p:cNvPr>
          <p:cNvSpPr>
            <a:spLocks noChangeShapeType="1"/>
          </p:cNvSpPr>
          <p:nvPr/>
        </p:nvSpPr>
        <p:spPr bwMode="auto">
          <a:xfrm>
            <a:off x="3695700" y="3576638"/>
            <a:ext cx="531813"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66" name="Line 7">
            <a:extLst>
              <a:ext uri="{FF2B5EF4-FFF2-40B4-BE49-F238E27FC236}">
                <a16:creationId xmlns:a16="http://schemas.microsoft.com/office/drawing/2014/main" id="{6A5CACC0-3644-4FBC-9F83-1D723E133D2F}"/>
              </a:ext>
            </a:extLst>
          </p:cNvPr>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67" name="Line 8">
            <a:extLst>
              <a:ext uri="{FF2B5EF4-FFF2-40B4-BE49-F238E27FC236}">
                <a16:creationId xmlns:a16="http://schemas.microsoft.com/office/drawing/2014/main" id="{8DA73204-53C6-4A30-B336-60FA1AF723C6}"/>
              </a:ext>
            </a:extLst>
          </p:cNvPr>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68" name="Text Box 10">
            <a:extLst>
              <a:ext uri="{FF2B5EF4-FFF2-40B4-BE49-F238E27FC236}">
                <a16:creationId xmlns:a16="http://schemas.microsoft.com/office/drawing/2014/main" id="{0E64B6E4-17B0-4AD3-91DF-291F8B5BF27B}"/>
              </a:ext>
            </a:extLst>
          </p:cNvPr>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MarSt</a:t>
            </a:r>
            <a:endParaRPr lang="en-US" altLang="en-US" sz="1600" b="0">
              <a:solidFill>
                <a:schemeClr val="bg2"/>
              </a:solidFill>
            </a:endParaRPr>
          </a:p>
        </p:txBody>
      </p:sp>
      <p:sp>
        <p:nvSpPr>
          <p:cNvPr id="15369" name="Text Box 11">
            <a:extLst>
              <a:ext uri="{FF2B5EF4-FFF2-40B4-BE49-F238E27FC236}">
                <a16:creationId xmlns:a16="http://schemas.microsoft.com/office/drawing/2014/main" id="{39DACC15-A05A-4C39-AA3A-DEDDF011EB13}"/>
              </a:ext>
            </a:extLst>
          </p:cNvPr>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Income</a:t>
            </a:r>
            <a:endParaRPr lang="en-US" altLang="en-US" sz="1600" b="0">
              <a:solidFill>
                <a:schemeClr val="bg2"/>
              </a:solidFill>
            </a:endParaRPr>
          </a:p>
        </p:txBody>
      </p:sp>
      <p:sp>
        <p:nvSpPr>
          <p:cNvPr id="15370" name="AutoShape 12">
            <a:extLst>
              <a:ext uri="{FF2B5EF4-FFF2-40B4-BE49-F238E27FC236}">
                <a16:creationId xmlns:a16="http://schemas.microsoft.com/office/drawing/2014/main" id="{C7EF50E1-1C39-48C8-95DF-1EF8FA8CEE49}"/>
              </a:ext>
            </a:extLst>
          </p:cNvPr>
          <p:cNvSpPr>
            <a:spLocks noChangeArrowheads="1"/>
          </p:cNvSpPr>
          <p:nvPr/>
        </p:nvSpPr>
        <p:spPr bwMode="auto">
          <a:xfrm>
            <a:off x="2941638" y="5194300"/>
            <a:ext cx="688975" cy="449263"/>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5371" name="Text Box 13">
            <a:extLst>
              <a:ext uri="{FF2B5EF4-FFF2-40B4-BE49-F238E27FC236}">
                <a16:creationId xmlns:a16="http://schemas.microsoft.com/office/drawing/2014/main" id="{CA80B343-AAD0-4560-A866-299F90A71971}"/>
              </a:ext>
            </a:extLst>
          </p:cNvPr>
          <p:cNvSpPr txBox="1">
            <a:spLocks noChangeArrowheads="1"/>
          </p:cNvSpPr>
          <p:nvPr/>
        </p:nvSpPr>
        <p:spPr bwMode="auto">
          <a:xfrm>
            <a:off x="2859088" y="519430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YES</a:t>
            </a:r>
            <a:endParaRPr lang="en-US" altLang="en-US" sz="1600" b="0">
              <a:solidFill>
                <a:schemeClr val="bg2"/>
              </a:solidFill>
            </a:endParaRPr>
          </a:p>
        </p:txBody>
      </p:sp>
      <p:sp>
        <p:nvSpPr>
          <p:cNvPr id="15372" name="AutoShape 14">
            <a:extLst>
              <a:ext uri="{FF2B5EF4-FFF2-40B4-BE49-F238E27FC236}">
                <a16:creationId xmlns:a16="http://schemas.microsoft.com/office/drawing/2014/main" id="{C8BBC06F-05D5-4849-976E-C7E6D780281D}"/>
              </a:ext>
            </a:extLst>
          </p:cNvPr>
          <p:cNvSpPr>
            <a:spLocks noChangeArrowheads="1"/>
          </p:cNvSpPr>
          <p:nvPr/>
        </p:nvSpPr>
        <p:spPr bwMode="auto">
          <a:xfrm>
            <a:off x="1304925" y="5214938"/>
            <a:ext cx="717550" cy="44608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5373" name="Text Box 15">
            <a:extLst>
              <a:ext uri="{FF2B5EF4-FFF2-40B4-BE49-F238E27FC236}">
                <a16:creationId xmlns:a16="http://schemas.microsoft.com/office/drawing/2014/main" id="{30CCC176-FBB9-4FA4-98F9-4D645EF81A47}"/>
              </a:ext>
            </a:extLst>
          </p:cNvPr>
          <p:cNvSpPr txBox="1">
            <a:spLocks noChangeArrowheads="1"/>
          </p:cNvSpPr>
          <p:nvPr/>
        </p:nvSpPr>
        <p:spPr bwMode="auto">
          <a:xfrm>
            <a:off x="1435100" y="51974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5374" name="AutoShape 16">
            <a:extLst>
              <a:ext uri="{FF2B5EF4-FFF2-40B4-BE49-F238E27FC236}">
                <a16:creationId xmlns:a16="http://schemas.microsoft.com/office/drawing/2014/main" id="{DC143013-C6EB-4F90-BB6E-9CDE718FCFBA}"/>
              </a:ext>
            </a:extLst>
          </p:cNvPr>
          <p:cNvSpPr>
            <a:spLocks noChangeArrowheads="1"/>
          </p:cNvSpPr>
          <p:nvPr/>
        </p:nvSpPr>
        <p:spPr bwMode="auto">
          <a:xfrm>
            <a:off x="685800" y="3271838"/>
            <a:ext cx="752475" cy="4270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5375" name="Text Box 17">
            <a:extLst>
              <a:ext uri="{FF2B5EF4-FFF2-40B4-BE49-F238E27FC236}">
                <a16:creationId xmlns:a16="http://schemas.microsoft.com/office/drawing/2014/main" id="{5B9032FF-678A-498E-80BD-1480159E63D2}"/>
              </a:ext>
            </a:extLst>
          </p:cNvPr>
          <p:cNvSpPr txBox="1">
            <a:spLocks noChangeArrowheads="1"/>
          </p:cNvSpPr>
          <p:nvPr/>
        </p:nvSpPr>
        <p:spPr bwMode="auto">
          <a:xfrm>
            <a:off x="814388" y="32543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rgbClr val="00FFFF"/>
              </a:solidFill>
            </a:endParaRPr>
          </a:p>
        </p:txBody>
      </p:sp>
      <p:sp>
        <p:nvSpPr>
          <p:cNvPr id="15376" name="AutoShape 18">
            <a:extLst>
              <a:ext uri="{FF2B5EF4-FFF2-40B4-BE49-F238E27FC236}">
                <a16:creationId xmlns:a16="http://schemas.microsoft.com/office/drawing/2014/main" id="{3A744CE6-8BB1-4F67-AE18-36B692D68D8A}"/>
              </a:ext>
            </a:extLst>
          </p:cNvPr>
          <p:cNvSpPr>
            <a:spLocks noChangeArrowheads="1"/>
          </p:cNvSpPr>
          <p:nvPr/>
        </p:nvSpPr>
        <p:spPr bwMode="auto">
          <a:xfrm>
            <a:off x="3860800" y="4259263"/>
            <a:ext cx="752475" cy="466725"/>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5377" name="Text Box 19">
            <a:extLst>
              <a:ext uri="{FF2B5EF4-FFF2-40B4-BE49-F238E27FC236}">
                <a16:creationId xmlns:a16="http://schemas.microsoft.com/office/drawing/2014/main" id="{5C64B847-705F-4B1C-9890-A1207D706A45}"/>
              </a:ext>
            </a:extLst>
          </p:cNvPr>
          <p:cNvSpPr txBox="1">
            <a:spLocks noChangeArrowheads="1"/>
          </p:cNvSpPr>
          <p:nvPr/>
        </p:nvSpPr>
        <p:spPr bwMode="auto">
          <a:xfrm>
            <a:off x="3968750" y="4259263"/>
            <a:ext cx="490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5378" name="Text Box 20">
            <a:extLst>
              <a:ext uri="{FF2B5EF4-FFF2-40B4-BE49-F238E27FC236}">
                <a16:creationId xmlns:a16="http://schemas.microsoft.com/office/drawing/2014/main" id="{691A2651-5243-4D95-A246-DF3792B554D2}"/>
              </a:ext>
            </a:extLst>
          </p:cNvPr>
          <p:cNvSpPr txBox="1">
            <a:spLocks noChangeArrowheads="1"/>
          </p:cNvSpPr>
          <p:nvPr/>
        </p:nvSpPr>
        <p:spPr bwMode="auto">
          <a:xfrm>
            <a:off x="860425" y="26860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Yes</a:t>
            </a:r>
            <a:endParaRPr lang="en-US" altLang="en-US" sz="1600" b="0">
              <a:solidFill>
                <a:schemeClr val="bg2"/>
              </a:solidFill>
            </a:endParaRPr>
          </a:p>
        </p:txBody>
      </p:sp>
      <p:sp>
        <p:nvSpPr>
          <p:cNvPr id="15379" name="Text Box 21">
            <a:extLst>
              <a:ext uri="{FF2B5EF4-FFF2-40B4-BE49-F238E27FC236}">
                <a16:creationId xmlns:a16="http://schemas.microsoft.com/office/drawing/2014/main" id="{D43D4DD6-3792-4914-9435-6A7ABE615D89}"/>
              </a:ext>
            </a:extLst>
          </p:cNvPr>
          <p:cNvSpPr txBox="1">
            <a:spLocks noChangeArrowheads="1"/>
          </p:cNvSpPr>
          <p:nvPr/>
        </p:nvSpPr>
        <p:spPr bwMode="auto">
          <a:xfrm>
            <a:off x="2897188" y="26860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solidFill>
                  <a:srgbClr val="FF0000"/>
                </a:solidFill>
              </a:rPr>
              <a:t>No</a:t>
            </a:r>
          </a:p>
        </p:txBody>
      </p:sp>
      <p:sp>
        <p:nvSpPr>
          <p:cNvPr id="15380" name="Text Box 22">
            <a:extLst>
              <a:ext uri="{FF2B5EF4-FFF2-40B4-BE49-F238E27FC236}">
                <a16:creationId xmlns:a16="http://schemas.microsoft.com/office/drawing/2014/main" id="{18A9BCD1-0990-4A0E-8E08-E636B690BFF1}"/>
              </a:ext>
            </a:extLst>
          </p:cNvPr>
          <p:cNvSpPr txBox="1">
            <a:spLocks noChangeArrowheads="1"/>
          </p:cNvSpPr>
          <p:nvPr/>
        </p:nvSpPr>
        <p:spPr bwMode="auto">
          <a:xfrm>
            <a:off x="4022725" y="3624263"/>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Married</a:t>
            </a:r>
            <a:r>
              <a:rPr lang="en-US" altLang="en-US" sz="1600" b="0">
                <a:solidFill>
                  <a:schemeClr val="bg2"/>
                </a:solidFill>
              </a:rPr>
              <a:t> </a:t>
            </a:r>
          </a:p>
        </p:txBody>
      </p:sp>
      <p:sp>
        <p:nvSpPr>
          <p:cNvPr id="15381" name="Text Box 23">
            <a:extLst>
              <a:ext uri="{FF2B5EF4-FFF2-40B4-BE49-F238E27FC236}">
                <a16:creationId xmlns:a16="http://schemas.microsoft.com/office/drawing/2014/main" id="{FA7D88B2-342B-43B6-B21B-1EDC76898075}"/>
              </a:ext>
            </a:extLst>
          </p:cNvPr>
          <p:cNvSpPr txBox="1">
            <a:spLocks noChangeArrowheads="1"/>
          </p:cNvSpPr>
          <p:nvPr/>
        </p:nvSpPr>
        <p:spPr bwMode="auto">
          <a:xfrm>
            <a:off x="1662113" y="3659188"/>
            <a:ext cx="1660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Single, Divorced</a:t>
            </a:r>
            <a:endParaRPr lang="en-US" altLang="en-US" sz="1600" b="0">
              <a:solidFill>
                <a:schemeClr val="bg2"/>
              </a:solidFill>
            </a:endParaRPr>
          </a:p>
        </p:txBody>
      </p:sp>
      <p:sp>
        <p:nvSpPr>
          <p:cNvPr id="15382" name="Text Box 24">
            <a:extLst>
              <a:ext uri="{FF2B5EF4-FFF2-40B4-BE49-F238E27FC236}">
                <a16:creationId xmlns:a16="http://schemas.microsoft.com/office/drawing/2014/main" id="{0B10F677-30F4-408E-82D7-9DA7A4F37030}"/>
              </a:ext>
            </a:extLst>
          </p:cNvPr>
          <p:cNvSpPr txBox="1">
            <a:spLocks noChangeArrowheads="1"/>
          </p:cNvSpPr>
          <p:nvPr/>
        </p:nvSpPr>
        <p:spPr bwMode="auto">
          <a:xfrm>
            <a:off x="1155700"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&lt; 80K</a:t>
            </a:r>
            <a:endParaRPr lang="en-US" altLang="en-US" sz="1600" b="0">
              <a:solidFill>
                <a:schemeClr val="bg2"/>
              </a:solidFill>
            </a:endParaRPr>
          </a:p>
        </p:txBody>
      </p:sp>
      <p:sp>
        <p:nvSpPr>
          <p:cNvPr id="15383" name="Text Box 25">
            <a:extLst>
              <a:ext uri="{FF2B5EF4-FFF2-40B4-BE49-F238E27FC236}">
                <a16:creationId xmlns:a16="http://schemas.microsoft.com/office/drawing/2014/main" id="{112A6B55-8DC1-4C86-8E9F-961BA729C5FB}"/>
              </a:ext>
            </a:extLst>
          </p:cNvPr>
          <p:cNvSpPr txBox="1">
            <a:spLocks noChangeArrowheads="1"/>
          </p:cNvSpPr>
          <p:nvPr/>
        </p:nvSpPr>
        <p:spPr bwMode="auto">
          <a:xfrm>
            <a:off x="3101975"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&gt; 80K</a:t>
            </a:r>
            <a:endParaRPr lang="en-US" altLang="en-US" sz="1600" b="0">
              <a:solidFill>
                <a:schemeClr val="bg2"/>
              </a:solidFill>
            </a:endParaRPr>
          </a:p>
        </p:txBody>
      </p:sp>
      <p:graphicFrame>
        <p:nvGraphicFramePr>
          <p:cNvPr id="15384" name="Object 26">
            <a:extLst>
              <a:ext uri="{FF2B5EF4-FFF2-40B4-BE49-F238E27FC236}">
                <a16:creationId xmlns:a16="http://schemas.microsoft.com/office/drawing/2014/main" id="{6CBCE12D-0A7E-461B-BAD9-7D9815A203B9}"/>
              </a:ext>
            </a:extLst>
          </p:cNvPr>
          <p:cNvGraphicFramePr>
            <a:graphicFrameLocks noChangeAspect="1"/>
          </p:cNvGraphicFramePr>
          <p:nvPr/>
        </p:nvGraphicFramePr>
        <p:xfrm>
          <a:off x="4957763" y="1604963"/>
          <a:ext cx="3652837" cy="1117600"/>
        </p:xfrm>
        <a:graphic>
          <a:graphicData uri="http://schemas.openxmlformats.org/presentationml/2006/ole">
            <mc:AlternateContent xmlns:mc="http://schemas.openxmlformats.org/markup-compatibility/2006">
              <mc:Choice xmlns:v="urn:schemas-microsoft-com:vml" Requires="v">
                <p:oleObj name="Document" r:id="rId2" imgW="5143500" imgH="1600200" progId="Word.Document.8">
                  <p:embed/>
                </p:oleObj>
              </mc:Choice>
              <mc:Fallback>
                <p:oleObj name="Document" r:id="rId2" imgW="5143500" imgH="1600200" progId="Word.Document.8">
                  <p:embed/>
                  <p:pic>
                    <p:nvPicPr>
                      <p:cNvPr id="0" name="Object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7763" y="1604963"/>
                        <a:ext cx="3652837"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5385" name="Text Box 27">
            <a:extLst>
              <a:ext uri="{FF2B5EF4-FFF2-40B4-BE49-F238E27FC236}">
                <a16:creationId xmlns:a16="http://schemas.microsoft.com/office/drawing/2014/main" id="{2F709821-A106-4BE4-99B7-AE604DE11C4F}"/>
              </a:ext>
            </a:extLst>
          </p:cNvPr>
          <p:cNvSpPr txBox="1">
            <a:spLocks noChangeArrowheads="1"/>
          </p:cNvSpPr>
          <p:nvPr/>
        </p:nvSpPr>
        <p:spPr bwMode="auto">
          <a:xfrm>
            <a:off x="4800600" y="11430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spcBef>
                <a:spcPct val="20000"/>
              </a:spcBef>
              <a:spcAft>
                <a:spcPct val="0"/>
              </a:spcAft>
              <a:buClr>
                <a:schemeClr val="accent2"/>
              </a:buClr>
              <a:buFont typeface="Monotype Sorts" pitchFamily="-84" charset="2"/>
              <a:buNone/>
            </a:pPr>
            <a:r>
              <a:rPr lang="en-US" altLang="en-US" sz="2000">
                <a:solidFill>
                  <a:schemeClr val="tx2"/>
                </a:solidFill>
              </a:rPr>
              <a:t>Test Data</a:t>
            </a:r>
            <a:endParaRPr lang="en-US" altLang="en-US" sz="2000" b="0">
              <a:solidFill>
                <a:schemeClr val="bg2"/>
              </a:solidFill>
            </a:endParaRPr>
          </a:p>
        </p:txBody>
      </p:sp>
      <p:sp>
        <p:nvSpPr>
          <p:cNvPr id="15386" name="Line 28">
            <a:extLst>
              <a:ext uri="{FF2B5EF4-FFF2-40B4-BE49-F238E27FC236}">
                <a16:creationId xmlns:a16="http://schemas.microsoft.com/office/drawing/2014/main" id="{A92EC166-4110-4F14-99E2-A753E9821510}"/>
              </a:ext>
            </a:extLst>
          </p:cNvPr>
          <p:cNvSpPr>
            <a:spLocks noChangeShapeType="1"/>
          </p:cNvSpPr>
          <p:nvPr/>
        </p:nvSpPr>
        <p:spPr bwMode="auto">
          <a:xfrm flipH="1">
            <a:off x="3352800" y="2362200"/>
            <a:ext cx="1600200" cy="457200"/>
          </a:xfrm>
          <a:prstGeom prst="line">
            <a:avLst/>
          </a:prstGeom>
          <a:noFill/>
          <a:ln w="15875">
            <a:solidFill>
              <a:srgbClr val="FF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87" name="Text Box 33">
            <a:extLst>
              <a:ext uri="{FF2B5EF4-FFF2-40B4-BE49-F238E27FC236}">
                <a16:creationId xmlns:a16="http://schemas.microsoft.com/office/drawing/2014/main" id="{D80BA117-04E5-4D25-8053-C681B78FA9FC}"/>
              </a:ext>
            </a:extLst>
          </p:cNvPr>
          <p:cNvSpPr txBox="1">
            <a:spLocks noChangeArrowheads="1"/>
          </p:cNvSpPr>
          <p:nvPr/>
        </p:nvSpPr>
        <p:spPr bwMode="auto">
          <a:xfrm>
            <a:off x="1606550" y="2362200"/>
            <a:ext cx="1027113" cy="593725"/>
          </a:xfrm>
          <a:prstGeom prst="rect">
            <a:avLst/>
          </a:prstGeom>
          <a:solidFill>
            <a:srgbClr val="FFFF00"/>
          </a:solidFill>
          <a:ln w="12700">
            <a:solidFill>
              <a:srgbClr val="0000FF"/>
            </a:solidFill>
            <a:miter lim="800000"/>
            <a:headEnd/>
            <a:tailEnd/>
          </a:ln>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Home Owner</a:t>
            </a:r>
            <a:endParaRPr lang="en-US" altLang="en-US" sz="1600" b="0">
              <a:solidFill>
                <a:schemeClr val="bg2"/>
              </a:solidFill>
            </a:endParaRPr>
          </a:p>
        </p:txBody>
      </p:sp>
      <p:sp>
        <p:nvSpPr>
          <p:cNvPr id="2" name="Date Placeholder 1">
            <a:extLst>
              <a:ext uri="{FF2B5EF4-FFF2-40B4-BE49-F238E27FC236}">
                <a16:creationId xmlns:a16="http://schemas.microsoft.com/office/drawing/2014/main" id="{E3E9FD10-0A33-4956-BDBE-AB42698458F6}"/>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B4AAE56F-575B-4B90-8E9A-AFEB91777118}"/>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DD100529-DB81-49F5-90C2-BC901E996A8F}"/>
              </a:ext>
            </a:extLst>
          </p:cNvPr>
          <p:cNvSpPr>
            <a:spLocks noGrp="1"/>
          </p:cNvSpPr>
          <p:nvPr>
            <p:ph type="sldNum" sz="quarter" idx="12"/>
          </p:nvPr>
        </p:nvSpPr>
        <p:spPr/>
        <p:txBody>
          <a:bodyPr/>
          <a:lstStyle/>
          <a:p>
            <a:pPr>
              <a:defRPr/>
            </a:pPr>
            <a:fld id="{FE992193-6115-4B4C-A949-FD144E791A6E}" type="slidenum">
              <a:rPr lang="en-US"/>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4189845-0FAC-4C8A-9572-31A23A8AE50B}"/>
              </a:ext>
            </a:extLst>
          </p:cNvPr>
          <p:cNvSpPr>
            <a:spLocks noGrp="1" noChangeArrowheads="1"/>
          </p:cNvSpPr>
          <p:nvPr>
            <p:ph type="title"/>
          </p:nvPr>
        </p:nvSpPr>
        <p:spPr/>
        <p:txBody>
          <a:bodyPr/>
          <a:lstStyle/>
          <a:p>
            <a:pPr>
              <a:defRPr/>
            </a:pPr>
            <a:r>
              <a:rPr lang="en-US">
                <a:cs typeface="+mj-cs"/>
              </a:rPr>
              <a:t>Apply Model to Test Data</a:t>
            </a:r>
          </a:p>
        </p:txBody>
      </p:sp>
      <p:sp>
        <p:nvSpPr>
          <p:cNvPr id="16386" name="Line 3">
            <a:extLst>
              <a:ext uri="{FF2B5EF4-FFF2-40B4-BE49-F238E27FC236}">
                <a16:creationId xmlns:a16="http://schemas.microsoft.com/office/drawing/2014/main" id="{6654FDA8-72F4-4D9E-B29D-6F727DBFDD1F}"/>
              </a:ext>
            </a:extLst>
          </p:cNvPr>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87" name="Line 4">
            <a:extLst>
              <a:ext uri="{FF2B5EF4-FFF2-40B4-BE49-F238E27FC236}">
                <a16:creationId xmlns:a16="http://schemas.microsoft.com/office/drawing/2014/main" id="{44368EF9-2C0E-455C-A6F3-CCF0895561E9}"/>
              </a:ext>
            </a:extLst>
          </p:cNvPr>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88" name="Line 5">
            <a:extLst>
              <a:ext uri="{FF2B5EF4-FFF2-40B4-BE49-F238E27FC236}">
                <a16:creationId xmlns:a16="http://schemas.microsoft.com/office/drawing/2014/main" id="{C631A44B-603B-4521-8C36-20C85C885C88}"/>
              </a:ext>
            </a:extLst>
          </p:cNvPr>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89" name="Line 6">
            <a:extLst>
              <a:ext uri="{FF2B5EF4-FFF2-40B4-BE49-F238E27FC236}">
                <a16:creationId xmlns:a16="http://schemas.microsoft.com/office/drawing/2014/main" id="{0DAFE3D3-63CA-44B4-AE2B-82F420AA5856}"/>
              </a:ext>
            </a:extLst>
          </p:cNvPr>
          <p:cNvSpPr>
            <a:spLocks noChangeShapeType="1"/>
          </p:cNvSpPr>
          <p:nvPr/>
        </p:nvSpPr>
        <p:spPr bwMode="auto">
          <a:xfrm>
            <a:off x="3695700" y="3576638"/>
            <a:ext cx="531813"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0" name="Line 7">
            <a:extLst>
              <a:ext uri="{FF2B5EF4-FFF2-40B4-BE49-F238E27FC236}">
                <a16:creationId xmlns:a16="http://schemas.microsoft.com/office/drawing/2014/main" id="{3F74804A-7A96-4B96-87E2-09A4D26F66B5}"/>
              </a:ext>
            </a:extLst>
          </p:cNvPr>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1" name="Line 8">
            <a:extLst>
              <a:ext uri="{FF2B5EF4-FFF2-40B4-BE49-F238E27FC236}">
                <a16:creationId xmlns:a16="http://schemas.microsoft.com/office/drawing/2014/main" id="{AC8075D9-C9A2-48B5-BCB4-2D4791F51F9B}"/>
              </a:ext>
            </a:extLst>
          </p:cNvPr>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2" name="Text Box 10">
            <a:extLst>
              <a:ext uri="{FF2B5EF4-FFF2-40B4-BE49-F238E27FC236}">
                <a16:creationId xmlns:a16="http://schemas.microsoft.com/office/drawing/2014/main" id="{FAB0D765-6F13-48B0-B577-41CBA0636DE8}"/>
              </a:ext>
            </a:extLst>
          </p:cNvPr>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MarSt</a:t>
            </a:r>
            <a:endParaRPr lang="en-US" altLang="en-US" sz="1600" b="0">
              <a:solidFill>
                <a:schemeClr val="bg2"/>
              </a:solidFill>
            </a:endParaRPr>
          </a:p>
        </p:txBody>
      </p:sp>
      <p:sp>
        <p:nvSpPr>
          <p:cNvPr id="16393" name="Text Box 11">
            <a:extLst>
              <a:ext uri="{FF2B5EF4-FFF2-40B4-BE49-F238E27FC236}">
                <a16:creationId xmlns:a16="http://schemas.microsoft.com/office/drawing/2014/main" id="{E0C25DCC-6325-43C2-8087-9B8F569C2B49}"/>
              </a:ext>
            </a:extLst>
          </p:cNvPr>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Income</a:t>
            </a:r>
            <a:endParaRPr lang="en-US" altLang="en-US" sz="1600" b="0">
              <a:solidFill>
                <a:schemeClr val="bg2"/>
              </a:solidFill>
            </a:endParaRPr>
          </a:p>
        </p:txBody>
      </p:sp>
      <p:sp>
        <p:nvSpPr>
          <p:cNvPr id="16394" name="AutoShape 12">
            <a:extLst>
              <a:ext uri="{FF2B5EF4-FFF2-40B4-BE49-F238E27FC236}">
                <a16:creationId xmlns:a16="http://schemas.microsoft.com/office/drawing/2014/main" id="{468DE7B0-FDD7-42CC-ADC9-86D382BACEE1}"/>
              </a:ext>
            </a:extLst>
          </p:cNvPr>
          <p:cNvSpPr>
            <a:spLocks noChangeArrowheads="1"/>
          </p:cNvSpPr>
          <p:nvPr/>
        </p:nvSpPr>
        <p:spPr bwMode="auto">
          <a:xfrm>
            <a:off x="2941638" y="5194300"/>
            <a:ext cx="688975" cy="449263"/>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6395" name="Text Box 13">
            <a:extLst>
              <a:ext uri="{FF2B5EF4-FFF2-40B4-BE49-F238E27FC236}">
                <a16:creationId xmlns:a16="http://schemas.microsoft.com/office/drawing/2014/main" id="{DABC81D7-2103-4EA9-9306-8BDB3DF0E04A}"/>
              </a:ext>
            </a:extLst>
          </p:cNvPr>
          <p:cNvSpPr txBox="1">
            <a:spLocks noChangeArrowheads="1"/>
          </p:cNvSpPr>
          <p:nvPr/>
        </p:nvSpPr>
        <p:spPr bwMode="auto">
          <a:xfrm>
            <a:off x="2859088" y="519430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YES</a:t>
            </a:r>
            <a:endParaRPr lang="en-US" altLang="en-US" sz="1600" b="0">
              <a:solidFill>
                <a:schemeClr val="bg2"/>
              </a:solidFill>
            </a:endParaRPr>
          </a:p>
        </p:txBody>
      </p:sp>
      <p:sp>
        <p:nvSpPr>
          <p:cNvPr id="16396" name="AutoShape 14">
            <a:extLst>
              <a:ext uri="{FF2B5EF4-FFF2-40B4-BE49-F238E27FC236}">
                <a16:creationId xmlns:a16="http://schemas.microsoft.com/office/drawing/2014/main" id="{946D1A10-755F-4542-807A-00A40EE7C027}"/>
              </a:ext>
            </a:extLst>
          </p:cNvPr>
          <p:cNvSpPr>
            <a:spLocks noChangeArrowheads="1"/>
          </p:cNvSpPr>
          <p:nvPr/>
        </p:nvSpPr>
        <p:spPr bwMode="auto">
          <a:xfrm>
            <a:off x="1304925" y="5214938"/>
            <a:ext cx="717550" cy="44608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6397" name="Text Box 15">
            <a:extLst>
              <a:ext uri="{FF2B5EF4-FFF2-40B4-BE49-F238E27FC236}">
                <a16:creationId xmlns:a16="http://schemas.microsoft.com/office/drawing/2014/main" id="{3070DA6E-BD1C-450C-99ED-2E2433E8F1F4}"/>
              </a:ext>
            </a:extLst>
          </p:cNvPr>
          <p:cNvSpPr txBox="1">
            <a:spLocks noChangeArrowheads="1"/>
          </p:cNvSpPr>
          <p:nvPr/>
        </p:nvSpPr>
        <p:spPr bwMode="auto">
          <a:xfrm>
            <a:off x="1435100" y="51974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6398" name="AutoShape 16">
            <a:extLst>
              <a:ext uri="{FF2B5EF4-FFF2-40B4-BE49-F238E27FC236}">
                <a16:creationId xmlns:a16="http://schemas.microsoft.com/office/drawing/2014/main" id="{7BA13988-E217-467B-BE7D-6D9BB058EF1C}"/>
              </a:ext>
            </a:extLst>
          </p:cNvPr>
          <p:cNvSpPr>
            <a:spLocks noChangeArrowheads="1"/>
          </p:cNvSpPr>
          <p:nvPr/>
        </p:nvSpPr>
        <p:spPr bwMode="auto">
          <a:xfrm>
            <a:off x="685800" y="3271838"/>
            <a:ext cx="752475" cy="4270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6399" name="Text Box 17">
            <a:extLst>
              <a:ext uri="{FF2B5EF4-FFF2-40B4-BE49-F238E27FC236}">
                <a16:creationId xmlns:a16="http://schemas.microsoft.com/office/drawing/2014/main" id="{88775961-4A12-4FE2-9D8F-C980F1D56036}"/>
              </a:ext>
            </a:extLst>
          </p:cNvPr>
          <p:cNvSpPr txBox="1">
            <a:spLocks noChangeArrowheads="1"/>
          </p:cNvSpPr>
          <p:nvPr/>
        </p:nvSpPr>
        <p:spPr bwMode="auto">
          <a:xfrm>
            <a:off x="814388" y="32543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rgbClr val="00FFFF"/>
              </a:solidFill>
            </a:endParaRPr>
          </a:p>
        </p:txBody>
      </p:sp>
      <p:sp>
        <p:nvSpPr>
          <p:cNvPr id="16400" name="AutoShape 18">
            <a:extLst>
              <a:ext uri="{FF2B5EF4-FFF2-40B4-BE49-F238E27FC236}">
                <a16:creationId xmlns:a16="http://schemas.microsoft.com/office/drawing/2014/main" id="{7C14FA3E-B966-49C0-9A59-A3B9258325C7}"/>
              </a:ext>
            </a:extLst>
          </p:cNvPr>
          <p:cNvSpPr>
            <a:spLocks noChangeArrowheads="1"/>
          </p:cNvSpPr>
          <p:nvPr/>
        </p:nvSpPr>
        <p:spPr bwMode="auto">
          <a:xfrm>
            <a:off x="3860800" y="4259263"/>
            <a:ext cx="752475" cy="466725"/>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6401" name="Text Box 19">
            <a:extLst>
              <a:ext uri="{FF2B5EF4-FFF2-40B4-BE49-F238E27FC236}">
                <a16:creationId xmlns:a16="http://schemas.microsoft.com/office/drawing/2014/main" id="{FE456DF6-A29A-4A91-9FB7-8154021C4A84}"/>
              </a:ext>
            </a:extLst>
          </p:cNvPr>
          <p:cNvSpPr txBox="1">
            <a:spLocks noChangeArrowheads="1"/>
          </p:cNvSpPr>
          <p:nvPr/>
        </p:nvSpPr>
        <p:spPr bwMode="auto">
          <a:xfrm>
            <a:off x="3968750" y="4259263"/>
            <a:ext cx="490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6402" name="Text Box 20">
            <a:extLst>
              <a:ext uri="{FF2B5EF4-FFF2-40B4-BE49-F238E27FC236}">
                <a16:creationId xmlns:a16="http://schemas.microsoft.com/office/drawing/2014/main" id="{50D0CB85-8DB9-4236-B5F3-B701D98060AF}"/>
              </a:ext>
            </a:extLst>
          </p:cNvPr>
          <p:cNvSpPr txBox="1">
            <a:spLocks noChangeArrowheads="1"/>
          </p:cNvSpPr>
          <p:nvPr/>
        </p:nvSpPr>
        <p:spPr bwMode="auto">
          <a:xfrm>
            <a:off x="860425" y="26860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Yes</a:t>
            </a:r>
            <a:endParaRPr lang="en-US" altLang="en-US" sz="1600" b="0">
              <a:solidFill>
                <a:schemeClr val="bg2"/>
              </a:solidFill>
            </a:endParaRPr>
          </a:p>
        </p:txBody>
      </p:sp>
      <p:sp>
        <p:nvSpPr>
          <p:cNvPr id="16403" name="Text Box 21">
            <a:extLst>
              <a:ext uri="{FF2B5EF4-FFF2-40B4-BE49-F238E27FC236}">
                <a16:creationId xmlns:a16="http://schemas.microsoft.com/office/drawing/2014/main" id="{58324734-18CC-406B-B866-BD7576D557FD}"/>
              </a:ext>
            </a:extLst>
          </p:cNvPr>
          <p:cNvSpPr txBox="1">
            <a:spLocks noChangeArrowheads="1"/>
          </p:cNvSpPr>
          <p:nvPr/>
        </p:nvSpPr>
        <p:spPr bwMode="auto">
          <a:xfrm>
            <a:off x="2897188" y="26860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solidFill>
                  <a:srgbClr val="FF0000"/>
                </a:solidFill>
              </a:rPr>
              <a:t>No</a:t>
            </a:r>
          </a:p>
        </p:txBody>
      </p:sp>
      <p:sp>
        <p:nvSpPr>
          <p:cNvPr id="16404" name="Text Box 22">
            <a:extLst>
              <a:ext uri="{FF2B5EF4-FFF2-40B4-BE49-F238E27FC236}">
                <a16:creationId xmlns:a16="http://schemas.microsoft.com/office/drawing/2014/main" id="{FC071BAD-0D75-4863-8163-D80876FC0589}"/>
              </a:ext>
            </a:extLst>
          </p:cNvPr>
          <p:cNvSpPr txBox="1">
            <a:spLocks noChangeArrowheads="1"/>
          </p:cNvSpPr>
          <p:nvPr/>
        </p:nvSpPr>
        <p:spPr bwMode="auto">
          <a:xfrm>
            <a:off x="4022725" y="3624263"/>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Married</a:t>
            </a:r>
            <a:r>
              <a:rPr lang="en-US" altLang="en-US" sz="1600" b="0">
                <a:solidFill>
                  <a:schemeClr val="bg2"/>
                </a:solidFill>
              </a:rPr>
              <a:t> </a:t>
            </a:r>
          </a:p>
        </p:txBody>
      </p:sp>
      <p:sp>
        <p:nvSpPr>
          <p:cNvPr id="16405" name="Text Box 23">
            <a:extLst>
              <a:ext uri="{FF2B5EF4-FFF2-40B4-BE49-F238E27FC236}">
                <a16:creationId xmlns:a16="http://schemas.microsoft.com/office/drawing/2014/main" id="{0893316C-21F3-4B37-9942-0700AD30CB3A}"/>
              </a:ext>
            </a:extLst>
          </p:cNvPr>
          <p:cNvSpPr txBox="1">
            <a:spLocks noChangeArrowheads="1"/>
          </p:cNvSpPr>
          <p:nvPr/>
        </p:nvSpPr>
        <p:spPr bwMode="auto">
          <a:xfrm>
            <a:off x="1662113" y="3659188"/>
            <a:ext cx="1660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Single, Divorced</a:t>
            </a:r>
            <a:endParaRPr lang="en-US" altLang="en-US" sz="1600" b="0">
              <a:solidFill>
                <a:schemeClr val="bg2"/>
              </a:solidFill>
            </a:endParaRPr>
          </a:p>
        </p:txBody>
      </p:sp>
      <p:sp>
        <p:nvSpPr>
          <p:cNvPr id="16406" name="Text Box 24">
            <a:extLst>
              <a:ext uri="{FF2B5EF4-FFF2-40B4-BE49-F238E27FC236}">
                <a16:creationId xmlns:a16="http://schemas.microsoft.com/office/drawing/2014/main" id="{0F440198-8C5F-40FD-949F-5DB9B4C78F44}"/>
              </a:ext>
            </a:extLst>
          </p:cNvPr>
          <p:cNvSpPr txBox="1">
            <a:spLocks noChangeArrowheads="1"/>
          </p:cNvSpPr>
          <p:nvPr/>
        </p:nvSpPr>
        <p:spPr bwMode="auto">
          <a:xfrm>
            <a:off x="1155700"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&lt; 80K</a:t>
            </a:r>
            <a:endParaRPr lang="en-US" altLang="en-US" sz="1600" b="0">
              <a:solidFill>
                <a:schemeClr val="bg2"/>
              </a:solidFill>
            </a:endParaRPr>
          </a:p>
        </p:txBody>
      </p:sp>
      <p:sp>
        <p:nvSpPr>
          <p:cNvPr id="16407" name="Text Box 25">
            <a:extLst>
              <a:ext uri="{FF2B5EF4-FFF2-40B4-BE49-F238E27FC236}">
                <a16:creationId xmlns:a16="http://schemas.microsoft.com/office/drawing/2014/main" id="{D3E175E6-83AF-4B08-B14D-6BE5654C3A30}"/>
              </a:ext>
            </a:extLst>
          </p:cNvPr>
          <p:cNvSpPr txBox="1">
            <a:spLocks noChangeArrowheads="1"/>
          </p:cNvSpPr>
          <p:nvPr/>
        </p:nvSpPr>
        <p:spPr bwMode="auto">
          <a:xfrm>
            <a:off x="3101975"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&gt; 80K</a:t>
            </a:r>
            <a:endParaRPr lang="en-US" altLang="en-US" sz="1600" b="0">
              <a:solidFill>
                <a:schemeClr val="bg2"/>
              </a:solidFill>
            </a:endParaRPr>
          </a:p>
        </p:txBody>
      </p:sp>
      <p:graphicFrame>
        <p:nvGraphicFramePr>
          <p:cNvPr id="16408" name="Object 26">
            <a:extLst>
              <a:ext uri="{FF2B5EF4-FFF2-40B4-BE49-F238E27FC236}">
                <a16:creationId xmlns:a16="http://schemas.microsoft.com/office/drawing/2014/main" id="{5AD7F2BF-2DD1-44E8-93CE-3F8CD9A91F78}"/>
              </a:ext>
            </a:extLst>
          </p:cNvPr>
          <p:cNvGraphicFramePr>
            <a:graphicFrameLocks noChangeAspect="1"/>
          </p:cNvGraphicFramePr>
          <p:nvPr/>
        </p:nvGraphicFramePr>
        <p:xfrm>
          <a:off x="4957763" y="1604963"/>
          <a:ext cx="3576637" cy="1117600"/>
        </p:xfrm>
        <a:graphic>
          <a:graphicData uri="http://schemas.openxmlformats.org/presentationml/2006/ole">
            <mc:AlternateContent xmlns:mc="http://schemas.openxmlformats.org/markup-compatibility/2006">
              <mc:Choice xmlns:v="urn:schemas-microsoft-com:vml" Requires="v">
                <p:oleObj name="Document" r:id="rId2" imgW="5054600" imgH="1600200" progId="Word.Document.8">
                  <p:embed/>
                </p:oleObj>
              </mc:Choice>
              <mc:Fallback>
                <p:oleObj name="Document" r:id="rId2" imgW="5054600" imgH="1600200" progId="Word.Document.8">
                  <p:embed/>
                  <p:pic>
                    <p:nvPicPr>
                      <p:cNvPr id="0" name="Object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7763" y="1604963"/>
                        <a:ext cx="3576637"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6409" name="Text Box 27">
            <a:extLst>
              <a:ext uri="{FF2B5EF4-FFF2-40B4-BE49-F238E27FC236}">
                <a16:creationId xmlns:a16="http://schemas.microsoft.com/office/drawing/2014/main" id="{5814FC83-E9AA-4A72-923A-B36CA1125595}"/>
              </a:ext>
            </a:extLst>
          </p:cNvPr>
          <p:cNvSpPr txBox="1">
            <a:spLocks noChangeArrowheads="1"/>
          </p:cNvSpPr>
          <p:nvPr/>
        </p:nvSpPr>
        <p:spPr bwMode="auto">
          <a:xfrm>
            <a:off x="4800600" y="11430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spcBef>
                <a:spcPct val="20000"/>
              </a:spcBef>
              <a:spcAft>
                <a:spcPct val="0"/>
              </a:spcAft>
              <a:buClr>
                <a:schemeClr val="accent2"/>
              </a:buClr>
              <a:buFont typeface="Monotype Sorts" pitchFamily="-84" charset="2"/>
              <a:buNone/>
            </a:pPr>
            <a:r>
              <a:rPr lang="en-US" altLang="en-US" sz="2000">
                <a:solidFill>
                  <a:schemeClr val="tx2"/>
                </a:solidFill>
              </a:rPr>
              <a:t>Test Data</a:t>
            </a:r>
            <a:endParaRPr lang="en-US" altLang="en-US" sz="2000" b="0">
              <a:solidFill>
                <a:schemeClr val="bg2"/>
              </a:solidFill>
            </a:endParaRPr>
          </a:p>
        </p:txBody>
      </p:sp>
      <p:sp>
        <p:nvSpPr>
          <p:cNvPr id="16410" name="Line 28">
            <a:extLst>
              <a:ext uri="{FF2B5EF4-FFF2-40B4-BE49-F238E27FC236}">
                <a16:creationId xmlns:a16="http://schemas.microsoft.com/office/drawing/2014/main" id="{9B60F30B-25F0-4E02-9205-9196E72DB7D8}"/>
              </a:ext>
            </a:extLst>
          </p:cNvPr>
          <p:cNvSpPr>
            <a:spLocks noChangeShapeType="1"/>
          </p:cNvSpPr>
          <p:nvPr/>
        </p:nvSpPr>
        <p:spPr bwMode="auto">
          <a:xfrm flipH="1">
            <a:off x="3810000" y="2057400"/>
            <a:ext cx="2057400" cy="1295400"/>
          </a:xfrm>
          <a:prstGeom prst="line">
            <a:avLst/>
          </a:prstGeom>
          <a:noFill/>
          <a:ln w="15875">
            <a:solidFill>
              <a:srgbClr val="FF0000"/>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11" name="Text Box 29">
            <a:extLst>
              <a:ext uri="{FF2B5EF4-FFF2-40B4-BE49-F238E27FC236}">
                <a16:creationId xmlns:a16="http://schemas.microsoft.com/office/drawing/2014/main" id="{782D7552-4A10-49EF-AA4E-FBC4DEE9A474}"/>
              </a:ext>
            </a:extLst>
          </p:cNvPr>
          <p:cNvSpPr txBox="1">
            <a:spLocks noChangeArrowheads="1"/>
          </p:cNvSpPr>
          <p:nvPr/>
        </p:nvSpPr>
        <p:spPr bwMode="auto">
          <a:xfrm>
            <a:off x="1606550" y="2362200"/>
            <a:ext cx="1027113" cy="593725"/>
          </a:xfrm>
          <a:prstGeom prst="rect">
            <a:avLst/>
          </a:prstGeom>
          <a:solidFill>
            <a:srgbClr val="FFFF00"/>
          </a:solidFill>
          <a:ln w="12700">
            <a:solidFill>
              <a:srgbClr val="0000FF"/>
            </a:solidFill>
            <a:miter lim="800000"/>
            <a:headEnd/>
            <a:tailEnd/>
          </a:ln>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Home Owner</a:t>
            </a:r>
            <a:endParaRPr lang="en-US" altLang="en-US" sz="1600" b="0">
              <a:solidFill>
                <a:schemeClr val="bg2"/>
              </a:solidFill>
            </a:endParaRPr>
          </a:p>
        </p:txBody>
      </p:sp>
      <p:sp>
        <p:nvSpPr>
          <p:cNvPr id="2" name="Date Placeholder 1">
            <a:extLst>
              <a:ext uri="{FF2B5EF4-FFF2-40B4-BE49-F238E27FC236}">
                <a16:creationId xmlns:a16="http://schemas.microsoft.com/office/drawing/2014/main" id="{2F2F8AD1-81E6-466A-A329-F412ABE3CB65}"/>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173B1CBD-DABB-4236-9028-F59510458154}"/>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007227FA-A692-4498-876D-E141937DCB39}"/>
              </a:ext>
            </a:extLst>
          </p:cNvPr>
          <p:cNvSpPr>
            <a:spLocks noGrp="1"/>
          </p:cNvSpPr>
          <p:nvPr>
            <p:ph type="sldNum" sz="quarter" idx="12"/>
          </p:nvPr>
        </p:nvSpPr>
        <p:spPr/>
        <p:txBody>
          <a:bodyPr/>
          <a:lstStyle/>
          <a:p>
            <a:pPr>
              <a:defRPr/>
            </a:pPr>
            <a:fld id="{8E680B55-7697-4C7B-89C2-F38D3ACF3205}" type="slidenum">
              <a:rPr lang="en-US"/>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DF913686-F9A1-43CF-971D-57FD40452838}"/>
              </a:ext>
            </a:extLst>
          </p:cNvPr>
          <p:cNvSpPr>
            <a:spLocks noGrp="1" noChangeArrowheads="1"/>
          </p:cNvSpPr>
          <p:nvPr>
            <p:ph type="title"/>
          </p:nvPr>
        </p:nvSpPr>
        <p:spPr/>
        <p:txBody>
          <a:bodyPr/>
          <a:lstStyle/>
          <a:p>
            <a:pPr>
              <a:defRPr/>
            </a:pPr>
            <a:r>
              <a:rPr lang="en-US">
                <a:cs typeface="+mj-cs"/>
              </a:rPr>
              <a:t>Apply Model to Test Data</a:t>
            </a:r>
          </a:p>
        </p:txBody>
      </p:sp>
      <p:sp>
        <p:nvSpPr>
          <p:cNvPr id="17410" name="Line 3">
            <a:extLst>
              <a:ext uri="{FF2B5EF4-FFF2-40B4-BE49-F238E27FC236}">
                <a16:creationId xmlns:a16="http://schemas.microsoft.com/office/drawing/2014/main" id="{A5C44BA8-84B4-4329-B4FC-AA80BBE1D12C}"/>
              </a:ext>
            </a:extLst>
          </p:cNvPr>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1" name="Line 4">
            <a:extLst>
              <a:ext uri="{FF2B5EF4-FFF2-40B4-BE49-F238E27FC236}">
                <a16:creationId xmlns:a16="http://schemas.microsoft.com/office/drawing/2014/main" id="{797895E3-BF9E-446D-9E4F-1641D1CBD5FC}"/>
              </a:ext>
            </a:extLst>
          </p:cNvPr>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2" name="Line 5">
            <a:extLst>
              <a:ext uri="{FF2B5EF4-FFF2-40B4-BE49-F238E27FC236}">
                <a16:creationId xmlns:a16="http://schemas.microsoft.com/office/drawing/2014/main" id="{09581D5C-6807-48B8-AC2F-8E48F06FE3FE}"/>
              </a:ext>
            </a:extLst>
          </p:cNvPr>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3" name="Line 6">
            <a:extLst>
              <a:ext uri="{FF2B5EF4-FFF2-40B4-BE49-F238E27FC236}">
                <a16:creationId xmlns:a16="http://schemas.microsoft.com/office/drawing/2014/main" id="{94B25752-DE6D-4333-B1E8-3A66014C17F4}"/>
              </a:ext>
            </a:extLst>
          </p:cNvPr>
          <p:cNvSpPr>
            <a:spLocks noChangeShapeType="1"/>
          </p:cNvSpPr>
          <p:nvPr/>
        </p:nvSpPr>
        <p:spPr bwMode="auto">
          <a:xfrm>
            <a:off x="3695700" y="3576638"/>
            <a:ext cx="531813" cy="64928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4" name="Line 7">
            <a:extLst>
              <a:ext uri="{FF2B5EF4-FFF2-40B4-BE49-F238E27FC236}">
                <a16:creationId xmlns:a16="http://schemas.microsoft.com/office/drawing/2014/main" id="{2FC40FF1-CE46-4E85-B66E-8F5BD7489EFA}"/>
              </a:ext>
            </a:extLst>
          </p:cNvPr>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5" name="Line 8">
            <a:extLst>
              <a:ext uri="{FF2B5EF4-FFF2-40B4-BE49-F238E27FC236}">
                <a16:creationId xmlns:a16="http://schemas.microsoft.com/office/drawing/2014/main" id="{4E0AC857-653F-4E1C-A81F-4C632F7FE343}"/>
              </a:ext>
            </a:extLst>
          </p:cNvPr>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6" name="Text Box 10">
            <a:extLst>
              <a:ext uri="{FF2B5EF4-FFF2-40B4-BE49-F238E27FC236}">
                <a16:creationId xmlns:a16="http://schemas.microsoft.com/office/drawing/2014/main" id="{31A188CD-F3E0-4270-BBA1-15965EB02823}"/>
              </a:ext>
            </a:extLst>
          </p:cNvPr>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MarSt</a:t>
            </a:r>
            <a:endParaRPr lang="en-US" altLang="en-US" sz="1600" b="0">
              <a:solidFill>
                <a:schemeClr val="bg2"/>
              </a:solidFill>
            </a:endParaRPr>
          </a:p>
        </p:txBody>
      </p:sp>
      <p:sp>
        <p:nvSpPr>
          <p:cNvPr id="17417" name="Text Box 11">
            <a:extLst>
              <a:ext uri="{FF2B5EF4-FFF2-40B4-BE49-F238E27FC236}">
                <a16:creationId xmlns:a16="http://schemas.microsoft.com/office/drawing/2014/main" id="{B088FB2D-4993-482E-92FF-F12075DE849E}"/>
              </a:ext>
            </a:extLst>
          </p:cNvPr>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Income</a:t>
            </a:r>
            <a:endParaRPr lang="en-US" altLang="en-US" sz="1600" b="0">
              <a:solidFill>
                <a:schemeClr val="bg2"/>
              </a:solidFill>
            </a:endParaRPr>
          </a:p>
        </p:txBody>
      </p:sp>
      <p:sp>
        <p:nvSpPr>
          <p:cNvPr id="17418" name="AutoShape 12">
            <a:extLst>
              <a:ext uri="{FF2B5EF4-FFF2-40B4-BE49-F238E27FC236}">
                <a16:creationId xmlns:a16="http://schemas.microsoft.com/office/drawing/2014/main" id="{1F9C1CC1-F565-4255-996C-D3743FE575DE}"/>
              </a:ext>
            </a:extLst>
          </p:cNvPr>
          <p:cNvSpPr>
            <a:spLocks noChangeArrowheads="1"/>
          </p:cNvSpPr>
          <p:nvPr/>
        </p:nvSpPr>
        <p:spPr bwMode="auto">
          <a:xfrm>
            <a:off x="2941638" y="5194300"/>
            <a:ext cx="688975" cy="449263"/>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7419" name="Text Box 13">
            <a:extLst>
              <a:ext uri="{FF2B5EF4-FFF2-40B4-BE49-F238E27FC236}">
                <a16:creationId xmlns:a16="http://schemas.microsoft.com/office/drawing/2014/main" id="{956999A7-BB5C-470C-92AF-D68F15462279}"/>
              </a:ext>
            </a:extLst>
          </p:cNvPr>
          <p:cNvSpPr txBox="1">
            <a:spLocks noChangeArrowheads="1"/>
          </p:cNvSpPr>
          <p:nvPr/>
        </p:nvSpPr>
        <p:spPr bwMode="auto">
          <a:xfrm>
            <a:off x="2859088" y="519430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YES</a:t>
            </a:r>
            <a:endParaRPr lang="en-US" altLang="en-US" sz="1600" b="0">
              <a:solidFill>
                <a:schemeClr val="bg2"/>
              </a:solidFill>
            </a:endParaRPr>
          </a:p>
        </p:txBody>
      </p:sp>
      <p:sp>
        <p:nvSpPr>
          <p:cNvPr id="17420" name="AutoShape 14">
            <a:extLst>
              <a:ext uri="{FF2B5EF4-FFF2-40B4-BE49-F238E27FC236}">
                <a16:creationId xmlns:a16="http://schemas.microsoft.com/office/drawing/2014/main" id="{1C101A96-F92E-4F68-9D70-DADD2D5D253A}"/>
              </a:ext>
            </a:extLst>
          </p:cNvPr>
          <p:cNvSpPr>
            <a:spLocks noChangeArrowheads="1"/>
          </p:cNvSpPr>
          <p:nvPr/>
        </p:nvSpPr>
        <p:spPr bwMode="auto">
          <a:xfrm>
            <a:off x="1304925" y="5214938"/>
            <a:ext cx="717550" cy="44608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7421" name="Text Box 15">
            <a:extLst>
              <a:ext uri="{FF2B5EF4-FFF2-40B4-BE49-F238E27FC236}">
                <a16:creationId xmlns:a16="http://schemas.microsoft.com/office/drawing/2014/main" id="{0376D1BD-C3DD-4253-AEEC-8937457BBB1E}"/>
              </a:ext>
            </a:extLst>
          </p:cNvPr>
          <p:cNvSpPr txBox="1">
            <a:spLocks noChangeArrowheads="1"/>
          </p:cNvSpPr>
          <p:nvPr/>
        </p:nvSpPr>
        <p:spPr bwMode="auto">
          <a:xfrm>
            <a:off x="1435100" y="51974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7422" name="AutoShape 16">
            <a:extLst>
              <a:ext uri="{FF2B5EF4-FFF2-40B4-BE49-F238E27FC236}">
                <a16:creationId xmlns:a16="http://schemas.microsoft.com/office/drawing/2014/main" id="{B1823FFB-E289-4C8C-901F-55F3978AD9B7}"/>
              </a:ext>
            </a:extLst>
          </p:cNvPr>
          <p:cNvSpPr>
            <a:spLocks noChangeArrowheads="1"/>
          </p:cNvSpPr>
          <p:nvPr/>
        </p:nvSpPr>
        <p:spPr bwMode="auto">
          <a:xfrm>
            <a:off x="685800" y="3271838"/>
            <a:ext cx="752475" cy="4270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7423" name="Text Box 17">
            <a:extLst>
              <a:ext uri="{FF2B5EF4-FFF2-40B4-BE49-F238E27FC236}">
                <a16:creationId xmlns:a16="http://schemas.microsoft.com/office/drawing/2014/main" id="{953DB719-85F0-4BBA-B5BA-5D45B6EBEF9E}"/>
              </a:ext>
            </a:extLst>
          </p:cNvPr>
          <p:cNvSpPr txBox="1">
            <a:spLocks noChangeArrowheads="1"/>
          </p:cNvSpPr>
          <p:nvPr/>
        </p:nvSpPr>
        <p:spPr bwMode="auto">
          <a:xfrm>
            <a:off x="814388" y="32543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rgbClr val="00FFFF"/>
              </a:solidFill>
            </a:endParaRPr>
          </a:p>
        </p:txBody>
      </p:sp>
      <p:sp>
        <p:nvSpPr>
          <p:cNvPr id="17424" name="AutoShape 18">
            <a:extLst>
              <a:ext uri="{FF2B5EF4-FFF2-40B4-BE49-F238E27FC236}">
                <a16:creationId xmlns:a16="http://schemas.microsoft.com/office/drawing/2014/main" id="{7837243C-859F-4CB3-9D4A-9F92C678166E}"/>
              </a:ext>
            </a:extLst>
          </p:cNvPr>
          <p:cNvSpPr>
            <a:spLocks noChangeArrowheads="1"/>
          </p:cNvSpPr>
          <p:nvPr/>
        </p:nvSpPr>
        <p:spPr bwMode="auto">
          <a:xfrm>
            <a:off x="3860800" y="4259263"/>
            <a:ext cx="752475" cy="466725"/>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7425" name="Text Box 19">
            <a:extLst>
              <a:ext uri="{FF2B5EF4-FFF2-40B4-BE49-F238E27FC236}">
                <a16:creationId xmlns:a16="http://schemas.microsoft.com/office/drawing/2014/main" id="{ED1B0FE0-BC53-4B69-A5F4-50CC2EDB5141}"/>
              </a:ext>
            </a:extLst>
          </p:cNvPr>
          <p:cNvSpPr txBox="1">
            <a:spLocks noChangeArrowheads="1"/>
          </p:cNvSpPr>
          <p:nvPr/>
        </p:nvSpPr>
        <p:spPr bwMode="auto">
          <a:xfrm>
            <a:off x="3968750" y="4259263"/>
            <a:ext cx="490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7426" name="Text Box 20">
            <a:extLst>
              <a:ext uri="{FF2B5EF4-FFF2-40B4-BE49-F238E27FC236}">
                <a16:creationId xmlns:a16="http://schemas.microsoft.com/office/drawing/2014/main" id="{3B41FB1B-D4C9-4F5D-96D0-968FDC030B33}"/>
              </a:ext>
            </a:extLst>
          </p:cNvPr>
          <p:cNvSpPr txBox="1">
            <a:spLocks noChangeArrowheads="1"/>
          </p:cNvSpPr>
          <p:nvPr/>
        </p:nvSpPr>
        <p:spPr bwMode="auto">
          <a:xfrm>
            <a:off x="860425" y="26860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Yes</a:t>
            </a:r>
            <a:endParaRPr lang="en-US" altLang="en-US" sz="1600" b="0">
              <a:solidFill>
                <a:schemeClr val="bg2"/>
              </a:solidFill>
            </a:endParaRPr>
          </a:p>
        </p:txBody>
      </p:sp>
      <p:sp>
        <p:nvSpPr>
          <p:cNvPr id="17427" name="Text Box 21">
            <a:extLst>
              <a:ext uri="{FF2B5EF4-FFF2-40B4-BE49-F238E27FC236}">
                <a16:creationId xmlns:a16="http://schemas.microsoft.com/office/drawing/2014/main" id="{CA9CAFDA-E71A-4A2B-B9CD-37E59FFD21AA}"/>
              </a:ext>
            </a:extLst>
          </p:cNvPr>
          <p:cNvSpPr txBox="1">
            <a:spLocks noChangeArrowheads="1"/>
          </p:cNvSpPr>
          <p:nvPr/>
        </p:nvSpPr>
        <p:spPr bwMode="auto">
          <a:xfrm>
            <a:off x="2897188" y="26860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solidFill>
                  <a:srgbClr val="FF0000"/>
                </a:solidFill>
              </a:rPr>
              <a:t>No</a:t>
            </a:r>
          </a:p>
        </p:txBody>
      </p:sp>
      <p:sp>
        <p:nvSpPr>
          <p:cNvPr id="17428" name="Text Box 22">
            <a:extLst>
              <a:ext uri="{FF2B5EF4-FFF2-40B4-BE49-F238E27FC236}">
                <a16:creationId xmlns:a16="http://schemas.microsoft.com/office/drawing/2014/main" id="{071D0BFD-351B-4C5C-84FD-11F209DC2AE6}"/>
              </a:ext>
            </a:extLst>
          </p:cNvPr>
          <p:cNvSpPr txBox="1">
            <a:spLocks noChangeArrowheads="1"/>
          </p:cNvSpPr>
          <p:nvPr/>
        </p:nvSpPr>
        <p:spPr bwMode="auto">
          <a:xfrm>
            <a:off x="4022725" y="3624263"/>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solidFill>
                  <a:srgbClr val="FF0000"/>
                </a:solidFill>
              </a:rPr>
              <a:t>Married </a:t>
            </a:r>
          </a:p>
        </p:txBody>
      </p:sp>
      <p:sp>
        <p:nvSpPr>
          <p:cNvPr id="17429" name="Text Box 23">
            <a:extLst>
              <a:ext uri="{FF2B5EF4-FFF2-40B4-BE49-F238E27FC236}">
                <a16:creationId xmlns:a16="http://schemas.microsoft.com/office/drawing/2014/main" id="{770EE8FE-0778-4053-9E39-C40CFA0736CA}"/>
              </a:ext>
            </a:extLst>
          </p:cNvPr>
          <p:cNvSpPr txBox="1">
            <a:spLocks noChangeArrowheads="1"/>
          </p:cNvSpPr>
          <p:nvPr/>
        </p:nvSpPr>
        <p:spPr bwMode="auto">
          <a:xfrm>
            <a:off x="1662113" y="3659188"/>
            <a:ext cx="1660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Single, Divorced</a:t>
            </a:r>
            <a:endParaRPr lang="en-US" altLang="en-US" sz="1600" b="0">
              <a:solidFill>
                <a:schemeClr val="bg2"/>
              </a:solidFill>
            </a:endParaRPr>
          </a:p>
        </p:txBody>
      </p:sp>
      <p:sp>
        <p:nvSpPr>
          <p:cNvPr id="17430" name="Text Box 24">
            <a:extLst>
              <a:ext uri="{FF2B5EF4-FFF2-40B4-BE49-F238E27FC236}">
                <a16:creationId xmlns:a16="http://schemas.microsoft.com/office/drawing/2014/main" id="{D2ABB308-17E1-4414-A45B-197C197ED70B}"/>
              </a:ext>
            </a:extLst>
          </p:cNvPr>
          <p:cNvSpPr txBox="1">
            <a:spLocks noChangeArrowheads="1"/>
          </p:cNvSpPr>
          <p:nvPr/>
        </p:nvSpPr>
        <p:spPr bwMode="auto">
          <a:xfrm>
            <a:off x="1155700"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&lt; 80K</a:t>
            </a:r>
            <a:endParaRPr lang="en-US" altLang="en-US" sz="1600" b="0">
              <a:solidFill>
                <a:schemeClr val="bg2"/>
              </a:solidFill>
            </a:endParaRPr>
          </a:p>
        </p:txBody>
      </p:sp>
      <p:sp>
        <p:nvSpPr>
          <p:cNvPr id="17431" name="Text Box 25">
            <a:extLst>
              <a:ext uri="{FF2B5EF4-FFF2-40B4-BE49-F238E27FC236}">
                <a16:creationId xmlns:a16="http://schemas.microsoft.com/office/drawing/2014/main" id="{1E12C45D-75EC-4B1A-979F-6C12A5CE299F}"/>
              </a:ext>
            </a:extLst>
          </p:cNvPr>
          <p:cNvSpPr txBox="1">
            <a:spLocks noChangeArrowheads="1"/>
          </p:cNvSpPr>
          <p:nvPr/>
        </p:nvSpPr>
        <p:spPr bwMode="auto">
          <a:xfrm>
            <a:off x="3101975"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&gt; 80K</a:t>
            </a:r>
            <a:endParaRPr lang="en-US" altLang="en-US" sz="1600" b="0">
              <a:solidFill>
                <a:schemeClr val="bg2"/>
              </a:solidFill>
            </a:endParaRPr>
          </a:p>
        </p:txBody>
      </p:sp>
      <p:graphicFrame>
        <p:nvGraphicFramePr>
          <p:cNvPr id="17432" name="Object 26">
            <a:extLst>
              <a:ext uri="{FF2B5EF4-FFF2-40B4-BE49-F238E27FC236}">
                <a16:creationId xmlns:a16="http://schemas.microsoft.com/office/drawing/2014/main" id="{E020D34F-E07B-40D6-9CDD-CF254E26446B}"/>
              </a:ext>
            </a:extLst>
          </p:cNvPr>
          <p:cNvGraphicFramePr>
            <a:graphicFrameLocks noChangeAspect="1"/>
          </p:cNvGraphicFramePr>
          <p:nvPr/>
        </p:nvGraphicFramePr>
        <p:xfrm>
          <a:off x="4957763" y="1604963"/>
          <a:ext cx="3719512" cy="1096962"/>
        </p:xfrm>
        <a:graphic>
          <a:graphicData uri="http://schemas.openxmlformats.org/presentationml/2006/ole">
            <mc:AlternateContent xmlns:mc="http://schemas.openxmlformats.org/markup-compatibility/2006">
              <mc:Choice xmlns:v="urn:schemas-microsoft-com:vml" Requires="v">
                <p:oleObj name="Document" r:id="rId2" imgW="5270500" imgH="1562100" progId="Word.Document.8">
                  <p:embed/>
                </p:oleObj>
              </mc:Choice>
              <mc:Fallback>
                <p:oleObj name="Document" r:id="rId2" imgW="5270500" imgH="1562100" progId="Word.Document.8">
                  <p:embed/>
                  <p:pic>
                    <p:nvPicPr>
                      <p:cNvPr id="0" name="Object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7763" y="1604963"/>
                        <a:ext cx="3719512" cy="1096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7433" name="Text Box 27">
            <a:extLst>
              <a:ext uri="{FF2B5EF4-FFF2-40B4-BE49-F238E27FC236}">
                <a16:creationId xmlns:a16="http://schemas.microsoft.com/office/drawing/2014/main" id="{99F29EE8-4751-46EC-8D7E-1F20D651965A}"/>
              </a:ext>
            </a:extLst>
          </p:cNvPr>
          <p:cNvSpPr txBox="1">
            <a:spLocks noChangeArrowheads="1"/>
          </p:cNvSpPr>
          <p:nvPr/>
        </p:nvSpPr>
        <p:spPr bwMode="auto">
          <a:xfrm>
            <a:off x="4800600" y="11430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spcBef>
                <a:spcPct val="20000"/>
              </a:spcBef>
              <a:spcAft>
                <a:spcPct val="0"/>
              </a:spcAft>
              <a:buClr>
                <a:schemeClr val="accent2"/>
              </a:buClr>
              <a:buFont typeface="Monotype Sorts" pitchFamily="-84" charset="2"/>
              <a:buNone/>
            </a:pPr>
            <a:r>
              <a:rPr lang="en-US" altLang="en-US" sz="2000">
                <a:solidFill>
                  <a:schemeClr val="tx2"/>
                </a:solidFill>
              </a:rPr>
              <a:t>Test Data</a:t>
            </a:r>
            <a:endParaRPr lang="en-US" altLang="en-US" sz="2000" b="0">
              <a:solidFill>
                <a:schemeClr val="bg2"/>
              </a:solidFill>
            </a:endParaRPr>
          </a:p>
        </p:txBody>
      </p:sp>
      <p:sp>
        <p:nvSpPr>
          <p:cNvPr id="17434" name="Line 28">
            <a:extLst>
              <a:ext uri="{FF2B5EF4-FFF2-40B4-BE49-F238E27FC236}">
                <a16:creationId xmlns:a16="http://schemas.microsoft.com/office/drawing/2014/main" id="{A44AE565-601F-42D4-8DC6-15A8D7B207AA}"/>
              </a:ext>
            </a:extLst>
          </p:cNvPr>
          <p:cNvSpPr>
            <a:spLocks noChangeShapeType="1"/>
          </p:cNvSpPr>
          <p:nvPr/>
        </p:nvSpPr>
        <p:spPr bwMode="auto">
          <a:xfrm flipH="1">
            <a:off x="4648200" y="2590800"/>
            <a:ext cx="1295400" cy="990600"/>
          </a:xfrm>
          <a:prstGeom prst="line">
            <a:avLst/>
          </a:prstGeom>
          <a:noFill/>
          <a:ln w="15875">
            <a:solidFill>
              <a:srgbClr val="FF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35" name="Text Box 29">
            <a:extLst>
              <a:ext uri="{FF2B5EF4-FFF2-40B4-BE49-F238E27FC236}">
                <a16:creationId xmlns:a16="http://schemas.microsoft.com/office/drawing/2014/main" id="{BCB815D9-B2C1-478F-9E33-19EA73F1CA0F}"/>
              </a:ext>
            </a:extLst>
          </p:cNvPr>
          <p:cNvSpPr txBox="1">
            <a:spLocks noChangeArrowheads="1"/>
          </p:cNvSpPr>
          <p:nvPr/>
        </p:nvSpPr>
        <p:spPr bwMode="auto">
          <a:xfrm>
            <a:off x="1606550" y="2362200"/>
            <a:ext cx="1027113" cy="593725"/>
          </a:xfrm>
          <a:prstGeom prst="rect">
            <a:avLst/>
          </a:prstGeom>
          <a:solidFill>
            <a:srgbClr val="FFFF00"/>
          </a:solidFill>
          <a:ln w="12700">
            <a:solidFill>
              <a:srgbClr val="0000FF"/>
            </a:solidFill>
            <a:miter lim="800000"/>
            <a:headEnd/>
            <a:tailEnd/>
          </a:ln>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Home Owner</a:t>
            </a:r>
            <a:endParaRPr lang="en-US" altLang="en-US" sz="1600" b="0">
              <a:solidFill>
                <a:schemeClr val="bg2"/>
              </a:solidFill>
            </a:endParaRPr>
          </a:p>
        </p:txBody>
      </p:sp>
      <p:sp>
        <p:nvSpPr>
          <p:cNvPr id="2" name="Date Placeholder 1">
            <a:extLst>
              <a:ext uri="{FF2B5EF4-FFF2-40B4-BE49-F238E27FC236}">
                <a16:creationId xmlns:a16="http://schemas.microsoft.com/office/drawing/2014/main" id="{A3896F20-2D52-417B-962D-2AF9AB48E454}"/>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ED250F69-DABC-42AD-A475-F05F80743D42}"/>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90D4B7A5-BE48-456C-9BAB-189A8197979C}"/>
              </a:ext>
            </a:extLst>
          </p:cNvPr>
          <p:cNvSpPr>
            <a:spLocks noGrp="1"/>
          </p:cNvSpPr>
          <p:nvPr>
            <p:ph type="sldNum" sz="quarter" idx="12"/>
          </p:nvPr>
        </p:nvSpPr>
        <p:spPr/>
        <p:txBody>
          <a:bodyPr/>
          <a:lstStyle/>
          <a:p>
            <a:pPr>
              <a:defRPr/>
            </a:pPr>
            <a:fld id="{D0051604-57D2-428E-A2A7-786F957DB7C8}" type="slidenum">
              <a:rPr lang="en-US"/>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505C3759-8E76-4AB9-AC94-72D0D840B28F}"/>
              </a:ext>
            </a:extLst>
          </p:cNvPr>
          <p:cNvSpPr>
            <a:spLocks noGrp="1" noChangeArrowheads="1"/>
          </p:cNvSpPr>
          <p:nvPr>
            <p:ph type="title"/>
          </p:nvPr>
        </p:nvSpPr>
        <p:spPr/>
        <p:txBody>
          <a:bodyPr/>
          <a:lstStyle/>
          <a:p>
            <a:pPr>
              <a:defRPr/>
            </a:pPr>
            <a:r>
              <a:rPr lang="en-US">
                <a:cs typeface="+mj-cs"/>
              </a:rPr>
              <a:t>Apply Model to Test Data</a:t>
            </a:r>
          </a:p>
        </p:txBody>
      </p:sp>
      <p:sp>
        <p:nvSpPr>
          <p:cNvPr id="18434" name="Line 3">
            <a:extLst>
              <a:ext uri="{FF2B5EF4-FFF2-40B4-BE49-F238E27FC236}">
                <a16:creationId xmlns:a16="http://schemas.microsoft.com/office/drawing/2014/main" id="{399E9645-00A4-4D7C-B515-111A12ED86B8}"/>
              </a:ext>
            </a:extLst>
          </p:cNvPr>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35" name="Line 4">
            <a:extLst>
              <a:ext uri="{FF2B5EF4-FFF2-40B4-BE49-F238E27FC236}">
                <a16:creationId xmlns:a16="http://schemas.microsoft.com/office/drawing/2014/main" id="{C7E01FEE-3176-4252-B438-78753CA6BE91}"/>
              </a:ext>
            </a:extLst>
          </p:cNvPr>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36" name="Line 5">
            <a:extLst>
              <a:ext uri="{FF2B5EF4-FFF2-40B4-BE49-F238E27FC236}">
                <a16:creationId xmlns:a16="http://schemas.microsoft.com/office/drawing/2014/main" id="{71C82E23-8BA5-44A8-B2EB-01CCAC0BA5BE}"/>
              </a:ext>
            </a:extLst>
          </p:cNvPr>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37" name="Line 6">
            <a:extLst>
              <a:ext uri="{FF2B5EF4-FFF2-40B4-BE49-F238E27FC236}">
                <a16:creationId xmlns:a16="http://schemas.microsoft.com/office/drawing/2014/main" id="{D2D8FE7A-F89D-4917-A3C8-EB087058A11A}"/>
              </a:ext>
            </a:extLst>
          </p:cNvPr>
          <p:cNvSpPr>
            <a:spLocks noChangeShapeType="1"/>
          </p:cNvSpPr>
          <p:nvPr/>
        </p:nvSpPr>
        <p:spPr bwMode="auto">
          <a:xfrm>
            <a:off x="3695700" y="3576638"/>
            <a:ext cx="531813" cy="64928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38" name="Line 7">
            <a:extLst>
              <a:ext uri="{FF2B5EF4-FFF2-40B4-BE49-F238E27FC236}">
                <a16:creationId xmlns:a16="http://schemas.microsoft.com/office/drawing/2014/main" id="{CB301687-71A5-482B-BF68-968E7B8981A4}"/>
              </a:ext>
            </a:extLst>
          </p:cNvPr>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39" name="Line 8">
            <a:extLst>
              <a:ext uri="{FF2B5EF4-FFF2-40B4-BE49-F238E27FC236}">
                <a16:creationId xmlns:a16="http://schemas.microsoft.com/office/drawing/2014/main" id="{ED00308B-5029-45D5-A6C1-95ADCD180013}"/>
              </a:ext>
            </a:extLst>
          </p:cNvPr>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0" name="Text Box 10">
            <a:extLst>
              <a:ext uri="{FF2B5EF4-FFF2-40B4-BE49-F238E27FC236}">
                <a16:creationId xmlns:a16="http://schemas.microsoft.com/office/drawing/2014/main" id="{04C790B7-6159-47D9-956D-24FBD8D5B978}"/>
              </a:ext>
            </a:extLst>
          </p:cNvPr>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MarSt</a:t>
            </a:r>
            <a:endParaRPr lang="en-US" altLang="en-US" sz="1600" b="0">
              <a:solidFill>
                <a:schemeClr val="bg2"/>
              </a:solidFill>
            </a:endParaRPr>
          </a:p>
        </p:txBody>
      </p:sp>
      <p:sp>
        <p:nvSpPr>
          <p:cNvPr id="18441" name="Text Box 11">
            <a:extLst>
              <a:ext uri="{FF2B5EF4-FFF2-40B4-BE49-F238E27FC236}">
                <a16:creationId xmlns:a16="http://schemas.microsoft.com/office/drawing/2014/main" id="{E1CD48A7-0889-4527-8882-82C342A890DF}"/>
              </a:ext>
            </a:extLst>
          </p:cNvPr>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Income</a:t>
            </a:r>
            <a:endParaRPr lang="en-US" altLang="en-US" sz="1600" b="0">
              <a:solidFill>
                <a:schemeClr val="bg2"/>
              </a:solidFill>
            </a:endParaRPr>
          </a:p>
        </p:txBody>
      </p:sp>
      <p:sp>
        <p:nvSpPr>
          <p:cNvPr id="18442" name="AutoShape 12">
            <a:extLst>
              <a:ext uri="{FF2B5EF4-FFF2-40B4-BE49-F238E27FC236}">
                <a16:creationId xmlns:a16="http://schemas.microsoft.com/office/drawing/2014/main" id="{7B042607-BD97-4D38-AC64-720FAD0A9170}"/>
              </a:ext>
            </a:extLst>
          </p:cNvPr>
          <p:cNvSpPr>
            <a:spLocks noChangeArrowheads="1"/>
          </p:cNvSpPr>
          <p:nvPr/>
        </p:nvSpPr>
        <p:spPr bwMode="auto">
          <a:xfrm>
            <a:off x="2941638" y="5194300"/>
            <a:ext cx="688975" cy="449263"/>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8443" name="Text Box 13">
            <a:extLst>
              <a:ext uri="{FF2B5EF4-FFF2-40B4-BE49-F238E27FC236}">
                <a16:creationId xmlns:a16="http://schemas.microsoft.com/office/drawing/2014/main" id="{042CF95A-82ED-4DCE-BB58-65892E88B81B}"/>
              </a:ext>
            </a:extLst>
          </p:cNvPr>
          <p:cNvSpPr txBox="1">
            <a:spLocks noChangeArrowheads="1"/>
          </p:cNvSpPr>
          <p:nvPr/>
        </p:nvSpPr>
        <p:spPr bwMode="auto">
          <a:xfrm>
            <a:off x="2859088" y="519430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YES</a:t>
            </a:r>
            <a:endParaRPr lang="en-US" altLang="en-US" sz="1600" b="0">
              <a:solidFill>
                <a:schemeClr val="bg2"/>
              </a:solidFill>
            </a:endParaRPr>
          </a:p>
        </p:txBody>
      </p:sp>
      <p:sp>
        <p:nvSpPr>
          <p:cNvPr id="18444" name="AutoShape 14">
            <a:extLst>
              <a:ext uri="{FF2B5EF4-FFF2-40B4-BE49-F238E27FC236}">
                <a16:creationId xmlns:a16="http://schemas.microsoft.com/office/drawing/2014/main" id="{51C8C9CC-D1E7-4DC0-B900-B5BD33B2E78B}"/>
              </a:ext>
            </a:extLst>
          </p:cNvPr>
          <p:cNvSpPr>
            <a:spLocks noChangeArrowheads="1"/>
          </p:cNvSpPr>
          <p:nvPr/>
        </p:nvSpPr>
        <p:spPr bwMode="auto">
          <a:xfrm>
            <a:off x="1304925" y="5214938"/>
            <a:ext cx="717550" cy="44608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8445" name="Text Box 15">
            <a:extLst>
              <a:ext uri="{FF2B5EF4-FFF2-40B4-BE49-F238E27FC236}">
                <a16:creationId xmlns:a16="http://schemas.microsoft.com/office/drawing/2014/main" id="{E358D76E-CD35-4981-BBB2-B927D44D1DE9}"/>
              </a:ext>
            </a:extLst>
          </p:cNvPr>
          <p:cNvSpPr txBox="1">
            <a:spLocks noChangeArrowheads="1"/>
          </p:cNvSpPr>
          <p:nvPr/>
        </p:nvSpPr>
        <p:spPr bwMode="auto">
          <a:xfrm>
            <a:off x="1435100" y="51974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8446" name="AutoShape 16">
            <a:extLst>
              <a:ext uri="{FF2B5EF4-FFF2-40B4-BE49-F238E27FC236}">
                <a16:creationId xmlns:a16="http://schemas.microsoft.com/office/drawing/2014/main" id="{0EBBB9E0-0579-4083-BDC3-0ABEA6A5565F}"/>
              </a:ext>
            </a:extLst>
          </p:cNvPr>
          <p:cNvSpPr>
            <a:spLocks noChangeArrowheads="1"/>
          </p:cNvSpPr>
          <p:nvPr/>
        </p:nvSpPr>
        <p:spPr bwMode="auto">
          <a:xfrm>
            <a:off x="685800" y="3271838"/>
            <a:ext cx="752475" cy="4270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8447" name="Text Box 17">
            <a:extLst>
              <a:ext uri="{FF2B5EF4-FFF2-40B4-BE49-F238E27FC236}">
                <a16:creationId xmlns:a16="http://schemas.microsoft.com/office/drawing/2014/main" id="{DF7435AE-F972-41DA-8230-09E7AE62C710}"/>
              </a:ext>
            </a:extLst>
          </p:cNvPr>
          <p:cNvSpPr txBox="1">
            <a:spLocks noChangeArrowheads="1"/>
          </p:cNvSpPr>
          <p:nvPr/>
        </p:nvSpPr>
        <p:spPr bwMode="auto">
          <a:xfrm>
            <a:off x="814388" y="32543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rgbClr val="00FFFF"/>
              </a:solidFill>
            </a:endParaRPr>
          </a:p>
        </p:txBody>
      </p:sp>
      <p:sp>
        <p:nvSpPr>
          <p:cNvPr id="18448" name="AutoShape 18">
            <a:extLst>
              <a:ext uri="{FF2B5EF4-FFF2-40B4-BE49-F238E27FC236}">
                <a16:creationId xmlns:a16="http://schemas.microsoft.com/office/drawing/2014/main" id="{54DC5B1A-1D8C-42A1-BEA2-82FB2892AA22}"/>
              </a:ext>
            </a:extLst>
          </p:cNvPr>
          <p:cNvSpPr>
            <a:spLocks noChangeArrowheads="1"/>
          </p:cNvSpPr>
          <p:nvPr/>
        </p:nvSpPr>
        <p:spPr bwMode="auto">
          <a:xfrm>
            <a:off x="3860800" y="4259263"/>
            <a:ext cx="752475" cy="466725"/>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8449" name="Text Box 19">
            <a:extLst>
              <a:ext uri="{FF2B5EF4-FFF2-40B4-BE49-F238E27FC236}">
                <a16:creationId xmlns:a16="http://schemas.microsoft.com/office/drawing/2014/main" id="{2446B3D7-94C1-4A2D-BEB4-53AA4CCC9DAC}"/>
              </a:ext>
            </a:extLst>
          </p:cNvPr>
          <p:cNvSpPr txBox="1">
            <a:spLocks noChangeArrowheads="1"/>
          </p:cNvSpPr>
          <p:nvPr/>
        </p:nvSpPr>
        <p:spPr bwMode="auto">
          <a:xfrm>
            <a:off x="3968750" y="4259263"/>
            <a:ext cx="490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8450" name="Text Box 20">
            <a:extLst>
              <a:ext uri="{FF2B5EF4-FFF2-40B4-BE49-F238E27FC236}">
                <a16:creationId xmlns:a16="http://schemas.microsoft.com/office/drawing/2014/main" id="{C9F0E219-2699-4F54-90F2-790CA879E27E}"/>
              </a:ext>
            </a:extLst>
          </p:cNvPr>
          <p:cNvSpPr txBox="1">
            <a:spLocks noChangeArrowheads="1"/>
          </p:cNvSpPr>
          <p:nvPr/>
        </p:nvSpPr>
        <p:spPr bwMode="auto">
          <a:xfrm>
            <a:off x="860425" y="26860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Yes</a:t>
            </a:r>
            <a:endParaRPr lang="en-US" altLang="en-US" sz="1600" b="0">
              <a:solidFill>
                <a:schemeClr val="bg2"/>
              </a:solidFill>
            </a:endParaRPr>
          </a:p>
        </p:txBody>
      </p:sp>
      <p:sp>
        <p:nvSpPr>
          <p:cNvPr id="18451" name="Text Box 21">
            <a:extLst>
              <a:ext uri="{FF2B5EF4-FFF2-40B4-BE49-F238E27FC236}">
                <a16:creationId xmlns:a16="http://schemas.microsoft.com/office/drawing/2014/main" id="{0AA7AFE8-9E06-4ACA-9B00-45165F13F102}"/>
              </a:ext>
            </a:extLst>
          </p:cNvPr>
          <p:cNvSpPr txBox="1">
            <a:spLocks noChangeArrowheads="1"/>
          </p:cNvSpPr>
          <p:nvPr/>
        </p:nvSpPr>
        <p:spPr bwMode="auto">
          <a:xfrm>
            <a:off x="2897188" y="26860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solidFill>
                  <a:srgbClr val="FF0000"/>
                </a:solidFill>
              </a:rPr>
              <a:t>No</a:t>
            </a:r>
          </a:p>
        </p:txBody>
      </p:sp>
      <p:sp>
        <p:nvSpPr>
          <p:cNvPr id="18452" name="Text Box 22">
            <a:extLst>
              <a:ext uri="{FF2B5EF4-FFF2-40B4-BE49-F238E27FC236}">
                <a16:creationId xmlns:a16="http://schemas.microsoft.com/office/drawing/2014/main" id="{D476EC57-B797-4925-B872-F2D238CF4C68}"/>
              </a:ext>
            </a:extLst>
          </p:cNvPr>
          <p:cNvSpPr txBox="1">
            <a:spLocks noChangeArrowheads="1"/>
          </p:cNvSpPr>
          <p:nvPr/>
        </p:nvSpPr>
        <p:spPr bwMode="auto">
          <a:xfrm>
            <a:off x="4022725" y="3624263"/>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solidFill>
                  <a:srgbClr val="FF0000"/>
                </a:solidFill>
              </a:rPr>
              <a:t>Married </a:t>
            </a:r>
          </a:p>
        </p:txBody>
      </p:sp>
      <p:sp>
        <p:nvSpPr>
          <p:cNvPr id="18453" name="Text Box 23">
            <a:extLst>
              <a:ext uri="{FF2B5EF4-FFF2-40B4-BE49-F238E27FC236}">
                <a16:creationId xmlns:a16="http://schemas.microsoft.com/office/drawing/2014/main" id="{F80673C3-33A9-402B-99BC-8590762BDAEC}"/>
              </a:ext>
            </a:extLst>
          </p:cNvPr>
          <p:cNvSpPr txBox="1">
            <a:spLocks noChangeArrowheads="1"/>
          </p:cNvSpPr>
          <p:nvPr/>
        </p:nvSpPr>
        <p:spPr bwMode="auto">
          <a:xfrm>
            <a:off x="1662113" y="3659188"/>
            <a:ext cx="1660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Single, Divorced</a:t>
            </a:r>
            <a:endParaRPr lang="en-US" altLang="en-US" sz="1600" b="0">
              <a:solidFill>
                <a:schemeClr val="bg2"/>
              </a:solidFill>
            </a:endParaRPr>
          </a:p>
        </p:txBody>
      </p:sp>
      <p:sp>
        <p:nvSpPr>
          <p:cNvPr id="18454" name="Text Box 24">
            <a:extLst>
              <a:ext uri="{FF2B5EF4-FFF2-40B4-BE49-F238E27FC236}">
                <a16:creationId xmlns:a16="http://schemas.microsoft.com/office/drawing/2014/main" id="{91118D36-64EA-4224-9A3A-FE735EB426F5}"/>
              </a:ext>
            </a:extLst>
          </p:cNvPr>
          <p:cNvSpPr txBox="1">
            <a:spLocks noChangeArrowheads="1"/>
          </p:cNvSpPr>
          <p:nvPr/>
        </p:nvSpPr>
        <p:spPr bwMode="auto">
          <a:xfrm>
            <a:off x="1155700"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&lt; 80K</a:t>
            </a:r>
            <a:endParaRPr lang="en-US" altLang="en-US" sz="1600" b="0">
              <a:solidFill>
                <a:schemeClr val="bg2"/>
              </a:solidFill>
            </a:endParaRPr>
          </a:p>
        </p:txBody>
      </p:sp>
      <p:sp>
        <p:nvSpPr>
          <p:cNvPr id="18455" name="Text Box 25">
            <a:extLst>
              <a:ext uri="{FF2B5EF4-FFF2-40B4-BE49-F238E27FC236}">
                <a16:creationId xmlns:a16="http://schemas.microsoft.com/office/drawing/2014/main" id="{A93F7C38-7B33-469E-BFF9-7B31347CA5FC}"/>
              </a:ext>
            </a:extLst>
          </p:cNvPr>
          <p:cNvSpPr txBox="1">
            <a:spLocks noChangeArrowheads="1"/>
          </p:cNvSpPr>
          <p:nvPr/>
        </p:nvSpPr>
        <p:spPr bwMode="auto">
          <a:xfrm>
            <a:off x="3101975"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&gt; 80K</a:t>
            </a:r>
            <a:endParaRPr lang="en-US" altLang="en-US" sz="1600" b="0">
              <a:solidFill>
                <a:schemeClr val="bg2"/>
              </a:solidFill>
            </a:endParaRPr>
          </a:p>
        </p:txBody>
      </p:sp>
      <p:graphicFrame>
        <p:nvGraphicFramePr>
          <p:cNvPr id="18456" name="Object 26">
            <a:extLst>
              <a:ext uri="{FF2B5EF4-FFF2-40B4-BE49-F238E27FC236}">
                <a16:creationId xmlns:a16="http://schemas.microsoft.com/office/drawing/2014/main" id="{D0CA5208-FBE8-4E4B-A361-169649B9B65C}"/>
              </a:ext>
            </a:extLst>
          </p:cNvPr>
          <p:cNvGraphicFramePr>
            <a:graphicFrameLocks noChangeAspect="1"/>
          </p:cNvGraphicFramePr>
          <p:nvPr/>
        </p:nvGraphicFramePr>
        <p:xfrm>
          <a:off x="4957763" y="1604963"/>
          <a:ext cx="3657600" cy="1108075"/>
        </p:xfrm>
        <a:graphic>
          <a:graphicData uri="http://schemas.openxmlformats.org/presentationml/2006/ole">
            <mc:AlternateContent xmlns:mc="http://schemas.openxmlformats.org/markup-compatibility/2006">
              <mc:Choice xmlns:v="urn:schemas-microsoft-com:vml" Requires="v">
                <p:oleObj name="Document" r:id="rId2" imgW="5168900" imgH="1562100" progId="Word.Document.8">
                  <p:embed/>
                </p:oleObj>
              </mc:Choice>
              <mc:Fallback>
                <p:oleObj name="Document" r:id="rId2" imgW="5168900" imgH="1562100" progId="Word.Document.8">
                  <p:embed/>
                  <p:pic>
                    <p:nvPicPr>
                      <p:cNvPr id="0" name="Object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7763" y="1604963"/>
                        <a:ext cx="3657600" cy="1108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8457" name="Text Box 27">
            <a:extLst>
              <a:ext uri="{FF2B5EF4-FFF2-40B4-BE49-F238E27FC236}">
                <a16:creationId xmlns:a16="http://schemas.microsoft.com/office/drawing/2014/main" id="{76816771-711F-4BC4-918C-2184680F5A65}"/>
              </a:ext>
            </a:extLst>
          </p:cNvPr>
          <p:cNvSpPr txBox="1">
            <a:spLocks noChangeArrowheads="1"/>
          </p:cNvSpPr>
          <p:nvPr/>
        </p:nvSpPr>
        <p:spPr bwMode="auto">
          <a:xfrm>
            <a:off x="4800600" y="11430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spcBef>
                <a:spcPct val="20000"/>
              </a:spcBef>
              <a:spcAft>
                <a:spcPct val="0"/>
              </a:spcAft>
              <a:buClr>
                <a:schemeClr val="accent2"/>
              </a:buClr>
              <a:buFont typeface="Monotype Sorts" pitchFamily="-84" charset="2"/>
              <a:buNone/>
            </a:pPr>
            <a:r>
              <a:rPr lang="en-US" altLang="en-US" sz="2000">
                <a:solidFill>
                  <a:schemeClr val="tx2"/>
                </a:solidFill>
              </a:rPr>
              <a:t>Test Data</a:t>
            </a:r>
            <a:endParaRPr lang="en-US" altLang="en-US" sz="2000" b="0">
              <a:solidFill>
                <a:schemeClr val="bg2"/>
              </a:solidFill>
            </a:endParaRPr>
          </a:p>
        </p:txBody>
      </p:sp>
      <p:sp>
        <p:nvSpPr>
          <p:cNvPr id="18458" name="Line 28">
            <a:extLst>
              <a:ext uri="{FF2B5EF4-FFF2-40B4-BE49-F238E27FC236}">
                <a16:creationId xmlns:a16="http://schemas.microsoft.com/office/drawing/2014/main" id="{F25AA361-4357-47CF-BE8B-B1EEC10BD516}"/>
              </a:ext>
            </a:extLst>
          </p:cNvPr>
          <p:cNvSpPr>
            <a:spLocks noChangeShapeType="1"/>
          </p:cNvSpPr>
          <p:nvPr/>
        </p:nvSpPr>
        <p:spPr bwMode="auto">
          <a:xfrm flipH="1">
            <a:off x="4495800" y="2590800"/>
            <a:ext cx="3124200" cy="1828800"/>
          </a:xfrm>
          <a:prstGeom prst="line">
            <a:avLst/>
          </a:prstGeom>
          <a:noFill/>
          <a:ln w="15875">
            <a:solidFill>
              <a:srgbClr val="FF0000"/>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9" name="Text Box 29">
            <a:extLst>
              <a:ext uri="{FF2B5EF4-FFF2-40B4-BE49-F238E27FC236}">
                <a16:creationId xmlns:a16="http://schemas.microsoft.com/office/drawing/2014/main" id="{4AEE59DA-1B0D-4F50-8002-E0118DEEC34F}"/>
              </a:ext>
            </a:extLst>
          </p:cNvPr>
          <p:cNvSpPr txBox="1">
            <a:spLocks noChangeArrowheads="1"/>
          </p:cNvSpPr>
          <p:nvPr/>
        </p:nvSpPr>
        <p:spPr bwMode="auto">
          <a:xfrm>
            <a:off x="6019800" y="3581400"/>
            <a:ext cx="2667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80000"/>
              </a:lnSpc>
              <a:spcBef>
                <a:spcPct val="20000"/>
              </a:spcBef>
              <a:spcAft>
                <a:spcPct val="0"/>
              </a:spcAft>
              <a:buClr>
                <a:schemeClr val="accent2"/>
              </a:buClr>
              <a:buFont typeface="Monotype Sorts" pitchFamily="-84" charset="2"/>
              <a:buNone/>
            </a:pPr>
            <a:r>
              <a:rPr lang="en-US" altLang="en-US" sz="2000" b="0"/>
              <a:t>Assign Defaulted to “No”</a:t>
            </a:r>
          </a:p>
        </p:txBody>
      </p:sp>
      <p:sp>
        <p:nvSpPr>
          <p:cNvPr id="18460" name="Text Box 30">
            <a:extLst>
              <a:ext uri="{FF2B5EF4-FFF2-40B4-BE49-F238E27FC236}">
                <a16:creationId xmlns:a16="http://schemas.microsoft.com/office/drawing/2014/main" id="{E907DFBA-BB46-4A6E-A242-2552E64E3222}"/>
              </a:ext>
            </a:extLst>
          </p:cNvPr>
          <p:cNvSpPr txBox="1">
            <a:spLocks noChangeArrowheads="1"/>
          </p:cNvSpPr>
          <p:nvPr/>
        </p:nvSpPr>
        <p:spPr bwMode="auto">
          <a:xfrm>
            <a:off x="1606550" y="2362200"/>
            <a:ext cx="1027113" cy="593725"/>
          </a:xfrm>
          <a:prstGeom prst="rect">
            <a:avLst/>
          </a:prstGeom>
          <a:solidFill>
            <a:srgbClr val="FFFF00"/>
          </a:solidFill>
          <a:ln w="12700">
            <a:solidFill>
              <a:srgbClr val="0000FF"/>
            </a:solidFill>
            <a:miter lim="800000"/>
            <a:headEnd/>
            <a:tailEnd/>
          </a:ln>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Home Owner</a:t>
            </a:r>
            <a:endParaRPr lang="en-US" altLang="en-US" sz="1600" b="0">
              <a:solidFill>
                <a:schemeClr val="bg2"/>
              </a:solidFill>
            </a:endParaRPr>
          </a:p>
        </p:txBody>
      </p:sp>
      <p:sp>
        <p:nvSpPr>
          <p:cNvPr id="2" name="Date Placeholder 1">
            <a:extLst>
              <a:ext uri="{FF2B5EF4-FFF2-40B4-BE49-F238E27FC236}">
                <a16:creationId xmlns:a16="http://schemas.microsoft.com/office/drawing/2014/main" id="{9D2D87E7-DF44-467E-B58D-798AAF2680DB}"/>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5D6333F7-16EE-41B7-9E81-67BCD0E6390B}"/>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3A5C2A98-03E9-466F-B5F5-FA160B54BBE9}"/>
              </a:ext>
            </a:extLst>
          </p:cNvPr>
          <p:cNvSpPr>
            <a:spLocks noGrp="1"/>
          </p:cNvSpPr>
          <p:nvPr>
            <p:ph type="sldNum" sz="quarter" idx="12"/>
          </p:nvPr>
        </p:nvSpPr>
        <p:spPr/>
        <p:txBody>
          <a:bodyPr/>
          <a:lstStyle/>
          <a:p>
            <a:pPr>
              <a:defRPr/>
            </a:pPr>
            <a:fld id="{1872E9FB-D088-443F-98CA-C22614E314EC}" type="slidenum">
              <a:rPr lang="en-US"/>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6775EFC-9B78-48C6-9E06-1AE8818929D1}"/>
              </a:ext>
            </a:extLst>
          </p:cNvPr>
          <p:cNvSpPr>
            <a:spLocks noGrp="1" noChangeArrowheads="1"/>
          </p:cNvSpPr>
          <p:nvPr>
            <p:ph type="title"/>
          </p:nvPr>
        </p:nvSpPr>
        <p:spPr/>
        <p:txBody>
          <a:bodyPr/>
          <a:lstStyle/>
          <a:p>
            <a:pPr>
              <a:defRPr/>
            </a:pPr>
            <a:r>
              <a:rPr lang="en-US">
                <a:cs typeface="+mj-cs"/>
              </a:rPr>
              <a:t>Another Example of Decision Tree</a:t>
            </a:r>
          </a:p>
        </p:txBody>
      </p:sp>
      <p:sp>
        <p:nvSpPr>
          <p:cNvPr id="12290" name="Text Box 4">
            <a:extLst>
              <a:ext uri="{FF2B5EF4-FFF2-40B4-BE49-F238E27FC236}">
                <a16:creationId xmlns:a16="http://schemas.microsoft.com/office/drawing/2014/main" id="{61460E62-9DF8-4292-83FD-0B49A341C8D6}"/>
              </a:ext>
            </a:extLst>
          </p:cNvPr>
          <p:cNvSpPr txBox="1">
            <a:spLocks noChangeArrowheads="1"/>
          </p:cNvSpPr>
          <p:nvPr/>
        </p:nvSpPr>
        <p:spPr bwMode="auto">
          <a:xfrm rot="-2416809">
            <a:off x="990600" y="1447800"/>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006600"/>
                </a:solidFill>
              </a:rPr>
              <a:t>categorical</a:t>
            </a:r>
            <a:endParaRPr lang="en-US" altLang="en-US" sz="1600">
              <a:solidFill>
                <a:schemeClr val="bg2"/>
              </a:solidFill>
            </a:endParaRPr>
          </a:p>
        </p:txBody>
      </p:sp>
      <p:sp>
        <p:nvSpPr>
          <p:cNvPr id="12291" name="Text Box 5">
            <a:extLst>
              <a:ext uri="{FF2B5EF4-FFF2-40B4-BE49-F238E27FC236}">
                <a16:creationId xmlns:a16="http://schemas.microsoft.com/office/drawing/2014/main" id="{52461AE5-2569-405A-8299-7732622FAC8D}"/>
              </a:ext>
            </a:extLst>
          </p:cNvPr>
          <p:cNvSpPr txBox="1">
            <a:spLocks noChangeArrowheads="1"/>
          </p:cNvSpPr>
          <p:nvPr/>
        </p:nvSpPr>
        <p:spPr bwMode="auto">
          <a:xfrm rot="-2416809">
            <a:off x="1676400" y="1447800"/>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006600"/>
                </a:solidFill>
              </a:rPr>
              <a:t>categorical</a:t>
            </a:r>
            <a:endParaRPr lang="en-US" altLang="en-US" sz="1600">
              <a:solidFill>
                <a:schemeClr val="bg2"/>
              </a:solidFill>
            </a:endParaRPr>
          </a:p>
        </p:txBody>
      </p:sp>
      <p:sp>
        <p:nvSpPr>
          <p:cNvPr id="12292" name="Text Box 6">
            <a:extLst>
              <a:ext uri="{FF2B5EF4-FFF2-40B4-BE49-F238E27FC236}">
                <a16:creationId xmlns:a16="http://schemas.microsoft.com/office/drawing/2014/main" id="{4A2C7CB3-81AE-4B48-A56C-353E945F2E86}"/>
              </a:ext>
            </a:extLst>
          </p:cNvPr>
          <p:cNvSpPr txBox="1">
            <a:spLocks noChangeArrowheads="1"/>
          </p:cNvSpPr>
          <p:nvPr/>
        </p:nvSpPr>
        <p:spPr bwMode="auto">
          <a:xfrm rot="-2416809">
            <a:off x="2514600" y="1447800"/>
            <a:ext cx="12779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006600"/>
                </a:solidFill>
              </a:rPr>
              <a:t>continuous</a:t>
            </a:r>
            <a:endParaRPr lang="en-US" altLang="en-US" sz="1600">
              <a:solidFill>
                <a:schemeClr val="bg2"/>
              </a:solidFill>
            </a:endParaRPr>
          </a:p>
        </p:txBody>
      </p:sp>
      <p:sp>
        <p:nvSpPr>
          <p:cNvPr id="12293" name="Text Box 7">
            <a:extLst>
              <a:ext uri="{FF2B5EF4-FFF2-40B4-BE49-F238E27FC236}">
                <a16:creationId xmlns:a16="http://schemas.microsoft.com/office/drawing/2014/main" id="{1352E2CD-3B44-44A2-B75E-69FC2314EA49}"/>
              </a:ext>
            </a:extLst>
          </p:cNvPr>
          <p:cNvSpPr txBox="1">
            <a:spLocks noChangeArrowheads="1"/>
          </p:cNvSpPr>
          <p:nvPr/>
        </p:nvSpPr>
        <p:spPr bwMode="auto">
          <a:xfrm rot="-2416809">
            <a:off x="3276600" y="16002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006600"/>
                </a:solidFill>
              </a:rPr>
              <a:t>class</a:t>
            </a:r>
            <a:endParaRPr lang="en-US" altLang="en-US" sz="1600">
              <a:solidFill>
                <a:schemeClr val="bg2"/>
              </a:solidFill>
            </a:endParaRPr>
          </a:p>
        </p:txBody>
      </p:sp>
      <p:sp>
        <p:nvSpPr>
          <p:cNvPr id="12294" name="Line 8">
            <a:extLst>
              <a:ext uri="{FF2B5EF4-FFF2-40B4-BE49-F238E27FC236}">
                <a16:creationId xmlns:a16="http://schemas.microsoft.com/office/drawing/2014/main" id="{6698DAD6-3D77-467B-9B25-8C319A0B0657}"/>
              </a:ext>
            </a:extLst>
          </p:cNvPr>
          <p:cNvSpPr>
            <a:spLocks noChangeShapeType="1"/>
          </p:cNvSpPr>
          <p:nvPr/>
        </p:nvSpPr>
        <p:spPr bwMode="auto">
          <a:xfrm>
            <a:off x="8005763" y="3497263"/>
            <a:ext cx="242887" cy="5270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5" name="Line 9">
            <a:extLst>
              <a:ext uri="{FF2B5EF4-FFF2-40B4-BE49-F238E27FC236}">
                <a16:creationId xmlns:a16="http://schemas.microsoft.com/office/drawing/2014/main" id="{4BE82DD1-A94F-4E25-92A5-6965E39D2E70}"/>
              </a:ext>
            </a:extLst>
          </p:cNvPr>
          <p:cNvSpPr>
            <a:spLocks noChangeShapeType="1"/>
          </p:cNvSpPr>
          <p:nvPr/>
        </p:nvSpPr>
        <p:spPr bwMode="auto">
          <a:xfrm flipH="1">
            <a:off x="6875463" y="3497263"/>
            <a:ext cx="323850" cy="5270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6" name="Line 10">
            <a:extLst>
              <a:ext uri="{FF2B5EF4-FFF2-40B4-BE49-F238E27FC236}">
                <a16:creationId xmlns:a16="http://schemas.microsoft.com/office/drawing/2014/main" id="{B909B3E2-F753-48A3-ABCD-2CA9A2933AF1}"/>
              </a:ext>
            </a:extLst>
          </p:cNvPr>
          <p:cNvSpPr>
            <a:spLocks noChangeShapeType="1"/>
          </p:cNvSpPr>
          <p:nvPr/>
        </p:nvSpPr>
        <p:spPr bwMode="auto">
          <a:xfrm flipH="1">
            <a:off x="5881688" y="2733675"/>
            <a:ext cx="403225" cy="5286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7" name="Line 11">
            <a:extLst>
              <a:ext uri="{FF2B5EF4-FFF2-40B4-BE49-F238E27FC236}">
                <a16:creationId xmlns:a16="http://schemas.microsoft.com/office/drawing/2014/main" id="{0DEFA638-F2F5-4DA8-89DA-01B1BDEACFF7}"/>
              </a:ext>
            </a:extLst>
          </p:cNvPr>
          <p:cNvSpPr>
            <a:spLocks noChangeShapeType="1"/>
          </p:cNvSpPr>
          <p:nvPr/>
        </p:nvSpPr>
        <p:spPr bwMode="auto">
          <a:xfrm>
            <a:off x="7092950" y="2733675"/>
            <a:ext cx="484188" cy="5286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8" name="Line 12">
            <a:extLst>
              <a:ext uri="{FF2B5EF4-FFF2-40B4-BE49-F238E27FC236}">
                <a16:creationId xmlns:a16="http://schemas.microsoft.com/office/drawing/2014/main" id="{44CFBC32-A04C-440D-AC60-3ACF98117C59}"/>
              </a:ext>
            </a:extLst>
          </p:cNvPr>
          <p:cNvSpPr>
            <a:spLocks noChangeShapeType="1"/>
          </p:cNvSpPr>
          <p:nvPr/>
        </p:nvSpPr>
        <p:spPr bwMode="auto">
          <a:xfrm>
            <a:off x="6043613" y="2006600"/>
            <a:ext cx="565150"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9" name="Line 13">
            <a:extLst>
              <a:ext uri="{FF2B5EF4-FFF2-40B4-BE49-F238E27FC236}">
                <a16:creationId xmlns:a16="http://schemas.microsoft.com/office/drawing/2014/main" id="{4A84FDFF-8D34-45A9-BBF8-3DF8508B982F}"/>
              </a:ext>
            </a:extLst>
          </p:cNvPr>
          <p:cNvSpPr>
            <a:spLocks noChangeShapeType="1"/>
          </p:cNvSpPr>
          <p:nvPr/>
        </p:nvSpPr>
        <p:spPr bwMode="auto">
          <a:xfrm flipH="1">
            <a:off x="4670425" y="2006600"/>
            <a:ext cx="565150"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00" name="Text Box 14">
            <a:extLst>
              <a:ext uri="{FF2B5EF4-FFF2-40B4-BE49-F238E27FC236}">
                <a16:creationId xmlns:a16="http://schemas.microsoft.com/office/drawing/2014/main" id="{FA7BE591-E656-46A7-AB21-D8336C06932D}"/>
              </a:ext>
            </a:extLst>
          </p:cNvPr>
          <p:cNvSpPr txBox="1">
            <a:spLocks noChangeArrowheads="1"/>
          </p:cNvSpPr>
          <p:nvPr/>
        </p:nvSpPr>
        <p:spPr bwMode="auto">
          <a:xfrm>
            <a:off x="5187950" y="1743075"/>
            <a:ext cx="936625"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MarSt</a:t>
            </a:r>
            <a:endParaRPr lang="en-US" altLang="en-US" sz="1600" b="0">
              <a:solidFill>
                <a:schemeClr val="bg2"/>
              </a:solidFill>
            </a:endParaRPr>
          </a:p>
        </p:txBody>
      </p:sp>
      <p:sp>
        <p:nvSpPr>
          <p:cNvPr id="12301" name="Text Box 15">
            <a:extLst>
              <a:ext uri="{FF2B5EF4-FFF2-40B4-BE49-F238E27FC236}">
                <a16:creationId xmlns:a16="http://schemas.microsoft.com/office/drawing/2014/main" id="{0351834D-3E07-4EBA-B7BC-8AD514D0BFB7}"/>
              </a:ext>
            </a:extLst>
          </p:cNvPr>
          <p:cNvSpPr txBox="1">
            <a:spLocks noChangeArrowheads="1"/>
          </p:cNvSpPr>
          <p:nvPr/>
        </p:nvSpPr>
        <p:spPr bwMode="auto">
          <a:xfrm>
            <a:off x="6203950" y="2470150"/>
            <a:ext cx="935038" cy="593725"/>
          </a:xfrm>
          <a:prstGeom prst="rect">
            <a:avLst/>
          </a:prstGeom>
          <a:solidFill>
            <a:srgbClr val="FFFF00"/>
          </a:solidFill>
          <a:ln w="12700">
            <a:solidFill>
              <a:srgbClr val="0000FF"/>
            </a:solidFill>
            <a:miter lim="800000"/>
            <a:headEnd/>
            <a:tailEnd/>
          </a:ln>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Home Owner</a:t>
            </a:r>
            <a:endParaRPr lang="en-US" altLang="en-US" sz="1600" b="0">
              <a:solidFill>
                <a:schemeClr val="bg2"/>
              </a:solidFill>
            </a:endParaRPr>
          </a:p>
        </p:txBody>
      </p:sp>
      <p:sp>
        <p:nvSpPr>
          <p:cNvPr id="12302" name="Text Box 16">
            <a:extLst>
              <a:ext uri="{FF2B5EF4-FFF2-40B4-BE49-F238E27FC236}">
                <a16:creationId xmlns:a16="http://schemas.microsoft.com/office/drawing/2014/main" id="{ED864B38-EA30-4D31-93FE-C30F87CB4DBE}"/>
              </a:ext>
            </a:extLst>
          </p:cNvPr>
          <p:cNvSpPr txBox="1">
            <a:spLocks noChangeArrowheads="1"/>
          </p:cNvSpPr>
          <p:nvPr/>
        </p:nvSpPr>
        <p:spPr bwMode="auto">
          <a:xfrm>
            <a:off x="7118350" y="3232150"/>
            <a:ext cx="968375"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Income</a:t>
            </a:r>
            <a:endParaRPr lang="en-US" altLang="en-US" sz="1600" b="0">
              <a:solidFill>
                <a:schemeClr val="bg2"/>
              </a:solidFill>
            </a:endParaRPr>
          </a:p>
        </p:txBody>
      </p:sp>
      <p:sp>
        <p:nvSpPr>
          <p:cNvPr id="12303" name="AutoShape 17">
            <a:extLst>
              <a:ext uri="{FF2B5EF4-FFF2-40B4-BE49-F238E27FC236}">
                <a16:creationId xmlns:a16="http://schemas.microsoft.com/office/drawing/2014/main" id="{D4A93664-3825-4697-91DB-A563E3CFAB8B}"/>
              </a:ext>
            </a:extLst>
          </p:cNvPr>
          <p:cNvSpPr>
            <a:spLocks noChangeArrowheads="1"/>
          </p:cNvSpPr>
          <p:nvPr/>
        </p:nvSpPr>
        <p:spPr bwMode="auto">
          <a:xfrm>
            <a:off x="8045450" y="4021138"/>
            <a:ext cx="627063" cy="366712"/>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2304" name="Text Box 18">
            <a:extLst>
              <a:ext uri="{FF2B5EF4-FFF2-40B4-BE49-F238E27FC236}">
                <a16:creationId xmlns:a16="http://schemas.microsoft.com/office/drawing/2014/main" id="{813C5F42-E294-446D-BAB8-BA73EF3C61F7}"/>
              </a:ext>
            </a:extLst>
          </p:cNvPr>
          <p:cNvSpPr txBox="1">
            <a:spLocks noChangeArrowheads="1"/>
          </p:cNvSpPr>
          <p:nvPr/>
        </p:nvSpPr>
        <p:spPr bwMode="auto">
          <a:xfrm>
            <a:off x="7969250" y="4021138"/>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YES</a:t>
            </a:r>
            <a:endParaRPr lang="en-US" altLang="en-US" sz="1600" b="0">
              <a:solidFill>
                <a:schemeClr val="bg2"/>
              </a:solidFill>
            </a:endParaRPr>
          </a:p>
        </p:txBody>
      </p:sp>
      <p:sp>
        <p:nvSpPr>
          <p:cNvPr id="12305" name="AutoShape 19">
            <a:extLst>
              <a:ext uri="{FF2B5EF4-FFF2-40B4-BE49-F238E27FC236}">
                <a16:creationId xmlns:a16="http://schemas.microsoft.com/office/drawing/2014/main" id="{E001673C-3D0D-4DCB-97C9-F20B1C27741E}"/>
              </a:ext>
            </a:extLst>
          </p:cNvPr>
          <p:cNvSpPr>
            <a:spLocks noChangeArrowheads="1"/>
          </p:cNvSpPr>
          <p:nvPr/>
        </p:nvSpPr>
        <p:spPr bwMode="auto">
          <a:xfrm>
            <a:off x="6553200" y="4038600"/>
            <a:ext cx="654050" cy="363538"/>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2306" name="Text Box 20">
            <a:extLst>
              <a:ext uri="{FF2B5EF4-FFF2-40B4-BE49-F238E27FC236}">
                <a16:creationId xmlns:a16="http://schemas.microsoft.com/office/drawing/2014/main" id="{32FD8B4D-7EAF-43C7-8868-ABB7F8C30209}"/>
              </a:ext>
            </a:extLst>
          </p:cNvPr>
          <p:cNvSpPr txBox="1">
            <a:spLocks noChangeArrowheads="1"/>
          </p:cNvSpPr>
          <p:nvPr/>
        </p:nvSpPr>
        <p:spPr bwMode="auto">
          <a:xfrm>
            <a:off x="6650038" y="4024313"/>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2307" name="AutoShape 21">
            <a:extLst>
              <a:ext uri="{FF2B5EF4-FFF2-40B4-BE49-F238E27FC236}">
                <a16:creationId xmlns:a16="http://schemas.microsoft.com/office/drawing/2014/main" id="{1BA0B396-4C82-4AB2-8E99-F8625E891BB0}"/>
              </a:ext>
            </a:extLst>
          </p:cNvPr>
          <p:cNvSpPr>
            <a:spLocks noChangeArrowheads="1"/>
          </p:cNvSpPr>
          <p:nvPr/>
        </p:nvSpPr>
        <p:spPr bwMode="auto">
          <a:xfrm>
            <a:off x="4348163" y="2484438"/>
            <a:ext cx="685800" cy="347662"/>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2308" name="Text Box 22">
            <a:extLst>
              <a:ext uri="{FF2B5EF4-FFF2-40B4-BE49-F238E27FC236}">
                <a16:creationId xmlns:a16="http://schemas.microsoft.com/office/drawing/2014/main" id="{3F642F6A-0ADF-426D-B50A-0C81EB2C4C1C}"/>
              </a:ext>
            </a:extLst>
          </p:cNvPr>
          <p:cNvSpPr txBox="1">
            <a:spLocks noChangeArrowheads="1"/>
          </p:cNvSpPr>
          <p:nvPr/>
        </p:nvSpPr>
        <p:spPr bwMode="auto">
          <a:xfrm>
            <a:off x="4443413" y="2470150"/>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rgbClr val="00FFFF"/>
              </a:solidFill>
            </a:endParaRPr>
          </a:p>
        </p:txBody>
      </p:sp>
      <p:grpSp>
        <p:nvGrpSpPr>
          <p:cNvPr id="12309" name="Group 35">
            <a:extLst>
              <a:ext uri="{FF2B5EF4-FFF2-40B4-BE49-F238E27FC236}">
                <a16:creationId xmlns:a16="http://schemas.microsoft.com/office/drawing/2014/main" id="{B22A43E7-0F42-4BB2-8EAE-965DAC3711E8}"/>
              </a:ext>
            </a:extLst>
          </p:cNvPr>
          <p:cNvGrpSpPr>
            <a:grpSpLocks/>
          </p:cNvGrpSpPr>
          <p:nvPr/>
        </p:nvGrpSpPr>
        <p:grpSpPr bwMode="auto">
          <a:xfrm>
            <a:off x="5594350" y="3232150"/>
            <a:ext cx="685800" cy="381000"/>
            <a:chOff x="4927" y="2340"/>
            <a:chExt cx="432" cy="240"/>
          </a:xfrm>
        </p:grpSpPr>
        <p:sp>
          <p:nvSpPr>
            <p:cNvPr id="12321" name="AutoShape 23">
              <a:extLst>
                <a:ext uri="{FF2B5EF4-FFF2-40B4-BE49-F238E27FC236}">
                  <a16:creationId xmlns:a16="http://schemas.microsoft.com/office/drawing/2014/main" id="{0A9EB9A3-7B80-418D-B376-4D6B9124AACE}"/>
                </a:ext>
              </a:extLst>
            </p:cNvPr>
            <p:cNvSpPr>
              <a:spLocks noChangeArrowheads="1"/>
            </p:cNvSpPr>
            <p:nvPr/>
          </p:nvSpPr>
          <p:spPr bwMode="auto">
            <a:xfrm>
              <a:off x="4927" y="2340"/>
              <a:ext cx="432" cy="240"/>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2322" name="Text Box 24">
              <a:extLst>
                <a:ext uri="{FF2B5EF4-FFF2-40B4-BE49-F238E27FC236}">
                  <a16:creationId xmlns:a16="http://schemas.microsoft.com/office/drawing/2014/main" id="{62F00DFC-95BD-4E87-A989-CCC523B5B7E3}"/>
                </a:ext>
              </a:extLst>
            </p:cNvPr>
            <p:cNvSpPr txBox="1">
              <a:spLocks noChangeArrowheads="1"/>
            </p:cNvSpPr>
            <p:nvPr/>
          </p:nvSpPr>
          <p:spPr bwMode="auto">
            <a:xfrm>
              <a:off x="4975" y="2340"/>
              <a:ext cx="3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grpSp>
      <p:sp>
        <p:nvSpPr>
          <p:cNvPr id="12310" name="Text Box 25">
            <a:extLst>
              <a:ext uri="{FF2B5EF4-FFF2-40B4-BE49-F238E27FC236}">
                <a16:creationId xmlns:a16="http://schemas.microsoft.com/office/drawing/2014/main" id="{40D1C44F-1F9B-4B0E-8B32-64FB3952BEAF}"/>
              </a:ext>
            </a:extLst>
          </p:cNvPr>
          <p:cNvSpPr txBox="1">
            <a:spLocks noChangeArrowheads="1"/>
          </p:cNvSpPr>
          <p:nvPr/>
        </p:nvSpPr>
        <p:spPr bwMode="auto">
          <a:xfrm>
            <a:off x="5518150" y="27749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Yes</a:t>
            </a:r>
            <a:endParaRPr lang="en-US" altLang="en-US" sz="1600" b="0">
              <a:solidFill>
                <a:schemeClr val="bg2"/>
              </a:solidFill>
            </a:endParaRPr>
          </a:p>
        </p:txBody>
      </p:sp>
      <p:sp>
        <p:nvSpPr>
          <p:cNvPr id="12311" name="Text Box 26">
            <a:extLst>
              <a:ext uri="{FF2B5EF4-FFF2-40B4-BE49-F238E27FC236}">
                <a16:creationId xmlns:a16="http://schemas.microsoft.com/office/drawing/2014/main" id="{B8D78E17-DE33-4689-B0BD-63B9D2992C23}"/>
              </a:ext>
            </a:extLst>
          </p:cNvPr>
          <p:cNvSpPr txBox="1">
            <a:spLocks noChangeArrowheads="1"/>
          </p:cNvSpPr>
          <p:nvPr/>
        </p:nvSpPr>
        <p:spPr bwMode="auto">
          <a:xfrm>
            <a:off x="7270750" y="2698750"/>
            <a:ext cx="442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No</a:t>
            </a:r>
            <a:endParaRPr lang="en-US" altLang="en-US" sz="1600" b="0">
              <a:solidFill>
                <a:schemeClr val="bg2"/>
              </a:solidFill>
            </a:endParaRPr>
          </a:p>
        </p:txBody>
      </p:sp>
      <p:sp>
        <p:nvSpPr>
          <p:cNvPr id="12312" name="Text Box 27">
            <a:extLst>
              <a:ext uri="{FF2B5EF4-FFF2-40B4-BE49-F238E27FC236}">
                <a16:creationId xmlns:a16="http://schemas.microsoft.com/office/drawing/2014/main" id="{1593510F-7176-4511-AFEC-EFC4843FFCFB}"/>
              </a:ext>
            </a:extLst>
          </p:cNvPr>
          <p:cNvSpPr txBox="1">
            <a:spLocks noChangeArrowheads="1"/>
          </p:cNvSpPr>
          <p:nvPr/>
        </p:nvSpPr>
        <p:spPr bwMode="auto">
          <a:xfrm>
            <a:off x="4146550" y="1936750"/>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Married</a:t>
            </a:r>
            <a:r>
              <a:rPr lang="en-US" altLang="en-US" sz="1600" b="0">
                <a:solidFill>
                  <a:schemeClr val="bg2"/>
                </a:solidFill>
              </a:rPr>
              <a:t> </a:t>
            </a:r>
          </a:p>
        </p:txBody>
      </p:sp>
      <p:sp>
        <p:nvSpPr>
          <p:cNvPr id="12313" name="Text Box 28">
            <a:extLst>
              <a:ext uri="{FF2B5EF4-FFF2-40B4-BE49-F238E27FC236}">
                <a16:creationId xmlns:a16="http://schemas.microsoft.com/office/drawing/2014/main" id="{88158606-A214-4401-8606-A6E72D8C902E}"/>
              </a:ext>
            </a:extLst>
          </p:cNvPr>
          <p:cNvSpPr txBox="1">
            <a:spLocks noChangeArrowheads="1"/>
          </p:cNvSpPr>
          <p:nvPr/>
        </p:nvSpPr>
        <p:spPr bwMode="auto">
          <a:xfrm>
            <a:off x="5746750" y="1708150"/>
            <a:ext cx="13985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Single, Divorced</a:t>
            </a:r>
            <a:endParaRPr lang="en-US" altLang="en-US" sz="1600" b="0">
              <a:solidFill>
                <a:schemeClr val="bg2"/>
              </a:solidFill>
            </a:endParaRPr>
          </a:p>
        </p:txBody>
      </p:sp>
      <p:sp>
        <p:nvSpPr>
          <p:cNvPr id="12314" name="Text Box 29">
            <a:extLst>
              <a:ext uri="{FF2B5EF4-FFF2-40B4-BE49-F238E27FC236}">
                <a16:creationId xmlns:a16="http://schemas.microsoft.com/office/drawing/2014/main" id="{BA678096-4A0D-4AA2-87F4-0E63B4360B1F}"/>
              </a:ext>
            </a:extLst>
          </p:cNvPr>
          <p:cNvSpPr txBox="1">
            <a:spLocks noChangeArrowheads="1"/>
          </p:cNvSpPr>
          <p:nvPr/>
        </p:nvSpPr>
        <p:spPr bwMode="auto">
          <a:xfrm>
            <a:off x="6353175" y="3562350"/>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&lt; 80K</a:t>
            </a:r>
            <a:endParaRPr lang="en-US" altLang="en-US" sz="1600" b="0">
              <a:solidFill>
                <a:schemeClr val="bg2"/>
              </a:solidFill>
            </a:endParaRPr>
          </a:p>
        </p:txBody>
      </p:sp>
      <p:sp>
        <p:nvSpPr>
          <p:cNvPr id="12315" name="Text Box 30">
            <a:extLst>
              <a:ext uri="{FF2B5EF4-FFF2-40B4-BE49-F238E27FC236}">
                <a16:creationId xmlns:a16="http://schemas.microsoft.com/office/drawing/2014/main" id="{097B3FA1-172C-466A-AD3E-F367AA04C520}"/>
              </a:ext>
            </a:extLst>
          </p:cNvPr>
          <p:cNvSpPr txBox="1">
            <a:spLocks noChangeArrowheads="1"/>
          </p:cNvSpPr>
          <p:nvPr/>
        </p:nvSpPr>
        <p:spPr bwMode="auto">
          <a:xfrm>
            <a:off x="8128000" y="3562350"/>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&gt; 80K</a:t>
            </a:r>
            <a:endParaRPr lang="en-US" altLang="en-US" sz="1600" b="0">
              <a:solidFill>
                <a:schemeClr val="bg2"/>
              </a:solidFill>
            </a:endParaRPr>
          </a:p>
        </p:txBody>
      </p:sp>
      <p:sp>
        <p:nvSpPr>
          <p:cNvPr id="12316" name="Text Box 37">
            <a:extLst>
              <a:ext uri="{FF2B5EF4-FFF2-40B4-BE49-F238E27FC236}">
                <a16:creationId xmlns:a16="http://schemas.microsoft.com/office/drawing/2014/main" id="{08AB6E6A-117C-4F9C-9E92-0814338887A2}"/>
              </a:ext>
            </a:extLst>
          </p:cNvPr>
          <p:cNvSpPr txBox="1">
            <a:spLocks noChangeArrowheads="1"/>
          </p:cNvSpPr>
          <p:nvPr/>
        </p:nvSpPr>
        <p:spPr bwMode="auto">
          <a:xfrm>
            <a:off x="4343400" y="5029200"/>
            <a:ext cx="441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800">
                <a:solidFill>
                  <a:srgbClr val="CC3300"/>
                </a:solidFill>
              </a:rPr>
              <a:t>There could be more than one tree that fits the same data!</a:t>
            </a:r>
          </a:p>
        </p:txBody>
      </p:sp>
      <p:graphicFrame>
        <p:nvGraphicFramePr>
          <p:cNvPr id="12317" name="Object 38">
            <a:extLst>
              <a:ext uri="{FF2B5EF4-FFF2-40B4-BE49-F238E27FC236}">
                <a16:creationId xmlns:a16="http://schemas.microsoft.com/office/drawing/2014/main" id="{0831DD03-DCFC-45C6-A1DC-D2714BE109E7}"/>
              </a:ext>
            </a:extLst>
          </p:cNvPr>
          <p:cNvGraphicFramePr>
            <a:graphicFrameLocks noGrp="1" noChangeAspect="1"/>
          </p:cNvGraphicFramePr>
          <p:nvPr>
            <p:ph idx="1"/>
          </p:nvPr>
        </p:nvGraphicFramePr>
        <p:xfrm>
          <a:off x="152400" y="2071688"/>
          <a:ext cx="3886200" cy="3832225"/>
        </p:xfrm>
        <a:graphic>
          <a:graphicData uri="http://schemas.openxmlformats.org/presentationml/2006/ole">
            <mc:AlternateContent xmlns:mc="http://schemas.openxmlformats.org/markup-compatibility/2006">
              <mc:Choice xmlns:v="urn:schemas-microsoft-com:vml" Requires="v">
                <p:oleObj name="Document" r:id="rId2" imgW="5854700" imgH="5778500" progId="Word.Document.8">
                  <p:embed/>
                </p:oleObj>
              </mc:Choice>
              <mc:Fallback>
                <p:oleObj name="Document" r:id="rId2" imgW="5854700" imgH="5778500" progId="Word.Document.8">
                  <p:embed/>
                  <p:pic>
                    <p:nvPicPr>
                      <p:cNvPr id="12317" name="Object 38">
                        <a:extLst>
                          <a:ext uri="{FF2B5EF4-FFF2-40B4-BE49-F238E27FC236}">
                            <a16:creationId xmlns:a16="http://schemas.microsoft.com/office/drawing/2014/main" id="{0831DD03-DCFC-45C6-A1DC-D2714BE109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071688"/>
                        <a:ext cx="3886200" cy="3832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Date Placeholder 1">
            <a:extLst>
              <a:ext uri="{FF2B5EF4-FFF2-40B4-BE49-F238E27FC236}">
                <a16:creationId xmlns:a16="http://schemas.microsoft.com/office/drawing/2014/main" id="{7878102B-9290-40B9-902F-8D9BF8BF9E1F}"/>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A1571193-677B-465D-9306-B0E03246878B}"/>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F13FB714-8A7D-4AC9-9285-3F12BC02F295}"/>
              </a:ext>
            </a:extLst>
          </p:cNvPr>
          <p:cNvSpPr>
            <a:spLocks noGrp="1"/>
          </p:cNvSpPr>
          <p:nvPr>
            <p:ph type="sldNum" sz="quarter" idx="12"/>
          </p:nvPr>
        </p:nvSpPr>
        <p:spPr/>
        <p:txBody>
          <a:bodyPr/>
          <a:lstStyle/>
          <a:p>
            <a:pPr>
              <a:defRPr/>
            </a:pPr>
            <a:fld id="{38FB5405-7CE1-4177-9B10-0CA610354D57}" type="slidenum">
              <a:rPr lang="en-US"/>
              <a:pPr>
                <a:defRPr/>
              </a:pPr>
              <a:t>17</a:t>
            </a:fld>
            <a:endParaRPr lang="en-US"/>
          </a:p>
        </p:txBody>
      </p:sp>
    </p:spTree>
    <p:extLst>
      <p:ext uri="{BB962C8B-B14F-4D97-AF65-F5344CB8AC3E}">
        <p14:creationId xmlns:p14="http://schemas.microsoft.com/office/powerpoint/2010/main" val="3415438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A57D3325-CA50-47D6-B18E-E49B6EB5A703}"/>
              </a:ext>
            </a:extLst>
          </p:cNvPr>
          <p:cNvSpPr>
            <a:spLocks noGrp="1" noChangeArrowheads="1"/>
          </p:cNvSpPr>
          <p:nvPr>
            <p:ph type="title"/>
          </p:nvPr>
        </p:nvSpPr>
        <p:spPr/>
        <p:txBody>
          <a:bodyPr/>
          <a:lstStyle/>
          <a:p>
            <a:pPr>
              <a:defRPr/>
            </a:pPr>
            <a:r>
              <a:rPr lang="en-US">
                <a:cs typeface="+mj-cs"/>
              </a:rPr>
              <a:t>Decision Tree Classification Task</a:t>
            </a:r>
          </a:p>
        </p:txBody>
      </p:sp>
      <p:graphicFrame>
        <p:nvGraphicFramePr>
          <p:cNvPr id="19458" name="Object 3">
            <a:extLst>
              <a:ext uri="{FF2B5EF4-FFF2-40B4-BE49-F238E27FC236}">
                <a16:creationId xmlns:a16="http://schemas.microsoft.com/office/drawing/2014/main" id="{922FCB22-D9C1-47D5-B45A-D63DF09FDBB3}"/>
              </a:ext>
            </a:extLst>
          </p:cNvPr>
          <p:cNvGraphicFramePr>
            <a:graphicFrameLocks noGrp="1" noChangeAspect="1"/>
          </p:cNvGraphicFramePr>
          <p:nvPr>
            <p:ph idx="1"/>
          </p:nvPr>
        </p:nvGraphicFramePr>
        <p:xfrm>
          <a:off x="1093788" y="1143000"/>
          <a:ext cx="6951662" cy="5181600"/>
        </p:xfrm>
        <a:graphic>
          <a:graphicData uri="http://schemas.openxmlformats.org/presentationml/2006/ole">
            <mc:AlternateContent xmlns:mc="http://schemas.openxmlformats.org/markup-compatibility/2006">
              <mc:Choice xmlns:v="urn:schemas-microsoft-com:vml" Requires="v">
                <p:oleObj name="Visio" r:id="rId2" imgW="8432800" imgH="6286500" progId="Visio.Drawing.6">
                  <p:embed/>
                </p:oleObj>
              </mc:Choice>
              <mc:Fallback>
                <p:oleObj name="Visio" r:id="rId2" imgW="8432800" imgH="6286500" progId="Visio.Drawing.6">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788" y="1143000"/>
                        <a:ext cx="6951662"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59" name="Line 4">
            <a:extLst>
              <a:ext uri="{FF2B5EF4-FFF2-40B4-BE49-F238E27FC236}">
                <a16:creationId xmlns:a16="http://schemas.microsoft.com/office/drawing/2014/main" id="{D2A2C65F-1598-45AB-9C71-7C8C24AD2F16}"/>
              </a:ext>
            </a:extLst>
          </p:cNvPr>
          <p:cNvSpPr>
            <a:spLocks noChangeShapeType="1"/>
          </p:cNvSpPr>
          <p:nvPr/>
        </p:nvSpPr>
        <p:spPr bwMode="auto">
          <a:xfrm flipH="1">
            <a:off x="6400800" y="2362200"/>
            <a:ext cx="685800" cy="0"/>
          </a:xfrm>
          <a:prstGeom prst="line">
            <a:avLst/>
          </a:prstGeom>
          <a:noFill/>
          <a:ln w="635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0" name="Text Box 5">
            <a:extLst>
              <a:ext uri="{FF2B5EF4-FFF2-40B4-BE49-F238E27FC236}">
                <a16:creationId xmlns:a16="http://schemas.microsoft.com/office/drawing/2014/main" id="{E0B96271-3927-49B3-A826-E4A57F01AAB5}"/>
              </a:ext>
            </a:extLst>
          </p:cNvPr>
          <p:cNvSpPr txBox="1">
            <a:spLocks noChangeArrowheads="1"/>
          </p:cNvSpPr>
          <p:nvPr/>
        </p:nvSpPr>
        <p:spPr bwMode="auto">
          <a:xfrm>
            <a:off x="7086600" y="4283075"/>
            <a:ext cx="1219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400"/>
              <a:t>Decision Tree</a:t>
            </a:r>
          </a:p>
        </p:txBody>
      </p:sp>
      <p:sp>
        <p:nvSpPr>
          <p:cNvPr id="2" name="Date Placeholder 1">
            <a:extLst>
              <a:ext uri="{FF2B5EF4-FFF2-40B4-BE49-F238E27FC236}">
                <a16:creationId xmlns:a16="http://schemas.microsoft.com/office/drawing/2014/main" id="{158A83EC-A45F-4EC0-B522-0C8F3E6CD14D}"/>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3406D156-1546-4409-874D-F94E9E6DEA6F}"/>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7940A6B8-37D4-45C2-9640-364AB27E97A3}"/>
              </a:ext>
            </a:extLst>
          </p:cNvPr>
          <p:cNvSpPr>
            <a:spLocks noGrp="1"/>
          </p:cNvSpPr>
          <p:nvPr>
            <p:ph type="sldNum" sz="quarter" idx="12"/>
          </p:nvPr>
        </p:nvSpPr>
        <p:spPr/>
        <p:txBody>
          <a:bodyPr/>
          <a:lstStyle/>
          <a:p>
            <a:pPr>
              <a:defRPr/>
            </a:pPr>
            <a:fld id="{AFFB1C1F-2B1A-4D96-AD0B-E4A81121055F}" type="slidenum">
              <a:rPr lang="en-US"/>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23A98C3D-2995-4F43-B868-3D29606AACEB}"/>
              </a:ext>
            </a:extLst>
          </p:cNvPr>
          <p:cNvSpPr>
            <a:spLocks noGrp="1" noChangeArrowheads="1"/>
          </p:cNvSpPr>
          <p:nvPr>
            <p:ph type="title"/>
          </p:nvPr>
        </p:nvSpPr>
        <p:spPr>
          <a:xfrm>
            <a:off x="381000" y="152400"/>
            <a:ext cx="8280400" cy="838200"/>
          </a:xfrm>
        </p:spPr>
        <p:txBody>
          <a:bodyPr/>
          <a:lstStyle/>
          <a:p>
            <a:pPr>
              <a:defRPr/>
            </a:pPr>
            <a:br>
              <a:rPr lang="en-US" dirty="0">
                <a:cs typeface="+mj-cs"/>
              </a:rPr>
            </a:br>
            <a:r>
              <a:rPr lang="en-US" dirty="0">
                <a:cs typeface="+mj-cs"/>
              </a:rPr>
              <a:t>Decision Tree Induction (How to build a decision tree)</a:t>
            </a:r>
          </a:p>
        </p:txBody>
      </p:sp>
      <p:sp>
        <p:nvSpPr>
          <p:cNvPr id="20482" name="Rectangle 3">
            <a:extLst>
              <a:ext uri="{FF2B5EF4-FFF2-40B4-BE49-F238E27FC236}">
                <a16:creationId xmlns:a16="http://schemas.microsoft.com/office/drawing/2014/main" id="{C4EEE4B1-2980-40D8-B25E-F7BD1170412A}"/>
              </a:ext>
            </a:extLst>
          </p:cNvPr>
          <p:cNvSpPr>
            <a:spLocks noGrp="1" noChangeArrowheads="1"/>
          </p:cNvSpPr>
          <p:nvPr>
            <p:ph type="body" idx="1"/>
          </p:nvPr>
        </p:nvSpPr>
        <p:spPr/>
        <p:txBody>
          <a:bodyPr/>
          <a:lstStyle/>
          <a:p>
            <a:r>
              <a:rPr lang="en-US" altLang="en-US" dirty="0">
                <a:ea typeface="ＭＳ Ｐゴシック" panose="020B0600070205080204" pitchFamily="34" charset="-128"/>
              </a:rPr>
              <a:t>Many Algorithms:</a:t>
            </a:r>
          </a:p>
          <a:p>
            <a:pPr lvl="1"/>
            <a:r>
              <a:rPr lang="en-US" altLang="en-US" dirty="0">
                <a:ea typeface="ＭＳ Ｐゴシック" panose="020B0600070205080204" pitchFamily="34" charset="-128"/>
              </a:rPr>
              <a:t>Hunt’s Algorithm (one of the earliest) which is the basis of the following algorithms.</a:t>
            </a:r>
          </a:p>
          <a:p>
            <a:pPr lvl="1"/>
            <a:r>
              <a:rPr lang="en-US" altLang="en-US" dirty="0">
                <a:ea typeface="ＭＳ Ｐゴシック" panose="020B0600070205080204" pitchFamily="34" charset="-128"/>
              </a:rPr>
              <a:t>CART</a:t>
            </a:r>
          </a:p>
          <a:p>
            <a:pPr lvl="1"/>
            <a:r>
              <a:rPr lang="en-US" altLang="en-US" dirty="0">
                <a:ea typeface="ＭＳ Ｐゴシック" panose="020B0600070205080204" pitchFamily="34" charset="-128"/>
              </a:rPr>
              <a:t>ID3, C4.5</a:t>
            </a:r>
          </a:p>
          <a:p>
            <a:pPr lvl="1"/>
            <a:r>
              <a:rPr lang="en-US" altLang="en-US" dirty="0">
                <a:ea typeface="ＭＳ Ｐゴシック" panose="020B0600070205080204" pitchFamily="34" charset="-128"/>
              </a:rPr>
              <a:t>SLIQ, SPRINT</a:t>
            </a:r>
          </a:p>
        </p:txBody>
      </p:sp>
      <p:sp>
        <p:nvSpPr>
          <p:cNvPr id="2" name="Date Placeholder 1">
            <a:extLst>
              <a:ext uri="{FF2B5EF4-FFF2-40B4-BE49-F238E27FC236}">
                <a16:creationId xmlns:a16="http://schemas.microsoft.com/office/drawing/2014/main" id="{B1C2971E-063A-421F-B81A-C5AE59EFEE06}"/>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09201513-7FDD-475C-98BB-CF2E6B476D5F}"/>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5508466B-54FA-4716-9DA8-9B80AFB80A9E}"/>
              </a:ext>
            </a:extLst>
          </p:cNvPr>
          <p:cNvSpPr>
            <a:spLocks noGrp="1"/>
          </p:cNvSpPr>
          <p:nvPr>
            <p:ph type="sldNum" sz="quarter" idx="12"/>
          </p:nvPr>
        </p:nvSpPr>
        <p:spPr/>
        <p:txBody>
          <a:bodyPr/>
          <a:lstStyle/>
          <a:p>
            <a:pPr>
              <a:defRPr/>
            </a:pPr>
            <a:fld id="{A9D3946A-9181-431C-9F3B-E440726DFE0F}" type="slidenum">
              <a:rPr lang="en-US"/>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016B6D02-8AE9-4F7E-97B0-C9CCD7FC4E2D}"/>
              </a:ext>
            </a:extLst>
          </p:cNvPr>
          <p:cNvSpPr>
            <a:spLocks noGrp="1" noChangeArrowheads="1"/>
          </p:cNvSpPr>
          <p:nvPr>
            <p:ph type="title"/>
          </p:nvPr>
        </p:nvSpPr>
        <p:spPr/>
        <p:txBody>
          <a:bodyPr/>
          <a:lstStyle/>
          <a:p>
            <a:pPr>
              <a:defRPr/>
            </a:pPr>
            <a:r>
              <a:rPr lang="en-US">
                <a:cs typeface="+mj-cs"/>
              </a:rPr>
              <a:t>Classification: Definition</a:t>
            </a:r>
          </a:p>
        </p:txBody>
      </p:sp>
      <p:sp>
        <p:nvSpPr>
          <p:cNvPr id="3075" name="Rectangle 5">
            <a:extLst>
              <a:ext uri="{FF2B5EF4-FFF2-40B4-BE49-F238E27FC236}">
                <a16:creationId xmlns:a16="http://schemas.microsoft.com/office/drawing/2014/main" id="{D5E82030-C269-4E19-A3DA-C9DC83A38D75}"/>
              </a:ext>
            </a:extLst>
          </p:cNvPr>
          <p:cNvSpPr>
            <a:spLocks noGrp="1" noChangeArrowheads="1"/>
          </p:cNvSpPr>
          <p:nvPr>
            <p:ph type="body" idx="1"/>
          </p:nvPr>
        </p:nvSpPr>
        <p:spPr>
          <a:xfrm>
            <a:off x="205581" y="1114425"/>
            <a:ext cx="8732837" cy="5181600"/>
          </a:xfrm>
        </p:spPr>
        <p:txBody>
          <a:bodyPr/>
          <a:lstStyle/>
          <a:p>
            <a:pPr>
              <a:buFont typeface="Monotype Sorts" charset="0"/>
              <a:buChar char="l"/>
              <a:defRPr/>
            </a:pPr>
            <a:r>
              <a:rPr lang="en-US" dirty="0">
                <a:cs typeface="+mn-cs"/>
              </a:rPr>
              <a:t>Given a collection of records (training set )</a:t>
            </a:r>
          </a:p>
          <a:p>
            <a:pPr lvl="1">
              <a:buFont typeface="Arial" charset="0"/>
              <a:buChar char="–"/>
              <a:defRPr/>
            </a:pPr>
            <a:r>
              <a:rPr lang="en-US" dirty="0"/>
              <a:t>Each record is by characterized by a tuple (</a:t>
            </a:r>
            <a:r>
              <a:rPr lang="en-US" b="1" i="1" dirty="0" err="1">
                <a:latin typeface="Times New Roman" charset="0"/>
              </a:rPr>
              <a:t>x</a:t>
            </a:r>
            <a:r>
              <a:rPr lang="en-US" dirty="0" err="1"/>
              <a:t>,</a:t>
            </a:r>
            <a:r>
              <a:rPr lang="en-US" i="1" dirty="0" err="1">
                <a:latin typeface="Times New Roman" charset="0"/>
              </a:rPr>
              <a:t>y</a:t>
            </a:r>
            <a:r>
              <a:rPr lang="en-US" dirty="0"/>
              <a:t>), where </a:t>
            </a:r>
            <a:r>
              <a:rPr lang="en-US" b="1" i="1" dirty="0">
                <a:latin typeface="Times New Roman" charset="0"/>
              </a:rPr>
              <a:t>x </a:t>
            </a:r>
            <a:r>
              <a:rPr lang="en-US" dirty="0"/>
              <a:t>is the attribute set and </a:t>
            </a:r>
            <a:r>
              <a:rPr lang="en-US" i="1" dirty="0">
                <a:latin typeface="Times New Roman" charset="0"/>
              </a:rPr>
              <a:t>y </a:t>
            </a:r>
            <a:r>
              <a:rPr lang="en-US" dirty="0"/>
              <a:t>is the class label</a:t>
            </a:r>
          </a:p>
          <a:p>
            <a:pPr lvl="2">
              <a:buFont typeface="Wingdings" charset="0"/>
              <a:buChar char="u"/>
              <a:defRPr/>
            </a:pPr>
            <a:r>
              <a:rPr lang="en-US" dirty="0"/>
              <a:t> </a:t>
            </a:r>
            <a:r>
              <a:rPr lang="en-US" b="1" i="1" dirty="0">
                <a:latin typeface="Times New Roman" charset="0"/>
              </a:rPr>
              <a:t>x</a:t>
            </a:r>
            <a:r>
              <a:rPr lang="en-US" dirty="0"/>
              <a:t>: attribute, predictor, independent variable, input</a:t>
            </a:r>
          </a:p>
          <a:p>
            <a:pPr lvl="2">
              <a:buFont typeface="Wingdings" charset="0"/>
              <a:buChar char="u"/>
              <a:defRPr/>
            </a:pPr>
            <a:r>
              <a:rPr lang="en-US" dirty="0"/>
              <a:t> </a:t>
            </a:r>
            <a:r>
              <a:rPr lang="en-US" i="1" dirty="0">
                <a:latin typeface="Times New Roman" charset="0"/>
              </a:rPr>
              <a:t>y</a:t>
            </a:r>
            <a:r>
              <a:rPr lang="en-US" dirty="0"/>
              <a:t>: class, response, dependent variable, output</a:t>
            </a:r>
          </a:p>
          <a:p>
            <a:pPr>
              <a:buFont typeface="Monotype Sorts" charset="0"/>
              <a:buChar char="l"/>
              <a:defRPr/>
            </a:pPr>
            <a:r>
              <a:rPr lang="en-US" dirty="0">
                <a:cs typeface="+mn-cs"/>
              </a:rPr>
              <a:t>Task:</a:t>
            </a:r>
          </a:p>
          <a:p>
            <a:pPr lvl="1">
              <a:buFont typeface="Arial" charset="0"/>
              <a:buChar char="–"/>
              <a:defRPr/>
            </a:pPr>
            <a:r>
              <a:rPr lang="en-US" dirty="0"/>
              <a:t>Learn a model that maps each attribute set </a:t>
            </a:r>
            <a:r>
              <a:rPr lang="en-US" b="1" i="1" dirty="0">
                <a:latin typeface="Times New Roman" charset="0"/>
              </a:rPr>
              <a:t>x </a:t>
            </a:r>
            <a:r>
              <a:rPr lang="en-US" dirty="0"/>
              <a:t>into one of the predefined class labels </a:t>
            </a:r>
            <a:r>
              <a:rPr lang="en-US" i="1" dirty="0">
                <a:latin typeface="Times New Roman" charset="0"/>
              </a:rPr>
              <a:t>y</a:t>
            </a:r>
          </a:p>
          <a:p>
            <a:pPr lvl="1">
              <a:buFont typeface="Arial" charset="0"/>
              <a:buChar char="–"/>
              <a:defRPr/>
            </a:pPr>
            <a:endParaRPr lang="en-US" dirty="0"/>
          </a:p>
        </p:txBody>
      </p:sp>
      <p:sp>
        <p:nvSpPr>
          <p:cNvPr id="2" name="Date Placeholder 1">
            <a:extLst>
              <a:ext uri="{FF2B5EF4-FFF2-40B4-BE49-F238E27FC236}">
                <a16:creationId xmlns:a16="http://schemas.microsoft.com/office/drawing/2014/main" id="{1492A8E8-34E1-49C0-938E-437D52E252FE}"/>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852C378C-EF0B-4ED7-A0AF-229AA7AD7FA5}"/>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540F9B5E-B437-410B-A7CB-230267D9297E}"/>
              </a:ext>
            </a:extLst>
          </p:cNvPr>
          <p:cNvSpPr>
            <a:spLocks noGrp="1"/>
          </p:cNvSpPr>
          <p:nvPr>
            <p:ph type="sldNum" sz="quarter" idx="12"/>
          </p:nvPr>
        </p:nvSpPr>
        <p:spPr/>
        <p:txBody>
          <a:bodyPr/>
          <a:lstStyle/>
          <a:p>
            <a:pPr>
              <a:defRPr/>
            </a:pPr>
            <a:fld id="{7585B7A3-5A38-4F3E-B10F-49462E68EC55}" type="slidenum">
              <a:rPr lang="en-US"/>
              <a:pPr>
                <a:defRPr/>
              </a:pPr>
              <a:t>2</a:t>
            </a:fld>
            <a:endParaRPr lang="en-US"/>
          </a:p>
        </p:txBody>
      </p:sp>
      <p:pic>
        <p:nvPicPr>
          <p:cNvPr id="6" name="Picture 5" descr="A white rectangle with black text&#10;&#10;Description automatically generated">
            <a:extLst>
              <a:ext uri="{FF2B5EF4-FFF2-40B4-BE49-F238E27FC236}">
                <a16:creationId xmlns:a16="http://schemas.microsoft.com/office/drawing/2014/main" id="{6744C889-76A2-9A66-783C-0F35C01B98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5648177"/>
            <a:ext cx="5677692" cy="105742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E2374-7FF1-901A-887E-60885840BA3A}"/>
              </a:ext>
            </a:extLst>
          </p:cNvPr>
          <p:cNvSpPr>
            <a:spLocks noGrp="1"/>
          </p:cNvSpPr>
          <p:nvPr>
            <p:ph type="title"/>
          </p:nvPr>
        </p:nvSpPr>
        <p:spPr/>
        <p:txBody>
          <a:bodyPr/>
          <a:lstStyle/>
          <a:p>
            <a:r>
              <a:rPr lang="en-US" dirty="0"/>
              <a:t>Greedy Algorithms</a:t>
            </a:r>
          </a:p>
        </p:txBody>
      </p:sp>
      <p:sp>
        <p:nvSpPr>
          <p:cNvPr id="3" name="Content Placeholder 2">
            <a:extLst>
              <a:ext uri="{FF2B5EF4-FFF2-40B4-BE49-F238E27FC236}">
                <a16:creationId xmlns:a16="http://schemas.microsoft.com/office/drawing/2014/main" id="{838BF698-61CE-EC2D-F240-EF4D6E587C73}"/>
              </a:ext>
            </a:extLst>
          </p:cNvPr>
          <p:cNvSpPr>
            <a:spLocks noGrp="1"/>
          </p:cNvSpPr>
          <p:nvPr>
            <p:ph idx="1"/>
          </p:nvPr>
        </p:nvSpPr>
        <p:spPr/>
        <p:txBody>
          <a:bodyPr/>
          <a:lstStyle/>
          <a:p>
            <a:pPr algn="just"/>
            <a:r>
              <a:rPr lang="en-US" b="0" i="0" dirty="0">
                <a:solidFill>
                  <a:srgbClr val="202124"/>
                </a:solidFill>
                <a:effectLst/>
              </a:rPr>
              <a:t>In computer science, a greedy algorithm is </a:t>
            </a:r>
            <a:r>
              <a:rPr lang="en-US" b="0" i="0" dirty="0">
                <a:solidFill>
                  <a:srgbClr val="040C28"/>
                </a:solidFill>
                <a:effectLst/>
              </a:rPr>
              <a:t>an algorithm that finds a solution to problems in the shortest time possible</a:t>
            </a:r>
            <a:r>
              <a:rPr lang="en-US" b="0" i="0" dirty="0">
                <a:solidFill>
                  <a:srgbClr val="202124"/>
                </a:solidFill>
                <a:effectLst/>
              </a:rPr>
              <a:t>. It picks the path that seems optimal at the moment without regard for the overall optimization of the solution that would be formed</a:t>
            </a:r>
          </a:p>
          <a:p>
            <a:pPr algn="just"/>
            <a:r>
              <a:rPr lang="en-US" dirty="0"/>
              <a:t>One such algorithm is Hunt’s algorithm, which is the basis of many existing decision tree induction algorithms, including ID3, C4.5, and CART</a:t>
            </a:r>
          </a:p>
        </p:txBody>
      </p:sp>
      <p:sp>
        <p:nvSpPr>
          <p:cNvPr id="4" name="Date Placeholder 3">
            <a:extLst>
              <a:ext uri="{FF2B5EF4-FFF2-40B4-BE49-F238E27FC236}">
                <a16:creationId xmlns:a16="http://schemas.microsoft.com/office/drawing/2014/main" id="{4B188DCA-90FC-5D1D-CA6D-A821A8B56C45}"/>
              </a:ext>
            </a:extLst>
          </p:cNvPr>
          <p:cNvSpPr>
            <a:spLocks noGrp="1"/>
          </p:cNvSpPr>
          <p:nvPr>
            <p:ph type="dt" sz="half" idx="10"/>
          </p:nvPr>
        </p:nvSpPr>
        <p:spPr/>
        <p:txBody>
          <a:bodyPr/>
          <a:lstStyle/>
          <a:p>
            <a:pPr>
              <a:defRPr/>
            </a:pPr>
            <a:r>
              <a:rPr lang="en-US"/>
              <a:t>2/1/2021</a:t>
            </a:r>
            <a:endParaRPr lang="en-US" dirty="0"/>
          </a:p>
        </p:txBody>
      </p:sp>
      <p:sp>
        <p:nvSpPr>
          <p:cNvPr id="5" name="Footer Placeholder 4">
            <a:extLst>
              <a:ext uri="{FF2B5EF4-FFF2-40B4-BE49-F238E27FC236}">
                <a16:creationId xmlns:a16="http://schemas.microsoft.com/office/drawing/2014/main" id="{7064308E-6A61-CCB4-A50B-5F48FCED1040}"/>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125C25E9-4F65-100B-9DFA-CEA73DDDE417}"/>
              </a:ext>
            </a:extLst>
          </p:cNvPr>
          <p:cNvSpPr>
            <a:spLocks noGrp="1"/>
          </p:cNvSpPr>
          <p:nvPr>
            <p:ph type="sldNum" sz="quarter" idx="12"/>
          </p:nvPr>
        </p:nvSpPr>
        <p:spPr/>
        <p:txBody>
          <a:bodyPr/>
          <a:lstStyle/>
          <a:p>
            <a:pPr>
              <a:defRPr/>
            </a:pPr>
            <a:fld id="{24876ADD-85D9-4CF9-A35B-123309FF4FEE}" type="slidenum">
              <a:rPr lang="en-US" smtClean="0"/>
              <a:pPr>
                <a:defRPr/>
              </a:pPr>
              <a:t>20</a:t>
            </a:fld>
            <a:endParaRPr lang="en-US"/>
          </a:p>
        </p:txBody>
      </p:sp>
    </p:spTree>
    <p:extLst>
      <p:ext uri="{BB962C8B-B14F-4D97-AF65-F5344CB8AC3E}">
        <p14:creationId xmlns:p14="http://schemas.microsoft.com/office/powerpoint/2010/main" val="2324457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7848EE3C-5155-461B-95F1-0EB904BA1849}"/>
              </a:ext>
            </a:extLst>
          </p:cNvPr>
          <p:cNvSpPr>
            <a:spLocks noGrp="1" noChangeArrowheads="1"/>
          </p:cNvSpPr>
          <p:nvPr>
            <p:ph type="title"/>
          </p:nvPr>
        </p:nvSpPr>
        <p:spPr/>
        <p:txBody>
          <a:bodyPr/>
          <a:lstStyle/>
          <a:p>
            <a:r>
              <a:rPr lang="en-US" altLang="en-US">
                <a:ea typeface="ＭＳ Ｐゴシック" panose="020B0600070205080204" pitchFamily="34" charset="-128"/>
              </a:rPr>
              <a:t>General Structure of Hunt’s Algorithm</a:t>
            </a:r>
          </a:p>
        </p:txBody>
      </p:sp>
      <p:sp>
        <p:nvSpPr>
          <p:cNvPr id="18435" name="Rectangle 3">
            <a:extLst>
              <a:ext uri="{FF2B5EF4-FFF2-40B4-BE49-F238E27FC236}">
                <a16:creationId xmlns:a16="http://schemas.microsoft.com/office/drawing/2014/main" id="{92C4A2D3-EEA6-4EED-B84C-069A3654AF1C}"/>
              </a:ext>
            </a:extLst>
          </p:cNvPr>
          <p:cNvSpPr>
            <a:spLocks noGrp="1" noChangeArrowheads="1"/>
          </p:cNvSpPr>
          <p:nvPr>
            <p:ph type="body" sz="half" idx="1"/>
          </p:nvPr>
        </p:nvSpPr>
        <p:spPr/>
        <p:txBody>
          <a:bodyPr/>
          <a:lstStyle/>
          <a:p>
            <a:pPr>
              <a:buFont typeface="Monotype Sorts" charset="0"/>
              <a:buChar char="l"/>
              <a:defRPr/>
            </a:pPr>
            <a:r>
              <a:rPr lang="en-US" sz="2000">
                <a:cs typeface="+mn-cs"/>
              </a:rPr>
              <a:t>Let D</a:t>
            </a:r>
            <a:r>
              <a:rPr lang="en-US" sz="2000" baseline="-25000">
                <a:cs typeface="+mn-cs"/>
              </a:rPr>
              <a:t>t</a:t>
            </a:r>
            <a:r>
              <a:rPr lang="en-US" sz="2000">
                <a:cs typeface="+mn-cs"/>
              </a:rPr>
              <a:t> be the set of training records that reach a node t</a:t>
            </a:r>
          </a:p>
          <a:p>
            <a:pPr lvl="4">
              <a:defRPr/>
            </a:pPr>
            <a:endParaRPr lang="en-US" sz="1600">
              <a:latin typeface="Times New Roman" charset="0"/>
            </a:endParaRPr>
          </a:p>
          <a:p>
            <a:pPr>
              <a:buFont typeface="Monotype Sorts" charset="0"/>
              <a:buChar char="l"/>
              <a:defRPr/>
            </a:pPr>
            <a:r>
              <a:rPr lang="en-US" sz="2000">
                <a:cs typeface="+mn-cs"/>
              </a:rPr>
              <a:t>General Procedure:</a:t>
            </a:r>
          </a:p>
          <a:p>
            <a:pPr lvl="1">
              <a:buFont typeface="Arial" charset="0"/>
              <a:buChar char="–"/>
              <a:defRPr/>
            </a:pPr>
            <a:r>
              <a:rPr lang="en-US" sz="2000"/>
              <a:t>If D</a:t>
            </a:r>
            <a:r>
              <a:rPr lang="en-US" sz="2000" baseline="-25000"/>
              <a:t>t</a:t>
            </a:r>
            <a:r>
              <a:rPr lang="en-US" sz="2000"/>
              <a:t> contains records that belong the same class y</a:t>
            </a:r>
            <a:r>
              <a:rPr lang="en-US" sz="2000" baseline="-25000"/>
              <a:t>t</a:t>
            </a:r>
            <a:r>
              <a:rPr lang="en-US" sz="2000"/>
              <a:t>, then t is a leaf node labeled as y</a:t>
            </a:r>
            <a:r>
              <a:rPr lang="en-US" sz="2000" baseline="-25000"/>
              <a:t>t</a:t>
            </a:r>
          </a:p>
          <a:p>
            <a:pPr lvl="1">
              <a:buFont typeface="Arial" charset="0"/>
              <a:buChar char="–"/>
              <a:defRPr/>
            </a:pPr>
            <a:r>
              <a:rPr lang="en-US" sz="2000"/>
              <a:t>If D</a:t>
            </a:r>
            <a:r>
              <a:rPr lang="en-US" sz="2000" baseline="-25000"/>
              <a:t>t</a:t>
            </a:r>
            <a:r>
              <a:rPr lang="en-US" sz="2000"/>
              <a:t> contains records that belong to more than one class, use an attribute test to split the data into smaller subsets. Recursively apply the procedure to each subset.</a:t>
            </a:r>
          </a:p>
        </p:txBody>
      </p:sp>
      <p:sp>
        <p:nvSpPr>
          <p:cNvPr id="21507" name="Oval 11">
            <a:extLst>
              <a:ext uri="{FF2B5EF4-FFF2-40B4-BE49-F238E27FC236}">
                <a16:creationId xmlns:a16="http://schemas.microsoft.com/office/drawing/2014/main" id="{22149E8B-C419-4FBD-AE16-6FC670E88977}"/>
              </a:ext>
            </a:extLst>
          </p:cNvPr>
          <p:cNvSpPr>
            <a:spLocks noChangeArrowheads="1"/>
          </p:cNvSpPr>
          <p:nvPr/>
        </p:nvSpPr>
        <p:spPr bwMode="auto">
          <a:xfrm>
            <a:off x="6172200" y="4800600"/>
            <a:ext cx="1447800" cy="762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21508" name="Line 12">
            <a:extLst>
              <a:ext uri="{FF2B5EF4-FFF2-40B4-BE49-F238E27FC236}">
                <a16:creationId xmlns:a16="http://schemas.microsoft.com/office/drawing/2014/main" id="{41CBB8FC-6869-4033-A8AB-0BD2341FCC5D}"/>
              </a:ext>
            </a:extLst>
          </p:cNvPr>
          <p:cNvSpPr>
            <a:spLocks noChangeShapeType="1"/>
          </p:cNvSpPr>
          <p:nvPr/>
        </p:nvSpPr>
        <p:spPr bwMode="auto">
          <a:xfrm flipH="1">
            <a:off x="5715000" y="5562600"/>
            <a:ext cx="9906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09" name="Line 13">
            <a:extLst>
              <a:ext uri="{FF2B5EF4-FFF2-40B4-BE49-F238E27FC236}">
                <a16:creationId xmlns:a16="http://schemas.microsoft.com/office/drawing/2014/main" id="{7EEB5828-06C8-4232-AB96-10FA60D782B0}"/>
              </a:ext>
            </a:extLst>
          </p:cNvPr>
          <p:cNvSpPr>
            <a:spLocks noChangeShapeType="1"/>
          </p:cNvSpPr>
          <p:nvPr/>
        </p:nvSpPr>
        <p:spPr bwMode="auto">
          <a:xfrm>
            <a:off x="6858000" y="5562600"/>
            <a:ext cx="0" cy="533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0" name="Line 14">
            <a:extLst>
              <a:ext uri="{FF2B5EF4-FFF2-40B4-BE49-F238E27FC236}">
                <a16:creationId xmlns:a16="http://schemas.microsoft.com/office/drawing/2014/main" id="{AD977740-5001-4B4A-8AD9-702811ADF74B}"/>
              </a:ext>
            </a:extLst>
          </p:cNvPr>
          <p:cNvSpPr>
            <a:spLocks noChangeShapeType="1"/>
          </p:cNvSpPr>
          <p:nvPr/>
        </p:nvSpPr>
        <p:spPr bwMode="auto">
          <a:xfrm>
            <a:off x="7010400" y="5562600"/>
            <a:ext cx="9906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1" name="Line 15">
            <a:extLst>
              <a:ext uri="{FF2B5EF4-FFF2-40B4-BE49-F238E27FC236}">
                <a16:creationId xmlns:a16="http://schemas.microsoft.com/office/drawing/2014/main" id="{FC7DE917-44FB-491E-935A-E4C84548854B}"/>
              </a:ext>
            </a:extLst>
          </p:cNvPr>
          <p:cNvSpPr>
            <a:spLocks noChangeShapeType="1"/>
          </p:cNvSpPr>
          <p:nvPr/>
        </p:nvSpPr>
        <p:spPr bwMode="auto">
          <a:xfrm flipH="1">
            <a:off x="6858000" y="4419600"/>
            <a:ext cx="2286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2" name="Text Box 16">
            <a:extLst>
              <a:ext uri="{FF2B5EF4-FFF2-40B4-BE49-F238E27FC236}">
                <a16:creationId xmlns:a16="http://schemas.microsoft.com/office/drawing/2014/main" id="{3DD21F39-B618-45D5-A6C5-1C153D36BC9E}"/>
              </a:ext>
            </a:extLst>
          </p:cNvPr>
          <p:cNvSpPr txBox="1">
            <a:spLocks noChangeArrowheads="1"/>
          </p:cNvSpPr>
          <p:nvPr/>
        </p:nvSpPr>
        <p:spPr bwMode="auto">
          <a:xfrm>
            <a:off x="7086600" y="42672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D</a:t>
            </a:r>
            <a:r>
              <a:rPr lang="en-US" altLang="en-US" sz="2000" baseline="-25000"/>
              <a:t>t</a:t>
            </a:r>
          </a:p>
        </p:txBody>
      </p:sp>
      <p:sp>
        <p:nvSpPr>
          <p:cNvPr id="21513" name="Text Box 17">
            <a:extLst>
              <a:ext uri="{FF2B5EF4-FFF2-40B4-BE49-F238E27FC236}">
                <a16:creationId xmlns:a16="http://schemas.microsoft.com/office/drawing/2014/main" id="{7C8902AE-44B0-45F4-8544-9CEDFD7F87DE}"/>
              </a:ext>
            </a:extLst>
          </p:cNvPr>
          <p:cNvSpPr txBox="1">
            <a:spLocks noChangeArrowheads="1"/>
          </p:cNvSpPr>
          <p:nvPr/>
        </p:nvSpPr>
        <p:spPr bwMode="auto">
          <a:xfrm>
            <a:off x="6705600" y="49530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400" dirty="0"/>
              <a:t>?</a:t>
            </a:r>
          </a:p>
        </p:txBody>
      </p:sp>
      <p:graphicFrame>
        <p:nvGraphicFramePr>
          <p:cNvPr id="21514" name="Object 21">
            <a:extLst>
              <a:ext uri="{FF2B5EF4-FFF2-40B4-BE49-F238E27FC236}">
                <a16:creationId xmlns:a16="http://schemas.microsoft.com/office/drawing/2014/main" id="{0541B6A4-7546-427F-A972-49B708EEFDC1}"/>
              </a:ext>
            </a:extLst>
          </p:cNvPr>
          <p:cNvGraphicFramePr>
            <a:graphicFrameLocks noGrp="1" noChangeAspect="1"/>
          </p:cNvGraphicFramePr>
          <p:nvPr>
            <p:ph sz="half" idx="2"/>
          </p:nvPr>
        </p:nvGraphicFramePr>
        <p:xfrm>
          <a:off x="5410200" y="1143000"/>
          <a:ext cx="3200400" cy="3154363"/>
        </p:xfrm>
        <a:graphic>
          <a:graphicData uri="http://schemas.openxmlformats.org/presentationml/2006/ole">
            <mc:AlternateContent xmlns:mc="http://schemas.openxmlformats.org/markup-compatibility/2006">
              <mc:Choice xmlns:v="urn:schemas-microsoft-com:vml" Requires="v">
                <p:oleObj name="Document" r:id="rId3" imgW="5854700" imgH="5778500" progId="Word.Document.8">
                  <p:embed/>
                </p:oleObj>
              </mc:Choice>
              <mc:Fallback>
                <p:oleObj name="Document" r:id="rId3" imgW="5854700" imgH="5778500" progId="Word.Document.8">
                  <p:embed/>
                  <p:pic>
                    <p:nvPicPr>
                      <p:cNvPr id="0" name="Object 2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1143000"/>
                        <a:ext cx="3200400" cy="3154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Date Placeholder 1">
            <a:extLst>
              <a:ext uri="{FF2B5EF4-FFF2-40B4-BE49-F238E27FC236}">
                <a16:creationId xmlns:a16="http://schemas.microsoft.com/office/drawing/2014/main" id="{6C96770D-1B68-4D94-8FD5-9AC763B689F0}"/>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2C1F04E0-CFF7-43C1-B288-EBA1A887E431}"/>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0B3F3D08-2C9B-41F8-A628-166300A6620C}"/>
              </a:ext>
            </a:extLst>
          </p:cNvPr>
          <p:cNvSpPr>
            <a:spLocks noGrp="1"/>
          </p:cNvSpPr>
          <p:nvPr>
            <p:ph type="sldNum" sz="quarter" idx="12"/>
          </p:nvPr>
        </p:nvSpPr>
        <p:spPr/>
        <p:txBody>
          <a:bodyPr/>
          <a:lstStyle/>
          <a:p>
            <a:pPr>
              <a:defRPr/>
            </a:pPr>
            <a:fld id="{EF57EC43-4E6A-4B0C-92C0-F5F14DCE6FB5}" type="slidenum">
              <a:rPr lang="en-US"/>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6D95B777-2489-4DF5-A548-382C8F0D8610}"/>
              </a:ext>
            </a:extLst>
          </p:cNvPr>
          <p:cNvSpPr>
            <a:spLocks noGrp="1" noChangeArrowheads="1"/>
          </p:cNvSpPr>
          <p:nvPr>
            <p:ph type="title"/>
          </p:nvPr>
        </p:nvSpPr>
        <p:spPr/>
        <p:txBody>
          <a:bodyPr/>
          <a:lstStyle/>
          <a:p>
            <a:r>
              <a:rPr lang="en-US" altLang="en-US">
                <a:ea typeface="ＭＳ Ｐゴシック" panose="020B0600070205080204" pitchFamily="34" charset="-128"/>
              </a:rPr>
              <a:t>Hunt’s Algorithm</a:t>
            </a:r>
          </a:p>
        </p:txBody>
      </p:sp>
      <p:graphicFrame>
        <p:nvGraphicFramePr>
          <p:cNvPr id="22530" name="Object 56">
            <a:extLst>
              <a:ext uri="{FF2B5EF4-FFF2-40B4-BE49-F238E27FC236}">
                <a16:creationId xmlns:a16="http://schemas.microsoft.com/office/drawing/2014/main" id="{8506C3F0-35A0-49A3-A623-81F02C4A7407}"/>
              </a:ext>
            </a:extLst>
          </p:cNvPr>
          <p:cNvGraphicFramePr>
            <a:graphicFrameLocks noGrp="1" noChangeAspect="1"/>
          </p:cNvGraphicFramePr>
          <p:nvPr>
            <p:ph sz="half" idx="2"/>
          </p:nvPr>
        </p:nvGraphicFramePr>
        <p:xfrm>
          <a:off x="76200" y="1174750"/>
          <a:ext cx="6324600" cy="5073650"/>
        </p:xfrm>
        <a:graphic>
          <a:graphicData uri="http://schemas.openxmlformats.org/presentationml/2006/ole">
            <mc:AlternateContent xmlns:mc="http://schemas.openxmlformats.org/markup-compatibility/2006">
              <mc:Choice xmlns:v="urn:schemas-microsoft-com:vml" Requires="v">
                <p:oleObj name="Visio" r:id="rId3" imgW="8204200" imgH="6578600" progId="Visio.Drawing.6">
                  <p:embed/>
                </p:oleObj>
              </mc:Choice>
              <mc:Fallback>
                <p:oleObj name="Visio" r:id="rId3" imgW="8204200" imgH="6578600" progId="Visio.Drawing.6">
                  <p:embed/>
                  <p:pic>
                    <p:nvPicPr>
                      <p:cNvPr id="0" name="Object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174750"/>
                        <a:ext cx="6324600" cy="507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1" name="TextBox 1">
            <a:extLst>
              <a:ext uri="{FF2B5EF4-FFF2-40B4-BE49-F238E27FC236}">
                <a16:creationId xmlns:a16="http://schemas.microsoft.com/office/drawing/2014/main" id="{4EB848A9-E81B-4281-875C-8801DA035C62}"/>
              </a:ext>
            </a:extLst>
          </p:cNvPr>
          <p:cNvSpPr txBox="1">
            <a:spLocks noChangeArrowheads="1"/>
          </p:cNvSpPr>
          <p:nvPr/>
        </p:nvSpPr>
        <p:spPr bwMode="auto">
          <a:xfrm>
            <a:off x="3733800" y="2209800"/>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2532" name="TextBox 5">
            <a:extLst>
              <a:ext uri="{FF2B5EF4-FFF2-40B4-BE49-F238E27FC236}">
                <a16:creationId xmlns:a16="http://schemas.microsoft.com/office/drawing/2014/main" id="{03E523CE-8CAE-4322-9C3B-AE4828D9EE6A}"/>
              </a:ext>
            </a:extLst>
          </p:cNvPr>
          <p:cNvSpPr txBox="1">
            <a:spLocks noChangeArrowheads="1"/>
          </p:cNvSpPr>
          <p:nvPr/>
        </p:nvSpPr>
        <p:spPr bwMode="auto">
          <a:xfrm>
            <a:off x="5010150" y="2209800"/>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(4,3)</a:t>
            </a:r>
          </a:p>
        </p:txBody>
      </p:sp>
      <p:sp>
        <p:nvSpPr>
          <p:cNvPr id="22533" name="TextBox 6">
            <a:extLst>
              <a:ext uri="{FF2B5EF4-FFF2-40B4-BE49-F238E27FC236}">
                <a16:creationId xmlns:a16="http://schemas.microsoft.com/office/drawing/2014/main" id="{1A027D95-13BB-4617-8172-B957DCFA1009}"/>
              </a:ext>
            </a:extLst>
          </p:cNvPr>
          <p:cNvSpPr txBox="1">
            <a:spLocks noChangeArrowheads="1"/>
          </p:cNvSpPr>
          <p:nvPr/>
        </p:nvSpPr>
        <p:spPr bwMode="auto">
          <a:xfrm>
            <a:off x="152400" y="4648200"/>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2534" name="TextBox 7">
            <a:extLst>
              <a:ext uri="{FF2B5EF4-FFF2-40B4-BE49-F238E27FC236}">
                <a16:creationId xmlns:a16="http://schemas.microsoft.com/office/drawing/2014/main" id="{FCF5CBEC-2B63-49D7-8678-C0DD8F327E69}"/>
              </a:ext>
            </a:extLst>
          </p:cNvPr>
          <p:cNvSpPr txBox="1">
            <a:spLocks noChangeArrowheads="1"/>
          </p:cNvSpPr>
          <p:nvPr/>
        </p:nvSpPr>
        <p:spPr bwMode="auto">
          <a:xfrm>
            <a:off x="609600" y="54070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(1,3)</a:t>
            </a:r>
          </a:p>
        </p:txBody>
      </p:sp>
      <p:sp>
        <p:nvSpPr>
          <p:cNvPr id="22535" name="TextBox 8">
            <a:extLst>
              <a:ext uri="{FF2B5EF4-FFF2-40B4-BE49-F238E27FC236}">
                <a16:creationId xmlns:a16="http://schemas.microsoft.com/office/drawing/2014/main" id="{FC6E3DCF-5C51-4372-99A1-7CAED63A15DE}"/>
              </a:ext>
            </a:extLst>
          </p:cNvPr>
          <p:cNvSpPr txBox="1">
            <a:spLocks noChangeArrowheads="1"/>
          </p:cNvSpPr>
          <p:nvPr/>
        </p:nvSpPr>
        <p:spPr bwMode="auto">
          <a:xfrm>
            <a:off x="2038350" y="54070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2536" name="TextBox 9">
            <a:extLst>
              <a:ext uri="{FF2B5EF4-FFF2-40B4-BE49-F238E27FC236}">
                <a16:creationId xmlns:a16="http://schemas.microsoft.com/office/drawing/2014/main" id="{AD393820-1EBB-4679-9050-BA416EE0FE98}"/>
              </a:ext>
            </a:extLst>
          </p:cNvPr>
          <p:cNvSpPr txBox="1">
            <a:spLocks noChangeArrowheads="1"/>
          </p:cNvSpPr>
          <p:nvPr/>
        </p:nvSpPr>
        <p:spPr bwMode="auto">
          <a:xfrm>
            <a:off x="3657600" y="41878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2537" name="TextBox 10">
            <a:extLst>
              <a:ext uri="{FF2B5EF4-FFF2-40B4-BE49-F238E27FC236}">
                <a16:creationId xmlns:a16="http://schemas.microsoft.com/office/drawing/2014/main" id="{84A063BA-ADAB-4E12-B639-E5683B6CB4F9}"/>
              </a:ext>
            </a:extLst>
          </p:cNvPr>
          <p:cNvSpPr txBox="1">
            <a:spLocks noChangeArrowheads="1"/>
          </p:cNvSpPr>
          <p:nvPr/>
        </p:nvSpPr>
        <p:spPr bwMode="auto">
          <a:xfrm>
            <a:off x="3657600" y="56356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(1,0)</a:t>
            </a:r>
          </a:p>
        </p:txBody>
      </p:sp>
      <p:sp>
        <p:nvSpPr>
          <p:cNvPr id="22538" name="TextBox 11">
            <a:extLst>
              <a:ext uri="{FF2B5EF4-FFF2-40B4-BE49-F238E27FC236}">
                <a16:creationId xmlns:a16="http://schemas.microsoft.com/office/drawing/2014/main" id="{E0864A68-265B-416D-BA52-9AB3BFB3147A}"/>
              </a:ext>
            </a:extLst>
          </p:cNvPr>
          <p:cNvSpPr txBox="1">
            <a:spLocks noChangeArrowheads="1"/>
          </p:cNvSpPr>
          <p:nvPr/>
        </p:nvSpPr>
        <p:spPr bwMode="auto">
          <a:xfrm>
            <a:off x="4857750" y="56356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(0,3)</a:t>
            </a:r>
          </a:p>
        </p:txBody>
      </p:sp>
      <p:sp>
        <p:nvSpPr>
          <p:cNvPr id="22539" name="TextBox 12">
            <a:extLst>
              <a:ext uri="{FF2B5EF4-FFF2-40B4-BE49-F238E27FC236}">
                <a16:creationId xmlns:a16="http://schemas.microsoft.com/office/drawing/2014/main" id="{88B8DBFC-365C-4FAB-A058-4EC0239390D8}"/>
              </a:ext>
            </a:extLst>
          </p:cNvPr>
          <p:cNvSpPr txBox="1">
            <a:spLocks noChangeArrowheads="1"/>
          </p:cNvSpPr>
          <p:nvPr/>
        </p:nvSpPr>
        <p:spPr bwMode="auto">
          <a:xfrm>
            <a:off x="5543550" y="48736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2540" name="TextBox 13">
            <a:extLst>
              <a:ext uri="{FF2B5EF4-FFF2-40B4-BE49-F238E27FC236}">
                <a16:creationId xmlns:a16="http://schemas.microsoft.com/office/drawing/2014/main" id="{6793F287-A6F9-406E-A72F-13CB137A5046}"/>
              </a:ext>
            </a:extLst>
          </p:cNvPr>
          <p:cNvSpPr txBox="1">
            <a:spLocks noChangeArrowheads="1"/>
          </p:cNvSpPr>
          <p:nvPr/>
        </p:nvSpPr>
        <p:spPr bwMode="auto">
          <a:xfrm>
            <a:off x="990600" y="20542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(7,3)</a:t>
            </a:r>
          </a:p>
        </p:txBody>
      </p:sp>
      <p:graphicFrame>
        <p:nvGraphicFramePr>
          <p:cNvPr id="22541" name="Object 54">
            <a:extLst>
              <a:ext uri="{FF2B5EF4-FFF2-40B4-BE49-F238E27FC236}">
                <a16:creationId xmlns:a16="http://schemas.microsoft.com/office/drawing/2014/main" id="{45BBD209-1575-4B4B-B463-8298FA9F4640}"/>
              </a:ext>
            </a:extLst>
          </p:cNvPr>
          <p:cNvGraphicFramePr>
            <a:graphicFrameLocks noGrp="1" noChangeAspect="1"/>
          </p:cNvGraphicFramePr>
          <p:nvPr>
            <p:ph sz="half" idx="1"/>
          </p:nvPr>
        </p:nvGraphicFramePr>
        <p:xfrm>
          <a:off x="6019800" y="914400"/>
          <a:ext cx="2979738" cy="3276600"/>
        </p:xfrm>
        <a:graphic>
          <a:graphicData uri="http://schemas.openxmlformats.org/presentationml/2006/ole">
            <mc:AlternateContent xmlns:mc="http://schemas.openxmlformats.org/markup-compatibility/2006">
              <mc:Choice xmlns:v="urn:schemas-microsoft-com:vml" Requires="v">
                <p:oleObj name="Document" r:id="rId5" imgW="5524500" imgH="6070600" progId="Word.Document.8">
                  <p:embed/>
                </p:oleObj>
              </mc:Choice>
              <mc:Fallback>
                <p:oleObj name="Document" r:id="rId5" imgW="5524500" imgH="6070600" progId="Word.Document.8">
                  <p:embed/>
                  <p:pic>
                    <p:nvPicPr>
                      <p:cNvPr id="0" name="Object 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9800" y="914400"/>
                        <a:ext cx="2979738" cy="327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Rectangle 14">
            <a:extLst>
              <a:ext uri="{FF2B5EF4-FFF2-40B4-BE49-F238E27FC236}">
                <a16:creationId xmlns:a16="http://schemas.microsoft.com/office/drawing/2014/main" id="{1E771483-6CE4-4CEB-A86C-E7D2EEA66451}"/>
              </a:ext>
            </a:extLst>
          </p:cNvPr>
          <p:cNvSpPr/>
          <p:nvPr/>
        </p:nvSpPr>
        <p:spPr bwMode="auto">
          <a:xfrm>
            <a:off x="3200400" y="4330700"/>
            <a:ext cx="3276600" cy="1917700"/>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16" name="Rectangle 15">
            <a:extLst>
              <a:ext uri="{FF2B5EF4-FFF2-40B4-BE49-F238E27FC236}">
                <a16:creationId xmlns:a16="http://schemas.microsoft.com/office/drawing/2014/main" id="{C0149DD4-B013-4F2C-9D72-C7D3A4519918}"/>
              </a:ext>
            </a:extLst>
          </p:cNvPr>
          <p:cNvSpPr/>
          <p:nvPr/>
        </p:nvSpPr>
        <p:spPr bwMode="auto">
          <a:xfrm>
            <a:off x="3048000" y="2919413"/>
            <a:ext cx="2816225" cy="1728787"/>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17" name="Rectangle 16">
            <a:extLst>
              <a:ext uri="{FF2B5EF4-FFF2-40B4-BE49-F238E27FC236}">
                <a16:creationId xmlns:a16="http://schemas.microsoft.com/office/drawing/2014/main" id="{FEF897B5-E60B-4B59-BB49-F61A90760B3B}"/>
              </a:ext>
            </a:extLst>
          </p:cNvPr>
          <p:cNvSpPr/>
          <p:nvPr/>
        </p:nvSpPr>
        <p:spPr bwMode="auto">
          <a:xfrm>
            <a:off x="57150" y="3476625"/>
            <a:ext cx="2816225" cy="2771775"/>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18" name="Rectangle 17">
            <a:extLst>
              <a:ext uri="{FF2B5EF4-FFF2-40B4-BE49-F238E27FC236}">
                <a16:creationId xmlns:a16="http://schemas.microsoft.com/office/drawing/2014/main" id="{1A65CFA4-067B-47E8-82B0-D9A71C73AD35}"/>
              </a:ext>
            </a:extLst>
          </p:cNvPr>
          <p:cNvSpPr/>
          <p:nvPr/>
        </p:nvSpPr>
        <p:spPr bwMode="auto">
          <a:xfrm>
            <a:off x="3198813" y="1104900"/>
            <a:ext cx="2816225" cy="2771775"/>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2" name="Date Placeholder 1">
            <a:extLst>
              <a:ext uri="{FF2B5EF4-FFF2-40B4-BE49-F238E27FC236}">
                <a16:creationId xmlns:a16="http://schemas.microsoft.com/office/drawing/2014/main" id="{73822C72-C6F6-493E-8BED-D3197F38F740}"/>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281EAC59-8C84-4C0F-B5E1-67D3580D39F2}"/>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3E9D91FD-F089-4F90-8808-442FC880F92C}"/>
              </a:ext>
            </a:extLst>
          </p:cNvPr>
          <p:cNvSpPr>
            <a:spLocks noGrp="1"/>
          </p:cNvSpPr>
          <p:nvPr>
            <p:ph type="sldNum" sz="quarter" idx="12"/>
          </p:nvPr>
        </p:nvSpPr>
        <p:spPr/>
        <p:txBody>
          <a:bodyPr/>
          <a:lstStyle/>
          <a:p>
            <a:pPr>
              <a:defRPr/>
            </a:pPr>
            <a:fld id="{D1DB371F-FCEB-4D85-9DBB-4D3DE055E792}" type="slidenum">
              <a:rPr lang="en-US"/>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E675B67F-EC35-4BBB-BE3C-DAF4815AAC2E}"/>
              </a:ext>
            </a:extLst>
          </p:cNvPr>
          <p:cNvSpPr>
            <a:spLocks noGrp="1" noChangeArrowheads="1"/>
          </p:cNvSpPr>
          <p:nvPr>
            <p:ph type="title"/>
          </p:nvPr>
        </p:nvSpPr>
        <p:spPr/>
        <p:txBody>
          <a:bodyPr/>
          <a:lstStyle/>
          <a:p>
            <a:r>
              <a:rPr lang="en-US" altLang="en-US">
                <a:ea typeface="ＭＳ Ｐゴシック" panose="020B0600070205080204" pitchFamily="34" charset="-128"/>
              </a:rPr>
              <a:t>Hunt’s Algorithm</a:t>
            </a:r>
          </a:p>
        </p:txBody>
      </p:sp>
      <p:graphicFrame>
        <p:nvGraphicFramePr>
          <p:cNvPr id="23554" name="Object 56">
            <a:extLst>
              <a:ext uri="{FF2B5EF4-FFF2-40B4-BE49-F238E27FC236}">
                <a16:creationId xmlns:a16="http://schemas.microsoft.com/office/drawing/2014/main" id="{11D6679B-25A3-4A43-90FE-206623FDB01B}"/>
              </a:ext>
            </a:extLst>
          </p:cNvPr>
          <p:cNvGraphicFramePr>
            <a:graphicFrameLocks noGrp="1" noChangeAspect="1"/>
          </p:cNvGraphicFramePr>
          <p:nvPr>
            <p:ph sz="half" idx="2"/>
          </p:nvPr>
        </p:nvGraphicFramePr>
        <p:xfrm>
          <a:off x="76200" y="1174750"/>
          <a:ext cx="6324600" cy="5073650"/>
        </p:xfrm>
        <a:graphic>
          <a:graphicData uri="http://schemas.openxmlformats.org/presentationml/2006/ole">
            <mc:AlternateContent xmlns:mc="http://schemas.openxmlformats.org/markup-compatibility/2006">
              <mc:Choice xmlns:v="urn:schemas-microsoft-com:vml" Requires="v">
                <p:oleObj name="Visio" r:id="rId2" imgW="8204200" imgH="6578600" progId="Visio.Drawing.6">
                  <p:embed/>
                </p:oleObj>
              </mc:Choice>
              <mc:Fallback>
                <p:oleObj name="Visio" r:id="rId2" imgW="8204200" imgH="6578600" progId="Visio.Drawing.6">
                  <p:embed/>
                  <p:pic>
                    <p:nvPicPr>
                      <p:cNvPr id="0" name="Object 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174750"/>
                        <a:ext cx="6324600" cy="507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5" name="TextBox 1">
            <a:extLst>
              <a:ext uri="{FF2B5EF4-FFF2-40B4-BE49-F238E27FC236}">
                <a16:creationId xmlns:a16="http://schemas.microsoft.com/office/drawing/2014/main" id="{5DF4CC05-588E-4FF4-BE61-A294B8EAC9A9}"/>
              </a:ext>
            </a:extLst>
          </p:cNvPr>
          <p:cNvSpPr txBox="1">
            <a:spLocks noChangeArrowheads="1"/>
          </p:cNvSpPr>
          <p:nvPr/>
        </p:nvSpPr>
        <p:spPr bwMode="auto">
          <a:xfrm>
            <a:off x="3733800" y="2209800"/>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3556" name="TextBox 5">
            <a:extLst>
              <a:ext uri="{FF2B5EF4-FFF2-40B4-BE49-F238E27FC236}">
                <a16:creationId xmlns:a16="http://schemas.microsoft.com/office/drawing/2014/main" id="{80EED559-871C-48F1-A1A2-D026924355E4}"/>
              </a:ext>
            </a:extLst>
          </p:cNvPr>
          <p:cNvSpPr txBox="1">
            <a:spLocks noChangeArrowheads="1"/>
          </p:cNvSpPr>
          <p:nvPr/>
        </p:nvSpPr>
        <p:spPr bwMode="auto">
          <a:xfrm>
            <a:off x="5010150" y="2209800"/>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(4,3)</a:t>
            </a:r>
          </a:p>
        </p:txBody>
      </p:sp>
      <p:sp>
        <p:nvSpPr>
          <p:cNvPr id="23557" name="TextBox 6">
            <a:extLst>
              <a:ext uri="{FF2B5EF4-FFF2-40B4-BE49-F238E27FC236}">
                <a16:creationId xmlns:a16="http://schemas.microsoft.com/office/drawing/2014/main" id="{49B8F759-27C1-4D21-9084-6CCD8EC82A62}"/>
              </a:ext>
            </a:extLst>
          </p:cNvPr>
          <p:cNvSpPr txBox="1">
            <a:spLocks noChangeArrowheads="1"/>
          </p:cNvSpPr>
          <p:nvPr/>
        </p:nvSpPr>
        <p:spPr bwMode="auto">
          <a:xfrm>
            <a:off x="152400" y="4648200"/>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3558" name="TextBox 7">
            <a:extLst>
              <a:ext uri="{FF2B5EF4-FFF2-40B4-BE49-F238E27FC236}">
                <a16:creationId xmlns:a16="http://schemas.microsoft.com/office/drawing/2014/main" id="{32C83207-C0FA-4754-A515-DC9A8D8E228A}"/>
              </a:ext>
            </a:extLst>
          </p:cNvPr>
          <p:cNvSpPr txBox="1">
            <a:spLocks noChangeArrowheads="1"/>
          </p:cNvSpPr>
          <p:nvPr/>
        </p:nvSpPr>
        <p:spPr bwMode="auto">
          <a:xfrm>
            <a:off x="609600" y="54070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(1,3)</a:t>
            </a:r>
          </a:p>
        </p:txBody>
      </p:sp>
      <p:sp>
        <p:nvSpPr>
          <p:cNvPr id="23559" name="TextBox 8">
            <a:extLst>
              <a:ext uri="{FF2B5EF4-FFF2-40B4-BE49-F238E27FC236}">
                <a16:creationId xmlns:a16="http://schemas.microsoft.com/office/drawing/2014/main" id="{08FC3801-30B8-41E6-8FFB-2F264D34AAFA}"/>
              </a:ext>
            </a:extLst>
          </p:cNvPr>
          <p:cNvSpPr txBox="1">
            <a:spLocks noChangeArrowheads="1"/>
          </p:cNvSpPr>
          <p:nvPr/>
        </p:nvSpPr>
        <p:spPr bwMode="auto">
          <a:xfrm>
            <a:off x="2038350" y="54070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3560" name="TextBox 9">
            <a:extLst>
              <a:ext uri="{FF2B5EF4-FFF2-40B4-BE49-F238E27FC236}">
                <a16:creationId xmlns:a16="http://schemas.microsoft.com/office/drawing/2014/main" id="{DBF9BB1C-1C86-494A-8509-550642DE75B7}"/>
              </a:ext>
            </a:extLst>
          </p:cNvPr>
          <p:cNvSpPr txBox="1">
            <a:spLocks noChangeArrowheads="1"/>
          </p:cNvSpPr>
          <p:nvPr/>
        </p:nvSpPr>
        <p:spPr bwMode="auto">
          <a:xfrm>
            <a:off x="3657600" y="41878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3561" name="TextBox 10">
            <a:extLst>
              <a:ext uri="{FF2B5EF4-FFF2-40B4-BE49-F238E27FC236}">
                <a16:creationId xmlns:a16="http://schemas.microsoft.com/office/drawing/2014/main" id="{AA45C6D3-8D35-4B48-8D7B-7C63A15ADBE6}"/>
              </a:ext>
            </a:extLst>
          </p:cNvPr>
          <p:cNvSpPr txBox="1">
            <a:spLocks noChangeArrowheads="1"/>
          </p:cNvSpPr>
          <p:nvPr/>
        </p:nvSpPr>
        <p:spPr bwMode="auto">
          <a:xfrm>
            <a:off x="3657600" y="56356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(1,0)</a:t>
            </a:r>
          </a:p>
        </p:txBody>
      </p:sp>
      <p:sp>
        <p:nvSpPr>
          <p:cNvPr id="23562" name="TextBox 11">
            <a:extLst>
              <a:ext uri="{FF2B5EF4-FFF2-40B4-BE49-F238E27FC236}">
                <a16:creationId xmlns:a16="http://schemas.microsoft.com/office/drawing/2014/main" id="{51B47AB5-430D-4054-9B14-40D0C8FA2E7C}"/>
              </a:ext>
            </a:extLst>
          </p:cNvPr>
          <p:cNvSpPr txBox="1">
            <a:spLocks noChangeArrowheads="1"/>
          </p:cNvSpPr>
          <p:nvPr/>
        </p:nvSpPr>
        <p:spPr bwMode="auto">
          <a:xfrm>
            <a:off x="4857750" y="56356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(0,3)</a:t>
            </a:r>
          </a:p>
        </p:txBody>
      </p:sp>
      <p:sp>
        <p:nvSpPr>
          <p:cNvPr id="23563" name="TextBox 12">
            <a:extLst>
              <a:ext uri="{FF2B5EF4-FFF2-40B4-BE49-F238E27FC236}">
                <a16:creationId xmlns:a16="http://schemas.microsoft.com/office/drawing/2014/main" id="{7DF9D8C9-4706-4913-880F-78C692D7C38A}"/>
              </a:ext>
            </a:extLst>
          </p:cNvPr>
          <p:cNvSpPr txBox="1">
            <a:spLocks noChangeArrowheads="1"/>
          </p:cNvSpPr>
          <p:nvPr/>
        </p:nvSpPr>
        <p:spPr bwMode="auto">
          <a:xfrm>
            <a:off x="5543550" y="48736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3564" name="TextBox 13">
            <a:extLst>
              <a:ext uri="{FF2B5EF4-FFF2-40B4-BE49-F238E27FC236}">
                <a16:creationId xmlns:a16="http://schemas.microsoft.com/office/drawing/2014/main" id="{DB5537AA-0DC4-43A4-B6D9-679276C03819}"/>
              </a:ext>
            </a:extLst>
          </p:cNvPr>
          <p:cNvSpPr txBox="1">
            <a:spLocks noChangeArrowheads="1"/>
          </p:cNvSpPr>
          <p:nvPr/>
        </p:nvSpPr>
        <p:spPr bwMode="auto">
          <a:xfrm>
            <a:off x="990600" y="20542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(7,3)</a:t>
            </a:r>
          </a:p>
        </p:txBody>
      </p:sp>
      <p:graphicFrame>
        <p:nvGraphicFramePr>
          <p:cNvPr id="23565" name="Object 54">
            <a:extLst>
              <a:ext uri="{FF2B5EF4-FFF2-40B4-BE49-F238E27FC236}">
                <a16:creationId xmlns:a16="http://schemas.microsoft.com/office/drawing/2014/main" id="{6E742D5B-5187-460D-9728-9BAAEA676A43}"/>
              </a:ext>
            </a:extLst>
          </p:cNvPr>
          <p:cNvGraphicFramePr>
            <a:graphicFrameLocks noGrp="1" noChangeAspect="1"/>
          </p:cNvGraphicFramePr>
          <p:nvPr>
            <p:ph sz="half" idx="1"/>
          </p:nvPr>
        </p:nvGraphicFramePr>
        <p:xfrm>
          <a:off x="6019800" y="914400"/>
          <a:ext cx="2979738" cy="3276600"/>
        </p:xfrm>
        <a:graphic>
          <a:graphicData uri="http://schemas.openxmlformats.org/presentationml/2006/ole">
            <mc:AlternateContent xmlns:mc="http://schemas.openxmlformats.org/markup-compatibility/2006">
              <mc:Choice xmlns:v="urn:schemas-microsoft-com:vml" Requires="v">
                <p:oleObj name="Document" r:id="rId4" imgW="5524500" imgH="6070600" progId="Word.Document.8">
                  <p:embed/>
                </p:oleObj>
              </mc:Choice>
              <mc:Fallback>
                <p:oleObj name="Document" r:id="rId4" imgW="5524500" imgH="6070600" progId="Word.Document.8">
                  <p:embed/>
                  <p:pic>
                    <p:nvPicPr>
                      <p:cNvPr id="0" name="Object 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914400"/>
                        <a:ext cx="2979738" cy="327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Rectangle 14">
            <a:extLst>
              <a:ext uri="{FF2B5EF4-FFF2-40B4-BE49-F238E27FC236}">
                <a16:creationId xmlns:a16="http://schemas.microsoft.com/office/drawing/2014/main" id="{4CEED446-D9A0-4F47-9C3A-6DE1D8A40443}"/>
              </a:ext>
            </a:extLst>
          </p:cNvPr>
          <p:cNvSpPr/>
          <p:nvPr/>
        </p:nvSpPr>
        <p:spPr bwMode="auto">
          <a:xfrm>
            <a:off x="3200400" y="4330700"/>
            <a:ext cx="3276600" cy="1917700"/>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16" name="Rectangle 15">
            <a:extLst>
              <a:ext uri="{FF2B5EF4-FFF2-40B4-BE49-F238E27FC236}">
                <a16:creationId xmlns:a16="http://schemas.microsoft.com/office/drawing/2014/main" id="{3F94CFC8-92F4-47C5-AD82-CCC512C4AC8A}"/>
              </a:ext>
            </a:extLst>
          </p:cNvPr>
          <p:cNvSpPr/>
          <p:nvPr/>
        </p:nvSpPr>
        <p:spPr bwMode="auto">
          <a:xfrm>
            <a:off x="3048000" y="2919413"/>
            <a:ext cx="2816225" cy="1728787"/>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17" name="Rectangle 16">
            <a:extLst>
              <a:ext uri="{FF2B5EF4-FFF2-40B4-BE49-F238E27FC236}">
                <a16:creationId xmlns:a16="http://schemas.microsoft.com/office/drawing/2014/main" id="{E7A5C920-FA68-49A6-BD72-B445967CA763}"/>
              </a:ext>
            </a:extLst>
          </p:cNvPr>
          <p:cNvSpPr/>
          <p:nvPr/>
        </p:nvSpPr>
        <p:spPr bwMode="auto">
          <a:xfrm>
            <a:off x="57150" y="3476625"/>
            <a:ext cx="2816225" cy="2771775"/>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2" name="Date Placeholder 1">
            <a:extLst>
              <a:ext uri="{FF2B5EF4-FFF2-40B4-BE49-F238E27FC236}">
                <a16:creationId xmlns:a16="http://schemas.microsoft.com/office/drawing/2014/main" id="{B0D00080-F728-4A0B-B7BE-9FA7958A6FD0}"/>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FBA5ED7D-35A5-46AE-B8A8-E10567969730}"/>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E446C587-BD81-4F5D-91D3-3848376876D5}"/>
              </a:ext>
            </a:extLst>
          </p:cNvPr>
          <p:cNvSpPr>
            <a:spLocks noGrp="1"/>
          </p:cNvSpPr>
          <p:nvPr>
            <p:ph type="sldNum" sz="quarter" idx="12"/>
          </p:nvPr>
        </p:nvSpPr>
        <p:spPr/>
        <p:txBody>
          <a:bodyPr/>
          <a:lstStyle/>
          <a:p>
            <a:pPr>
              <a:defRPr/>
            </a:pPr>
            <a:fld id="{A2DF53F7-FF8C-43D3-84DB-83CC87EF03F4}" type="slidenum">
              <a:rPr lang="en-US"/>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BAEA07A2-CA67-4A32-A09B-034A89771257}"/>
              </a:ext>
            </a:extLst>
          </p:cNvPr>
          <p:cNvSpPr>
            <a:spLocks noGrp="1" noChangeArrowheads="1"/>
          </p:cNvSpPr>
          <p:nvPr>
            <p:ph type="title"/>
          </p:nvPr>
        </p:nvSpPr>
        <p:spPr/>
        <p:txBody>
          <a:bodyPr/>
          <a:lstStyle/>
          <a:p>
            <a:r>
              <a:rPr lang="en-US" altLang="en-US">
                <a:ea typeface="ＭＳ Ｐゴシック" panose="020B0600070205080204" pitchFamily="34" charset="-128"/>
              </a:rPr>
              <a:t>Hunt’s Algorithm</a:t>
            </a:r>
          </a:p>
        </p:txBody>
      </p:sp>
      <p:graphicFrame>
        <p:nvGraphicFramePr>
          <p:cNvPr id="24578" name="Object 56">
            <a:extLst>
              <a:ext uri="{FF2B5EF4-FFF2-40B4-BE49-F238E27FC236}">
                <a16:creationId xmlns:a16="http://schemas.microsoft.com/office/drawing/2014/main" id="{C9FBFF79-E83C-48ED-A124-1D35F2126583}"/>
              </a:ext>
            </a:extLst>
          </p:cNvPr>
          <p:cNvGraphicFramePr>
            <a:graphicFrameLocks noGrp="1" noChangeAspect="1"/>
          </p:cNvGraphicFramePr>
          <p:nvPr>
            <p:ph sz="half" idx="2"/>
          </p:nvPr>
        </p:nvGraphicFramePr>
        <p:xfrm>
          <a:off x="76200" y="1174750"/>
          <a:ext cx="6324600" cy="5073650"/>
        </p:xfrm>
        <a:graphic>
          <a:graphicData uri="http://schemas.openxmlformats.org/presentationml/2006/ole">
            <mc:AlternateContent xmlns:mc="http://schemas.openxmlformats.org/markup-compatibility/2006">
              <mc:Choice xmlns:v="urn:schemas-microsoft-com:vml" Requires="v">
                <p:oleObj name="Visio" r:id="rId2" imgW="8204200" imgH="6578600" progId="Visio.Drawing.6">
                  <p:embed/>
                </p:oleObj>
              </mc:Choice>
              <mc:Fallback>
                <p:oleObj name="Visio" r:id="rId2" imgW="8204200" imgH="6578600" progId="Visio.Drawing.6">
                  <p:embed/>
                  <p:pic>
                    <p:nvPicPr>
                      <p:cNvPr id="0" name="Object 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174750"/>
                        <a:ext cx="6324600" cy="507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79" name="TextBox 1">
            <a:extLst>
              <a:ext uri="{FF2B5EF4-FFF2-40B4-BE49-F238E27FC236}">
                <a16:creationId xmlns:a16="http://schemas.microsoft.com/office/drawing/2014/main" id="{C7ED59C7-718E-4D24-8711-2AE56EE500B2}"/>
              </a:ext>
            </a:extLst>
          </p:cNvPr>
          <p:cNvSpPr txBox="1">
            <a:spLocks noChangeArrowheads="1"/>
          </p:cNvSpPr>
          <p:nvPr/>
        </p:nvSpPr>
        <p:spPr bwMode="auto">
          <a:xfrm>
            <a:off x="3733800" y="2209800"/>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4580" name="TextBox 5">
            <a:extLst>
              <a:ext uri="{FF2B5EF4-FFF2-40B4-BE49-F238E27FC236}">
                <a16:creationId xmlns:a16="http://schemas.microsoft.com/office/drawing/2014/main" id="{B5F6F829-8ACD-44F8-A5C2-2B6C46E6855F}"/>
              </a:ext>
            </a:extLst>
          </p:cNvPr>
          <p:cNvSpPr txBox="1">
            <a:spLocks noChangeArrowheads="1"/>
          </p:cNvSpPr>
          <p:nvPr/>
        </p:nvSpPr>
        <p:spPr bwMode="auto">
          <a:xfrm>
            <a:off x="5010150" y="2209800"/>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(4,3)</a:t>
            </a:r>
          </a:p>
        </p:txBody>
      </p:sp>
      <p:sp>
        <p:nvSpPr>
          <p:cNvPr id="24581" name="TextBox 6">
            <a:extLst>
              <a:ext uri="{FF2B5EF4-FFF2-40B4-BE49-F238E27FC236}">
                <a16:creationId xmlns:a16="http://schemas.microsoft.com/office/drawing/2014/main" id="{EC16800E-7AA7-414E-917D-85968FA7942A}"/>
              </a:ext>
            </a:extLst>
          </p:cNvPr>
          <p:cNvSpPr txBox="1">
            <a:spLocks noChangeArrowheads="1"/>
          </p:cNvSpPr>
          <p:nvPr/>
        </p:nvSpPr>
        <p:spPr bwMode="auto">
          <a:xfrm>
            <a:off x="152400" y="4648200"/>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4582" name="TextBox 7">
            <a:extLst>
              <a:ext uri="{FF2B5EF4-FFF2-40B4-BE49-F238E27FC236}">
                <a16:creationId xmlns:a16="http://schemas.microsoft.com/office/drawing/2014/main" id="{F2A76673-BF1E-43C9-823E-28C07A6A1E03}"/>
              </a:ext>
            </a:extLst>
          </p:cNvPr>
          <p:cNvSpPr txBox="1">
            <a:spLocks noChangeArrowheads="1"/>
          </p:cNvSpPr>
          <p:nvPr/>
        </p:nvSpPr>
        <p:spPr bwMode="auto">
          <a:xfrm>
            <a:off x="609600" y="54070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(1,3)</a:t>
            </a:r>
          </a:p>
        </p:txBody>
      </p:sp>
      <p:sp>
        <p:nvSpPr>
          <p:cNvPr id="24583" name="TextBox 8">
            <a:extLst>
              <a:ext uri="{FF2B5EF4-FFF2-40B4-BE49-F238E27FC236}">
                <a16:creationId xmlns:a16="http://schemas.microsoft.com/office/drawing/2014/main" id="{1F129BBA-69BA-4517-83CE-594C0F6AD39A}"/>
              </a:ext>
            </a:extLst>
          </p:cNvPr>
          <p:cNvSpPr txBox="1">
            <a:spLocks noChangeArrowheads="1"/>
          </p:cNvSpPr>
          <p:nvPr/>
        </p:nvSpPr>
        <p:spPr bwMode="auto">
          <a:xfrm>
            <a:off x="2038350" y="54070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4584" name="TextBox 9">
            <a:extLst>
              <a:ext uri="{FF2B5EF4-FFF2-40B4-BE49-F238E27FC236}">
                <a16:creationId xmlns:a16="http://schemas.microsoft.com/office/drawing/2014/main" id="{E6BBB9E8-E8D8-442F-8400-100DBC7A42E0}"/>
              </a:ext>
            </a:extLst>
          </p:cNvPr>
          <p:cNvSpPr txBox="1">
            <a:spLocks noChangeArrowheads="1"/>
          </p:cNvSpPr>
          <p:nvPr/>
        </p:nvSpPr>
        <p:spPr bwMode="auto">
          <a:xfrm>
            <a:off x="3657600" y="41878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4585" name="TextBox 10">
            <a:extLst>
              <a:ext uri="{FF2B5EF4-FFF2-40B4-BE49-F238E27FC236}">
                <a16:creationId xmlns:a16="http://schemas.microsoft.com/office/drawing/2014/main" id="{FDD1860B-5F49-4C0A-B3C3-EADE3037EC2C}"/>
              </a:ext>
            </a:extLst>
          </p:cNvPr>
          <p:cNvSpPr txBox="1">
            <a:spLocks noChangeArrowheads="1"/>
          </p:cNvSpPr>
          <p:nvPr/>
        </p:nvSpPr>
        <p:spPr bwMode="auto">
          <a:xfrm>
            <a:off x="3657600" y="56356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(1,0)</a:t>
            </a:r>
          </a:p>
        </p:txBody>
      </p:sp>
      <p:sp>
        <p:nvSpPr>
          <p:cNvPr id="24586" name="TextBox 11">
            <a:extLst>
              <a:ext uri="{FF2B5EF4-FFF2-40B4-BE49-F238E27FC236}">
                <a16:creationId xmlns:a16="http://schemas.microsoft.com/office/drawing/2014/main" id="{E09500AE-F8A4-4EC0-BEB1-A7873FF66F39}"/>
              </a:ext>
            </a:extLst>
          </p:cNvPr>
          <p:cNvSpPr txBox="1">
            <a:spLocks noChangeArrowheads="1"/>
          </p:cNvSpPr>
          <p:nvPr/>
        </p:nvSpPr>
        <p:spPr bwMode="auto">
          <a:xfrm>
            <a:off x="4857750" y="56356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(0,3)</a:t>
            </a:r>
          </a:p>
        </p:txBody>
      </p:sp>
      <p:sp>
        <p:nvSpPr>
          <p:cNvPr id="24587" name="TextBox 12">
            <a:extLst>
              <a:ext uri="{FF2B5EF4-FFF2-40B4-BE49-F238E27FC236}">
                <a16:creationId xmlns:a16="http://schemas.microsoft.com/office/drawing/2014/main" id="{68C87926-2A2A-483F-BA21-4603D75B9D74}"/>
              </a:ext>
            </a:extLst>
          </p:cNvPr>
          <p:cNvSpPr txBox="1">
            <a:spLocks noChangeArrowheads="1"/>
          </p:cNvSpPr>
          <p:nvPr/>
        </p:nvSpPr>
        <p:spPr bwMode="auto">
          <a:xfrm>
            <a:off x="5543550" y="48736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4588" name="TextBox 13">
            <a:extLst>
              <a:ext uri="{FF2B5EF4-FFF2-40B4-BE49-F238E27FC236}">
                <a16:creationId xmlns:a16="http://schemas.microsoft.com/office/drawing/2014/main" id="{D499C468-37A6-4E69-A27A-D271A47FEA9D}"/>
              </a:ext>
            </a:extLst>
          </p:cNvPr>
          <p:cNvSpPr txBox="1">
            <a:spLocks noChangeArrowheads="1"/>
          </p:cNvSpPr>
          <p:nvPr/>
        </p:nvSpPr>
        <p:spPr bwMode="auto">
          <a:xfrm>
            <a:off x="990600" y="20542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(7,3)</a:t>
            </a:r>
          </a:p>
        </p:txBody>
      </p:sp>
      <p:graphicFrame>
        <p:nvGraphicFramePr>
          <p:cNvPr id="24589" name="Object 54">
            <a:extLst>
              <a:ext uri="{FF2B5EF4-FFF2-40B4-BE49-F238E27FC236}">
                <a16:creationId xmlns:a16="http://schemas.microsoft.com/office/drawing/2014/main" id="{8850E977-9B7A-4E8D-8EE4-87995642ED57}"/>
              </a:ext>
            </a:extLst>
          </p:cNvPr>
          <p:cNvGraphicFramePr>
            <a:graphicFrameLocks noGrp="1" noChangeAspect="1"/>
          </p:cNvGraphicFramePr>
          <p:nvPr>
            <p:ph sz="half" idx="1"/>
          </p:nvPr>
        </p:nvGraphicFramePr>
        <p:xfrm>
          <a:off x="6019800" y="914400"/>
          <a:ext cx="2979738" cy="3276600"/>
        </p:xfrm>
        <a:graphic>
          <a:graphicData uri="http://schemas.openxmlformats.org/presentationml/2006/ole">
            <mc:AlternateContent xmlns:mc="http://schemas.openxmlformats.org/markup-compatibility/2006">
              <mc:Choice xmlns:v="urn:schemas-microsoft-com:vml" Requires="v">
                <p:oleObj name="Document" r:id="rId4" imgW="5524500" imgH="6070600" progId="Word.Document.8">
                  <p:embed/>
                </p:oleObj>
              </mc:Choice>
              <mc:Fallback>
                <p:oleObj name="Document" r:id="rId4" imgW="5524500" imgH="6070600" progId="Word.Document.8">
                  <p:embed/>
                  <p:pic>
                    <p:nvPicPr>
                      <p:cNvPr id="0" name="Object 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914400"/>
                        <a:ext cx="2979738" cy="327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Rectangle 14">
            <a:extLst>
              <a:ext uri="{FF2B5EF4-FFF2-40B4-BE49-F238E27FC236}">
                <a16:creationId xmlns:a16="http://schemas.microsoft.com/office/drawing/2014/main" id="{BC4DA0EF-D307-48F4-B158-643E0255A36D}"/>
              </a:ext>
            </a:extLst>
          </p:cNvPr>
          <p:cNvSpPr/>
          <p:nvPr/>
        </p:nvSpPr>
        <p:spPr bwMode="auto">
          <a:xfrm>
            <a:off x="3200400" y="4330700"/>
            <a:ext cx="3276600" cy="1917700"/>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16" name="Rectangle 15">
            <a:extLst>
              <a:ext uri="{FF2B5EF4-FFF2-40B4-BE49-F238E27FC236}">
                <a16:creationId xmlns:a16="http://schemas.microsoft.com/office/drawing/2014/main" id="{90EF287B-E014-4F5C-B97A-7D6D07E76FBE}"/>
              </a:ext>
            </a:extLst>
          </p:cNvPr>
          <p:cNvSpPr/>
          <p:nvPr/>
        </p:nvSpPr>
        <p:spPr bwMode="auto">
          <a:xfrm>
            <a:off x="3048000" y="2919413"/>
            <a:ext cx="2816225" cy="1728787"/>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2" name="Date Placeholder 1">
            <a:extLst>
              <a:ext uri="{FF2B5EF4-FFF2-40B4-BE49-F238E27FC236}">
                <a16:creationId xmlns:a16="http://schemas.microsoft.com/office/drawing/2014/main" id="{83E7D35B-C9A3-414B-BD13-7FADBE885DC4}"/>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53452B06-F3FA-4AE9-8B59-4FEF2DA81E3A}"/>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1E33A4A7-3902-44F7-B2B1-4CED9C5D7B33}"/>
              </a:ext>
            </a:extLst>
          </p:cNvPr>
          <p:cNvSpPr>
            <a:spLocks noGrp="1"/>
          </p:cNvSpPr>
          <p:nvPr>
            <p:ph type="sldNum" sz="quarter" idx="12"/>
          </p:nvPr>
        </p:nvSpPr>
        <p:spPr/>
        <p:txBody>
          <a:bodyPr/>
          <a:lstStyle/>
          <a:p>
            <a:pPr>
              <a:defRPr/>
            </a:pPr>
            <a:fld id="{BC9B7660-E5A7-4E19-9158-548A515C650E}" type="slidenum">
              <a:rPr lang="en-US"/>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9A0CD44C-E1FF-40C2-8837-BBEA984CA7C5}"/>
              </a:ext>
            </a:extLst>
          </p:cNvPr>
          <p:cNvSpPr>
            <a:spLocks noGrp="1" noChangeArrowheads="1"/>
          </p:cNvSpPr>
          <p:nvPr>
            <p:ph type="title"/>
          </p:nvPr>
        </p:nvSpPr>
        <p:spPr/>
        <p:txBody>
          <a:bodyPr/>
          <a:lstStyle/>
          <a:p>
            <a:r>
              <a:rPr lang="en-US" altLang="en-US">
                <a:ea typeface="ＭＳ Ｐゴシック" panose="020B0600070205080204" pitchFamily="34" charset="-128"/>
              </a:rPr>
              <a:t>Hunt’s Algorithm</a:t>
            </a:r>
          </a:p>
        </p:txBody>
      </p:sp>
      <p:graphicFrame>
        <p:nvGraphicFramePr>
          <p:cNvPr id="25602" name="Object 56">
            <a:extLst>
              <a:ext uri="{FF2B5EF4-FFF2-40B4-BE49-F238E27FC236}">
                <a16:creationId xmlns:a16="http://schemas.microsoft.com/office/drawing/2014/main" id="{4246272B-C399-490D-AB97-57B80558B81E}"/>
              </a:ext>
            </a:extLst>
          </p:cNvPr>
          <p:cNvGraphicFramePr>
            <a:graphicFrameLocks noGrp="1" noChangeAspect="1"/>
          </p:cNvGraphicFramePr>
          <p:nvPr>
            <p:ph sz="half" idx="2"/>
          </p:nvPr>
        </p:nvGraphicFramePr>
        <p:xfrm>
          <a:off x="76200" y="1174750"/>
          <a:ext cx="6324600" cy="5073650"/>
        </p:xfrm>
        <a:graphic>
          <a:graphicData uri="http://schemas.openxmlformats.org/presentationml/2006/ole">
            <mc:AlternateContent xmlns:mc="http://schemas.openxmlformats.org/markup-compatibility/2006">
              <mc:Choice xmlns:v="urn:schemas-microsoft-com:vml" Requires="v">
                <p:oleObj name="Visio" r:id="rId2" imgW="8204200" imgH="6578600" progId="Visio.Drawing.6">
                  <p:embed/>
                </p:oleObj>
              </mc:Choice>
              <mc:Fallback>
                <p:oleObj name="Visio" r:id="rId2" imgW="8204200" imgH="6578600" progId="Visio.Drawing.6">
                  <p:embed/>
                  <p:pic>
                    <p:nvPicPr>
                      <p:cNvPr id="0" name="Object 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174750"/>
                        <a:ext cx="6324600" cy="507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3" name="TextBox 1">
            <a:extLst>
              <a:ext uri="{FF2B5EF4-FFF2-40B4-BE49-F238E27FC236}">
                <a16:creationId xmlns:a16="http://schemas.microsoft.com/office/drawing/2014/main" id="{A9B0328E-E3D2-4E8C-BDCF-9F410CAB434E}"/>
              </a:ext>
            </a:extLst>
          </p:cNvPr>
          <p:cNvSpPr txBox="1">
            <a:spLocks noChangeArrowheads="1"/>
          </p:cNvSpPr>
          <p:nvPr/>
        </p:nvSpPr>
        <p:spPr bwMode="auto">
          <a:xfrm>
            <a:off x="3733800" y="2209800"/>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5604" name="TextBox 5">
            <a:extLst>
              <a:ext uri="{FF2B5EF4-FFF2-40B4-BE49-F238E27FC236}">
                <a16:creationId xmlns:a16="http://schemas.microsoft.com/office/drawing/2014/main" id="{27CDD6FA-5CF2-49F9-AE32-F963958DC074}"/>
              </a:ext>
            </a:extLst>
          </p:cNvPr>
          <p:cNvSpPr txBox="1">
            <a:spLocks noChangeArrowheads="1"/>
          </p:cNvSpPr>
          <p:nvPr/>
        </p:nvSpPr>
        <p:spPr bwMode="auto">
          <a:xfrm>
            <a:off x="5010150" y="2209800"/>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(4,3)</a:t>
            </a:r>
          </a:p>
        </p:txBody>
      </p:sp>
      <p:sp>
        <p:nvSpPr>
          <p:cNvPr id="25605" name="TextBox 6">
            <a:extLst>
              <a:ext uri="{FF2B5EF4-FFF2-40B4-BE49-F238E27FC236}">
                <a16:creationId xmlns:a16="http://schemas.microsoft.com/office/drawing/2014/main" id="{EB51C09A-4501-4CFD-88A7-69A3B1E14077}"/>
              </a:ext>
            </a:extLst>
          </p:cNvPr>
          <p:cNvSpPr txBox="1">
            <a:spLocks noChangeArrowheads="1"/>
          </p:cNvSpPr>
          <p:nvPr/>
        </p:nvSpPr>
        <p:spPr bwMode="auto">
          <a:xfrm>
            <a:off x="152400" y="4648200"/>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5606" name="TextBox 7">
            <a:extLst>
              <a:ext uri="{FF2B5EF4-FFF2-40B4-BE49-F238E27FC236}">
                <a16:creationId xmlns:a16="http://schemas.microsoft.com/office/drawing/2014/main" id="{14C876BA-C197-4DAB-92BB-33B7F97A93D5}"/>
              </a:ext>
            </a:extLst>
          </p:cNvPr>
          <p:cNvSpPr txBox="1">
            <a:spLocks noChangeArrowheads="1"/>
          </p:cNvSpPr>
          <p:nvPr/>
        </p:nvSpPr>
        <p:spPr bwMode="auto">
          <a:xfrm>
            <a:off x="609600" y="54070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(1,3)</a:t>
            </a:r>
          </a:p>
        </p:txBody>
      </p:sp>
      <p:sp>
        <p:nvSpPr>
          <p:cNvPr id="25607" name="TextBox 8">
            <a:extLst>
              <a:ext uri="{FF2B5EF4-FFF2-40B4-BE49-F238E27FC236}">
                <a16:creationId xmlns:a16="http://schemas.microsoft.com/office/drawing/2014/main" id="{800F3BDD-CE05-4B84-859E-BFB8EA784FF1}"/>
              </a:ext>
            </a:extLst>
          </p:cNvPr>
          <p:cNvSpPr txBox="1">
            <a:spLocks noChangeArrowheads="1"/>
          </p:cNvSpPr>
          <p:nvPr/>
        </p:nvSpPr>
        <p:spPr bwMode="auto">
          <a:xfrm>
            <a:off x="2038350" y="54070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5608" name="TextBox 9">
            <a:extLst>
              <a:ext uri="{FF2B5EF4-FFF2-40B4-BE49-F238E27FC236}">
                <a16:creationId xmlns:a16="http://schemas.microsoft.com/office/drawing/2014/main" id="{877D365D-6536-4403-B372-55F28646E5BE}"/>
              </a:ext>
            </a:extLst>
          </p:cNvPr>
          <p:cNvSpPr txBox="1">
            <a:spLocks noChangeArrowheads="1"/>
          </p:cNvSpPr>
          <p:nvPr/>
        </p:nvSpPr>
        <p:spPr bwMode="auto">
          <a:xfrm>
            <a:off x="3657600" y="41878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5609" name="TextBox 10">
            <a:extLst>
              <a:ext uri="{FF2B5EF4-FFF2-40B4-BE49-F238E27FC236}">
                <a16:creationId xmlns:a16="http://schemas.microsoft.com/office/drawing/2014/main" id="{475CDFEE-6AD7-44DC-9D73-17DDBADA70FC}"/>
              </a:ext>
            </a:extLst>
          </p:cNvPr>
          <p:cNvSpPr txBox="1">
            <a:spLocks noChangeArrowheads="1"/>
          </p:cNvSpPr>
          <p:nvPr/>
        </p:nvSpPr>
        <p:spPr bwMode="auto">
          <a:xfrm>
            <a:off x="3657600" y="56356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(1,0)</a:t>
            </a:r>
          </a:p>
        </p:txBody>
      </p:sp>
      <p:sp>
        <p:nvSpPr>
          <p:cNvPr id="25610" name="TextBox 11">
            <a:extLst>
              <a:ext uri="{FF2B5EF4-FFF2-40B4-BE49-F238E27FC236}">
                <a16:creationId xmlns:a16="http://schemas.microsoft.com/office/drawing/2014/main" id="{12A4C05D-B2E6-4D1D-B286-40DB4DF4914C}"/>
              </a:ext>
            </a:extLst>
          </p:cNvPr>
          <p:cNvSpPr txBox="1">
            <a:spLocks noChangeArrowheads="1"/>
          </p:cNvSpPr>
          <p:nvPr/>
        </p:nvSpPr>
        <p:spPr bwMode="auto">
          <a:xfrm>
            <a:off x="4857750" y="56356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(0,3)</a:t>
            </a:r>
          </a:p>
        </p:txBody>
      </p:sp>
      <p:sp>
        <p:nvSpPr>
          <p:cNvPr id="25611" name="TextBox 12">
            <a:extLst>
              <a:ext uri="{FF2B5EF4-FFF2-40B4-BE49-F238E27FC236}">
                <a16:creationId xmlns:a16="http://schemas.microsoft.com/office/drawing/2014/main" id="{4EB14A6B-43A9-4336-A92C-595EA7B60CB0}"/>
              </a:ext>
            </a:extLst>
          </p:cNvPr>
          <p:cNvSpPr txBox="1">
            <a:spLocks noChangeArrowheads="1"/>
          </p:cNvSpPr>
          <p:nvPr/>
        </p:nvSpPr>
        <p:spPr bwMode="auto">
          <a:xfrm>
            <a:off x="5543550" y="48736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5612" name="TextBox 13">
            <a:extLst>
              <a:ext uri="{FF2B5EF4-FFF2-40B4-BE49-F238E27FC236}">
                <a16:creationId xmlns:a16="http://schemas.microsoft.com/office/drawing/2014/main" id="{81370EE4-7857-44B6-A6DC-BAF550685398}"/>
              </a:ext>
            </a:extLst>
          </p:cNvPr>
          <p:cNvSpPr txBox="1">
            <a:spLocks noChangeArrowheads="1"/>
          </p:cNvSpPr>
          <p:nvPr/>
        </p:nvSpPr>
        <p:spPr bwMode="auto">
          <a:xfrm>
            <a:off x="990600" y="20542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(7,3)</a:t>
            </a:r>
          </a:p>
        </p:txBody>
      </p:sp>
      <p:graphicFrame>
        <p:nvGraphicFramePr>
          <p:cNvPr id="25613" name="Object 54">
            <a:extLst>
              <a:ext uri="{FF2B5EF4-FFF2-40B4-BE49-F238E27FC236}">
                <a16:creationId xmlns:a16="http://schemas.microsoft.com/office/drawing/2014/main" id="{2D287EF9-04FD-40A6-9B26-1BF3B92E5024}"/>
              </a:ext>
            </a:extLst>
          </p:cNvPr>
          <p:cNvGraphicFramePr>
            <a:graphicFrameLocks noGrp="1" noChangeAspect="1"/>
          </p:cNvGraphicFramePr>
          <p:nvPr>
            <p:ph sz="half" idx="1"/>
          </p:nvPr>
        </p:nvGraphicFramePr>
        <p:xfrm>
          <a:off x="6019800" y="914400"/>
          <a:ext cx="2979738" cy="3276600"/>
        </p:xfrm>
        <a:graphic>
          <a:graphicData uri="http://schemas.openxmlformats.org/presentationml/2006/ole">
            <mc:AlternateContent xmlns:mc="http://schemas.openxmlformats.org/markup-compatibility/2006">
              <mc:Choice xmlns:v="urn:schemas-microsoft-com:vml" Requires="v">
                <p:oleObj name="Document" r:id="rId4" imgW="5524500" imgH="6070600" progId="Word.Document.8">
                  <p:embed/>
                </p:oleObj>
              </mc:Choice>
              <mc:Fallback>
                <p:oleObj name="Document" r:id="rId4" imgW="5524500" imgH="6070600" progId="Word.Document.8">
                  <p:embed/>
                  <p:pic>
                    <p:nvPicPr>
                      <p:cNvPr id="0" name="Object 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914400"/>
                        <a:ext cx="2979738" cy="327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Date Placeholder 1">
            <a:extLst>
              <a:ext uri="{FF2B5EF4-FFF2-40B4-BE49-F238E27FC236}">
                <a16:creationId xmlns:a16="http://schemas.microsoft.com/office/drawing/2014/main" id="{1840E90B-7AC8-49CA-A11B-99812A38B672}"/>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A376BD54-CC51-4AD5-AF02-A9D7C52EE969}"/>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3B21D9FB-5787-4E28-A80A-D987C7F7CE20}"/>
              </a:ext>
            </a:extLst>
          </p:cNvPr>
          <p:cNvSpPr>
            <a:spLocks noGrp="1"/>
          </p:cNvSpPr>
          <p:nvPr>
            <p:ph type="sldNum" sz="quarter" idx="12"/>
          </p:nvPr>
        </p:nvSpPr>
        <p:spPr/>
        <p:txBody>
          <a:bodyPr/>
          <a:lstStyle/>
          <a:p>
            <a:pPr>
              <a:defRPr/>
            </a:pPr>
            <a:fld id="{2B549EFE-B825-4CEE-ACAE-E9CA80B372AF}" type="slidenum">
              <a:rPr lang="en-US"/>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10A2B-6393-4C4B-F930-A9B451D00A1B}"/>
              </a:ext>
            </a:extLst>
          </p:cNvPr>
          <p:cNvSpPr>
            <a:spLocks noGrp="1"/>
          </p:cNvSpPr>
          <p:nvPr>
            <p:ph type="title"/>
          </p:nvPr>
        </p:nvSpPr>
        <p:spPr/>
        <p:txBody>
          <a:bodyPr/>
          <a:lstStyle/>
          <a:p>
            <a:r>
              <a:rPr lang="en-US" dirty="0"/>
              <a:t>Special Case 1:</a:t>
            </a:r>
          </a:p>
        </p:txBody>
      </p:sp>
      <p:sp>
        <p:nvSpPr>
          <p:cNvPr id="3" name="Content Placeholder 2">
            <a:extLst>
              <a:ext uri="{FF2B5EF4-FFF2-40B4-BE49-F238E27FC236}">
                <a16:creationId xmlns:a16="http://schemas.microsoft.com/office/drawing/2014/main" id="{1A072CD3-3193-BC54-978C-4A4800D4FF24}"/>
              </a:ext>
            </a:extLst>
          </p:cNvPr>
          <p:cNvSpPr>
            <a:spLocks noGrp="1"/>
          </p:cNvSpPr>
          <p:nvPr>
            <p:ph idx="1"/>
          </p:nvPr>
        </p:nvSpPr>
        <p:spPr>
          <a:xfrm>
            <a:off x="411162" y="1143000"/>
            <a:ext cx="8580437" cy="5181600"/>
          </a:xfrm>
        </p:spPr>
        <p:txBody>
          <a:bodyPr/>
          <a:lstStyle/>
          <a:p>
            <a:pPr algn="just"/>
            <a:r>
              <a:rPr lang="en-US" b="0" i="0" u="none" strike="noStrike" baseline="0" dirty="0">
                <a:latin typeface="CMR10"/>
              </a:rPr>
              <a:t>It is possible for some of the child nodes created in Step 2 to be empty; i.e., there are no records associated with these nodes. This can happen if none of the training records have a combination of attribute values associated with such nodes. In this case, the node is declared a leaf node with the same class label as the majority class of training records associated with its parent node.</a:t>
            </a:r>
            <a:endParaRPr lang="en-US" dirty="0"/>
          </a:p>
        </p:txBody>
      </p:sp>
      <p:sp>
        <p:nvSpPr>
          <p:cNvPr id="4" name="Date Placeholder 3">
            <a:extLst>
              <a:ext uri="{FF2B5EF4-FFF2-40B4-BE49-F238E27FC236}">
                <a16:creationId xmlns:a16="http://schemas.microsoft.com/office/drawing/2014/main" id="{C7941820-0413-DED7-6ADF-722ED6786FC2}"/>
              </a:ext>
            </a:extLst>
          </p:cNvPr>
          <p:cNvSpPr>
            <a:spLocks noGrp="1"/>
          </p:cNvSpPr>
          <p:nvPr>
            <p:ph type="dt" sz="half" idx="10"/>
          </p:nvPr>
        </p:nvSpPr>
        <p:spPr/>
        <p:txBody>
          <a:bodyPr/>
          <a:lstStyle/>
          <a:p>
            <a:pPr>
              <a:defRPr/>
            </a:pPr>
            <a:r>
              <a:rPr lang="en-US"/>
              <a:t>2/1/2021</a:t>
            </a:r>
            <a:endParaRPr lang="en-US" dirty="0"/>
          </a:p>
        </p:txBody>
      </p:sp>
      <p:sp>
        <p:nvSpPr>
          <p:cNvPr id="5" name="Footer Placeholder 4">
            <a:extLst>
              <a:ext uri="{FF2B5EF4-FFF2-40B4-BE49-F238E27FC236}">
                <a16:creationId xmlns:a16="http://schemas.microsoft.com/office/drawing/2014/main" id="{DB09B9CD-ED57-7A12-D7AE-E1551E677BD8}"/>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17DEB793-1D2B-2914-242C-C24ABA7168FB}"/>
              </a:ext>
            </a:extLst>
          </p:cNvPr>
          <p:cNvSpPr>
            <a:spLocks noGrp="1"/>
          </p:cNvSpPr>
          <p:nvPr>
            <p:ph type="sldNum" sz="quarter" idx="12"/>
          </p:nvPr>
        </p:nvSpPr>
        <p:spPr/>
        <p:txBody>
          <a:bodyPr/>
          <a:lstStyle/>
          <a:p>
            <a:pPr>
              <a:defRPr/>
            </a:pPr>
            <a:fld id="{24876ADD-85D9-4CF9-A35B-123309FF4FEE}" type="slidenum">
              <a:rPr lang="en-US" smtClean="0"/>
              <a:pPr>
                <a:defRPr/>
              </a:pPr>
              <a:t>26</a:t>
            </a:fld>
            <a:endParaRPr lang="en-US"/>
          </a:p>
        </p:txBody>
      </p:sp>
    </p:spTree>
    <p:extLst>
      <p:ext uri="{BB962C8B-B14F-4D97-AF65-F5344CB8AC3E}">
        <p14:creationId xmlns:p14="http://schemas.microsoft.com/office/powerpoint/2010/main" val="2125465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0559A-D656-963C-BCB3-3D31D607BDF8}"/>
              </a:ext>
            </a:extLst>
          </p:cNvPr>
          <p:cNvSpPr>
            <a:spLocks noGrp="1"/>
          </p:cNvSpPr>
          <p:nvPr>
            <p:ph type="title"/>
          </p:nvPr>
        </p:nvSpPr>
        <p:spPr/>
        <p:txBody>
          <a:bodyPr/>
          <a:lstStyle/>
          <a:p>
            <a:r>
              <a:rPr lang="en-US" dirty="0"/>
              <a:t>Special Case 2:</a:t>
            </a:r>
          </a:p>
        </p:txBody>
      </p:sp>
      <p:sp>
        <p:nvSpPr>
          <p:cNvPr id="3" name="Content Placeholder 2">
            <a:extLst>
              <a:ext uri="{FF2B5EF4-FFF2-40B4-BE49-F238E27FC236}">
                <a16:creationId xmlns:a16="http://schemas.microsoft.com/office/drawing/2014/main" id="{A293BE62-E724-722B-F8CD-A9B52802D959}"/>
              </a:ext>
            </a:extLst>
          </p:cNvPr>
          <p:cNvSpPr>
            <a:spLocks noGrp="1"/>
          </p:cNvSpPr>
          <p:nvPr>
            <p:ph idx="1"/>
          </p:nvPr>
        </p:nvSpPr>
        <p:spPr/>
        <p:txBody>
          <a:bodyPr/>
          <a:lstStyle/>
          <a:p>
            <a:pPr algn="just"/>
            <a:r>
              <a:rPr lang="en-US" dirty="0"/>
              <a:t>In Step 2, if all the records associated with Dt have identical attribute values (except for the class label), then it is not possible to split these records any further. In this case, the node is declared a leaf node with the same class label as the majority class of training records associated with this node.</a:t>
            </a:r>
          </a:p>
        </p:txBody>
      </p:sp>
      <p:sp>
        <p:nvSpPr>
          <p:cNvPr id="4" name="Date Placeholder 3">
            <a:extLst>
              <a:ext uri="{FF2B5EF4-FFF2-40B4-BE49-F238E27FC236}">
                <a16:creationId xmlns:a16="http://schemas.microsoft.com/office/drawing/2014/main" id="{5487AC3F-F736-0A3D-AFEB-A472DF26E027}"/>
              </a:ext>
            </a:extLst>
          </p:cNvPr>
          <p:cNvSpPr>
            <a:spLocks noGrp="1"/>
          </p:cNvSpPr>
          <p:nvPr>
            <p:ph type="dt" sz="half" idx="10"/>
          </p:nvPr>
        </p:nvSpPr>
        <p:spPr/>
        <p:txBody>
          <a:bodyPr/>
          <a:lstStyle/>
          <a:p>
            <a:pPr>
              <a:defRPr/>
            </a:pPr>
            <a:r>
              <a:rPr lang="en-US"/>
              <a:t>2/1/2021</a:t>
            </a:r>
            <a:endParaRPr lang="en-US" dirty="0"/>
          </a:p>
        </p:txBody>
      </p:sp>
      <p:sp>
        <p:nvSpPr>
          <p:cNvPr id="5" name="Footer Placeholder 4">
            <a:extLst>
              <a:ext uri="{FF2B5EF4-FFF2-40B4-BE49-F238E27FC236}">
                <a16:creationId xmlns:a16="http://schemas.microsoft.com/office/drawing/2014/main" id="{DC8C2CE0-B39E-F3DE-418B-EE4EE21EEC80}"/>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193F793E-B6BD-CDDE-8FF4-6DFE985FDC74}"/>
              </a:ext>
            </a:extLst>
          </p:cNvPr>
          <p:cNvSpPr>
            <a:spLocks noGrp="1"/>
          </p:cNvSpPr>
          <p:nvPr>
            <p:ph type="sldNum" sz="quarter" idx="12"/>
          </p:nvPr>
        </p:nvSpPr>
        <p:spPr/>
        <p:txBody>
          <a:bodyPr/>
          <a:lstStyle/>
          <a:p>
            <a:pPr>
              <a:defRPr/>
            </a:pPr>
            <a:fld id="{24876ADD-85D9-4CF9-A35B-123309FF4FEE}" type="slidenum">
              <a:rPr lang="en-US" smtClean="0"/>
              <a:pPr>
                <a:defRPr/>
              </a:pPr>
              <a:t>27</a:t>
            </a:fld>
            <a:endParaRPr lang="en-US"/>
          </a:p>
        </p:txBody>
      </p:sp>
    </p:spTree>
    <p:extLst>
      <p:ext uri="{BB962C8B-B14F-4D97-AF65-F5344CB8AC3E}">
        <p14:creationId xmlns:p14="http://schemas.microsoft.com/office/powerpoint/2010/main" val="2845441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a:extLst>
              <a:ext uri="{FF2B5EF4-FFF2-40B4-BE49-F238E27FC236}">
                <a16:creationId xmlns:a16="http://schemas.microsoft.com/office/drawing/2014/main" id="{2BAA94B4-C984-462E-ABEB-F5E6DA11ABA6}"/>
              </a:ext>
            </a:extLst>
          </p:cNvPr>
          <p:cNvSpPr>
            <a:spLocks noGrp="1" noChangeArrowheads="1"/>
          </p:cNvSpPr>
          <p:nvPr>
            <p:ph type="title"/>
          </p:nvPr>
        </p:nvSpPr>
        <p:spPr>
          <a:xfrm>
            <a:off x="381000" y="152400"/>
            <a:ext cx="8610600" cy="533400"/>
          </a:xfrm>
        </p:spPr>
        <p:txBody>
          <a:bodyPr/>
          <a:lstStyle/>
          <a:p>
            <a:pPr>
              <a:defRPr/>
            </a:pPr>
            <a:r>
              <a:rPr lang="en-US">
                <a:cs typeface="+mj-cs"/>
              </a:rPr>
              <a:t>Design Issues of Decision Tree Induction</a:t>
            </a:r>
          </a:p>
        </p:txBody>
      </p:sp>
      <p:sp>
        <p:nvSpPr>
          <p:cNvPr id="20483" name="Rectangle 7">
            <a:extLst>
              <a:ext uri="{FF2B5EF4-FFF2-40B4-BE49-F238E27FC236}">
                <a16:creationId xmlns:a16="http://schemas.microsoft.com/office/drawing/2014/main" id="{B46A9D7B-6625-4393-82BB-AFBD9403B7E8}"/>
              </a:ext>
            </a:extLst>
          </p:cNvPr>
          <p:cNvSpPr>
            <a:spLocks noGrp="1" noChangeArrowheads="1"/>
          </p:cNvSpPr>
          <p:nvPr>
            <p:ph type="body" idx="1"/>
          </p:nvPr>
        </p:nvSpPr>
        <p:spPr/>
        <p:txBody>
          <a:bodyPr/>
          <a:lstStyle/>
          <a:p>
            <a:pPr>
              <a:buFont typeface="Monotype Sorts" charset="0"/>
              <a:buChar char="l"/>
              <a:defRPr/>
            </a:pPr>
            <a:r>
              <a:rPr lang="en-US" dirty="0">
                <a:cs typeface="+mn-cs"/>
              </a:rPr>
              <a:t>How should training records be split?</a:t>
            </a:r>
          </a:p>
          <a:p>
            <a:pPr lvl="1">
              <a:buFont typeface="Arial" charset="0"/>
              <a:buChar char="–"/>
              <a:defRPr/>
            </a:pPr>
            <a:r>
              <a:rPr lang="en-US" dirty="0"/>
              <a:t>Method for expressing test condition </a:t>
            </a:r>
          </a:p>
          <a:p>
            <a:pPr lvl="2">
              <a:buFont typeface="Wingdings" charset="0"/>
              <a:buChar char="u"/>
              <a:defRPr/>
            </a:pPr>
            <a:r>
              <a:rPr lang="en-US" dirty="0"/>
              <a:t> depending on attribute types</a:t>
            </a:r>
          </a:p>
          <a:p>
            <a:pPr lvl="1">
              <a:buFont typeface="Arial" charset="0"/>
              <a:buChar char="–"/>
              <a:defRPr/>
            </a:pPr>
            <a:r>
              <a:rPr lang="en-US" dirty="0"/>
              <a:t>Measure for evaluating the goodness of a test condition</a:t>
            </a:r>
          </a:p>
          <a:p>
            <a:pPr lvl="1">
              <a:buFont typeface="Arial" charset="0"/>
              <a:buChar char="–"/>
              <a:defRPr/>
            </a:pPr>
            <a:endParaRPr lang="en-US" dirty="0"/>
          </a:p>
          <a:p>
            <a:pPr>
              <a:buFont typeface="Monotype Sorts" charset="0"/>
              <a:buChar char="l"/>
              <a:defRPr/>
            </a:pPr>
            <a:r>
              <a:rPr lang="en-US" dirty="0">
                <a:cs typeface="+mn-cs"/>
              </a:rPr>
              <a:t>How should the splitting procedure stop?</a:t>
            </a:r>
          </a:p>
          <a:p>
            <a:pPr lvl="1">
              <a:buFont typeface="Arial" charset="0"/>
              <a:buChar char="–"/>
              <a:defRPr/>
            </a:pPr>
            <a:r>
              <a:rPr lang="en-US" dirty="0"/>
              <a:t>Stop splitting if all the records belong to the same class or have identical attribute values</a:t>
            </a:r>
          </a:p>
          <a:p>
            <a:pPr lvl="1">
              <a:buFont typeface="Arial" charset="0"/>
              <a:buChar char="–"/>
              <a:defRPr/>
            </a:pPr>
            <a:r>
              <a:rPr lang="en-US" dirty="0"/>
              <a:t>Early termination </a:t>
            </a:r>
          </a:p>
        </p:txBody>
      </p:sp>
      <p:sp>
        <p:nvSpPr>
          <p:cNvPr id="2" name="Date Placeholder 1">
            <a:extLst>
              <a:ext uri="{FF2B5EF4-FFF2-40B4-BE49-F238E27FC236}">
                <a16:creationId xmlns:a16="http://schemas.microsoft.com/office/drawing/2014/main" id="{41892C59-1A5D-44CE-8827-CE3CD5F5778D}"/>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96D9EEB1-E4DF-4BC9-A953-512A23729D52}"/>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9790064E-82E7-48D6-82D0-F6491A634AA3}"/>
              </a:ext>
            </a:extLst>
          </p:cNvPr>
          <p:cNvSpPr>
            <a:spLocks noGrp="1"/>
          </p:cNvSpPr>
          <p:nvPr>
            <p:ph type="sldNum" sz="quarter" idx="12"/>
          </p:nvPr>
        </p:nvSpPr>
        <p:spPr/>
        <p:txBody>
          <a:bodyPr/>
          <a:lstStyle/>
          <a:p>
            <a:pPr>
              <a:defRPr/>
            </a:pPr>
            <a:fld id="{26DE923A-7A08-4B88-BEF2-18FCA48FB701}" type="slidenum">
              <a:rPr lang="en-US"/>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54D136AC-4374-4C25-9F7A-750042289059}"/>
              </a:ext>
            </a:extLst>
          </p:cNvPr>
          <p:cNvSpPr>
            <a:spLocks noGrp="1" noChangeArrowheads="1"/>
          </p:cNvSpPr>
          <p:nvPr>
            <p:ph type="title"/>
          </p:nvPr>
        </p:nvSpPr>
        <p:spPr/>
        <p:txBody>
          <a:bodyPr/>
          <a:lstStyle/>
          <a:p>
            <a:pPr>
              <a:defRPr/>
            </a:pPr>
            <a:r>
              <a:rPr lang="en-US">
                <a:cs typeface="+mj-cs"/>
              </a:rPr>
              <a:t>Methods for Expressing Test Conditions</a:t>
            </a:r>
          </a:p>
        </p:txBody>
      </p:sp>
      <p:sp>
        <p:nvSpPr>
          <p:cNvPr id="21507" name="Rectangle 3">
            <a:extLst>
              <a:ext uri="{FF2B5EF4-FFF2-40B4-BE49-F238E27FC236}">
                <a16:creationId xmlns:a16="http://schemas.microsoft.com/office/drawing/2014/main" id="{E44DD460-903E-47EE-82F1-F2F26AB64E40}"/>
              </a:ext>
            </a:extLst>
          </p:cNvPr>
          <p:cNvSpPr>
            <a:spLocks noGrp="1" noChangeArrowheads="1"/>
          </p:cNvSpPr>
          <p:nvPr>
            <p:ph type="body" idx="1"/>
          </p:nvPr>
        </p:nvSpPr>
        <p:spPr/>
        <p:txBody>
          <a:bodyPr/>
          <a:lstStyle/>
          <a:p>
            <a:pPr>
              <a:buFont typeface="Monotype Sorts" charset="0"/>
              <a:buChar char="l"/>
              <a:defRPr/>
            </a:pPr>
            <a:r>
              <a:rPr lang="en-US" dirty="0">
                <a:cs typeface="+mn-cs"/>
              </a:rPr>
              <a:t>Depends on attribute types</a:t>
            </a:r>
          </a:p>
          <a:p>
            <a:pPr lvl="1">
              <a:buFont typeface="Arial" charset="0"/>
              <a:buChar char="–"/>
              <a:defRPr/>
            </a:pPr>
            <a:r>
              <a:rPr lang="en-US" dirty="0"/>
              <a:t>Binary</a:t>
            </a:r>
          </a:p>
          <a:p>
            <a:pPr lvl="1">
              <a:buFont typeface="Arial" charset="0"/>
              <a:buChar char="–"/>
              <a:defRPr/>
            </a:pPr>
            <a:r>
              <a:rPr lang="en-US" dirty="0"/>
              <a:t>Nominal</a:t>
            </a:r>
          </a:p>
          <a:p>
            <a:pPr lvl="1">
              <a:buFont typeface="Arial" charset="0"/>
              <a:buChar char="–"/>
              <a:defRPr/>
            </a:pPr>
            <a:r>
              <a:rPr lang="en-US" dirty="0"/>
              <a:t>Ordinal</a:t>
            </a:r>
          </a:p>
          <a:p>
            <a:pPr lvl="1">
              <a:buFont typeface="Arial" charset="0"/>
              <a:buChar char="–"/>
              <a:defRPr/>
            </a:pPr>
            <a:r>
              <a:rPr lang="en-US" dirty="0"/>
              <a:t>Continuous</a:t>
            </a:r>
          </a:p>
          <a:p>
            <a:pPr lvl="1">
              <a:buFont typeface="Arial" charset="0"/>
              <a:buChar char="–"/>
              <a:defRPr/>
            </a:pPr>
            <a:endParaRPr lang="en-US" dirty="0"/>
          </a:p>
        </p:txBody>
      </p:sp>
      <p:sp>
        <p:nvSpPr>
          <p:cNvPr id="2" name="Date Placeholder 1">
            <a:extLst>
              <a:ext uri="{FF2B5EF4-FFF2-40B4-BE49-F238E27FC236}">
                <a16:creationId xmlns:a16="http://schemas.microsoft.com/office/drawing/2014/main" id="{CCC5604A-AC66-4ADB-8076-E9F53358C041}"/>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49392669-F619-4F36-AB46-9A4801548C2E}"/>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5B55F15E-4118-4F6B-9C81-A6F4C234C392}"/>
              </a:ext>
            </a:extLst>
          </p:cNvPr>
          <p:cNvSpPr>
            <a:spLocks noGrp="1"/>
          </p:cNvSpPr>
          <p:nvPr>
            <p:ph type="sldNum" sz="quarter" idx="12"/>
          </p:nvPr>
        </p:nvSpPr>
        <p:spPr/>
        <p:txBody>
          <a:bodyPr/>
          <a:lstStyle/>
          <a:p>
            <a:pPr>
              <a:defRPr/>
            </a:pPr>
            <a:fld id="{FCC4D0E1-CF69-438E-B8B9-B974011A8BC5}" type="slidenum">
              <a:rPr lang="en-US"/>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DCC57B6-09B2-4859-968C-2D315575F8BF}"/>
              </a:ext>
            </a:extLst>
          </p:cNvPr>
          <p:cNvSpPr>
            <a:spLocks noGrp="1" noChangeArrowheads="1"/>
          </p:cNvSpPr>
          <p:nvPr>
            <p:ph type="title"/>
          </p:nvPr>
        </p:nvSpPr>
        <p:spPr/>
        <p:txBody>
          <a:bodyPr/>
          <a:lstStyle/>
          <a:p>
            <a:pPr>
              <a:defRPr/>
            </a:pPr>
            <a:r>
              <a:rPr lang="en-US" dirty="0">
                <a:cs typeface="+mj-cs"/>
              </a:rPr>
              <a:t>Examples of Classification Task</a:t>
            </a:r>
          </a:p>
        </p:txBody>
      </p:sp>
      <p:graphicFrame>
        <p:nvGraphicFramePr>
          <p:cNvPr id="919591" name="Group 39">
            <a:extLst>
              <a:ext uri="{FF2B5EF4-FFF2-40B4-BE49-F238E27FC236}">
                <a16:creationId xmlns:a16="http://schemas.microsoft.com/office/drawing/2014/main" id="{6E0B2BA6-834C-4F37-B8FC-CF6FAE691BA1}"/>
              </a:ext>
            </a:extLst>
          </p:cNvPr>
          <p:cNvGraphicFramePr>
            <a:graphicFrameLocks noGrp="1"/>
          </p:cNvGraphicFramePr>
          <p:nvPr>
            <p:ph idx="1"/>
            <p:extLst>
              <p:ext uri="{D42A27DB-BD31-4B8C-83A1-F6EECF244321}">
                <p14:modId xmlns:p14="http://schemas.microsoft.com/office/powerpoint/2010/main" val="1939163841"/>
              </p:ext>
            </p:extLst>
          </p:nvPr>
        </p:nvGraphicFramePr>
        <p:xfrm>
          <a:off x="381000" y="1371600"/>
          <a:ext cx="8504238" cy="4648200"/>
        </p:xfrm>
        <a:graphic>
          <a:graphicData uri="http://schemas.openxmlformats.org/drawingml/2006/table">
            <a:tbl>
              <a:tblPr/>
              <a:tblGrid>
                <a:gridCol w="1951038">
                  <a:extLst>
                    <a:ext uri="{9D8B030D-6E8A-4147-A177-3AD203B41FA5}">
                      <a16:colId xmlns:a16="http://schemas.microsoft.com/office/drawing/2014/main" val="20000"/>
                    </a:ext>
                  </a:extLst>
                </a:gridCol>
                <a:gridCol w="3594100">
                  <a:extLst>
                    <a:ext uri="{9D8B030D-6E8A-4147-A177-3AD203B41FA5}">
                      <a16:colId xmlns:a16="http://schemas.microsoft.com/office/drawing/2014/main" val="20001"/>
                    </a:ext>
                  </a:extLst>
                </a:gridCol>
                <a:gridCol w="2959100">
                  <a:extLst>
                    <a:ext uri="{9D8B030D-6E8A-4147-A177-3AD203B41FA5}">
                      <a16:colId xmlns:a16="http://schemas.microsoft.com/office/drawing/2014/main" val="20002"/>
                    </a:ext>
                  </a:extLst>
                </a:gridCol>
              </a:tblGrid>
              <a:tr h="7620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Task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Attribute set, </a:t>
                      </a:r>
                      <a:r>
                        <a:rPr kumimoji="0" lang="en-US" sz="2400" b="1" i="1" u="none" strike="noStrike" cap="none" normalizeH="0" baseline="0">
                          <a:ln>
                            <a:noFill/>
                          </a:ln>
                          <a:solidFill>
                            <a:schemeClr val="tx1"/>
                          </a:solidFill>
                          <a:effectLst/>
                          <a:latin typeface="Times New Roman" pitchFamily="18"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Class label, </a:t>
                      </a:r>
                      <a:r>
                        <a:rPr kumimoji="0" lang="en-US" sz="2400" b="0" i="1" u="none" strike="noStrike" cap="none" normalizeH="0" baseline="0">
                          <a:ln>
                            <a:noFill/>
                          </a:ln>
                          <a:solidFill>
                            <a:schemeClr val="tx1"/>
                          </a:solidFill>
                          <a:effectLst/>
                          <a:latin typeface="Times New Roman" pitchFamily="18" charset="0"/>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12954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Categorizing email messages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Features extracted from email message header and content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spam or non-spam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954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Identifying tumor cells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dirty="0">
                          <a:ln>
                            <a:noFill/>
                          </a:ln>
                          <a:solidFill>
                            <a:schemeClr val="tx1"/>
                          </a:solidFill>
                          <a:effectLst/>
                          <a:latin typeface="Arial" charset="0"/>
                        </a:rPr>
                        <a:t>Features extracted </a:t>
                      </a:r>
                      <a:r>
                        <a:rPr kumimoji="0" lang="en-US" sz="2400" b="0" i="0" u="none" strike="noStrike" cap="none" normalizeH="0" baseline="0">
                          <a:ln>
                            <a:noFill/>
                          </a:ln>
                          <a:solidFill>
                            <a:schemeClr val="tx1"/>
                          </a:solidFill>
                          <a:effectLst/>
                          <a:latin typeface="Arial" charset="0"/>
                        </a:rPr>
                        <a:t>from x-rays or MRI </a:t>
                      </a:r>
                      <a:r>
                        <a:rPr kumimoji="0" lang="en-US" sz="2400" b="0" i="0" u="none" strike="noStrike" cap="none" normalizeH="0" baseline="0" dirty="0">
                          <a:ln>
                            <a:noFill/>
                          </a:ln>
                          <a:solidFill>
                            <a:schemeClr val="tx1"/>
                          </a:solidFill>
                          <a:effectLst/>
                          <a:latin typeface="Arial" charset="0"/>
                        </a:rPr>
                        <a:t>scans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malignant or benign cells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954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Cataloging galaxies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Features extracted from telescope images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dirty="0">
                          <a:ln>
                            <a:noFill/>
                          </a:ln>
                          <a:solidFill>
                            <a:schemeClr val="tx1"/>
                          </a:solidFill>
                          <a:effectLst/>
                          <a:latin typeface="Arial" charset="0"/>
                        </a:rPr>
                        <a:t>Elliptical, spiral, or irregular-shaped galaxies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Date Placeholder 1">
            <a:extLst>
              <a:ext uri="{FF2B5EF4-FFF2-40B4-BE49-F238E27FC236}">
                <a16:creationId xmlns:a16="http://schemas.microsoft.com/office/drawing/2014/main" id="{49482C37-694C-4D2C-A565-B598115FE612}"/>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4A02E2BE-B5DD-4502-BE18-A23C8912B46F}"/>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3CFB13CD-EBD5-4896-8FD8-CA06C19FEDAC}"/>
              </a:ext>
            </a:extLst>
          </p:cNvPr>
          <p:cNvSpPr>
            <a:spLocks noGrp="1"/>
          </p:cNvSpPr>
          <p:nvPr>
            <p:ph type="sldNum" sz="quarter" idx="12"/>
          </p:nvPr>
        </p:nvSpPr>
        <p:spPr/>
        <p:txBody>
          <a:bodyPr/>
          <a:lstStyle/>
          <a:p>
            <a:pPr>
              <a:defRPr/>
            </a:pPr>
            <a:fld id="{4F7A57BE-260D-4199-AF6E-D0261B79CD69}" type="slidenum">
              <a:rPr lang="en-US"/>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FFDD1-15BB-F074-CB71-2D1F1E02460A}"/>
              </a:ext>
            </a:extLst>
          </p:cNvPr>
          <p:cNvSpPr>
            <a:spLocks noGrp="1"/>
          </p:cNvSpPr>
          <p:nvPr>
            <p:ph type="title"/>
          </p:nvPr>
        </p:nvSpPr>
        <p:spPr>
          <a:xfrm>
            <a:off x="381000" y="152400"/>
            <a:ext cx="8280400" cy="533400"/>
          </a:xfrm>
        </p:spPr>
        <p:txBody>
          <a:bodyPr wrap="square" anchor="b">
            <a:normAutofit/>
          </a:bodyPr>
          <a:lstStyle/>
          <a:p>
            <a:r>
              <a:rPr lang="en-US" sz="2700"/>
              <a:t>Test Condition for Binary Attribute</a:t>
            </a:r>
          </a:p>
        </p:txBody>
      </p:sp>
      <p:sp>
        <p:nvSpPr>
          <p:cNvPr id="3" name="Content Placeholder 2">
            <a:extLst>
              <a:ext uri="{FF2B5EF4-FFF2-40B4-BE49-F238E27FC236}">
                <a16:creationId xmlns:a16="http://schemas.microsoft.com/office/drawing/2014/main" id="{ECD511D8-FFFF-D09D-B67B-2DF97B125668}"/>
              </a:ext>
            </a:extLst>
          </p:cNvPr>
          <p:cNvSpPr>
            <a:spLocks noGrp="1"/>
          </p:cNvSpPr>
          <p:nvPr>
            <p:ph type="body" sz="half" idx="1"/>
          </p:nvPr>
        </p:nvSpPr>
        <p:spPr>
          <a:xfrm>
            <a:off x="411163" y="1143000"/>
            <a:ext cx="4083050" cy="5181600"/>
          </a:xfrm>
        </p:spPr>
        <p:txBody>
          <a:bodyPr wrap="square" anchor="t">
            <a:normAutofit/>
          </a:bodyPr>
          <a:lstStyle/>
          <a:p>
            <a:r>
              <a:rPr lang="en-US" dirty="0"/>
              <a:t>The test condition for a binary attribute generates two potential outcomes.</a:t>
            </a:r>
          </a:p>
          <a:p>
            <a:pPr marL="0" indent="0">
              <a:buNone/>
            </a:pPr>
            <a:endParaRPr lang="en-US" dirty="0"/>
          </a:p>
          <a:p>
            <a:pPr marL="0" indent="0" algn="ctr">
              <a:buNone/>
            </a:pPr>
            <a:endParaRPr lang="en-US" dirty="0"/>
          </a:p>
        </p:txBody>
      </p:sp>
      <p:pic>
        <p:nvPicPr>
          <p:cNvPr id="8" name="Picture 7" descr="A diagram of a body temperature&#10;&#10;Description automatically generated">
            <a:extLst>
              <a:ext uri="{FF2B5EF4-FFF2-40B4-BE49-F238E27FC236}">
                <a16:creationId xmlns:a16="http://schemas.microsoft.com/office/drawing/2014/main" id="{7D799902-DFE9-82A9-21DA-0E473AC58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6613" y="2620241"/>
            <a:ext cx="4083050" cy="2227117"/>
          </a:xfrm>
          <a:prstGeom prst="rect">
            <a:avLst/>
          </a:prstGeom>
          <a:noFill/>
        </p:spPr>
      </p:pic>
      <p:sp>
        <p:nvSpPr>
          <p:cNvPr id="4" name="Date Placeholder 3">
            <a:extLst>
              <a:ext uri="{FF2B5EF4-FFF2-40B4-BE49-F238E27FC236}">
                <a16:creationId xmlns:a16="http://schemas.microsoft.com/office/drawing/2014/main" id="{19833F0F-7945-BB70-9536-D42922A1CE31}"/>
              </a:ext>
            </a:extLst>
          </p:cNvPr>
          <p:cNvSpPr>
            <a:spLocks noGrp="1"/>
          </p:cNvSpPr>
          <p:nvPr>
            <p:ph type="dt" sz="half" idx="10"/>
          </p:nvPr>
        </p:nvSpPr>
        <p:spPr>
          <a:xfrm>
            <a:off x="628650" y="6356350"/>
            <a:ext cx="2057400" cy="365125"/>
          </a:xfrm>
        </p:spPr>
        <p:txBody>
          <a:bodyPr anchor="ctr">
            <a:normAutofit/>
          </a:bodyPr>
          <a:lstStyle/>
          <a:p>
            <a:pPr>
              <a:spcAft>
                <a:spcPts val="600"/>
              </a:spcAft>
              <a:defRPr/>
            </a:pPr>
            <a:r>
              <a:rPr lang="en-US"/>
              <a:t>2/1/2021</a:t>
            </a:r>
          </a:p>
        </p:txBody>
      </p:sp>
      <p:sp>
        <p:nvSpPr>
          <p:cNvPr id="5" name="Footer Placeholder 4">
            <a:extLst>
              <a:ext uri="{FF2B5EF4-FFF2-40B4-BE49-F238E27FC236}">
                <a16:creationId xmlns:a16="http://schemas.microsoft.com/office/drawing/2014/main" id="{39484952-B631-9C49-28DA-42B474C3C409}"/>
              </a:ext>
            </a:extLst>
          </p:cNvPr>
          <p:cNvSpPr>
            <a:spLocks noGrp="1"/>
          </p:cNvSpPr>
          <p:nvPr>
            <p:ph type="ftr" sz="quarter" idx="11"/>
          </p:nvPr>
        </p:nvSpPr>
        <p:spPr>
          <a:xfrm>
            <a:off x="3028950" y="6356350"/>
            <a:ext cx="3086100" cy="365125"/>
          </a:xfrm>
        </p:spPr>
        <p:txBody>
          <a:bodyPr anchor="ctr">
            <a:normAutofit/>
          </a:bodyPr>
          <a:lstStyle/>
          <a:p>
            <a:pPr>
              <a:spcAft>
                <a:spcPts val="600"/>
              </a:spcAft>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8F91B00A-7E12-1E3D-D2B2-DC3F58025179}"/>
              </a:ext>
            </a:extLst>
          </p:cNvPr>
          <p:cNvSpPr>
            <a:spLocks noGrp="1"/>
          </p:cNvSpPr>
          <p:nvPr>
            <p:ph type="sldNum" sz="quarter" idx="12"/>
          </p:nvPr>
        </p:nvSpPr>
        <p:spPr>
          <a:xfrm>
            <a:off x="6457950" y="6356350"/>
            <a:ext cx="2057400" cy="365125"/>
          </a:xfrm>
        </p:spPr>
        <p:txBody>
          <a:bodyPr anchor="ctr">
            <a:normAutofit/>
          </a:bodyPr>
          <a:lstStyle/>
          <a:p>
            <a:pPr>
              <a:spcAft>
                <a:spcPts val="600"/>
              </a:spcAft>
              <a:defRPr/>
            </a:pPr>
            <a:fld id="{24876ADD-85D9-4CF9-A35B-123309FF4FEE}" type="slidenum">
              <a:rPr lang="en-US" smtClean="0"/>
              <a:pPr>
                <a:spcAft>
                  <a:spcPts val="600"/>
                </a:spcAft>
                <a:defRPr/>
              </a:pPr>
              <a:t>30</a:t>
            </a:fld>
            <a:endParaRPr lang="en-US"/>
          </a:p>
        </p:txBody>
      </p:sp>
    </p:spTree>
    <p:extLst>
      <p:ext uri="{BB962C8B-B14F-4D97-AF65-F5344CB8AC3E}">
        <p14:creationId xmlns:p14="http://schemas.microsoft.com/office/powerpoint/2010/main" val="5071543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EA17A043-A99E-4F99-8E83-AFB0B7151EDB}"/>
              </a:ext>
            </a:extLst>
          </p:cNvPr>
          <p:cNvSpPr>
            <a:spLocks noGrp="1" noChangeArrowheads="1"/>
          </p:cNvSpPr>
          <p:nvPr>
            <p:ph type="title"/>
          </p:nvPr>
        </p:nvSpPr>
        <p:spPr/>
        <p:txBody>
          <a:bodyPr/>
          <a:lstStyle/>
          <a:p>
            <a:pPr>
              <a:defRPr/>
            </a:pPr>
            <a:r>
              <a:rPr lang="en-US">
                <a:cs typeface="+mj-cs"/>
              </a:rPr>
              <a:t>Test Condition for Nominal Attributes</a:t>
            </a:r>
          </a:p>
        </p:txBody>
      </p:sp>
      <p:sp>
        <p:nvSpPr>
          <p:cNvPr id="22531" name="Rectangle 3">
            <a:extLst>
              <a:ext uri="{FF2B5EF4-FFF2-40B4-BE49-F238E27FC236}">
                <a16:creationId xmlns:a16="http://schemas.microsoft.com/office/drawing/2014/main" id="{FB36E1F1-2168-4EB9-98F4-99EF59AA6459}"/>
              </a:ext>
            </a:extLst>
          </p:cNvPr>
          <p:cNvSpPr>
            <a:spLocks noGrp="1" noChangeArrowheads="1"/>
          </p:cNvSpPr>
          <p:nvPr>
            <p:ph type="body" sz="half" idx="1"/>
          </p:nvPr>
        </p:nvSpPr>
        <p:spPr>
          <a:xfrm>
            <a:off x="411163" y="1143000"/>
            <a:ext cx="5303837" cy="5181600"/>
          </a:xfrm>
        </p:spPr>
        <p:txBody>
          <a:bodyPr/>
          <a:lstStyle/>
          <a:p>
            <a:pPr marL="342900" indent="-342900">
              <a:buFont typeface="Monotype Sorts" pitchFamily="2" charset="2"/>
              <a:buChar char="l"/>
              <a:defRPr/>
            </a:pPr>
            <a:r>
              <a:rPr lang="en-US" altLang="en-US" sz="2400" dirty="0">
                <a:solidFill>
                  <a:srgbClr val="FF0000"/>
                </a:solidFill>
                <a:ea typeface="+mn-ea"/>
                <a:cs typeface="+mn-cs"/>
              </a:rPr>
              <a:t>Multi-way split:</a:t>
            </a:r>
            <a:r>
              <a:rPr lang="en-US" altLang="en-US" sz="2400" dirty="0">
                <a:ea typeface="+mn-ea"/>
                <a:cs typeface="+mn-cs"/>
              </a:rPr>
              <a:t> </a:t>
            </a:r>
          </a:p>
          <a:p>
            <a:pPr marL="742950" lvl="1" indent="-285750">
              <a:buFont typeface="Arial" charset="0"/>
              <a:buChar char="–"/>
              <a:defRPr/>
            </a:pPr>
            <a:r>
              <a:rPr lang="en-US" altLang="en-US" sz="2400" dirty="0"/>
              <a:t>Use as many partitions as distinct values. </a:t>
            </a:r>
          </a:p>
          <a:p>
            <a:pPr marL="0" indent="0">
              <a:buFont typeface="Monotype Sorts" pitchFamily="2" charset="2"/>
              <a:buNone/>
              <a:defRPr/>
            </a:pPr>
            <a:endParaRPr lang="en-US" altLang="en-US" sz="2400" dirty="0">
              <a:ea typeface="+mn-ea"/>
              <a:cs typeface="+mn-cs"/>
            </a:endParaRPr>
          </a:p>
          <a:p>
            <a:pPr marL="0" indent="0">
              <a:buFont typeface="Monotype Sorts" pitchFamily="2" charset="2"/>
              <a:buNone/>
              <a:defRPr/>
            </a:pPr>
            <a:endParaRPr lang="en-US" altLang="en-US" sz="2400" dirty="0">
              <a:ea typeface="+mn-ea"/>
              <a:cs typeface="+mn-cs"/>
            </a:endParaRPr>
          </a:p>
          <a:p>
            <a:pPr marL="342900" indent="-342900">
              <a:buFont typeface="Monotype Sorts" pitchFamily="2" charset="2"/>
              <a:buChar char="l"/>
              <a:defRPr/>
            </a:pPr>
            <a:r>
              <a:rPr lang="en-US" altLang="en-US" sz="2400" dirty="0">
                <a:solidFill>
                  <a:srgbClr val="FF0000"/>
                </a:solidFill>
                <a:ea typeface="+mn-ea"/>
                <a:cs typeface="+mn-cs"/>
              </a:rPr>
              <a:t>Binary split:</a:t>
            </a:r>
            <a:r>
              <a:rPr lang="en-US" altLang="en-US" sz="2400" dirty="0">
                <a:ea typeface="+mn-ea"/>
                <a:cs typeface="+mn-cs"/>
              </a:rPr>
              <a:t>  </a:t>
            </a:r>
          </a:p>
          <a:p>
            <a:pPr marL="742950" lvl="1" indent="-285750">
              <a:buFont typeface="Arial" charset="0"/>
              <a:buChar char="–"/>
              <a:defRPr/>
            </a:pPr>
            <a:r>
              <a:rPr lang="en-US" altLang="en-US" sz="2400" dirty="0"/>
              <a:t>Divides values into two subsets</a:t>
            </a:r>
          </a:p>
        </p:txBody>
      </p:sp>
      <p:graphicFrame>
        <p:nvGraphicFramePr>
          <p:cNvPr id="28675" name="Object 25">
            <a:extLst>
              <a:ext uri="{FF2B5EF4-FFF2-40B4-BE49-F238E27FC236}">
                <a16:creationId xmlns:a16="http://schemas.microsoft.com/office/drawing/2014/main" id="{E91C178A-4BAD-4D02-AE53-1BD3FE2CA83D}"/>
              </a:ext>
            </a:extLst>
          </p:cNvPr>
          <p:cNvGraphicFramePr>
            <a:graphicFrameLocks noGrp="1" noChangeAspect="1"/>
          </p:cNvGraphicFramePr>
          <p:nvPr>
            <p:ph sz="quarter" idx="2"/>
          </p:nvPr>
        </p:nvGraphicFramePr>
        <p:xfrm>
          <a:off x="5334000" y="1371600"/>
          <a:ext cx="3352800" cy="1827213"/>
        </p:xfrm>
        <a:graphic>
          <a:graphicData uri="http://schemas.openxmlformats.org/presentationml/2006/ole">
            <mc:AlternateContent xmlns:mc="http://schemas.openxmlformats.org/markup-compatibility/2006">
              <mc:Choice xmlns:v="urn:schemas-microsoft-com:vml" Requires="v">
                <p:oleObj name="Visio" r:id="rId3" imgW="4013200" imgH="2184400" progId="Visio.Drawing.6">
                  <p:embed/>
                </p:oleObj>
              </mc:Choice>
              <mc:Fallback>
                <p:oleObj name="Visio" r:id="rId3" imgW="4013200" imgH="2184400" progId="Visio.Drawing.6">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1371600"/>
                        <a:ext cx="3352800" cy="182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6" name="Object 27">
            <a:extLst>
              <a:ext uri="{FF2B5EF4-FFF2-40B4-BE49-F238E27FC236}">
                <a16:creationId xmlns:a16="http://schemas.microsoft.com/office/drawing/2014/main" id="{793015B2-9A1A-4F32-AC9D-F23B3709B211}"/>
              </a:ext>
            </a:extLst>
          </p:cNvPr>
          <p:cNvGraphicFramePr>
            <a:graphicFrameLocks noGrp="1" noChangeAspect="1"/>
          </p:cNvGraphicFramePr>
          <p:nvPr>
            <p:ph sz="quarter" idx="3"/>
          </p:nvPr>
        </p:nvGraphicFramePr>
        <p:xfrm>
          <a:off x="3810000" y="4495800"/>
          <a:ext cx="3471863" cy="1808163"/>
        </p:xfrm>
        <a:graphic>
          <a:graphicData uri="http://schemas.openxmlformats.org/presentationml/2006/ole">
            <mc:AlternateContent xmlns:mc="http://schemas.openxmlformats.org/markup-compatibility/2006">
              <mc:Choice xmlns:v="urn:schemas-microsoft-com:vml" Requires="v">
                <p:oleObj name="Visio" r:id="rId5" imgW="4813300" imgH="2514600" progId="Visio.Drawing.6">
                  <p:embed/>
                </p:oleObj>
              </mc:Choice>
              <mc:Fallback>
                <p:oleObj name="Visio" r:id="rId5" imgW="4813300" imgH="2514600" progId="Visio.Drawing.6">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4495800"/>
                        <a:ext cx="3471863" cy="180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7" name="Object 29">
            <a:extLst>
              <a:ext uri="{FF2B5EF4-FFF2-40B4-BE49-F238E27FC236}">
                <a16:creationId xmlns:a16="http://schemas.microsoft.com/office/drawing/2014/main" id="{AAF70523-35DE-4E64-A8AC-01C51802575A}"/>
              </a:ext>
            </a:extLst>
          </p:cNvPr>
          <p:cNvGraphicFramePr>
            <a:graphicFrameLocks noChangeAspect="1"/>
          </p:cNvGraphicFramePr>
          <p:nvPr/>
        </p:nvGraphicFramePr>
        <p:xfrm>
          <a:off x="7086600" y="4495800"/>
          <a:ext cx="2022475" cy="1806575"/>
        </p:xfrm>
        <a:graphic>
          <a:graphicData uri="http://schemas.openxmlformats.org/presentationml/2006/ole">
            <mc:AlternateContent xmlns:mc="http://schemas.openxmlformats.org/markup-compatibility/2006">
              <mc:Choice xmlns:v="urn:schemas-microsoft-com:vml" Requires="v">
                <p:oleObj name="Visio" r:id="rId7" imgW="2717800" imgH="2425700" progId="Visio.Drawing.6">
                  <p:embed/>
                </p:oleObj>
              </mc:Choice>
              <mc:Fallback>
                <p:oleObj name="Visio" r:id="rId7" imgW="2717800" imgH="2425700" progId="Visio.Drawing.6">
                  <p:embed/>
                  <p:pic>
                    <p:nvPicPr>
                      <p:cNvPr id="0" name="Object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6600" y="4495800"/>
                        <a:ext cx="2022475"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 name="Date Placeholder 1">
            <a:extLst>
              <a:ext uri="{FF2B5EF4-FFF2-40B4-BE49-F238E27FC236}">
                <a16:creationId xmlns:a16="http://schemas.microsoft.com/office/drawing/2014/main" id="{6C90C8D4-1257-44F7-BDBB-51FB816963F1}"/>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1BE9A8FD-2D1A-487B-9726-1548A840948A}"/>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1D5524A2-F09E-4750-A4A3-0A925BD0D2C1}"/>
              </a:ext>
            </a:extLst>
          </p:cNvPr>
          <p:cNvSpPr>
            <a:spLocks noGrp="1"/>
          </p:cNvSpPr>
          <p:nvPr>
            <p:ph type="sldNum" sz="quarter" idx="12"/>
          </p:nvPr>
        </p:nvSpPr>
        <p:spPr/>
        <p:txBody>
          <a:bodyPr/>
          <a:lstStyle/>
          <a:p>
            <a:pPr>
              <a:defRPr/>
            </a:pPr>
            <a:fld id="{046D3CB4-708B-4B73-95BA-B3B3B1DD14F5}" type="slidenum">
              <a:rPr lang="en-US"/>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7">
            <a:extLst>
              <a:ext uri="{FF2B5EF4-FFF2-40B4-BE49-F238E27FC236}">
                <a16:creationId xmlns:a16="http://schemas.microsoft.com/office/drawing/2014/main" id="{6D0852F6-70DB-4D98-9F93-B243381ADB71}"/>
              </a:ext>
            </a:extLst>
          </p:cNvPr>
          <p:cNvSpPr>
            <a:spLocks noGrp="1" noChangeArrowheads="1"/>
          </p:cNvSpPr>
          <p:nvPr>
            <p:ph type="title"/>
          </p:nvPr>
        </p:nvSpPr>
        <p:spPr/>
        <p:txBody>
          <a:bodyPr/>
          <a:lstStyle/>
          <a:p>
            <a:pPr>
              <a:defRPr/>
            </a:pPr>
            <a:r>
              <a:rPr lang="en-US">
                <a:cs typeface="+mj-cs"/>
              </a:rPr>
              <a:t>Test Condition for Ordinal Attributes</a:t>
            </a:r>
          </a:p>
        </p:txBody>
      </p:sp>
      <p:sp>
        <p:nvSpPr>
          <p:cNvPr id="23555" name="Rectangle 30">
            <a:extLst>
              <a:ext uri="{FF2B5EF4-FFF2-40B4-BE49-F238E27FC236}">
                <a16:creationId xmlns:a16="http://schemas.microsoft.com/office/drawing/2014/main" id="{F93DC60A-1BD9-4CBB-91B5-D728E0A2221D}"/>
              </a:ext>
            </a:extLst>
          </p:cNvPr>
          <p:cNvSpPr>
            <a:spLocks noGrp="1" noChangeArrowheads="1"/>
          </p:cNvSpPr>
          <p:nvPr>
            <p:ph type="body" sz="half" idx="1"/>
          </p:nvPr>
        </p:nvSpPr>
        <p:spPr/>
        <p:txBody>
          <a:bodyPr/>
          <a:lstStyle/>
          <a:p>
            <a:pPr marL="342900" indent="-342900">
              <a:buFont typeface="Monotype Sorts" charset="0"/>
              <a:buChar char="l"/>
              <a:defRPr/>
            </a:pPr>
            <a:r>
              <a:rPr lang="en-US" sz="2400">
                <a:solidFill>
                  <a:srgbClr val="FF0000"/>
                </a:solidFill>
                <a:cs typeface="+mn-cs"/>
              </a:rPr>
              <a:t>Multi-way split:</a:t>
            </a:r>
            <a:r>
              <a:rPr lang="en-US" sz="2400">
                <a:cs typeface="+mn-cs"/>
              </a:rPr>
              <a:t> </a:t>
            </a:r>
          </a:p>
          <a:p>
            <a:pPr marL="742950" lvl="1" indent="-285750">
              <a:buFont typeface="Arial" charset="0"/>
              <a:buChar char="–"/>
              <a:defRPr/>
            </a:pPr>
            <a:r>
              <a:rPr lang="en-US" sz="2400"/>
              <a:t>Use as many partitions as distinct values</a:t>
            </a:r>
          </a:p>
          <a:p>
            <a:pPr marL="742950" lvl="1" indent="-285750">
              <a:buFont typeface="Arial" charset="0"/>
              <a:buChar char="–"/>
              <a:defRPr/>
            </a:pPr>
            <a:endParaRPr lang="en-US" sz="2400"/>
          </a:p>
          <a:p>
            <a:pPr marL="342900" indent="-342900">
              <a:buFont typeface="Monotype Sorts" charset="0"/>
              <a:buChar char="l"/>
              <a:defRPr/>
            </a:pPr>
            <a:r>
              <a:rPr lang="en-US" sz="2400">
                <a:solidFill>
                  <a:srgbClr val="FF0000"/>
                </a:solidFill>
                <a:cs typeface="+mn-cs"/>
              </a:rPr>
              <a:t>Binary split:</a:t>
            </a:r>
            <a:r>
              <a:rPr lang="en-US" sz="2400">
                <a:cs typeface="+mn-cs"/>
              </a:rPr>
              <a:t>  </a:t>
            </a:r>
          </a:p>
          <a:p>
            <a:pPr marL="742950" lvl="1" indent="-285750">
              <a:buFont typeface="Arial" charset="0"/>
              <a:buChar char="–"/>
              <a:defRPr/>
            </a:pPr>
            <a:r>
              <a:rPr lang="en-US" sz="2400"/>
              <a:t>Divides values into two subsets</a:t>
            </a:r>
          </a:p>
          <a:p>
            <a:pPr marL="742950" lvl="1" indent="-285750">
              <a:buFont typeface="Arial" charset="0"/>
              <a:buChar char="–"/>
              <a:defRPr/>
            </a:pPr>
            <a:r>
              <a:rPr lang="en-US" sz="2400"/>
              <a:t>Preserve order property among attribute values</a:t>
            </a:r>
          </a:p>
        </p:txBody>
      </p:sp>
      <p:graphicFrame>
        <p:nvGraphicFramePr>
          <p:cNvPr id="29699" name="Object 40">
            <a:extLst>
              <a:ext uri="{FF2B5EF4-FFF2-40B4-BE49-F238E27FC236}">
                <a16:creationId xmlns:a16="http://schemas.microsoft.com/office/drawing/2014/main" id="{DB8ECD47-0CBB-4EF1-A140-CF9FB7AD7A1C}"/>
              </a:ext>
            </a:extLst>
          </p:cNvPr>
          <p:cNvGraphicFramePr>
            <a:graphicFrameLocks noGrp="1" noChangeAspect="1"/>
          </p:cNvGraphicFramePr>
          <p:nvPr>
            <p:ph sz="quarter" idx="2"/>
          </p:nvPr>
        </p:nvGraphicFramePr>
        <p:xfrm>
          <a:off x="5334000" y="1143000"/>
          <a:ext cx="2951163" cy="1582738"/>
        </p:xfrm>
        <a:graphic>
          <a:graphicData uri="http://schemas.openxmlformats.org/presentationml/2006/ole">
            <mc:AlternateContent xmlns:mc="http://schemas.openxmlformats.org/markup-compatibility/2006">
              <mc:Choice xmlns:v="urn:schemas-microsoft-com:vml" Requires="v">
                <p:oleObj name="Visio" r:id="rId3" imgW="3962400" imgH="2120900" progId="Visio.Drawing.6">
                  <p:embed/>
                </p:oleObj>
              </mc:Choice>
              <mc:Fallback>
                <p:oleObj name="Visio" r:id="rId3" imgW="3962400" imgH="2120900" progId="Visio.Drawing.6">
                  <p:embed/>
                  <p:pic>
                    <p:nvPicPr>
                      <p:cNvPr id="0"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1143000"/>
                        <a:ext cx="2951163" cy="1582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aphicFrame>
        <p:nvGraphicFramePr>
          <p:cNvPr id="29700" name="Object 41">
            <a:extLst>
              <a:ext uri="{FF2B5EF4-FFF2-40B4-BE49-F238E27FC236}">
                <a16:creationId xmlns:a16="http://schemas.microsoft.com/office/drawing/2014/main" id="{E888EEA9-D0BA-43CC-BC4E-51DCEF50DE2B}"/>
              </a:ext>
            </a:extLst>
          </p:cNvPr>
          <p:cNvGraphicFramePr>
            <a:graphicFrameLocks noGrp="1" noChangeAspect="1"/>
          </p:cNvGraphicFramePr>
          <p:nvPr>
            <p:ph sz="quarter" idx="3"/>
          </p:nvPr>
        </p:nvGraphicFramePr>
        <p:xfrm>
          <a:off x="5029200" y="2819400"/>
          <a:ext cx="3352800" cy="1744663"/>
        </p:xfrm>
        <a:graphic>
          <a:graphicData uri="http://schemas.openxmlformats.org/presentationml/2006/ole">
            <mc:AlternateContent xmlns:mc="http://schemas.openxmlformats.org/markup-compatibility/2006">
              <mc:Choice xmlns:v="urn:schemas-microsoft-com:vml" Requires="v">
                <p:oleObj name="Visio" r:id="rId5" imgW="4457700" imgH="2324100" progId="Visio.Drawing.6">
                  <p:embed/>
                </p:oleObj>
              </mc:Choice>
              <mc:Fallback>
                <p:oleObj name="Visio" r:id="rId5" imgW="4457700" imgH="2324100" progId="Visio.Drawing.6">
                  <p:embed/>
                  <p:pic>
                    <p:nvPicPr>
                      <p:cNvPr id="0" name="Object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2819400"/>
                        <a:ext cx="3352800" cy="174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1" name="Object 43">
            <a:extLst>
              <a:ext uri="{FF2B5EF4-FFF2-40B4-BE49-F238E27FC236}">
                <a16:creationId xmlns:a16="http://schemas.microsoft.com/office/drawing/2014/main" id="{814461B8-0AAC-4226-8614-452596996CFD}"/>
              </a:ext>
            </a:extLst>
          </p:cNvPr>
          <p:cNvGraphicFramePr>
            <a:graphicFrameLocks noChangeAspect="1"/>
          </p:cNvGraphicFramePr>
          <p:nvPr/>
        </p:nvGraphicFramePr>
        <p:xfrm>
          <a:off x="4953000" y="4648200"/>
          <a:ext cx="1460500" cy="1768475"/>
        </p:xfrm>
        <a:graphic>
          <a:graphicData uri="http://schemas.openxmlformats.org/presentationml/2006/ole">
            <mc:AlternateContent xmlns:mc="http://schemas.openxmlformats.org/markup-compatibility/2006">
              <mc:Choice xmlns:v="urn:schemas-microsoft-com:vml" Requires="v">
                <p:oleObj name="Visio" r:id="rId7" imgW="1917700" imgH="2324100" progId="Visio.Drawing.6">
                  <p:embed/>
                </p:oleObj>
              </mc:Choice>
              <mc:Fallback>
                <p:oleObj name="Visio" r:id="rId7" imgW="1917700" imgH="2324100" progId="Visio.Drawing.6">
                  <p:embed/>
                  <p:pic>
                    <p:nvPicPr>
                      <p:cNvPr id="0" name="Object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3000" y="4648200"/>
                        <a:ext cx="1460500"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836653" name="AutoShape 45">
            <a:extLst>
              <a:ext uri="{FF2B5EF4-FFF2-40B4-BE49-F238E27FC236}">
                <a16:creationId xmlns:a16="http://schemas.microsoft.com/office/drawing/2014/main" id="{A4E58D19-2F3C-4280-961E-A624D4B454F9}"/>
              </a:ext>
            </a:extLst>
          </p:cNvPr>
          <p:cNvSpPr>
            <a:spLocks/>
          </p:cNvSpPr>
          <p:nvPr/>
        </p:nvSpPr>
        <p:spPr bwMode="auto">
          <a:xfrm>
            <a:off x="7086600" y="5105400"/>
            <a:ext cx="1524000" cy="723900"/>
          </a:xfrm>
          <a:prstGeom prst="borderCallout2">
            <a:avLst>
              <a:gd name="adj1" fmla="val 15792"/>
              <a:gd name="adj2" fmla="val -5000"/>
              <a:gd name="adj3" fmla="val 15792"/>
              <a:gd name="adj4" fmla="val -29898"/>
              <a:gd name="adj5" fmla="val 102412"/>
              <a:gd name="adj6" fmla="val -5562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400"/>
              <a:t>This grouping violates order property</a:t>
            </a:r>
          </a:p>
          <a:p>
            <a:pPr algn="ctr">
              <a:spcBef>
                <a:spcPct val="0"/>
              </a:spcBef>
              <a:spcAft>
                <a:spcPct val="0"/>
              </a:spcAft>
              <a:buClrTx/>
              <a:buSzTx/>
              <a:buFontTx/>
              <a:buNone/>
            </a:pPr>
            <a:endParaRPr lang="en-US" altLang="en-US" sz="1400"/>
          </a:p>
        </p:txBody>
      </p:sp>
      <p:sp>
        <p:nvSpPr>
          <p:cNvPr id="2" name="Date Placeholder 1">
            <a:extLst>
              <a:ext uri="{FF2B5EF4-FFF2-40B4-BE49-F238E27FC236}">
                <a16:creationId xmlns:a16="http://schemas.microsoft.com/office/drawing/2014/main" id="{95E867C7-34B0-41AD-9084-5A31138D2EB2}"/>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14E2BAAB-9EA3-4F96-A555-24A3123E7DDA}"/>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D0082065-7B11-4FE8-9790-CBACC4546CD8}"/>
              </a:ext>
            </a:extLst>
          </p:cNvPr>
          <p:cNvSpPr>
            <a:spLocks noGrp="1"/>
          </p:cNvSpPr>
          <p:nvPr>
            <p:ph type="sldNum" sz="quarter" idx="12"/>
          </p:nvPr>
        </p:nvSpPr>
        <p:spPr/>
        <p:txBody>
          <a:bodyPr/>
          <a:lstStyle/>
          <a:p>
            <a:pPr>
              <a:defRPr/>
            </a:pPr>
            <a:fld id="{D858AD22-6FE2-48DF-97D6-2E47F1F4643D}" type="slidenum">
              <a:rPr lang="en-US"/>
              <a:pPr>
                <a:defRPr/>
              </a:pPr>
              <a:t>32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66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665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9C6E965-D7B0-418F-BAA0-1757CFFA7A59}"/>
              </a:ext>
            </a:extLst>
          </p:cNvPr>
          <p:cNvSpPr>
            <a:spLocks noGrp="1" noChangeArrowheads="1"/>
          </p:cNvSpPr>
          <p:nvPr>
            <p:ph type="title"/>
          </p:nvPr>
        </p:nvSpPr>
        <p:spPr>
          <a:xfrm>
            <a:off x="381000" y="152400"/>
            <a:ext cx="8534400" cy="533400"/>
          </a:xfrm>
        </p:spPr>
        <p:txBody>
          <a:bodyPr/>
          <a:lstStyle/>
          <a:p>
            <a:pPr>
              <a:defRPr/>
            </a:pPr>
            <a:r>
              <a:rPr lang="en-US">
                <a:cs typeface="+mj-cs"/>
              </a:rPr>
              <a:t>Test Condition for Continuous Attributes</a:t>
            </a:r>
          </a:p>
        </p:txBody>
      </p:sp>
      <p:graphicFrame>
        <p:nvGraphicFramePr>
          <p:cNvPr id="30722" name="Object 4">
            <a:extLst>
              <a:ext uri="{FF2B5EF4-FFF2-40B4-BE49-F238E27FC236}">
                <a16:creationId xmlns:a16="http://schemas.microsoft.com/office/drawing/2014/main" id="{205C434A-C905-41D9-9154-228F67FDB7AD}"/>
              </a:ext>
            </a:extLst>
          </p:cNvPr>
          <p:cNvGraphicFramePr>
            <a:graphicFrameLocks noGrp="1" noChangeAspect="1"/>
          </p:cNvGraphicFramePr>
          <p:nvPr>
            <p:ph idx="1"/>
          </p:nvPr>
        </p:nvGraphicFramePr>
        <p:xfrm>
          <a:off x="738188" y="1746250"/>
          <a:ext cx="7608887" cy="3282950"/>
        </p:xfrm>
        <a:graphic>
          <a:graphicData uri="http://schemas.openxmlformats.org/presentationml/2006/ole">
            <mc:AlternateContent xmlns:mc="http://schemas.openxmlformats.org/markup-compatibility/2006">
              <mc:Choice xmlns:v="urn:schemas-microsoft-com:vml" Requires="v">
                <p:oleObj name="Visio" r:id="rId2" imgW="8547100" imgH="3695700" progId="Visio.Drawing.6">
                  <p:embed/>
                </p:oleObj>
              </mc:Choice>
              <mc:Fallback>
                <p:oleObj name="Visio" r:id="rId2" imgW="8547100" imgH="3695700" progId="Visio.Drawing.6">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188" y="1746250"/>
                        <a:ext cx="7608887" cy="328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Date Placeholder 1">
            <a:extLst>
              <a:ext uri="{FF2B5EF4-FFF2-40B4-BE49-F238E27FC236}">
                <a16:creationId xmlns:a16="http://schemas.microsoft.com/office/drawing/2014/main" id="{45279055-9444-4DAA-A321-5736FBCD0DFC}"/>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8921FDEF-C3F0-4087-9634-ED00071F4C52}"/>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D60D6A55-6A7E-4C40-BC3D-4C76DD19CCBC}"/>
              </a:ext>
            </a:extLst>
          </p:cNvPr>
          <p:cNvSpPr>
            <a:spLocks noGrp="1"/>
          </p:cNvSpPr>
          <p:nvPr>
            <p:ph type="sldNum" sz="quarter" idx="12"/>
          </p:nvPr>
        </p:nvSpPr>
        <p:spPr/>
        <p:txBody>
          <a:bodyPr/>
          <a:lstStyle/>
          <a:p>
            <a:pPr>
              <a:defRPr/>
            </a:pPr>
            <a:fld id="{A1C0F45B-8088-480D-848D-D09825134EBE}" type="slidenum">
              <a:rPr lang="en-US"/>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a:extLst>
              <a:ext uri="{FF2B5EF4-FFF2-40B4-BE49-F238E27FC236}">
                <a16:creationId xmlns:a16="http://schemas.microsoft.com/office/drawing/2014/main" id="{66374BC9-6E69-4676-B2EE-6C984C601CFB}"/>
              </a:ext>
            </a:extLst>
          </p:cNvPr>
          <p:cNvSpPr>
            <a:spLocks noGrp="1" noChangeArrowheads="1"/>
          </p:cNvSpPr>
          <p:nvPr>
            <p:ph type="title"/>
          </p:nvPr>
        </p:nvSpPr>
        <p:spPr>
          <a:xfrm>
            <a:off x="381000" y="152400"/>
            <a:ext cx="8534400" cy="533400"/>
          </a:xfrm>
        </p:spPr>
        <p:txBody>
          <a:bodyPr/>
          <a:lstStyle/>
          <a:p>
            <a:pPr>
              <a:defRPr/>
            </a:pPr>
            <a:r>
              <a:rPr lang="en-US">
                <a:cs typeface="+mj-cs"/>
              </a:rPr>
              <a:t>Splitting Based on Continuous Attributes</a:t>
            </a:r>
          </a:p>
        </p:txBody>
      </p:sp>
      <p:sp>
        <p:nvSpPr>
          <p:cNvPr id="31746" name="Rectangle 5">
            <a:extLst>
              <a:ext uri="{FF2B5EF4-FFF2-40B4-BE49-F238E27FC236}">
                <a16:creationId xmlns:a16="http://schemas.microsoft.com/office/drawing/2014/main" id="{14C108E9-73E2-44FA-BD06-0B95883697D6}"/>
              </a:ext>
            </a:extLst>
          </p:cNvPr>
          <p:cNvSpPr>
            <a:spLocks noGrp="1" noChangeArrowheads="1"/>
          </p:cNvSpPr>
          <p:nvPr>
            <p:ph type="body" idx="1"/>
          </p:nvPr>
        </p:nvSpPr>
        <p:spPr/>
        <p:txBody>
          <a:bodyPr/>
          <a:lstStyle/>
          <a:p>
            <a:r>
              <a:rPr lang="en-US" altLang="en-US">
                <a:ea typeface="ＭＳ Ｐゴシック" panose="020B0600070205080204" pitchFamily="34" charset="-128"/>
              </a:rPr>
              <a:t>Different ways of handling</a:t>
            </a:r>
          </a:p>
          <a:p>
            <a:pPr lvl="1"/>
            <a:r>
              <a:rPr lang="en-US" altLang="en-US">
                <a:solidFill>
                  <a:srgbClr val="CC3300"/>
                </a:solidFill>
                <a:ea typeface="ＭＳ Ｐゴシック" panose="020B0600070205080204" pitchFamily="34" charset="-128"/>
              </a:rPr>
              <a:t>Discretization</a:t>
            </a:r>
            <a:r>
              <a:rPr lang="en-US" altLang="en-US">
                <a:ea typeface="ＭＳ Ｐゴシック" panose="020B0600070205080204" pitchFamily="34" charset="-128"/>
              </a:rPr>
              <a:t> to form an ordinal categorical attribute</a:t>
            </a:r>
          </a:p>
          <a:p>
            <a:pPr lvl="2">
              <a:buFont typeface="Wingdings" panose="05000000000000000000" pitchFamily="2" charset="2"/>
              <a:buNone/>
            </a:pPr>
            <a:r>
              <a:rPr lang="en-US" altLang="en-US">
                <a:ea typeface="ＭＳ Ｐゴシック" panose="020B0600070205080204" pitchFamily="34" charset="-128"/>
              </a:rPr>
              <a:t> Ranges can be found by equal interval bucketing, equal frequency bucketing (percentiles), or clustering.</a:t>
            </a:r>
          </a:p>
          <a:p>
            <a:pPr lvl="2"/>
            <a:r>
              <a:rPr lang="en-US" altLang="en-US">
                <a:ea typeface="ＭＳ Ｐゴシック" panose="020B0600070205080204" pitchFamily="34" charset="-128"/>
              </a:rPr>
              <a:t> Static – discretize once at the beginning</a:t>
            </a:r>
          </a:p>
          <a:p>
            <a:pPr lvl="2"/>
            <a:r>
              <a:rPr lang="en-US" altLang="en-US">
                <a:ea typeface="ＭＳ Ｐゴシック" panose="020B0600070205080204" pitchFamily="34" charset="-128"/>
              </a:rPr>
              <a:t> Dynamic – repeat at each node</a:t>
            </a:r>
          </a:p>
          <a:p>
            <a:pPr lvl="4"/>
            <a:endParaRPr lang="en-US" altLang="en-US">
              <a:solidFill>
                <a:srgbClr val="CC3300"/>
              </a:solidFill>
              <a:ea typeface="ＭＳ Ｐゴシック" panose="020B0600070205080204" pitchFamily="34" charset="-128"/>
            </a:endParaRPr>
          </a:p>
          <a:p>
            <a:pPr lvl="1"/>
            <a:r>
              <a:rPr lang="en-US" altLang="en-US">
                <a:solidFill>
                  <a:srgbClr val="CC3300"/>
                </a:solidFill>
                <a:ea typeface="ＭＳ Ｐゴシック" panose="020B0600070205080204" pitchFamily="34" charset="-128"/>
              </a:rPr>
              <a:t>Binary Decision</a:t>
            </a:r>
            <a:r>
              <a:rPr lang="en-US" altLang="en-US">
                <a:ea typeface="ＭＳ Ｐゴシック" panose="020B0600070205080204" pitchFamily="34" charset="-128"/>
              </a:rPr>
              <a:t>: (A &lt; v) or (A </a:t>
            </a:r>
            <a:r>
              <a:rPr lang="en-US" altLang="en-US">
                <a:ea typeface="ＭＳ Ｐゴシック" panose="020B0600070205080204" pitchFamily="34" charset="-128"/>
                <a:sym typeface="Symbol" panose="05050102010706020507" pitchFamily="18" charset="2"/>
              </a:rPr>
              <a:t> v)</a:t>
            </a:r>
            <a:endParaRPr lang="en-US" altLang="en-US">
              <a:ea typeface="ＭＳ Ｐゴシック" panose="020B0600070205080204" pitchFamily="34" charset="-128"/>
            </a:endParaRPr>
          </a:p>
          <a:p>
            <a:pPr lvl="2"/>
            <a:r>
              <a:rPr lang="en-US" altLang="en-US">
                <a:ea typeface="ＭＳ Ｐゴシック" panose="020B0600070205080204" pitchFamily="34" charset="-128"/>
              </a:rPr>
              <a:t> consider all possible splits and finds the best cut</a:t>
            </a:r>
          </a:p>
          <a:p>
            <a:pPr lvl="2"/>
            <a:r>
              <a:rPr lang="en-US" altLang="en-US">
                <a:ea typeface="ＭＳ Ｐゴシック" panose="020B0600070205080204" pitchFamily="34" charset="-128"/>
              </a:rPr>
              <a:t> can be more compute intensive</a:t>
            </a:r>
          </a:p>
        </p:txBody>
      </p:sp>
      <p:sp>
        <p:nvSpPr>
          <p:cNvPr id="2" name="Date Placeholder 1">
            <a:extLst>
              <a:ext uri="{FF2B5EF4-FFF2-40B4-BE49-F238E27FC236}">
                <a16:creationId xmlns:a16="http://schemas.microsoft.com/office/drawing/2014/main" id="{DFBC31AC-2B90-4B6B-B916-A46B6DB29CFE}"/>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61243062-9BC5-487B-84A5-9EFDCBFB5CC3}"/>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784C8E37-4C0F-4C14-A500-6AA41D7B91B8}"/>
              </a:ext>
            </a:extLst>
          </p:cNvPr>
          <p:cNvSpPr>
            <a:spLocks noGrp="1"/>
          </p:cNvSpPr>
          <p:nvPr>
            <p:ph type="sldNum" sz="quarter" idx="12"/>
          </p:nvPr>
        </p:nvSpPr>
        <p:spPr/>
        <p:txBody>
          <a:bodyPr/>
          <a:lstStyle/>
          <a:p>
            <a:pPr>
              <a:defRPr/>
            </a:pPr>
            <a:fld id="{C27BC3DC-97F5-419B-A87C-21871F4EC09C}" type="slidenum">
              <a:rPr lang="en-US"/>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10">
            <a:extLst>
              <a:ext uri="{FF2B5EF4-FFF2-40B4-BE49-F238E27FC236}">
                <a16:creationId xmlns:a16="http://schemas.microsoft.com/office/drawing/2014/main" id="{88D91FEC-A941-47CC-99F5-40D7974149D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334000" y="1009650"/>
            <a:ext cx="3170238" cy="3105150"/>
          </a:xfrm>
        </p:spPr>
      </p:pic>
      <p:sp>
        <p:nvSpPr>
          <p:cNvPr id="26627" name="Rectangle 6">
            <a:extLst>
              <a:ext uri="{FF2B5EF4-FFF2-40B4-BE49-F238E27FC236}">
                <a16:creationId xmlns:a16="http://schemas.microsoft.com/office/drawing/2014/main" id="{BF26A80B-9FC2-4BDA-87FA-0FC0742FD4C3}"/>
              </a:ext>
            </a:extLst>
          </p:cNvPr>
          <p:cNvSpPr>
            <a:spLocks noGrp="1" noChangeArrowheads="1"/>
          </p:cNvSpPr>
          <p:nvPr>
            <p:ph type="title"/>
          </p:nvPr>
        </p:nvSpPr>
        <p:spPr/>
        <p:txBody>
          <a:bodyPr/>
          <a:lstStyle/>
          <a:p>
            <a:pPr>
              <a:defRPr/>
            </a:pPr>
            <a:r>
              <a:rPr lang="en-US">
                <a:cs typeface="+mj-cs"/>
              </a:rPr>
              <a:t>How to determine the Best Split</a:t>
            </a:r>
          </a:p>
        </p:txBody>
      </p:sp>
      <p:graphicFrame>
        <p:nvGraphicFramePr>
          <p:cNvPr id="32771" name="Object 5">
            <a:extLst>
              <a:ext uri="{FF2B5EF4-FFF2-40B4-BE49-F238E27FC236}">
                <a16:creationId xmlns:a16="http://schemas.microsoft.com/office/drawing/2014/main" id="{F868737F-DC54-4051-A73E-55DCA0DC0A5E}"/>
              </a:ext>
            </a:extLst>
          </p:cNvPr>
          <p:cNvGraphicFramePr>
            <a:graphicFrameLocks noGrp="1" noChangeAspect="1"/>
          </p:cNvGraphicFramePr>
          <p:nvPr>
            <p:ph sz="half" idx="1"/>
          </p:nvPr>
        </p:nvGraphicFramePr>
        <p:xfrm>
          <a:off x="1020763" y="4129088"/>
          <a:ext cx="7589837" cy="1770062"/>
        </p:xfrm>
        <a:graphic>
          <a:graphicData uri="http://schemas.openxmlformats.org/presentationml/2006/ole">
            <mc:AlternateContent xmlns:mc="http://schemas.openxmlformats.org/markup-compatibility/2006">
              <mc:Choice xmlns:v="urn:schemas-microsoft-com:vml" Requires="v">
                <p:oleObj name="Visio" r:id="rId3" imgW="9652000" imgH="2247900" progId="Visio.Drawing.6">
                  <p:embed/>
                </p:oleObj>
              </mc:Choice>
              <mc:Fallback>
                <p:oleObj name="Visio" r:id="rId3" imgW="9652000" imgH="2247900"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763" y="4129088"/>
                        <a:ext cx="7589837" cy="177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2" name="Text Box 8">
            <a:extLst>
              <a:ext uri="{FF2B5EF4-FFF2-40B4-BE49-F238E27FC236}">
                <a16:creationId xmlns:a16="http://schemas.microsoft.com/office/drawing/2014/main" id="{2DE94204-FD3A-4289-9699-A34D3099D5E8}"/>
              </a:ext>
            </a:extLst>
          </p:cNvPr>
          <p:cNvSpPr txBox="1">
            <a:spLocks noChangeArrowheads="1"/>
          </p:cNvSpPr>
          <p:nvPr/>
        </p:nvSpPr>
        <p:spPr bwMode="auto">
          <a:xfrm>
            <a:off x="533400" y="2286000"/>
            <a:ext cx="510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800"/>
              <a:t>Before Splitting: 10 records of class 0,</a:t>
            </a:r>
            <a:br>
              <a:rPr lang="en-US" altLang="en-US" sz="1800"/>
            </a:br>
            <a:r>
              <a:rPr lang="en-US" altLang="en-US" sz="1800"/>
              <a:t>		10 records of class 1</a:t>
            </a:r>
          </a:p>
        </p:txBody>
      </p:sp>
      <p:sp>
        <p:nvSpPr>
          <p:cNvPr id="32773" name="Text Box 9">
            <a:extLst>
              <a:ext uri="{FF2B5EF4-FFF2-40B4-BE49-F238E27FC236}">
                <a16:creationId xmlns:a16="http://schemas.microsoft.com/office/drawing/2014/main" id="{7B664C1E-ADF5-4EF1-AD98-DCAB7B325C5B}"/>
              </a:ext>
            </a:extLst>
          </p:cNvPr>
          <p:cNvSpPr txBox="1">
            <a:spLocks noChangeArrowheads="1"/>
          </p:cNvSpPr>
          <p:nvPr/>
        </p:nvSpPr>
        <p:spPr bwMode="auto">
          <a:xfrm>
            <a:off x="1981200" y="5957888"/>
            <a:ext cx="5105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800"/>
              <a:t>Which test condition is the best?</a:t>
            </a:r>
          </a:p>
        </p:txBody>
      </p:sp>
      <p:sp>
        <p:nvSpPr>
          <p:cNvPr id="2" name="Date Placeholder 1">
            <a:extLst>
              <a:ext uri="{FF2B5EF4-FFF2-40B4-BE49-F238E27FC236}">
                <a16:creationId xmlns:a16="http://schemas.microsoft.com/office/drawing/2014/main" id="{C940E319-76AC-4C15-903D-8F6EFEEA6574}"/>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C57B1F03-06D1-4093-BA48-3CB59539B483}"/>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0BDA537D-5F67-45A5-BD34-E9A9F8576747}"/>
              </a:ext>
            </a:extLst>
          </p:cNvPr>
          <p:cNvSpPr>
            <a:spLocks noGrp="1"/>
          </p:cNvSpPr>
          <p:nvPr>
            <p:ph type="sldNum" sz="quarter" idx="12"/>
          </p:nvPr>
        </p:nvSpPr>
        <p:spPr/>
        <p:txBody>
          <a:bodyPr/>
          <a:lstStyle/>
          <a:p>
            <a:pPr>
              <a:defRPr/>
            </a:pPr>
            <a:fld id="{91B2881E-104F-4428-945D-FE5790AEABC9}" type="slidenum">
              <a:rPr lang="en-US"/>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790C841-580F-48BA-BB39-25D50519285D}"/>
              </a:ext>
            </a:extLst>
          </p:cNvPr>
          <p:cNvSpPr>
            <a:spLocks noGrp="1" noChangeArrowheads="1"/>
          </p:cNvSpPr>
          <p:nvPr>
            <p:ph type="title"/>
          </p:nvPr>
        </p:nvSpPr>
        <p:spPr/>
        <p:txBody>
          <a:bodyPr/>
          <a:lstStyle/>
          <a:p>
            <a:pPr>
              <a:defRPr/>
            </a:pPr>
            <a:r>
              <a:rPr lang="en-US">
                <a:cs typeface="+mj-cs"/>
              </a:rPr>
              <a:t>How to determine the Best Split</a:t>
            </a:r>
          </a:p>
        </p:txBody>
      </p:sp>
      <p:sp>
        <p:nvSpPr>
          <p:cNvPr id="27651" name="Rectangle 3">
            <a:extLst>
              <a:ext uri="{FF2B5EF4-FFF2-40B4-BE49-F238E27FC236}">
                <a16:creationId xmlns:a16="http://schemas.microsoft.com/office/drawing/2014/main" id="{B02D20C9-F2A0-41FD-9792-B5B1AB21F4FE}"/>
              </a:ext>
            </a:extLst>
          </p:cNvPr>
          <p:cNvSpPr>
            <a:spLocks noGrp="1" noChangeArrowheads="1"/>
          </p:cNvSpPr>
          <p:nvPr>
            <p:ph type="body" idx="1"/>
          </p:nvPr>
        </p:nvSpPr>
        <p:spPr/>
        <p:txBody>
          <a:bodyPr/>
          <a:lstStyle/>
          <a:p>
            <a:pPr>
              <a:buFont typeface="Monotype Sorts" charset="0"/>
              <a:buChar char="l"/>
              <a:defRPr/>
            </a:pPr>
            <a:r>
              <a:rPr lang="en-US">
                <a:cs typeface="+mn-cs"/>
              </a:rPr>
              <a:t>Greedy approach: </a:t>
            </a:r>
          </a:p>
          <a:p>
            <a:pPr lvl="1">
              <a:buFont typeface="Arial" charset="0"/>
              <a:buChar char="–"/>
              <a:defRPr/>
            </a:pPr>
            <a:r>
              <a:rPr lang="en-US"/>
              <a:t>Nodes with </a:t>
            </a:r>
            <a:r>
              <a:rPr lang="en-US">
                <a:solidFill>
                  <a:srgbClr val="FF0000"/>
                </a:solidFill>
              </a:rPr>
              <a:t>purer</a:t>
            </a:r>
            <a:r>
              <a:rPr lang="en-US"/>
              <a:t> class distribution are preferred</a:t>
            </a:r>
          </a:p>
          <a:p>
            <a:pPr lvl="4">
              <a:defRPr/>
            </a:pPr>
            <a:endParaRPr lang="en-US">
              <a:latin typeface="Times New Roman" charset="0"/>
            </a:endParaRPr>
          </a:p>
          <a:p>
            <a:pPr>
              <a:buFont typeface="Monotype Sorts" charset="0"/>
              <a:buChar char="l"/>
              <a:defRPr/>
            </a:pPr>
            <a:r>
              <a:rPr lang="en-US">
                <a:cs typeface="+mn-cs"/>
              </a:rPr>
              <a:t>Need a measure of node impurity:</a:t>
            </a:r>
          </a:p>
          <a:p>
            <a:pPr lvl="1">
              <a:buFont typeface="Arial" charset="0"/>
              <a:buNone/>
              <a:defRPr/>
            </a:pPr>
            <a:endParaRPr lang="en-US"/>
          </a:p>
        </p:txBody>
      </p:sp>
      <p:graphicFrame>
        <p:nvGraphicFramePr>
          <p:cNvPr id="33795" name="Object 6">
            <a:extLst>
              <a:ext uri="{FF2B5EF4-FFF2-40B4-BE49-F238E27FC236}">
                <a16:creationId xmlns:a16="http://schemas.microsoft.com/office/drawing/2014/main" id="{2F6BA1FB-28FD-4212-B8EF-1FFA025DB639}"/>
              </a:ext>
            </a:extLst>
          </p:cNvPr>
          <p:cNvGraphicFramePr>
            <a:graphicFrameLocks noGrp="1" noChangeAspect="1"/>
          </p:cNvGraphicFramePr>
          <p:nvPr>
            <p:ph sz="half" idx="4294967295"/>
          </p:nvPr>
        </p:nvGraphicFramePr>
        <p:xfrm>
          <a:off x="2209800" y="4038600"/>
          <a:ext cx="912813" cy="815975"/>
        </p:xfrm>
        <a:graphic>
          <a:graphicData uri="http://schemas.openxmlformats.org/presentationml/2006/ole">
            <mc:AlternateContent xmlns:mc="http://schemas.openxmlformats.org/markup-compatibility/2006">
              <mc:Choice xmlns:v="urn:schemas-microsoft-com:vml" Requires="v">
                <p:oleObj name="Visio" r:id="rId3" imgW="660400" imgH="596900" progId="Visio.Drawing.6">
                  <p:embed/>
                </p:oleObj>
              </mc:Choice>
              <mc:Fallback>
                <p:oleObj name="Visio" r:id="rId3" imgW="660400" imgH="596900" progId="Visio.Drawing.6">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038600"/>
                        <a:ext cx="912813"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6" name="Object 10">
            <a:extLst>
              <a:ext uri="{FF2B5EF4-FFF2-40B4-BE49-F238E27FC236}">
                <a16:creationId xmlns:a16="http://schemas.microsoft.com/office/drawing/2014/main" id="{E8E82353-70BD-4F4B-A45B-F2A83E7592F0}"/>
              </a:ext>
            </a:extLst>
          </p:cNvPr>
          <p:cNvGraphicFramePr>
            <a:graphicFrameLocks noGrp="1" noChangeAspect="1"/>
          </p:cNvGraphicFramePr>
          <p:nvPr>
            <p:ph sz="half" idx="4294967295"/>
          </p:nvPr>
        </p:nvGraphicFramePr>
        <p:xfrm>
          <a:off x="5715000" y="4038600"/>
          <a:ext cx="912813" cy="815975"/>
        </p:xfrm>
        <a:graphic>
          <a:graphicData uri="http://schemas.openxmlformats.org/presentationml/2006/ole">
            <mc:AlternateContent xmlns:mc="http://schemas.openxmlformats.org/markup-compatibility/2006">
              <mc:Choice xmlns:v="urn:schemas-microsoft-com:vml" Requires="v">
                <p:oleObj name="Visio" r:id="rId5" imgW="660400" imgH="596900" progId="Visio.Drawing.6">
                  <p:embed/>
                </p:oleObj>
              </mc:Choice>
              <mc:Fallback>
                <p:oleObj name="Visio" r:id="rId5" imgW="660400" imgH="596900" progId="Visio.Drawing.6">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0" y="4038600"/>
                        <a:ext cx="912813"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7" name="Text Box 12">
            <a:extLst>
              <a:ext uri="{FF2B5EF4-FFF2-40B4-BE49-F238E27FC236}">
                <a16:creationId xmlns:a16="http://schemas.microsoft.com/office/drawing/2014/main" id="{6AB3A4F5-F9F7-4D62-9A29-CB16CDCA7CBB}"/>
              </a:ext>
            </a:extLst>
          </p:cNvPr>
          <p:cNvSpPr txBox="1">
            <a:spLocks noChangeArrowheads="1"/>
          </p:cNvSpPr>
          <p:nvPr/>
        </p:nvSpPr>
        <p:spPr bwMode="auto">
          <a:xfrm>
            <a:off x="1371600" y="5029200"/>
            <a:ext cx="2819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800"/>
              <a:t>High degree of impurity</a:t>
            </a:r>
          </a:p>
        </p:txBody>
      </p:sp>
      <p:sp>
        <p:nvSpPr>
          <p:cNvPr id="33798" name="Text Box 13">
            <a:extLst>
              <a:ext uri="{FF2B5EF4-FFF2-40B4-BE49-F238E27FC236}">
                <a16:creationId xmlns:a16="http://schemas.microsoft.com/office/drawing/2014/main" id="{D74128B7-0AB8-416A-A19B-1F48004E9753}"/>
              </a:ext>
            </a:extLst>
          </p:cNvPr>
          <p:cNvSpPr txBox="1">
            <a:spLocks noChangeArrowheads="1"/>
          </p:cNvSpPr>
          <p:nvPr/>
        </p:nvSpPr>
        <p:spPr bwMode="auto">
          <a:xfrm>
            <a:off x="5181600" y="5029200"/>
            <a:ext cx="2819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800"/>
              <a:t>Low degree of impurity</a:t>
            </a:r>
          </a:p>
        </p:txBody>
      </p:sp>
      <p:sp>
        <p:nvSpPr>
          <p:cNvPr id="2" name="Date Placeholder 1">
            <a:extLst>
              <a:ext uri="{FF2B5EF4-FFF2-40B4-BE49-F238E27FC236}">
                <a16:creationId xmlns:a16="http://schemas.microsoft.com/office/drawing/2014/main" id="{2B9F0309-BC5B-493A-933F-34962B842526}"/>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41281511-C389-4406-9808-90A029AA252D}"/>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D4E1A086-61BC-473A-A535-E404A3D0CBFB}"/>
              </a:ext>
            </a:extLst>
          </p:cNvPr>
          <p:cNvSpPr>
            <a:spLocks noGrp="1"/>
          </p:cNvSpPr>
          <p:nvPr>
            <p:ph type="sldNum" sz="quarter" idx="12"/>
          </p:nvPr>
        </p:nvSpPr>
        <p:spPr/>
        <p:txBody>
          <a:bodyPr/>
          <a:lstStyle/>
          <a:p>
            <a:pPr>
              <a:defRPr/>
            </a:pPr>
            <a:fld id="{228DB3AA-7E9D-4145-BD5E-7F396D8044A4}" type="slidenum">
              <a:rPr lang="en-US"/>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BB4EB6D-D451-45BA-9136-20124E60E981}"/>
              </a:ext>
            </a:extLst>
          </p:cNvPr>
          <p:cNvSpPr>
            <a:spLocks noGrp="1" noChangeArrowheads="1"/>
          </p:cNvSpPr>
          <p:nvPr>
            <p:ph type="title"/>
          </p:nvPr>
        </p:nvSpPr>
        <p:spPr/>
        <p:txBody>
          <a:bodyPr/>
          <a:lstStyle/>
          <a:p>
            <a:pPr>
              <a:defRPr/>
            </a:pPr>
            <a:r>
              <a:rPr lang="en-US">
                <a:cs typeface="+mj-cs"/>
              </a:rPr>
              <a:t>Measures of Node Impurity</a:t>
            </a:r>
          </a:p>
        </p:txBody>
      </p:sp>
      <p:sp>
        <p:nvSpPr>
          <p:cNvPr id="28675" name="Rectangle 3">
            <a:extLst>
              <a:ext uri="{FF2B5EF4-FFF2-40B4-BE49-F238E27FC236}">
                <a16:creationId xmlns:a16="http://schemas.microsoft.com/office/drawing/2014/main" id="{60C85A6B-940F-44C4-B348-A9948B68EDF3}"/>
              </a:ext>
            </a:extLst>
          </p:cNvPr>
          <p:cNvSpPr>
            <a:spLocks noGrp="1" noChangeArrowheads="1"/>
          </p:cNvSpPr>
          <p:nvPr>
            <p:ph type="body" idx="1"/>
          </p:nvPr>
        </p:nvSpPr>
        <p:spPr/>
        <p:txBody>
          <a:bodyPr/>
          <a:lstStyle/>
          <a:p>
            <a:pPr>
              <a:buFont typeface="Monotype Sorts" charset="0"/>
              <a:buChar char="l"/>
              <a:defRPr/>
            </a:pPr>
            <a:r>
              <a:rPr lang="en-US" dirty="0">
                <a:cs typeface="+mn-cs"/>
              </a:rPr>
              <a:t>Gini Index</a:t>
            </a:r>
          </a:p>
          <a:p>
            <a:pPr>
              <a:buFont typeface="Monotype Sorts" charset="0"/>
              <a:buChar char="l"/>
              <a:defRPr/>
            </a:pPr>
            <a:endParaRPr lang="en-US" dirty="0">
              <a:cs typeface="+mn-cs"/>
            </a:endParaRPr>
          </a:p>
          <a:p>
            <a:pPr>
              <a:buFont typeface="Monotype Sorts" charset="0"/>
              <a:buChar char="l"/>
              <a:defRPr/>
            </a:pPr>
            <a:endParaRPr lang="en-US" dirty="0">
              <a:cs typeface="+mn-cs"/>
            </a:endParaRPr>
          </a:p>
          <a:p>
            <a:pPr>
              <a:buFont typeface="Monotype Sorts" charset="0"/>
              <a:buChar char="l"/>
              <a:defRPr/>
            </a:pPr>
            <a:r>
              <a:rPr lang="en-US" dirty="0">
                <a:cs typeface="+mn-cs"/>
              </a:rPr>
              <a:t>Entropy</a:t>
            </a:r>
          </a:p>
          <a:p>
            <a:pPr>
              <a:buFont typeface="Monotype Sorts" charset="0"/>
              <a:buChar char="l"/>
              <a:defRPr/>
            </a:pPr>
            <a:endParaRPr lang="en-US" dirty="0">
              <a:cs typeface="+mn-cs"/>
            </a:endParaRPr>
          </a:p>
          <a:p>
            <a:pPr>
              <a:buFont typeface="Monotype Sorts" charset="0"/>
              <a:buChar char="l"/>
              <a:defRPr/>
            </a:pPr>
            <a:endParaRPr lang="en-US" dirty="0">
              <a:cs typeface="+mn-cs"/>
            </a:endParaRPr>
          </a:p>
          <a:p>
            <a:pPr>
              <a:buFont typeface="Monotype Sorts" charset="0"/>
              <a:buChar char="l"/>
              <a:defRPr/>
            </a:pPr>
            <a:r>
              <a:rPr lang="en-US" dirty="0">
                <a:cs typeface="+mn-cs"/>
              </a:rPr>
              <a:t>Misclassification error</a:t>
            </a:r>
          </a:p>
        </p:txBody>
      </p:sp>
      <p:sp>
        <p:nvSpPr>
          <p:cNvPr id="2" name="Date Placeholder 1">
            <a:extLst>
              <a:ext uri="{FF2B5EF4-FFF2-40B4-BE49-F238E27FC236}">
                <a16:creationId xmlns:a16="http://schemas.microsoft.com/office/drawing/2014/main" id="{A46C6FE7-BFB7-4D58-AB43-F2AED9FCB905}"/>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0BC577CD-6375-4037-AF91-7D5217464712}"/>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EAFB50FF-0759-4EEF-8393-268F1697252F}"/>
              </a:ext>
            </a:extLst>
          </p:cNvPr>
          <p:cNvSpPr>
            <a:spLocks noGrp="1"/>
          </p:cNvSpPr>
          <p:nvPr>
            <p:ph type="sldNum" sz="quarter" idx="12"/>
          </p:nvPr>
        </p:nvSpPr>
        <p:spPr/>
        <p:txBody>
          <a:bodyPr/>
          <a:lstStyle/>
          <a:p>
            <a:pPr>
              <a:defRPr/>
            </a:pPr>
            <a:fld id="{A55D98BA-5D74-4A99-B019-B5438A47F31F}" type="slidenum">
              <a:rPr lang="en-US"/>
              <a:pPr>
                <a:defRPr/>
              </a:pPr>
              <a:t>37</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989D467-96B7-4957-8CBB-957EA842E579}"/>
                  </a:ext>
                </a:extLst>
              </p:cNvPr>
              <p:cNvSpPr txBox="1"/>
              <p:nvPr/>
            </p:nvSpPr>
            <p:spPr>
              <a:xfrm>
                <a:off x="1613727" y="1503551"/>
                <a:ext cx="3781484" cy="10378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𝐺𝑖𝑛𝑖</m:t>
                      </m:r>
                      <m:r>
                        <a:rPr lang="en-US" sz="2400" b="0" i="1" smtClean="0">
                          <a:latin typeface="Cambria Math" panose="02040503050406030204" pitchFamily="18" charset="0"/>
                        </a:rPr>
                        <m:t> </m:t>
                      </m:r>
                      <m:r>
                        <a:rPr lang="en-US" sz="2400" b="0" i="1" smtClean="0">
                          <a:latin typeface="Cambria Math" panose="02040503050406030204" pitchFamily="18" charset="0"/>
                        </a:rPr>
                        <m:t>𝐼𝑛𝑑𝑒𝑥</m:t>
                      </m:r>
                      <m:r>
                        <a:rPr lang="en-US" sz="2400" b="0" i="1" smtClean="0">
                          <a:latin typeface="Cambria Math" panose="02040503050406030204" pitchFamily="18" charset="0"/>
                        </a:rPr>
                        <m:t>=1 −</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=0</m:t>
                          </m:r>
                        </m:sub>
                        <m:sup>
                          <m:r>
                            <a:rPr lang="en-US" sz="2400" b="0" i="1" smtClean="0">
                              <a:latin typeface="Cambria Math" panose="02040503050406030204" pitchFamily="18" charset="0"/>
                            </a:rPr>
                            <m:t>𝑐</m:t>
                          </m:r>
                          <m:r>
                            <a:rPr lang="en-US" sz="2400" b="0" i="1" smtClean="0">
                              <a:latin typeface="Cambria Math" panose="02040503050406030204" pitchFamily="18" charset="0"/>
                            </a:rPr>
                            <m:t>−1</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e>
                            <m:sup>
                              <m:r>
                                <a:rPr lang="en-US" sz="2400" b="0" i="1" smtClean="0">
                                  <a:latin typeface="Cambria Math" panose="02040503050406030204" pitchFamily="18" charset="0"/>
                                </a:rPr>
                                <m:t>2</m:t>
                              </m:r>
                            </m:sup>
                          </m:sSup>
                        </m:e>
                      </m:nary>
                    </m:oMath>
                  </m:oMathPara>
                </a14:m>
                <a:endParaRPr lang="en-US" sz="2400" b="0" dirty="0"/>
              </a:p>
            </p:txBody>
          </p:sp>
        </mc:Choice>
        <mc:Fallback xmlns="">
          <p:sp>
            <p:nvSpPr>
              <p:cNvPr id="5" name="TextBox 4">
                <a:extLst>
                  <a:ext uri="{FF2B5EF4-FFF2-40B4-BE49-F238E27FC236}">
                    <a16:creationId xmlns:a16="http://schemas.microsoft.com/office/drawing/2014/main" id="{D989D467-96B7-4957-8CBB-957EA842E579}"/>
                  </a:ext>
                </a:extLst>
              </p:cNvPr>
              <p:cNvSpPr txBox="1">
                <a:spLocks noRot="1" noChangeAspect="1" noMove="1" noResize="1" noEditPoints="1" noAdjustHandles="1" noChangeArrowheads="1" noChangeShapeType="1" noTextEdit="1"/>
              </p:cNvSpPr>
              <p:nvPr/>
            </p:nvSpPr>
            <p:spPr>
              <a:xfrm>
                <a:off x="1613727" y="1503551"/>
                <a:ext cx="3781484" cy="10378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6438D47-46F9-4B37-925E-AF20A2580B3D}"/>
                  </a:ext>
                </a:extLst>
              </p:cNvPr>
              <p:cNvSpPr txBox="1"/>
              <p:nvPr/>
            </p:nvSpPr>
            <p:spPr>
              <a:xfrm>
                <a:off x="1613727" y="2857566"/>
                <a:ext cx="4259243" cy="10378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𝐸𝑛𝑡𝑟𝑜𝑝𝑦</m:t>
                      </m:r>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=0</m:t>
                          </m:r>
                        </m:sub>
                        <m:sup>
                          <m:r>
                            <a:rPr lang="en-US" sz="2400" b="0" i="1" smtClean="0">
                              <a:latin typeface="Cambria Math" panose="02040503050406030204" pitchFamily="18" charset="0"/>
                            </a:rPr>
                            <m:t>𝑐</m:t>
                          </m:r>
                          <m:r>
                            <a:rPr lang="en-US" sz="2400" b="0" i="1" smtClean="0">
                              <a:latin typeface="Cambria Math" panose="02040503050406030204" pitchFamily="18" charset="0"/>
                            </a:rPr>
                            <m:t>−1</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𝑙𝑜</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𝑔</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e>
                      </m:nary>
                    </m:oMath>
                  </m:oMathPara>
                </a14:m>
                <a:endParaRPr lang="en-US" sz="2400" b="0" dirty="0"/>
              </a:p>
            </p:txBody>
          </p:sp>
        </mc:Choice>
        <mc:Fallback xmlns="">
          <p:sp>
            <p:nvSpPr>
              <p:cNvPr id="11" name="TextBox 10">
                <a:extLst>
                  <a:ext uri="{FF2B5EF4-FFF2-40B4-BE49-F238E27FC236}">
                    <a16:creationId xmlns:a16="http://schemas.microsoft.com/office/drawing/2014/main" id="{F6438D47-46F9-4B37-925E-AF20A2580B3D}"/>
                  </a:ext>
                </a:extLst>
              </p:cNvPr>
              <p:cNvSpPr txBox="1">
                <a:spLocks noRot="1" noChangeAspect="1" noMove="1" noResize="1" noEditPoints="1" noAdjustHandles="1" noChangeArrowheads="1" noChangeShapeType="1" noTextEdit="1"/>
              </p:cNvSpPr>
              <p:nvPr/>
            </p:nvSpPr>
            <p:spPr>
              <a:xfrm>
                <a:off x="1613727" y="2857566"/>
                <a:ext cx="4259243" cy="103784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A2DF867-A064-4484-9470-5F98CC018994}"/>
                  </a:ext>
                </a:extLst>
              </p:cNvPr>
              <p:cNvSpPr txBox="1"/>
              <p:nvPr/>
            </p:nvSpPr>
            <p:spPr>
              <a:xfrm>
                <a:off x="1613727" y="4953000"/>
                <a:ext cx="531530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𝐶𝑙𝑎𝑠𝑠𝑖𝑓𝑖𝑐𝑎𝑡𝑖𝑜𝑛</m:t>
                      </m:r>
                      <m:r>
                        <a:rPr lang="en-US" sz="2400" b="0" i="1" smtClean="0">
                          <a:latin typeface="Cambria Math" panose="02040503050406030204" pitchFamily="18" charset="0"/>
                        </a:rPr>
                        <m:t> </m:t>
                      </m:r>
                      <m:r>
                        <a:rPr lang="en-US" sz="2400" b="0" i="1" smtClean="0">
                          <a:latin typeface="Cambria Math" panose="02040503050406030204" pitchFamily="18" charset="0"/>
                        </a:rPr>
                        <m:t>𝑒𝑟𝑟𝑜𝑟</m:t>
                      </m:r>
                      <m:r>
                        <a:rPr lang="en-US" sz="2400" b="0" i="1" smtClean="0">
                          <a:latin typeface="Cambria Math" panose="02040503050406030204" pitchFamily="18" charset="0"/>
                        </a:rPr>
                        <m:t>=</m:t>
                      </m:r>
                      <m:sSub>
                        <m:sSubPr>
                          <m:ctrlPr>
                            <a:rPr lang="en-US" sz="2400" b="0" i="1">
                              <a:latin typeface="Cambria Math" panose="02040503050406030204" pitchFamily="18" charset="0"/>
                            </a:rPr>
                          </m:ctrlPr>
                        </m:sSubPr>
                        <m:e>
                          <m:r>
                            <a:rPr lang="en-US" sz="2400" b="0" i="1">
                              <a:latin typeface="Cambria Math" panose="02040503050406030204" pitchFamily="18" charset="0"/>
                            </a:rPr>
                            <m:t>1 −</m:t>
                          </m:r>
                          <m:r>
                            <m:rPr>
                              <m:sty m:val="p"/>
                            </m:rPr>
                            <a:rPr lang="en-US" sz="2400" b="0">
                              <a:latin typeface="Cambria Math" panose="02040503050406030204" pitchFamily="18" charset="0"/>
                            </a:rPr>
                            <m:t>max</m:t>
                          </m:r>
                          <m:r>
                            <a:rPr lang="en-US" sz="2400" b="0">
                              <a:latin typeface="Cambria Math" panose="02040503050406030204" pitchFamily="18" charset="0"/>
                            </a:rPr>
                            <m:t>⁡</m:t>
                          </m:r>
                          <m:r>
                            <a:rPr lang="en-US" sz="2400" b="0" i="1">
                              <a:latin typeface="Cambria Math" panose="02040503050406030204" pitchFamily="18" charset="0"/>
                            </a:rPr>
                            <m:t>[</m:t>
                          </m:r>
                          <m:r>
                            <a:rPr lang="en-US" sz="2400" b="0" i="1">
                              <a:latin typeface="Cambria Math" panose="02040503050406030204" pitchFamily="18" charset="0"/>
                            </a:rPr>
                            <m:t>𝑝</m:t>
                          </m:r>
                        </m:e>
                        <m:sub>
                          <m:r>
                            <a:rPr lang="en-US" sz="2400" b="0" i="1">
                              <a:latin typeface="Cambria Math" panose="02040503050406030204" pitchFamily="18" charset="0"/>
                            </a:rPr>
                            <m:t>𝑖</m:t>
                          </m:r>
                        </m:sub>
                      </m:sSub>
                      <m:r>
                        <a:rPr lang="en-US" sz="2400" b="0" i="1">
                          <a:latin typeface="Cambria Math" panose="02040503050406030204" pitchFamily="18" charset="0"/>
                        </a:rPr>
                        <m:t>(</m:t>
                      </m:r>
                      <m:r>
                        <a:rPr lang="en-US" sz="2400" b="0" i="1">
                          <a:latin typeface="Cambria Math" panose="02040503050406030204" pitchFamily="18" charset="0"/>
                        </a:rPr>
                        <m:t>𝑡</m:t>
                      </m:r>
                      <m:r>
                        <a:rPr lang="en-US" sz="2400" b="0" i="1">
                          <a:latin typeface="Cambria Math" panose="02040503050406030204" pitchFamily="18" charset="0"/>
                        </a:rPr>
                        <m:t>)]</m:t>
                      </m:r>
                    </m:oMath>
                  </m:oMathPara>
                </a14:m>
                <a:endParaRPr lang="en-US" sz="2400" b="0" dirty="0"/>
              </a:p>
            </p:txBody>
          </p:sp>
        </mc:Choice>
        <mc:Fallback xmlns="">
          <p:sp>
            <p:nvSpPr>
              <p:cNvPr id="12" name="TextBox 11">
                <a:extLst>
                  <a:ext uri="{FF2B5EF4-FFF2-40B4-BE49-F238E27FC236}">
                    <a16:creationId xmlns:a16="http://schemas.microsoft.com/office/drawing/2014/main" id="{CA2DF867-A064-4484-9470-5F98CC018994}"/>
                  </a:ext>
                </a:extLst>
              </p:cNvPr>
              <p:cNvSpPr txBox="1">
                <a:spLocks noRot="1" noChangeAspect="1" noMove="1" noResize="1" noEditPoints="1" noAdjustHandles="1" noChangeArrowheads="1" noChangeShapeType="1" noTextEdit="1"/>
              </p:cNvSpPr>
              <p:nvPr/>
            </p:nvSpPr>
            <p:spPr>
              <a:xfrm>
                <a:off x="1613727" y="4953000"/>
                <a:ext cx="5315301" cy="369332"/>
              </a:xfrm>
              <a:prstGeom prst="rect">
                <a:avLst/>
              </a:prstGeom>
              <a:blipFill>
                <a:blip r:embed="rId5"/>
                <a:stretch>
                  <a:fillRect l="-1491" r="-1491" b="-3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963CADD-D3F9-4F19-86AC-DFFC8646078B}"/>
                  </a:ext>
                </a:extLst>
              </p:cNvPr>
              <p:cNvSpPr txBox="1"/>
              <p:nvPr/>
            </p:nvSpPr>
            <p:spPr>
              <a:xfrm>
                <a:off x="5562600" y="1492518"/>
                <a:ext cx="3414268" cy="1015663"/>
              </a:xfrm>
              <a:prstGeom prst="rect">
                <a:avLst/>
              </a:prstGeom>
              <a:noFill/>
            </p:spPr>
            <p:txBody>
              <a:bodyPr wrap="square" rtlCol="0">
                <a:spAutoFit/>
              </a:bodyPr>
              <a:lstStyle/>
              <a:p>
                <a:r>
                  <a:rPr lang="en-US" sz="2000" b="0" dirty="0">
                    <a:latin typeface="Cambria Math" panose="02040503050406030204" pitchFamily="18" charset="0"/>
                    <a:ea typeface="Cambria Math" panose="02040503050406030204" pitchFamily="18" charset="0"/>
                  </a:rPr>
                  <a:t>Where</a:t>
                </a:r>
                <a:r>
                  <a:rPr lang="en-US" sz="2000"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𝒑</m:t>
                        </m:r>
                      </m:e>
                      <m:sub>
                        <m:r>
                          <a:rPr lang="en-US" sz="2000" i="1">
                            <a:latin typeface="Cambria Math" panose="02040503050406030204" pitchFamily="18" charset="0"/>
                          </a:rPr>
                          <m:t>𝒊</m:t>
                        </m:r>
                      </m:sub>
                    </m:sSub>
                    <m:d>
                      <m:dPr>
                        <m:ctrlPr>
                          <a:rPr lang="en-US" sz="2000" i="1">
                            <a:latin typeface="Cambria Math" panose="02040503050406030204" pitchFamily="18" charset="0"/>
                          </a:rPr>
                        </m:ctrlPr>
                      </m:dPr>
                      <m:e>
                        <m:r>
                          <a:rPr lang="en-US" sz="2000" i="1">
                            <a:latin typeface="Cambria Math" panose="02040503050406030204" pitchFamily="18" charset="0"/>
                          </a:rPr>
                          <m:t>𝒕</m:t>
                        </m:r>
                      </m:e>
                    </m:d>
                  </m:oMath>
                </a14:m>
                <a:r>
                  <a:rPr lang="en-US" sz="2000" dirty="0">
                    <a:latin typeface="Cambria Math" panose="02040503050406030204" pitchFamily="18" charset="0"/>
                    <a:ea typeface="Cambria Math" panose="02040503050406030204" pitchFamily="18" charset="0"/>
                  </a:rPr>
                  <a:t> </a:t>
                </a:r>
                <a:r>
                  <a:rPr lang="en-US" sz="2000" b="0" dirty="0">
                    <a:latin typeface="Cambria Math" panose="02040503050406030204" pitchFamily="18" charset="0"/>
                    <a:ea typeface="Cambria Math" panose="02040503050406030204" pitchFamily="18" charset="0"/>
                  </a:rPr>
                  <a:t>is the frequency of class</a:t>
                </a:r>
                <a:r>
                  <a:rPr lang="en-US" sz="2000" dirty="0">
                    <a:latin typeface="Cambria Math" panose="02040503050406030204" pitchFamily="18" charset="0"/>
                    <a:ea typeface="Cambria Math" panose="02040503050406030204" pitchFamily="18" charset="0"/>
                  </a:rPr>
                  <a:t> </a:t>
                </a:r>
                <a14:m>
                  <m:oMath xmlns:m="http://schemas.openxmlformats.org/officeDocument/2006/math">
                    <m:r>
                      <a:rPr lang="en-US" sz="2000" i="1">
                        <a:latin typeface="Cambria Math" panose="02040503050406030204" pitchFamily="18" charset="0"/>
                      </a:rPr>
                      <m:t>𝒊</m:t>
                    </m:r>
                  </m:oMath>
                </a14:m>
                <a:r>
                  <a:rPr lang="en-US" sz="2000" dirty="0"/>
                  <a:t> </a:t>
                </a:r>
                <a:r>
                  <a:rPr lang="en-US" sz="2000" b="0" dirty="0"/>
                  <a:t>at node </a:t>
                </a:r>
                <a:r>
                  <a:rPr lang="en-US" sz="2000" dirty="0"/>
                  <a:t>t</a:t>
                </a:r>
                <a:r>
                  <a:rPr lang="en-US" sz="2000" b="0" dirty="0"/>
                  <a:t>, and </a:t>
                </a:r>
                <a14:m>
                  <m:oMath xmlns:m="http://schemas.openxmlformats.org/officeDocument/2006/math">
                    <m:r>
                      <a:rPr lang="en-US" sz="2000" i="1">
                        <a:latin typeface="Cambria Math" panose="02040503050406030204" pitchFamily="18" charset="0"/>
                      </a:rPr>
                      <m:t>𝒄</m:t>
                    </m:r>
                  </m:oMath>
                </a14:m>
                <a:r>
                  <a:rPr lang="en-US" sz="2000" dirty="0"/>
                  <a:t> </a:t>
                </a:r>
                <a:r>
                  <a:rPr lang="en-US" sz="2000" b="0" dirty="0"/>
                  <a:t>is the total number of classes  </a:t>
                </a:r>
              </a:p>
            </p:txBody>
          </p:sp>
        </mc:Choice>
        <mc:Fallback xmlns="">
          <p:sp>
            <p:nvSpPr>
              <p:cNvPr id="6" name="TextBox 5">
                <a:extLst>
                  <a:ext uri="{FF2B5EF4-FFF2-40B4-BE49-F238E27FC236}">
                    <a16:creationId xmlns:a16="http://schemas.microsoft.com/office/drawing/2014/main" id="{3963CADD-D3F9-4F19-86AC-DFFC8646078B}"/>
                  </a:ext>
                </a:extLst>
              </p:cNvPr>
              <p:cNvSpPr txBox="1">
                <a:spLocks noRot="1" noChangeAspect="1" noMove="1" noResize="1" noEditPoints="1" noAdjustHandles="1" noChangeArrowheads="1" noChangeShapeType="1" noTextEdit="1"/>
              </p:cNvSpPr>
              <p:nvPr/>
            </p:nvSpPr>
            <p:spPr>
              <a:xfrm>
                <a:off x="5562600" y="1492518"/>
                <a:ext cx="3414268" cy="1015663"/>
              </a:xfrm>
              <a:prstGeom prst="rect">
                <a:avLst/>
              </a:prstGeom>
              <a:blipFill>
                <a:blip r:embed="rId6"/>
                <a:stretch>
                  <a:fillRect l="-1964" t="-3614" b="-10843"/>
                </a:stretch>
              </a:blipFill>
            </p:spPr>
            <p:txBody>
              <a:bodyPr/>
              <a:lstStyle/>
              <a:p>
                <a:r>
                  <a:rPr lang="en-US">
                    <a:noFill/>
                  </a:rPr>
                  <a:t> </a:t>
                </a:r>
              </a:p>
            </p:txBody>
          </p:sp>
        </mc:Fallback>
      </mc:AlternateContent>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244D1B4C-BCFD-4053-A8A8-B00A36AA0CA1}"/>
              </a:ext>
            </a:extLst>
          </p:cNvPr>
          <p:cNvSpPr>
            <a:spLocks noGrp="1" noChangeArrowheads="1"/>
          </p:cNvSpPr>
          <p:nvPr>
            <p:ph type="title"/>
          </p:nvPr>
        </p:nvSpPr>
        <p:spPr/>
        <p:txBody>
          <a:bodyPr/>
          <a:lstStyle/>
          <a:p>
            <a:pPr>
              <a:defRPr/>
            </a:pPr>
            <a:r>
              <a:rPr lang="en-US">
                <a:cs typeface="+mj-cs"/>
              </a:rPr>
              <a:t>Finding the Best Split</a:t>
            </a:r>
          </a:p>
        </p:txBody>
      </p:sp>
      <p:sp>
        <p:nvSpPr>
          <p:cNvPr id="29699" name="Rectangle 3">
            <a:extLst>
              <a:ext uri="{FF2B5EF4-FFF2-40B4-BE49-F238E27FC236}">
                <a16:creationId xmlns:a16="http://schemas.microsoft.com/office/drawing/2014/main" id="{A3746315-F746-4C9B-B482-446D51640AF7}"/>
              </a:ext>
            </a:extLst>
          </p:cNvPr>
          <p:cNvSpPr>
            <a:spLocks noGrp="1" noChangeArrowheads="1"/>
          </p:cNvSpPr>
          <p:nvPr>
            <p:ph type="body" idx="1"/>
          </p:nvPr>
        </p:nvSpPr>
        <p:spPr/>
        <p:txBody>
          <a:bodyPr>
            <a:normAutofit/>
          </a:bodyPr>
          <a:lstStyle/>
          <a:p>
            <a:pPr marL="533400" indent="-533400">
              <a:buFont typeface="Monotype Sorts" charset="0"/>
              <a:buAutoNum type="arabicPeriod"/>
              <a:defRPr/>
            </a:pPr>
            <a:r>
              <a:rPr lang="en-US" dirty="0">
                <a:cs typeface="+mn-cs"/>
              </a:rPr>
              <a:t>Compute impurity measure (P) before splitting</a:t>
            </a:r>
          </a:p>
          <a:p>
            <a:pPr marL="533400" indent="-533400">
              <a:buFont typeface="Monotype Sorts" charset="0"/>
              <a:buAutoNum type="arabicPeriod"/>
              <a:defRPr/>
            </a:pPr>
            <a:r>
              <a:rPr lang="en-US" dirty="0">
                <a:cs typeface="+mn-cs"/>
              </a:rPr>
              <a:t>Compute impurity measure (M) after splitting</a:t>
            </a:r>
          </a:p>
          <a:p>
            <a:pPr lvl="2">
              <a:buFont typeface="Monotype Sorts" charset="0"/>
              <a:buChar char="l"/>
              <a:defRPr/>
            </a:pPr>
            <a:r>
              <a:rPr lang="en-US" dirty="0"/>
              <a:t> Compute impurity measure of each child node</a:t>
            </a:r>
          </a:p>
          <a:p>
            <a:pPr lvl="2">
              <a:buFont typeface="Monotype Sorts" charset="0"/>
              <a:buChar char="l"/>
              <a:defRPr/>
            </a:pPr>
            <a:r>
              <a:rPr lang="en-US" dirty="0"/>
              <a:t> M is the weighted impurity of child nodes</a:t>
            </a:r>
          </a:p>
          <a:p>
            <a:pPr marL="533400" indent="-533400">
              <a:buFont typeface="Monotype Sorts" charset="0"/>
              <a:buAutoNum type="arabicPeriod"/>
              <a:defRPr/>
            </a:pPr>
            <a:r>
              <a:rPr lang="en-US" dirty="0">
                <a:cs typeface="+mn-cs"/>
              </a:rPr>
              <a:t>Choose the attribute test condition that produces the highest gain</a:t>
            </a:r>
            <a:br>
              <a:rPr lang="en-US" dirty="0">
                <a:cs typeface="+mn-cs"/>
              </a:rPr>
            </a:br>
            <a:r>
              <a:rPr lang="en-US" dirty="0">
                <a:cs typeface="+mn-cs"/>
              </a:rPr>
              <a:t> </a:t>
            </a:r>
          </a:p>
          <a:p>
            <a:pPr marL="622300" lvl="2">
              <a:buNone/>
              <a:defRPr/>
            </a:pPr>
            <a:r>
              <a:rPr lang="en-US" b="1" dirty="0">
                <a:cs typeface="+mn-cs"/>
              </a:rPr>
              <a:t>		Gain = P - M</a:t>
            </a:r>
            <a:br>
              <a:rPr lang="en-US" b="1" dirty="0">
                <a:cs typeface="+mn-cs"/>
              </a:rPr>
            </a:br>
            <a:br>
              <a:rPr lang="en-US" dirty="0">
                <a:cs typeface="+mn-cs"/>
              </a:rPr>
            </a:br>
            <a:r>
              <a:rPr lang="en-US" dirty="0">
                <a:cs typeface="+mn-cs"/>
              </a:rPr>
              <a:t>or equivalently, lowest impurity measure after splitting (M) </a:t>
            </a:r>
          </a:p>
        </p:txBody>
      </p:sp>
      <p:sp>
        <p:nvSpPr>
          <p:cNvPr id="2" name="Date Placeholder 1">
            <a:extLst>
              <a:ext uri="{FF2B5EF4-FFF2-40B4-BE49-F238E27FC236}">
                <a16:creationId xmlns:a16="http://schemas.microsoft.com/office/drawing/2014/main" id="{EE202057-6E88-4776-B3DD-90DE09D18DD2}"/>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149AC9CC-4880-4F2B-8474-E114AB15EC91}"/>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78AD9241-5E8D-4758-92D6-5706D5184BF8}"/>
              </a:ext>
            </a:extLst>
          </p:cNvPr>
          <p:cNvSpPr>
            <a:spLocks noGrp="1"/>
          </p:cNvSpPr>
          <p:nvPr>
            <p:ph type="sldNum" sz="quarter" idx="12"/>
          </p:nvPr>
        </p:nvSpPr>
        <p:spPr/>
        <p:txBody>
          <a:bodyPr/>
          <a:lstStyle/>
          <a:p>
            <a:pPr>
              <a:defRPr/>
            </a:pPr>
            <a:fld id="{66B3FB04-30F3-4A8B-896F-A2FC78A6A289}" type="slidenum">
              <a:rPr lang="en-US"/>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F9040E99-A410-4EAB-8F1D-C56E481F57F7}"/>
              </a:ext>
            </a:extLst>
          </p:cNvPr>
          <p:cNvSpPr>
            <a:spLocks noGrp="1" noChangeArrowheads="1"/>
          </p:cNvSpPr>
          <p:nvPr>
            <p:ph type="title"/>
          </p:nvPr>
        </p:nvSpPr>
        <p:spPr/>
        <p:txBody>
          <a:bodyPr/>
          <a:lstStyle/>
          <a:p>
            <a:pPr>
              <a:defRPr/>
            </a:pPr>
            <a:r>
              <a:rPr lang="en-US">
                <a:cs typeface="+mj-cs"/>
              </a:rPr>
              <a:t>Finding the Best Split</a:t>
            </a:r>
          </a:p>
        </p:txBody>
      </p:sp>
      <p:sp>
        <p:nvSpPr>
          <p:cNvPr id="36866" name="Oval 4">
            <a:extLst>
              <a:ext uri="{FF2B5EF4-FFF2-40B4-BE49-F238E27FC236}">
                <a16:creationId xmlns:a16="http://schemas.microsoft.com/office/drawing/2014/main" id="{72DB59C1-3D4C-4DE2-8467-134D5FC0ECD4}"/>
              </a:ext>
            </a:extLst>
          </p:cNvPr>
          <p:cNvSpPr>
            <a:spLocks noChangeArrowheads="1"/>
          </p:cNvSpPr>
          <p:nvPr/>
        </p:nvSpPr>
        <p:spPr bwMode="auto">
          <a:xfrm>
            <a:off x="6477000" y="1828800"/>
            <a:ext cx="1009650" cy="454025"/>
          </a:xfrm>
          <a:prstGeom prst="ellipse">
            <a:avLst/>
          </a:prstGeom>
          <a:solidFill>
            <a:srgbClr val="FFFFFF"/>
          </a:solidFill>
          <a:ln w="9525">
            <a:solidFill>
              <a:schemeClr val="tx1"/>
            </a:solidFill>
            <a:round/>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2000" b="0">
                <a:latin typeface="Times New Roman" panose="02020603050405020304" pitchFamily="18" charset="0"/>
              </a:rPr>
              <a:t>B?</a:t>
            </a:r>
            <a:endParaRPr lang="en-US" altLang="en-US" sz="2400" b="0">
              <a:latin typeface="Times New Roman" panose="02020603050405020304" pitchFamily="18" charset="0"/>
            </a:endParaRPr>
          </a:p>
        </p:txBody>
      </p:sp>
      <p:sp>
        <p:nvSpPr>
          <p:cNvPr id="36867" name="Line 5">
            <a:extLst>
              <a:ext uri="{FF2B5EF4-FFF2-40B4-BE49-F238E27FC236}">
                <a16:creationId xmlns:a16="http://schemas.microsoft.com/office/drawing/2014/main" id="{9B76AFB6-B62E-45FA-BF1B-2A57C299EEA3}"/>
              </a:ext>
            </a:extLst>
          </p:cNvPr>
          <p:cNvSpPr>
            <a:spLocks noChangeShapeType="1"/>
          </p:cNvSpPr>
          <p:nvPr/>
        </p:nvSpPr>
        <p:spPr bwMode="auto">
          <a:xfrm flipH="1">
            <a:off x="5902325" y="2286000"/>
            <a:ext cx="1108075"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68" name="Line 6">
            <a:extLst>
              <a:ext uri="{FF2B5EF4-FFF2-40B4-BE49-F238E27FC236}">
                <a16:creationId xmlns:a16="http://schemas.microsoft.com/office/drawing/2014/main" id="{25CDC5C2-2488-42F5-B0B1-0EEC169929E2}"/>
              </a:ext>
            </a:extLst>
          </p:cNvPr>
          <p:cNvSpPr>
            <a:spLocks noChangeShapeType="1"/>
          </p:cNvSpPr>
          <p:nvPr/>
        </p:nvSpPr>
        <p:spPr bwMode="auto">
          <a:xfrm>
            <a:off x="7010400" y="2286000"/>
            <a:ext cx="1184275"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69" name="Text Box 7">
            <a:extLst>
              <a:ext uri="{FF2B5EF4-FFF2-40B4-BE49-F238E27FC236}">
                <a16:creationId xmlns:a16="http://schemas.microsoft.com/office/drawing/2014/main" id="{D594DF99-5476-4721-8488-0145C10C4E22}"/>
              </a:ext>
            </a:extLst>
          </p:cNvPr>
          <p:cNvSpPr txBox="1">
            <a:spLocks noChangeArrowheads="1"/>
          </p:cNvSpPr>
          <p:nvPr/>
        </p:nvSpPr>
        <p:spPr bwMode="auto">
          <a:xfrm>
            <a:off x="5629275" y="2401888"/>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Yes</a:t>
            </a:r>
          </a:p>
        </p:txBody>
      </p:sp>
      <p:sp>
        <p:nvSpPr>
          <p:cNvPr id="36870" name="Text Box 8">
            <a:extLst>
              <a:ext uri="{FF2B5EF4-FFF2-40B4-BE49-F238E27FC236}">
                <a16:creationId xmlns:a16="http://schemas.microsoft.com/office/drawing/2014/main" id="{2E2E52A2-A299-4B77-AF36-97ABADFE4C65}"/>
              </a:ext>
            </a:extLst>
          </p:cNvPr>
          <p:cNvSpPr txBox="1">
            <a:spLocks noChangeArrowheads="1"/>
          </p:cNvSpPr>
          <p:nvPr/>
        </p:nvSpPr>
        <p:spPr bwMode="auto">
          <a:xfrm>
            <a:off x="8118475" y="2401888"/>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a:t>
            </a:r>
          </a:p>
        </p:txBody>
      </p:sp>
      <p:sp>
        <p:nvSpPr>
          <p:cNvPr id="36871" name="Rectangle 9">
            <a:extLst>
              <a:ext uri="{FF2B5EF4-FFF2-40B4-BE49-F238E27FC236}">
                <a16:creationId xmlns:a16="http://schemas.microsoft.com/office/drawing/2014/main" id="{A442257A-610D-49F8-9C2B-A5163A1FDFC5}"/>
              </a:ext>
            </a:extLst>
          </p:cNvPr>
          <p:cNvSpPr>
            <a:spLocks noChangeArrowheads="1"/>
          </p:cNvSpPr>
          <p:nvPr/>
        </p:nvSpPr>
        <p:spPr bwMode="auto">
          <a:xfrm>
            <a:off x="5486400" y="3011488"/>
            <a:ext cx="936625" cy="341312"/>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Node N3</a:t>
            </a:r>
          </a:p>
        </p:txBody>
      </p:sp>
      <p:sp>
        <p:nvSpPr>
          <p:cNvPr id="36872" name="Rectangle 10">
            <a:extLst>
              <a:ext uri="{FF2B5EF4-FFF2-40B4-BE49-F238E27FC236}">
                <a16:creationId xmlns:a16="http://schemas.microsoft.com/office/drawing/2014/main" id="{0BE9CB00-005C-4D8A-9098-0434A5126B54}"/>
              </a:ext>
            </a:extLst>
          </p:cNvPr>
          <p:cNvSpPr>
            <a:spLocks noChangeArrowheads="1"/>
          </p:cNvSpPr>
          <p:nvPr/>
        </p:nvSpPr>
        <p:spPr bwMode="auto">
          <a:xfrm>
            <a:off x="7673975" y="3011488"/>
            <a:ext cx="936625" cy="341312"/>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Node N4</a:t>
            </a:r>
          </a:p>
        </p:txBody>
      </p:sp>
      <p:sp>
        <p:nvSpPr>
          <p:cNvPr id="36873" name="Oval 11">
            <a:extLst>
              <a:ext uri="{FF2B5EF4-FFF2-40B4-BE49-F238E27FC236}">
                <a16:creationId xmlns:a16="http://schemas.microsoft.com/office/drawing/2014/main" id="{430DF567-FB44-42BA-BDD4-A4E057B02C62}"/>
              </a:ext>
            </a:extLst>
          </p:cNvPr>
          <p:cNvSpPr>
            <a:spLocks noChangeArrowheads="1"/>
          </p:cNvSpPr>
          <p:nvPr/>
        </p:nvSpPr>
        <p:spPr bwMode="auto">
          <a:xfrm>
            <a:off x="1447800" y="1752600"/>
            <a:ext cx="1009650" cy="454025"/>
          </a:xfrm>
          <a:prstGeom prst="ellipse">
            <a:avLst/>
          </a:prstGeom>
          <a:solidFill>
            <a:srgbClr val="FFFFFF"/>
          </a:solidFill>
          <a:ln w="9525">
            <a:solidFill>
              <a:schemeClr val="tx1"/>
            </a:solidFill>
            <a:round/>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2000" b="0">
                <a:latin typeface="Times New Roman" panose="02020603050405020304" pitchFamily="18" charset="0"/>
              </a:rPr>
              <a:t>A?</a:t>
            </a:r>
            <a:endParaRPr lang="en-US" altLang="en-US" sz="2400" b="0">
              <a:latin typeface="Times New Roman" panose="02020603050405020304" pitchFamily="18" charset="0"/>
            </a:endParaRPr>
          </a:p>
        </p:txBody>
      </p:sp>
      <p:sp>
        <p:nvSpPr>
          <p:cNvPr id="36874" name="Line 12">
            <a:extLst>
              <a:ext uri="{FF2B5EF4-FFF2-40B4-BE49-F238E27FC236}">
                <a16:creationId xmlns:a16="http://schemas.microsoft.com/office/drawing/2014/main" id="{09CD20DE-FD67-41A3-B19D-7BEA63F29132}"/>
              </a:ext>
            </a:extLst>
          </p:cNvPr>
          <p:cNvSpPr>
            <a:spLocks noChangeShapeType="1"/>
          </p:cNvSpPr>
          <p:nvPr/>
        </p:nvSpPr>
        <p:spPr bwMode="auto">
          <a:xfrm flipH="1">
            <a:off x="873125" y="2209800"/>
            <a:ext cx="1108075"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75" name="Line 13">
            <a:extLst>
              <a:ext uri="{FF2B5EF4-FFF2-40B4-BE49-F238E27FC236}">
                <a16:creationId xmlns:a16="http://schemas.microsoft.com/office/drawing/2014/main" id="{5E78F2C8-48DF-4673-8305-990AB566FCC0}"/>
              </a:ext>
            </a:extLst>
          </p:cNvPr>
          <p:cNvSpPr>
            <a:spLocks noChangeShapeType="1"/>
          </p:cNvSpPr>
          <p:nvPr/>
        </p:nvSpPr>
        <p:spPr bwMode="auto">
          <a:xfrm>
            <a:off x="1981200" y="2209800"/>
            <a:ext cx="1184275"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76" name="Text Box 14">
            <a:extLst>
              <a:ext uri="{FF2B5EF4-FFF2-40B4-BE49-F238E27FC236}">
                <a16:creationId xmlns:a16="http://schemas.microsoft.com/office/drawing/2014/main" id="{64A775CD-B2F1-4DE7-A46F-121F8E12874D}"/>
              </a:ext>
            </a:extLst>
          </p:cNvPr>
          <p:cNvSpPr txBox="1">
            <a:spLocks noChangeArrowheads="1"/>
          </p:cNvSpPr>
          <p:nvPr/>
        </p:nvSpPr>
        <p:spPr bwMode="auto">
          <a:xfrm>
            <a:off x="600075" y="2325688"/>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Yes</a:t>
            </a:r>
          </a:p>
        </p:txBody>
      </p:sp>
      <p:sp>
        <p:nvSpPr>
          <p:cNvPr id="36877" name="Text Box 15">
            <a:extLst>
              <a:ext uri="{FF2B5EF4-FFF2-40B4-BE49-F238E27FC236}">
                <a16:creationId xmlns:a16="http://schemas.microsoft.com/office/drawing/2014/main" id="{D88DBA1E-33DA-4E53-80FE-07E1530D1E4E}"/>
              </a:ext>
            </a:extLst>
          </p:cNvPr>
          <p:cNvSpPr txBox="1">
            <a:spLocks noChangeArrowheads="1"/>
          </p:cNvSpPr>
          <p:nvPr/>
        </p:nvSpPr>
        <p:spPr bwMode="auto">
          <a:xfrm>
            <a:off x="3089275" y="2325688"/>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a:t>
            </a:r>
          </a:p>
        </p:txBody>
      </p:sp>
      <p:sp>
        <p:nvSpPr>
          <p:cNvPr id="36878" name="Rectangle 16">
            <a:extLst>
              <a:ext uri="{FF2B5EF4-FFF2-40B4-BE49-F238E27FC236}">
                <a16:creationId xmlns:a16="http://schemas.microsoft.com/office/drawing/2014/main" id="{3FFB2629-BD43-4A6B-8875-CCE4B398D427}"/>
              </a:ext>
            </a:extLst>
          </p:cNvPr>
          <p:cNvSpPr>
            <a:spLocks noChangeArrowheads="1"/>
          </p:cNvSpPr>
          <p:nvPr/>
        </p:nvSpPr>
        <p:spPr bwMode="auto">
          <a:xfrm>
            <a:off x="457200" y="2935288"/>
            <a:ext cx="936625" cy="341312"/>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Node N1</a:t>
            </a:r>
          </a:p>
        </p:txBody>
      </p:sp>
      <p:sp>
        <p:nvSpPr>
          <p:cNvPr id="36879" name="Rectangle 17">
            <a:extLst>
              <a:ext uri="{FF2B5EF4-FFF2-40B4-BE49-F238E27FC236}">
                <a16:creationId xmlns:a16="http://schemas.microsoft.com/office/drawing/2014/main" id="{845E5EA6-6945-40ED-9AB5-C2DC83AA2EBA}"/>
              </a:ext>
            </a:extLst>
          </p:cNvPr>
          <p:cNvSpPr>
            <a:spLocks noChangeArrowheads="1"/>
          </p:cNvSpPr>
          <p:nvPr/>
        </p:nvSpPr>
        <p:spPr bwMode="auto">
          <a:xfrm>
            <a:off x="2644775" y="2935288"/>
            <a:ext cx="936625" cy="341312"/>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Node N2</a:t>
            </a:r>
          </a:p>
        </p:txBody>
      </p:sp>
      <p:sp>
        <p:nvSpPr>
          <p:cNvPr id="36880" name="Text Box 18">
            <a:extLst>
              <a:ext uri="{FF2B5EF4-FFF2-40B4-BE49-F238E27FC236}">
                <a16:creationId xmlns:a16="http://schemas.microsoft.com/office/drawing/2014/main" id="{646251EA-A7AA-4D8C-ADD7-CF96BD42567D}"/>
              </a:ext>
            </a:extLst>
          </p:cNvPr>
          <p:cNvSpPr txBox="1">
            <a:spLocks noChangeArrowheads="1"/>
          </p:cNvSpPr>
          <p:nvPr/>
        </p:nvSpPr>
        <p:spPr bwMode="auto">
          <a:xfrm>
            <a:off x="1905000" y="1066800"/>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800"/>
              <a:t>Before Splitting:</a:t>
            </a:r>
          </a:p>
        </p:txBody>
      </p:sp>
      <p:graphicFrame>
        <p:nvGraphicFramePr>
          <p:cNvPr id="36881" name="Object 20">
            <a:extLst>
              <a:ext uri="{FF2B5EF4-FFF2-40B4-BE49-F238E27FC236}">
                <a16:creationId xmlns:a16="http://schemas.microsoft.com/office/drawing/2014/main" id="{7288883A-481C-4F83-B545-39CEB73425FD}"/>
              </a:ext>
            </a:extLst>
          </p:cNvPr>
          <p:cNvGraphicFramePr>
            <a:graphicFrameLocks noGrp="1" noChangeAspect="1"/>
          </p:cNvGraphicFramePr>
          <p:nvPr>
            <p:ph idx="1"/>
          </p:nvPr>
        </p:nvGraphicFramePr>
        <p:xfrm>
          <a:off x="80963" y="3581400"/>
          <a:ext cx="1665287" cy="698500"/>
        </p:xfrm>
        <a:graphic>
          <a:graphicData uri="http://schemas.openxmlformats.org/presentationml/2006/ole">
            <mc:AlternateContent xmlns:mc="http://schemas.openxmlformats.org/markup-compatibility/2006">
              <mc:Choice xmlns:v="urn:schemas-microsoft-com:vml" Requires="v">
                <p:oleObj name="Document" r:id="rId2" imgW="3327400" imgH="1397000" progId="Word.Document.8">
                  <p:embed/>
                </p:oleObj>
              </mc:Choice>
              <mc:Fallback>
                <p:oleObj name="Document" r:id="rId2" imgW="3327400" imgH="1397000" progId="Word.Document.8">
                  <p:embed/>
                  <p:pic>
                    <p:nvPicPr>
                      <p:cNvPr id="0" name="Object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63" y="3581400"/>
                        <a:ext cx="1665287"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82" name="Object 27">
            <a:extLst>
              <a:ext uri="{FF2B5EF4-FFF2-40B4-BE49-F238E27FC236}">
                <a16:creationId xmlns:a16="http://schemas.microsoft.com/office/drawing/2014/main" id="{E9DA3913-BA37-4CD6-B589-349287EC8B53}"/>
              </a:ext>
            </a:extLst>
          </p:cNvPr>
          <p:cNvGraphicFramePr>
            <a:graphicFrameLocks noChangeAspect="1"/>
          </p:cNvGraphicFramePr>
          <p:nvPr/>
        </p:nvGraphicFramePr>
        <p:xfrm>
          <a:off x="2366963" y="3586163"/>
          <a:ext cx="1636712" cy="681037"/>
        </p:xfrm>
        <a:graphic>
          <a:graphicData uri="http://schemas.openxmlformats.org/presentationml/2006/ole">
            <mc:AlternateContent xmlns:mc="http://schemas.openxmlformats.org/markup-compatibility/2006">
              <mc:Choice xmlns:v="urn:schemas-microsoft-com:vml" Requires="v">
                <p:oleObj name="Document" r:id="rId4" imgW="3327400" imgH="1397000" progId="Word.Document.8">
                  <p:embed/>
                </p:oleObj>
              </mc:Choice>
              <mc:Fallback>
                <p:oleObj name="Document" r:id="rId4" imgW="3327400" imgH="1397000" progId="Word.Document.8">
                  <p:embed/>
                  <p:pic>
                    <p:nvPicPr>
                      <p:cNvPr id="0" name="Object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6963" y="3586163"/>
                        <a:ext cx="1636712" cy="681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6883" name="Object 28">
            <a:extLst>
              <a:ext uri="{FF2B5EF4-FFF2-40B4-BE49-F238E27FC236}">
                <a16:creationId xmlns:a16="http://schemas.microsoft.com/office/drawing/2014/main" id="{0C0748CF-44F5-4649-BA5A-7B1451BC8AB5}"/>
              </a:ext>
            </a:extLst>
          </p:cNvPr>
          <p:cNvGraphicFramePr>
            <a:graphicFrameLocks noChangeAspect="1"/>
          </p:cNvGraphicFramePr>
          <p:nvPr/>
        </p:nvGraphicFramePr>
        <p:xfrm>
          <a:off x="5110163" y="3586163"/>
          <a:ext cx="1636712" cy="681037"/>
        </p:xfrm>
        <a:graphic>
          <a:graphicData uri="http://schemas.openxmlformats.org/presentationml/2006/ole">
            <mc:AlternateContent xmlns:mc="http://schemas.openxmlformats.org/markup-compatibility/2006">
              <mc:Choice xmlns:v="urn:schemas-microsoft-com:vml" Requires="v">
                <p:oleObj name="Document" r:id="rId6" imgW="3340100" imgH="1397000" progId="Word.Document.8">
                  <p:embed/>
                </p:oleObj>
              </mc:Choice>
              <mc:Fallback>
                <p:oleObj name="Document" r:id="rId6" imgW="3340100" imgH="1397000" progId="Word.Document.8">
                  <p:embed/>
                  <p:pic>
                    <p:nvPicPr>
                      <p:cNvPr id="0" name="Object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10163" y="3586163"/>
                        <a:ext cx="1636712" cy="681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6884" name="Object 29">
            <a:extLst>
              <a:ext uri="{FF2B5EF4-FFF2-40B4-BE49-F238E27FC236}">
                <a16:creationId xmlns:a16="http://schemas.microsoft.com/office/drawing/2014/main" id="{E02CD5EA-C7B8-40BF-A963-6E45B9C475D6}"/>
              </a:ext>
            </a:extLst>
          </p:cNvPr>
          <p:cNvGraphicFramePr>
            <a:graphicFrameLocks noChangeAspect="1"/>
          </p:cNvGraphicFramePr>
          <p:nvPr/>
        </p:nvGraphicFramePr>
        <p:xfrm>
          <a:off x="7396163" y="3586163"/>
          <a:ext cx="1595437" cy="660400"/>
        </p:xfrm>
        <a:graphic>
          <a:graphicData uri="http://schemas.openxmlformats.org/presentationml/2006/ole">
            <mc:AlternateContent xmlns:mc="http://schemas.openxmlformats.org/markup-compatibility/2006">
              <mc:Choice xmlns:v="urn:schemas-microsoft-com:vml" Requires="v">
                <p:oleObj name="Document" r:id="rId8" imgW="3352800" imgH="1397000" progId="Word.Document.8">
                  <p:embed/>
                </p:oleObj>
              </mc:Choice>
              <mc:Fallback>
                <p:oleObj name="Document" r:id="rId8" imgW="3352800" imgH="1397000" progId="Word.Document.8">
                  <p:embed/>
                  <p:pic>
                    <p:nvPicPr>
                      <p:cNvPr id="0" name="Object 2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96163" y="3586163"/>
                        <a:ext cx="1595437"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6885" name="Object 33">
            <a:extLst>
              <a:ext uri="{FF2B5EF4-FFF2-40B4-BE49-F238E27FC236}">
                <a16:creationId xmlns:a16="http://schemas.microsoft.com/office/drawing/2014/main" id="{932BFF67-D515-4314-B21D-02FDC8D20226}"/>
              </a:ext>
            </a:extLst>
          </p:cNvPr>
          <p:cNvGraphicFramePr>
            <a:graphicFrameLocks noChangeAspect="1"/>
          </p:cNvGraphicFramePr>
          <p:nvPr/>
        </p:nvGraphicFramePr>
        <p:xfrm>
          <a:off x="3962400" y="1066800"/>
          <a:ext cx="1595438" cy="660400"/>
        </p:xfrm>
        <a:graphic>
          <a:graphicData uri="http://schemas.openxmlformats.org/presentationml/2006/ole">
            <mc:AlternateContent xmlns:mc="http://schemas.openxmlformats.org/markup-compatibility/2006">
              <mc:Choice xmlns:v="urn:schemas-microsoft-com:vml" Requires="v">
                <p:oleObj name="Document" r:id="rId10" imgW="3340100" imgH="1397000" progId="Word.Document.8">
                  <p:embed/>
                </p:oleObj>
              </mc:Choice>
              <mc:Fallback>
                <p:oleObj name="Document" r:id="rId10" imgW="3340100" imgH="1397000" progId="Word.Document.8">
                  <p:embed/>
                  <p:pic>
                    <p:nvPicPr>
                      <p:cNvPr id="0" name="Object 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62400" y="1066800"/>
                        <a:ext cx="1595438"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924722" name="Group 50">
            <a:extLst>
              <a:ext uri="{FF2B5EF4-FFF2-40B4-BE49-F238E27FC236}">
                <a16:creationId xmlns:a16="http://schemas.microsoft.com/office/drawing/2014/main" id="{30A38AE0-76CA-41B5-A7F2-FBDA3DE52A24}"/>
              </a:ext>
            </a:extLst>
          </p:cNvPr>
          <p:cNvGrpSpPr>
            <a:grpSpLocks/>
          </p:cNvGrpSpPr>
          <p:nvPr/>
        </p:nvGrpSpPr>
        <p:grpSpPr bwMode="auto">
          <a:xfrm>
            <a:off x="5715000" y="1066800"/>
            <a:ext cx="1295400" cy="396875"/>
            <a:chOff x="3600" y="768"/>
            <a:chExt cx="816" cy="250"/>
          </a:xfrm>
        </p:grpSpPr>
        <p:sp>
          <p:nvSpPr>
            <p:cNvPr id="36905" name="Line 34">
              <a:extLst>
                <a:ext uri="{FF2B5EF4-FFF2-40B4-BE49-F238E27FC236}">
                  <a16:creationId xmlns:a16="http://schemas.microsoft.com/office/drawing/2014/main" id="{40FB1057-3C51-473C-8B80-C78E5A3D43E4}"/>
                </a:ext>
              </a:extLst>
            </p:cNvPr>
            <p:cNvSpPr>
              <a:spLocks noChangeShapeType="1"/>
            </p:cNvSpPr>
            <p:nvPr/>
          </p:nvSpPr>
          <p:spPr bwMode="auto">
            <a:xfrm>
              <a:off x="3600" y="912"/>
              <a:ext cx="336"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906" name="Text Box 35">
              <a:extLst>
                <a:ext uri="{FF2B5EF4-FFF2-40B4-BE49-F238E27FC236}">
                  <a16:creationId xmlns:a16="http://schemas.microsoft.com/office/drawing/2014/main" id="{294E0061-FDD9-416D-9F65-9CD665F39780}"/>
                </a:ext>
              </a:extLst>
            </p:cNvPr>
            <p:cNvSpPr txBox="1">
              <a:spLocks noChangeArrowheads="1"/>
            </p:cNvSpPr>
            <p:nvPr/>
          </p:nvSpPr>
          <p:spPr bwMode="auto">
            <a:xfrm>
              <a:off x="3984" y="76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P</a:t>
              </a:r>
            </a:p>
          </p:txBody>
        </p:sp>
      </p:grpSp>
      <p:grpSp>
        <p:nvGrpSpPr>
          <p:cNvPr id="924720" name="Group 48">
            <a:extLst>
              <a:ext uri="{FF2B5EF4-FFF2-40B4-BE49-F238E27FC236}">
                <a16:creationId xmlns:a16="http://schemas.microsoft.com/office/drawing/2014/main" id="{F7899548-A45A-456F-83DD-D05797FAEF90}"/>
              </a:ext>
            </a:extLst>
          </p:cNvPr>
          <p:cNvGrpSpPr>
            <a:grpSpLocks/>
          </p:cNvGrpSpPr>
          <p:nvPr/>
        </p:nvGrpSpPr>
        <p:grpSpPr bwMode="auto">
          <a:xfrm>
            <a:off x="609600" y="4343400"/>
            <a:ext cx="8001000" cy="854075"/>
            <a:chOff x="384" y="2832"/>
            <a:chExt cx="5040" cy="538"/>
          </a:xfrm>
        </p:grpSpPr>
        <p:sp>
          <p:nvSpPr>
            <p:cNvPr id="36897" name="Text Box 36">
              <a:extLst>
                <a:ext uri="{FF2B5EF4-FFF2-40B4-BE49-F238E27FC236}">
                  <a16:creationId xmlns:a16="http://schemas.microsoft.com/office/drawing/2014/main" id="{5B9AF59C-109F-4FD2-9C9C-514343899333}"/>
                </a:ext>
              </a:extLst>
            </p:cNvPr>
            <p:cNvSpPr txBox="1">
              <a:spLocks noChangeArrowheads="1"/>
            </p:cNvSpPr>
            <p:nvPr/>
          </p:nvSpPr>
          <p:spPr bwMode="auto">
            <a:xfrm>
              <a:off x="384" y="312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M11</a:t>
              </a:r>
            </a:p>
          </p:txBody>
        </p:sp>
        <p:sp>
          <p:nvSpPr>
            <p:cNvPr id="36898" name="Text Box 37">
              <a:extLst>
                <a:ext uri="{FF2B5EF4-FFF2-40B4-BE49-F238E27FC236}">
                  <a16:creationId xmlns:a16="http://schemas.microsoft.com/office/drawing/2014/main" id="{9F60B89C-1F80-4C13-BED8-7BAF175FA14D}"/>
                </a:ext>
              </a:extLst>
            </p:cNvPr>
            <p:cNvSpPr txBox="1">
              <a:spLocks noChangeArrowheads="1"/>
            </p:cNvSpPr>
            <p:nvPr/>
          </p:nvSpPr>
          <p:spPr bwMode="auto">
            <a:xfrm>
              <a:off x="1824" y="311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M12</a:t>
              </a:r>
            </a:p>
          </p:txBody>
        </p:sp>
        <p:sp>
          <p:nvSpPr>
            <p:cNvPr id="36899" name="Text Box 38">
              <a:extLst>
                <a:ext uri="{FF2B5EF4-FFF2-40B4-BE49-F238E27FC236}">
                  <a16:creationId xmlns:a16="http://schemas.microsoft.com/office/drawing/2014/main" id="{E1C45CAB-1C3A-4D7C-82C2-30CDEA0AFB8F}"/>
                </a:ext>
              </a:extLst>
            </p:cNvPr>
            <p:cNvSpPr txBox="1">
              <a:spLocks noChangeArrowheads="1"/>
            </p:cNvSpPr>
            <p:nvPr/>
          </p:nvSpPr>
          <p:spPr bwMode="auto">
            <a:xfrm>
              <a:off x="3600" y="311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M21</a:t>
              </a:r>
            </a:p>
          </p:txBody>
        </p:sp>
        <p:sp>
          <p:nvSpPr>
            <p:cNvPr id="36900" name="Text Box 39">
              <a:extLst>
                <a:ext uri="{FF2B5EF4-FFF2-40B4-BE49-F238E27FC236}">
                  <a16:creationId xmlns:a16="http://schemas.microsoft.com/office/drawing/2014/main" id="{D53ED540-5422-4A33-90F3-FA8E83A5229A}"/>
                </a:ext>
              </a:extLst>
            </p:cNvPr>
            <p:cNvSpPr txBox="1">
              <a:spLocks noChangeArrowheads="1"/>
            </p:cNvSpPr>
            <p:nvPr/>
          </p:nvSpPr>
          <p:spPr bwMode="auto">
            <a:xfrm>
              <a:off x="4992" y="311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M22</a:t>
              </a:r>
            </a:p>
          </p:txBody>
        </p:sp>
        <p:sp>
          <p:nvSpPr>
            <p:cNvPr id="36901" name="Line 40">
              <a:extLst>
                <a:ext uri="{FF2B5EF4-FFF2-40B4-BE49-F238E27FC236}">
                  <a16:creationId xmlns:a16="http://schemas.microsoft.com/office/drawing/2014/main" id="{D79FD2F7-C96E-46A3-93E0-AC31DABF905E}"/>
                </a:ext>
              </a:extLst>
            </p:cNvPr>
            <p:cNvSpPr>
              <a:spLocks noChangeShapeType="1"/>
            </p:cNvSpPr>
            <p:nvPr/>
          </p:nvSpPr>
          <p:spPr bwMode="auto">
            <a:xfrm>
              <a:off x="528" y="2832"/>
              <a:ext cx="0"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902" name="Line 41">
              <a:extLst>
                <a:ext uri="{FF2B5EF4-FFF2-40B4-BE49-F238E27FC236}">
                  <a16:creationId xmlns:a16="http://schemas.microsoft.com/office/drawing/2014/main" id="{59A36EC4-C058-49F5-A277-9304388D5C6B}"/>
                </a:ext>
              </a:extLst>
            </p:cNvPr>
            <p:cNvSpPr>
              <a:spLocks noChangeShapeType="1"/>
            </p:cNvSpPr>
            <p:nvPr/>
          </p:nvSpPr>
          <p:spPr bwMode="auto">
            <a:xfrm>
              <a:off x="2016" y="2832"/>
              <a:ext cx="0"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903" name="Line 42">
              <a:extLst>
                <a:ext uri="{FF2B5EF4-FFF2-40B4-BE49-F238E27FC236}">
                  <a16:creationId xmlns:a16="http://schemas.microsoft.com/office/drawing/2014/main" id="{19BA76F6-0861-44D8-B384-D0A9922CBC9F}"/>
                </a:ext>
              </a:extLst>
            </p:cNvPr>
            <p:cNvSpPr>
              <a:spLocks noChangeShapeType="1"/>
            </p:cNvSpPr>
            <p:nvPr/>
          </p:nvSpPr>
          <p:spPr bwMode="auto">
            <a:xfrm>
              <a:off x="3744" y="2832"/>
              <a:ext cx="0"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904" name="Line 43">
              <a:extLst>
                <a:ext uri="{FF2B5EF4-FFF2-40B4-BE49-F238E27FC236}">
                  <a16:creationId xmlns:a16="http://schemas.microsoft.com/office/drawing/2014/main" id="{7FCD0CC1-A9D2-4E29-BCEF-9DE42BE9C8AB}"/>
                </a:ext>
              </a:extLst>
            </p:cNvPr>
            <p:cNvSpPr>
              <a:spLocks noChangeShapeType="1"/>
            </p:cNvSpPr>
            <p:nvPr/>
          </p:nvSpPr>
          <p:spPr bwMode="auto">
            <a:xfrm>
              <a:off x="5184" y="2832"/>
              <a:ext cx="0"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924721" name="Group 49">
            <a:extLst>
              <a:ext uri="{FF2B5EF4-FFF2-40B4-BE49-F238E27FC236}">
                <a16:creationId xmlns:a16="http://schemas.microsoft.com/office/drawing/2014/main" id="{B4E8DBFC-BEB3-4973-92FC-57FB8D1C3AE2}"/>
              </a:ext>
            </a:extLst>
          </p:cNvPr>
          <p:cNvGrpSpPr>
            <a:grpSpLocks/>
          </p:cNvGrpSpPr>
          <p:nvPr/>
        </p:nvGrpSpPr>
        <p:grpSpPr bwMode="auto">
          <a:xfrm>
            <a:off x="762000" y="5257800"/>
            <a:ext cx="7620000" cy="777875"/>
            <a:chOff x="480" y="3408"/>
            <a:chExt cx="4800" cy="490"/>
          </a:xfrm>
        </p:grpSpPr>
        <p:sp>
          <p:nvSpPr>
            <p:cNvPr id="36893" name="AutoShape 44">
              <a:extLst>
                <a:ext uri="{FF2B5EF4-FFF2-40B4-BE49-F238E27FC236}">
                  <a16:creationId xmlns:a16="http://schemas.microsoft.com/office/drawing/2014/main" id="{4C70D898-144B-484D-BAAC-212BC32F6231}"/>
                </a:ext>
              </a:extLst>
            </p:cNvPr>
            <p:cNvSpPr>
              <a:spLocks/>
            </p:cNvSpPr>
            <p:nvPr/>
          </p:nvSpPr>
          <p:spPr bwMode="auto">
            <a:xfrm rot="-5400000">
              <a:off x="1152" y="2736"/>
              <a:ext cx="192" cy="1536"/>
            </a:xfrm>
            <a:prstGeom prst="leftBrace">
              <a:avLst>
                <a:gd name="adj1" fmla="val 66667"/>
                <a:gd name="adj2" fmla="val 50963"/>
              </a:avLst>
            </a:prstGeom>
            <a:noFill/>
            <a:ln w="25400">
              <a:solidFill>
                <a:srgbClr val="1C5A6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36894" name="AutoShape 45">
              <a:extLst>
                <a:ext uri="{FF2B5EF4-FFF2-40B4-BE49-F238E27FC236}">
                  <a16:creationId xmlns:a16="http://schemas.microsoft.com/office/drawing/2014/main" id="{1377339D-0377-4BD1-A704-738AE423B957}"/>
                </a:ext>
              </a:extLst>
            </p:cNvPr>
            <p:cNvSpPr>
              <a:spLocks/>
            </p:cNvSpPr>
            <p:nvPr/>
          </p:nvSpPr>
          <p:spPr bwMode="auto">
            <a:xfrm rot="-5400000">
              <a:off x="4416" y="2736"/>
              <a:ext cx="192" cy="1536"/>
            </a:xfrm>
            <a:prstGeom prst="leftBrace">
              <a:avLst>
                <a:gd name="adj1" fmla="val 66667"/>
                <a:gd name="adj2" fmla="val 50963"/>
              </a:avLst>
            </a:prstGeom>
            <a:noFill/>
            <a:ln w="25400">
              <a:solidFill>
                <a:srgbClr val="1C5A6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36895" name="Text Box 46">
              <a:extLst>
                <a:ext uri="{FF2B5EF4-FFF2-40B4-BE49-F238E27FC236}">
                  <a16:creationId xmlns:a16="http://schemas.microsoft.com/office/drawing/2014/main" id="{B3EFBE4C-E569-4D08-A106-5708F2A7C4B8}"/>
                </a:ext>
              </a:extLst>
            </p:cNvPr>
            <p:cNvSpPr txBox="1">
              <a:spLocks noChangeArrowheads="1"/>
            </p:cNvSpPr>
            <p:nvPr/>
          </p:nvSpPr>
          <p:spPr bwMode="auto">
            <a:xfrm>
              <a:off x="1056" y="363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M1</a:t>
              </a:r>
            </a:p>
          </p:txBody>
        </p:sp>
        <p:sp>
          <p:nvSpPr>
            <p:cNvPr id="36896" name="Text Box 47">
              <a:extLst>
                <a:ext uri="{FF2B5EF4-FFF2-40B4-BE49-F238E27FC236}">
                  <a16:creationId xmlns:a16="http://schemas.microsoft.com/office/drawing/2014/main" id="{803C0B8E-94BA-42A6-BFF6-2C21520621A2}"/>
                </a:ext>
              </a:extLst>
            </p:cNvPr>
            <p:cNvSpPr txBox="1">
              <a:spLocks noChangeArrowheads="1"/>
            </p:cNvSpPr>
            <p:nvPr/>
          </p:nvSpPr>
          <p:spPr bwMode="auto">
            <a:xfrm>
              <a:off x="4320" y="364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M2</a:t>
              </a:r>
            </a:p>
          </p:txBody>
        </p:sp>
      </p:grpSp>
      <p:sp>
        <p:nvSpPr>
          <p:cNvPr id="924723" name="Text Box 51">
            <a:extLst>
              <a:ext uri="{FF2B5EF4-FFF2-40B4-BE49-F238E27FC236}">
                <a16:creationId xmlns:a16="http://schemas.microsoft.com/office/drawing/2014/main" id="{AA6B07E9-3D49-4F3E-AD88-10C749723874}"/>
              </a:ext>
            </a:extLst>
          </p:cNvPr>
          <p:cNvSpPr txBox="1">
            <a:spLocks noChangeArrowheads="1"/>
          </p:cNvSpPr>
          <p:nvPr/>
        </p:nvSpPr>
        <p:spPr bwMode="auto">
          <a:xfrm>
            <a:off x="2819400" y="5927725"/>
            <a:ext cx="403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Gain = P – M1    vs      P – M2</a:t>
            </a:r>
          </a:p>
        </p:txBody>
      </p:sp>
      <p:sp>
        <p:nvSpPr>
          <p:cNvPr id="2" name="Date Placeholder 1">
            <a:extLst>
              <a:ext uri="{FF2B5EF4-FFF2-40B4-BE49-F238E27FC236}">
                <a16:creationId xmlns:a16="http://schemas.microsoft.com/office/drawing/2014/main" id="{AE4F3B8D-F2AC-418D-A4C2-A8C55B876B12}"/>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A171ED1C-85E7-4CC9-8C0F-A1507653C9EF}"/>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F562228D-E7D1-495F-98CE-4394C1361398}"/>
              </a:ext>
            </a:extLst>
          </p:cNvPr>
          <p:cNvSpPr>
            <a:spLocks noGrp="1"/>
          </p:cNvSpPr>
          <p:nvPr>
            <p:ph type="sldNum" sz="quarter" idx="12"/>
          </p:nvPr>
        </p:nvSpPr>
        <p:spPr/>
        <p:txBody>
          <a:bodyPr/>
          <a:lstStyle/>
          <a:p>
            <a:pPr>
              <a:defRPr/>
            </a:pPr>
            <a:fld id="{BDD4573C-EC14-49A9-8668-FF8B33BC1AFD}" type="slidenum">
              <a:rPr lang="en-US"/>
              <a:pPr>
                <a:defRPr/>
              </a:pPr>
              <a:t>39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47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47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472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4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7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33D2F-FA37-F65D-279E-ED8695D02D24}"/>
              </a:ext>
            </a:extLst>
          </p:cNvPr>
          <p:cNvSpPr>
            <a:spLocks noGrp="1"/>
          </p:cNvSpPr>
          <p:nvPr>
            <p:ph type="title"/>
          </p:nvPr>
        </p:nvSpPr>
        <p:spPr/>
        <p:txBody>
          <a:bodyPr/>
          <a:lstStyle/>
          <a:p>
            <a:r>
              <a:rPr lang="en-US" i="0" u="none" strike="noStrike" baseline="0" dirty="0">
                <a:latin typeface="CMBX10"/>
              </a:rPr>
              <a:t>Descriptive Modeling</a:t>
            </a:r>
            <a:endParaRPr lang="en-US" dirty="0"/>
          </a:p>
        </p:txBody>
      </p:sp>
      <p:sp>
        <p:nvSpPr>
          <p:cNvPr id="3" name="Table Placeholder 2">
            <a:extLst>
              <a:ext uri="{FF2B5EF4-FFF2-40B4-BE49-F238E27FC236}">
                <a16:creationId xmlns:a16="http://schemas.microsoft.com/office/drawing/2014/main" id="{9BBA8AD7-06B9-E0AD-8640-6B913255528F}"/>
              </a:ext>
            </a:extLst>
          </p:cNvPr>
          <p:cNvSpPr>
            <a:spLocks noGrp="1"/>
          </p:cNvSpPr>
          <p:nvPr>
            <p:ph type="tbl" idx="1"/>
          </p:nvPr>
        </p:nvSpPr>
        <p:spPr/>
        <p:txBody>
          <a:bodyPr/>
          <a:lstStyle/>
          <a:p>
            <a:pPr algn="l"/>
            <a:r>
              <a:rPr lang="en-US" sz="2800" b="0" i="0" u="none" strike="noStrike" baseline="0" dirty="0">
                <a:latin typeface="CMR10"/>
              </a:rPr>
              <a:t>A classification model can serve as an explanatory</a:t>
            </a:r>
          </a:p>
          <a:p>
            <a:pPr marL="0" indent="0" algn="l">
              <a:buNone/>
            </a:pPr>
            <a:r>
              <a:rPr lang="en-US" sz="2800" b="0" i="0" u="none" strike="noStrike" baseline="0" dirty="0">
                <a:latin typeface="CMR10"/>
              </a:rPr>
              <a:t>tool to distinguish between objects of different classes. </a:t>
            </a:r>
            <a:endParaRPr lang="en-US" dirty="0"/>
          </a:p>
        </p:txBody>
      </p:sp>
      <p:sp>
        <p:nvSpPr>
          <p:cNvPr id="4" name="Date Placeholder 3">
            <a:extLst>
              <a:ext uri="{FF2B5EF4-FFF2-40B4-BE49-F238E27FC236}">
                <a16:creationId xmlns:a16="http://schemas.microsoft.com/office/drawing/2014/main" id="{19CA9BE6-A876-6031-2C0D-9BC01D0AA55D}"/>
              </a:ext>
            </a:extLst>
          </p:cNvPr>
          <p:cNvSpPr>
            <a:spLocks noGrp="1"/>
          </p:cNvSpPr>
          <p:nvPr>
            <p:ph type="dt" sz="half" idx="10"/>
          </p:nvPr>
        </p:nvSpPr>
        <p:spPr/>
        <p:txBody>
          <a:bodyPr/>
          <a:lstStyle/>
          <a:p>
            <a:pPr>
              <a:defRPr/>
            </a:pPr>
            <a:r>
              <a:rPr lang="en-US"/>
              <a:t>2/1/2021</a:t>
            </a:r>
            <a:endParaRPr lang="en-US" dirty="0"/>
          </a:p>
        </p:txBody>
      </p:sp>
      <p:sp>
        <p:nvSpPr>
          <p:cNvPr id="5" name="Footer Placeholder 4">
            <a:extLst>
              <a:ext uri="{FF2B5EF4-FFF2-40B4-BE49-F238E27FC236}">
                <a16:creationId xmlns:a16="http://schemas.microsoft.com/office/drawing/2014/main" id="{4960B435-CC3F-344C-2C03-48F4BB7E0938}"/>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619C5097-714A-3E96-A05B-066254A87765}"/>
              </a:ext>
            </a:extLst>
          </p:cNvPr>
          <p:cNvSpPr>
            <a:spLocks noGrp="1"/>
          </p:cNvSpPr>
          <p:nvPr>
            <p:ph type="sldNum" sz="quarter" idx="12"/>
          </p:nvPr>
        </p:nvSpPr>
        <p:spPr/>
        <p:txBody>
          <a:bodyPr/>
          <a:lstStyle/>
          <a:p>
            <a:pPr>
              <a:defRPr/>
            </a:pPr>
            <a:fld id="{D4DAD124-652D-4699-9BEB-BF0A63105A1A}" type="slidenum">
              <a:rPr lang="en-US" smtClean="0"/>
              <a:pPr>
                <a:defRPr/>
              </a:pPr>
              <a:t>4</a:t>
            </a:fld>
            <a:endParaRPr lang="en-US"/>
          </a:p>
        </p:txBody>
      </p:sp>
      <p:pic>
        <p:nvPicPr>
          <p:cNvPr id="10" name="Picture 9" descr="A table of text on a white background">
            <a:extLst>
              <a:ext uri="{FF2B5EF4-FFF2-40B4-BE49-F238E27FC236}">
                <a16:creationId xmlns:a16="http://schemas.microsoft.com/office/drawing/2014/main" id="{1E1461BE-68C3-CCC2-E576-75A099FE9D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952" y="2286000"/>
            <a:ext cx="8181447" cy="4070350"/>
          </a:xfrm>
          <a:prstGeom prst="rect">
            <a:avLst/>
          </a:prstGeom>
        </p:spPr>
      </p:pic>
    </p:spTree>
    <p:extLst>
      <p:ext uri="{BB962C8B-B14F-4D97-AF65-F5344CB8AC3E}">
        <p14:creationId xmlns:p14="http://schemas.microsoft.com/office/powerpoint/2010/main" val="15605691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EB777-7733-5DDA-6D53-9193FEFA1517}"/>
              </a:ext>
            </a:extLst>
          </p:cNvPr>
          <p:cNvSpPr>
            <a:spLocks noGrp="1"/>
          </p:cNvSpPr>
          <p:nvPr>
            <p:ph type="title"/>
          </p:nvPr>
        </p:nvSpPr>
        <p:spPr>
          <a:xfrm>
            <a:off x="381000" y="152400"/>
            <a:ext cx="8280400" cy="533400"/>
          </a:xfrm>
        </p:spPr>
        <p:txBody>
          <a:bodyPr wrap="square" anchor="b">
            <a:normAutofit/>
          </a:bodyPr>
          <a:lstStyle/>
          <a:p>
            <a:r>
              <a:rPr lang="en-US" sz="2700"/>
              <a:t>Compute Impurity Measures</a:t>
            </a:r>
          </a:p>
        </p:txBody>
      </p:sp>
      <p:pic>
        <p:nvPicPr>
          <p:cNvPr id="8" name="Content Placeholder 7" descr="A table of equations with numbers">
            <a:extLst>
              <a:ext uri="{FF2B5EF4-FFF2-40B4-BE49-F238E27FC236}">
                <a16:creationId xmlns:a16="http://schemas.microsoft.com/office/drawing/2014/main" id="{FF1DDA8C-FA38-65A5-04CB-62A786B82C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163" y="1830944"/>
            <a:ext cx="8318500" cy="3805712"/>
          </a:xfrm>
          <a:noFill/>
        </p:spPr>
      </p:pic>
      <p:sp>
        <p:nvSpPr>
          <p:cNvPr id="4" name="Date Placeholder 3">
            <a:extLst>
              <a:ext uri="{FF2B5EF4-FFF2-40B4-BE49-F238E27FC236}">
                <a16:creationId xmlns:a16="http://schemas.microsoft.com/office/drawing/2014/main" id="{6177F561-121F-C05B-4AFB-CDB3E5F6914C}"/>
              </a:ext>
            </a:extLst>
          </p:cNvPr>
          <p:cNvSpPr>
            <a:spLocks noGrp="1"/>
          </p:cNvSpPr>
          <p:nvPr>
            <p:ph type="dt" sz="half" idx="10"/>
          </p:nvPr>
        </p:nvSpPr>
        <p:spPr>
          <a:xfrm>
            <a:off x="628650" y="6356350"/>
            <a:ext cx="2057400" cy="365125"/>
          </a:xfrm>
        </p:spPr>
        <p:txBody>
          <a:bodyPr anchor="ctr">
            <a:normAutofit/>
          </a:bodyPr>
          <a:lstStyle/>
          <a:p>
            <a:pPr>
              <a:spcAft>
                <a:spcPts val="600"/>
              </a:spcAft>
              <a:defRPr/>
            </a:pPr>
            <a:r>
              <a:rPr lang="en-US"/>
              <a:t>2/1/2021</a:t>
            </a:r>
          </a:p>
        </p:txBody>
      </p:sp>
      <p:sp>
        <p:nvSpPr>
          <p:cNvPr id="5" name="Footer Placeholder 4">
            <a:extLst>
              <a:ext uri="{FF2B5EF4-FFF2-40B4-BE49-F238E27FC236}">
                <a16:creationId xmlns:a16="http://schemas.microsoft.com/office/drawing/2014/main" id="{90BB3A32-AE53-7CB5-A38D-CB73CA4270B4}"/>
              </a:ext>
            </a:extLst>
          </p:cNvPr>
          <p:cNvSpPr>
            <a:spLocks noGrp="1"/>
          </p:cNvSpPr>
          <p:nvPr>
            <p:ph type="ftr" sz="quarter" idx="11"/>
          </p:nvPr>
        </p:nvSpPr>
        <p:spPr>
          <a:xfrm>
            <a:off x="3028950" y="6356350"/>
            <a:ext cx="3086100" cy="365125"/>
          </a:xfrm>
        </p:spPr>
        <p:txBody>
          <a:bodyPr anchor="ctr">
            <a:normAutofit/>
          </a:bodyPr>
          <a:lstStyle/>
          <a:p>
            <a:pPr>
              <a:spcAft>
                <a:spcPts val="600"/>
              </a:spcAft>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F9B18C8A-73F9-3750-5EDA-959A72BD5802}"/>
              </a:ext>
            </a:extLst>
          </p:cNvPr>
          <p:cNvSpPr>
            <a:spLocks noGrp="1"/>
          </p:cNvSpPr>
          <p:nvPr>
            <p:ph type="sldNum" sz="quarter" idx="12"/>
          </p:nvPr>
        </p:nvSpPr>
        <p:spPr>
          <a:xfrm>
            <a:off x="6457950" y="6356350"/>
            <a:ext cx="2057400" cy="365125"/>
          </a:xfrm>
        </p:spPr>
        <p:txBody>
          <a:bodyPr anchor="ctr">
            <a:normAutofit/>
          </a:bodyPr>
          <a:lstStyle/>
          <a:p>
            <a:pPr>
              <a:spcAft>
                <a:spcPts val="600"/>
              </a:spcAft>
              <a:defRPr/>
            </a:pPr>
            <a:fld id="{24876ADD-85D9-4CF9-A35B-123309FF4FEE}" type="slidenum">
              <a:rPr lang="en-US" smtClean="0"/>
              <a:pPr>
                <a:spcAft>
                  <a:spcPts val="600"/>
                </a:spcAft>
                <a:defRPr/>
              </a:pPr>
              <a:t>40</a:t>
            </a:fld>
            <a:endParaRPr lang="en-US"/>
          </a:p>
        </p:txBody>
      </p:sp>
    </p:spTree>
    <p:extLst>
      <p:ext uri="{BB962C8B-B14F-4D97-AF65-F5344CB8AC3E}">
        <p14:creationId xmlns:p14="http://schemas.microsoft.com/office/powerpoint/2010/main" val="38042448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A8123AC9-D0F4-46E5-B95B-4A22E536E71E}"/>
              </a:ext>
            </a:extLst>
          </p:cNvPr>
          <p:cNvSpPr>
            <a:spLocks noGrp="1" noChangeArrowheads="1"/>
          </p:cNvSpPr>
          <p:nvPr>
            <p:ph type="title"/>
          </p:nvPr>
        </p:nvSpPr>
        <p:spPr/>
        <p:txBody>
          <a:bodyPr/>
          <a:lstStyle/>
          <a:p>
            <a:pPr>
              <a:defRPr/>
            </a:pPr>
            <a:r>
              <a:rPr lang="en-US">
                <a:cs typeface="+mj-cs"/>
              </a:rPr>
              <a:t>Measure of Impurity: GINI</a:t>
            </a:r>
          </a:p>
        </p:txBody>
      </p:sp>
      <mc:AlternateContent xmlns:mc="http://schemas.openxmlformats.org/markup-compatibility/2006" xmlns:a14="http://schemas.microsoft.com/office/drawing/2010/main">
        <mc:Choice Requires="a14">
          <p:sp>
            <p:nvSpPr>
              <p:cNvPr id="37890" name="Rectangle 3">
                <a:extLst>
                  <a:ext uri="{FF2B5EF4-FFF2-40B4-BE49-F238E27FC236}">
                    <a16:creationId xmlns:a16="http://schemas.microsoft.com/office/drawing/2014/main" id="{44324FD9-FE5C-4D4E-9B06-0494515F919E}"/>
                  </a:ext>
                </a:extLst>
              </p:cNvPr>
              <p:cNvSpPr>
                <a:spLocks noGrp="1" noChangeArrowheads="1"/>
              </p:cNvSpPr>
              <p:nvPr>
                <p:ph type="body" idx="1"/>
              </p:nvPr>
            </p:nvSpPr>
            <p:spPr>
              <a:xfrm>
                <a:off x="411163" y="1143000"/>
                <a:ext cx="8318500" cy="4343400"/>
              </a:xfrm>
            </p:spPr>
            <p:txBody>
              <a:bodyPr/>
              <a:lstStyle/>
              <a:p>
                <a:pPr>
                  <a:lnSpc>
                    <a:spcPct val="90000"/>
                  </a:lnSpc>
                </a:pPr>
                <a:r>
                  <a:rPr lang="en-US" altLang="en-US" sz="2400" dirty="0">
                    <a:ea typeface="ＭＳ Ｐゴシック" panose="020B0600070205080204" pitchFamily="34" charset="-128"/>
                  </a:rPr>
                  <a:t>Gini Index for a given node </a:t>
                </a:r>
                <a14:m>
                  <m:oMath xmlns:m="http://schemas.openxmlformats.org/officeDocument/2006/math">
                    <m:r>
                      <a:rPr lang="en-US" sz="2400" i="1">
                        <a:latin typeface="Cambria Math" panose="02040503050406030204" pitchFamily="18" charset="0"/>
                      </a:rPr>
                      <m:t>𝒕</m:t>
                    </m:r>
                  </m:oMath>
                </a14:m>
                <a:r>
                  <a:rPr lang="en-US" altLang="en-US" sz="2400" dirty="0">
                    <a:ea typeface="ＭＳ Ｐゴシック" panose="020B0600070205080204" pitchFamily="34" charset="-128"/>
                  </a:rPr>
                  <a:t> </a:t>
                </a:r>
              </a:p>
              <a:p>
                <a:pPr>
                  <a:lnSpc>
                    <a:spcPct val="90000"/>
                  </a:lnSpc>
                </a:pPr>
                <a:endParaRPr lang="en-US" altLang="en-US" sz="2000" dirty="0">
                  <a:ea typeface="ＭＳ Ｐゴシック" panose="020B0600070205080204" pitchFamily="34" charset="-128"/>
                </a:endParaRPr>
              </a:p>
              <a:p>
                <a:pPr lvl="2">
                  <a:lnSpc>
                    <a:spcPct val="90000"/>
                  </a:lnSpc>
                  <a:buFont typeface="Wingdings" panose="05000000000000000000" pitchFamily="2" charset="2"/>
                  <a:buNone/>
                </a:pPr>
                <a:endParaRPr lang="en-US" altLang="en-US" sz="2000" dirty="0">
                  <a:ea typeface="ＭＳ Ｐゴシック" panose="020B0600070205080204" pitchFamily="34" charset="-128"/>
                </a:endParaRPr>
              </a:p>
              <a:p>
                <a:pPr lvl="2">
                  <a:lnSpc>
                    <a:spcPct val="90000"/>
                  </a:lnSpc>
                  <a:buFont typeface="Wingdings" panose="05000000000000000000" pitchFamily="2" charset="2"/>
                  <a:buNone/>
                </a:pPr>
                <a:endParaRPr lang="en-US" altLang="en-US" sz="800" dirty="0">
                  <a:ea typeface="ＭＳ Ｐゴシック" panose="020B0600070205080204" pitchFamily="34" charset="-128"/>
                </a:endParaRPr>
              </a:p>
              <a:p>
                <a:pPr lvl="2">
                  <a:lnSpc>
                    <a:spcPct val="90000"/>
                  </a:lnSpc>
                  <a:buNone/>
                </a:pPr>
                <a:br>
                  <a:rPr lang="en-US" altLang="en-US" sz="2000" dirty="0">
                    <a:ea typeface="ＭＳ Ｐゴシック" panose="020B0600070205080204" pitchFamily="34" charset="-128"/>
                  </a:rPr>
                </a:br>
                <a:r>
                  <a:rPr lang="en-US" sz="2000" dirty="0">
                    <a:latin typeface="Cambria Math" panose="02040503050406030204" pitchFamily="18" charset="0"/>
                    <a:ea typeface="Cambria Math" panose="02040503050406030204" pitchFamily="18" charset="0"/>
                  </a:rPr>
                  <a:t>Where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𝒑</m:t>
                        </m:r>
                      </m:e>
                      <m:sub>
                        <m:r>
                          <a:rPr lang="en-US" sz="2000" i="1">
                            <a:latin typeface="Cambria Math" panose="02040503050406030204" pitchFamily="18" charset="0"/>
                          </a:rPr>
                          <m:t>𝒊</m:t>
                        </m:r>
                      </m:sub>
                    </m:sSub>
                    <m:d>
                      <m:dPr>
                        <m:ctrlPr>
                          <a:rPr lang="en-US" sz="2000" i="1">
                            <a:latin typeface="Cambria Math" panose="02040503050406030204" pitchFamily="18" charset="0"/>
                          </a:rPr>
                        </m:ctrlPr>
                      </m:dPr>
                      <m:e>
                        <m:r>
                          <a:rPr lang="en-US" sz="2000" i="1">
                            <a:latin typeface="Cambria Math" panose="02040503050406030204" pitchFamily="18" charset="0"/>
                          </a:rPr>
                          <m:t>𝒕</m:t>
                        </m:r>
                      </m:e>
                    </m:d>
                  </m:oMath>
                </a14:m>
                <a:r>
                  <a:rPr lang="en-US" sz="2000" dirty="0">
                    <a:latin typeface="Cambria Math" panose="02040503050406030204" pitchFamily="18" charset="0"/>
                    <a:ea typeface="Cambria Math" panose="02040503050406030204" pitchFamily="18" charset="0"/>
                  </a:rPr>
                  <a:t> is the frequency of class </a:t>
                </a:r>
                <a14:m>
                  <m:oMath xmlns:m="http://schemas.openxmlformats.org/officeDocument/2006/math">
                    <m:r>
                      <a:rPr lang="en-US" sz="2000" i="1">
                        <a:latin typeface="Cambria Math" panose="02040503050406030204" pitchFamily="18" charset="0"/>
                      </a:rPr>
                      <m:t>𝒊</m:t>
                    </m:r>
                  </m:oMath>
                </a14:m>
                <a:r>
                  <a:rPr lang="en-US" sz="2000" dirty="0"/>
                  <a:t> at node </a:t>
                </a:r>
                <a14:m>
                  <m:oMath xmlns:m="http://schemas.openxmlformats.org/officeDocument/2006/math">
                    <m:r>
                      <a:rPr lang="en-US" sz="2000" i="1">
                        <a:latin typeface="Cambria Math" panose="02040503050406030204" pitchFamily="18" charset="0"/>
                      </a:rPr>
                      <m:t>𝒕</m:t>
                    </m:r>
                  </m:oMath>
                </a14:m>
                <a:r>
                  <a:rPr lang="en-US" sz="2000" dirty="0"/>
                  <a:t>, and </a:t>
                </a:r>
                <a14:m>
                  <m:oMath xmlns:m="http://schemas.openxmlformats.org/officeDocument/2006/math">
                    <m:r>
                      <a:rPr lang="en-US" sz="2000" i="1">
                        <a:latin typeface="Cambria Math" panose="02040503050406030204" pitchFamily="18" charset="0"/>
                      </a:rPr>
                      <m:t>𝒄</m:t>
                    </m:r>
                  </m:oMath>
                </a14:m>
                <a:r>
                  <a:rPr lang="en-US" sz="2000" dirty="0"/>
                  <a:t> is the total number of classes  </a:t>
                </a:r>
              </a:p>
              <a:p>
                <a:pPr lvl="2">
                  <a:lnSpc>
                    <a:spcPct val="90000"/>
                  </a:lnSpc>
                  <a:buFont typeface="Wingdings" panose="05000000000000000000" pitchFamily="2" charset="2"/>
                  <a:buNone/>
                </a:pPr>
                <a:endParaRPr lang="en-US" altLang="en-US" sz="800" dirty="0">
                  <a:ea typeface="ＭＳ Ｐゴシック" panose="020B0600070205080204" pitchFamily="34" charset="-128"/>
                </a:endParaRPr>
              </a:p>
              <a:p>
                <a:pPr lvl="1">
                  <a:lnSpc>
                    <a:spcPct val="90000"/>
                  </a:lnSpc>
                </a:pPr>
                <a:r>
                  <a:rPr lang="en-US" altLang="en-US" sz="2400" dirty="0">
                    <a:ea typeface="ＭＳ Ｐゴシック" panose="020B0600070205080204" pitchFamily="34" charset="-128"/>
                  </a:rPr>
                  <a:t>Maximum  of </a:t>
                </a:r>
                <a14:m>
                  <m:oMath xmlns:m="http://schemas.openxmlformats.org/officeDocument/2006/math">
                    <m:r>
                      <a:rPr lang="en-US" sz="2400" b="0" i="0" smtClean="0">
                        <a:latin typeface="Cambria Math" panose="02040503050406030204" pitchFamily="18" charset="0"/>
                      </a:rPr>
                      <m:t>1−1/</m:t>
                    </m:r>
                    <m:r>
                      <a:rPr lang="en-US" sz="2400" b="0" i="1">
                        <a:latin typeface="Cambria Math" panose="02040503050406030204" pitchFamily="18" charset="0"/>
                      </a:rPr>
                      <m:t>𝑐</m:t>
                    </m:r>
                    <m:r>
                      <a:rPr lang="en-US" sz="2400" b="0" i="1" smtClean="0">
                        <a:latin typeface="Cambria Math" panose="02040503050406030204" pitchFamily="18" charset="0"/>
                      </a:rPr>
                      <m:t> </m:t>
                    </m:r>
                  </m:oMath>
                </a14:m>
                <a:r>
                  <a:rPr lang="en-US" altLang="en-US" sz="2400" dirty="0">
                    <a:ea typeface="ＭＳ Ｐゴシック" panose="020B0600070205080204" pitchFamily="34" charset="-128"/>
                  </a:rPr>
                  <a:t>when records are equally distributed among all classes, implying the least beneficial situation for classification</a:t>
                </a:r>
              </a:p>
              <a:p>
                <a:pPr lvl="1">
                  <a:lnSpc>
                    <a:spcPct val="90000"/>
                  </a:lnSpc>
                </a:pPr>
                <a:r>
                  <a:rPr lang="en-US" altLang="en-US" sz="2400" dirty="0">
                    <a:ea typeface="ＭＳ Ｐゴシック" panose="020B0600070205080204" pitchFamily="34" charset="-128"/>
                  </a:rPr>
                  <a:t>Minimum  of 0 when all records belong to one class, implying the most beneficial situation for classification</a:t>
                </a:r>
              </a:p>
              <a:p>
                <a:pPr lvl="1">
                  <a:lnSpc>
                    <a:spcPct val="90000"/>
                  </a:lnSpc>
                </a:pPr>
                <a:r>
                  <a:rPr lang="en-US" sz="2400" dirty="0"/>
                  <a:t>Gini index is used in decision tree algorithms such as CART, SLIQ, SPRINT</a:t>
                </a:r>
                <a:endParaRPr lang="en-US" sz="3200" dirty="0"/>
              </a:p>
              <a:p>
                <a:pPr lvl="1">
                  <a:lnSpc>
                    <a:spcPct val="90000"/>
                  </a:lnSpc>
                </a:pPr>
                <a:endParaRPr lang="en-US" altLang="en-US" sz="2400" dirty="0">
                  <a:ea typeface="ＭＳ Ｐゴシック" panose="020B0600070205080204" pitchFamily="34" charset="-128"/>
                </a:endParaRPr>
              </a:p>
              <a:p>
                <a:pPr lvl="1">
                  <a:lnSpc>
                    <a:spcPct val="90000"/>
                  </a:lnSpc>
                </a:pPr>
                <a:endParaRPr lang="en-US" altLang="en-US" sz="2400" baseline="-25000" dirty="0">
                  <a:ea typeface="ＭＳ Ｐゴシック" panose="020B0600070205080204" pitchFamily="34" charset="-128"/>
                </a:endParaRPr>
              </a:p>
            </p:txBody>
          </p:sp>
        </mc:Choice>
        <mc:Fallback xmlns="">
          <p:sp>
            <p:nvSpPr>
              <p:cNvPr id="37890" name="Rectangle 3">
                <a:extLst>
                  <a:ext uri="{FF2B5EF4-FFF2-40B4-BE49-F238E27FC236}">
                    <a16:creationId xmlns:a16="http://schemas.microsoft.com/office/drawing/2014/main" id="{44324FD9-FE5C-4D4E-9B06-0494515F919E}"/>
                  </a:ext>
                </a:extLst>
              </p:cNvPr>
              <p:cNvSpPr>
                <a:spLocks noGrp="1" noRot="1" noChangeAspect="1" noMove="1" noResize="1" noEditPoints="1" noAdjustHandles="1" noChangeArrowheads="1" noChangeShapeType="1" noTextEdit="1"/>
              </p:cNvSpPr>
              <p:nvPr>
                <p:ph type="body" idx="1"/>
              </p:nvPr>
            </p:nvSpPr>
            <p:spPr>
              <a:xfrm>
                <a:off x="411163" y="1143000"/>
                <a:ext cx="8318500" cy="4343400"/>
              </a:xfrm>
              <a:blipFill>
                <a:blip r:embed="rId2"/>
                <a:stretch>
                  <a:fillRect l="-440" t="-1966" r="-1245" b="-17135"/>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42B3DB75-DC55-416D-B0CC-C3A3313F8771}"/>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7BF35ACB-8961-4AEB-A58A-D3F55B0D279A}"/>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4A9414AA-ABDE-48C8-80E4-CAE90C1CAA31}"/>
              </a:ext>
            </a:extLst>
          </p:cNvPr>
          <p:cNvSpPr>
            <a:spLocks noGrp="1"/>
          </p:cNvSpPr>
          <p:nvPr>
            <p:ph type="sldNum" sz="quarter" idx="12"/>
          </p:nvPr>
        </p:nvSpPr>
        <p:spPr/>
        <p:txBody>
          <a:bodyPr/>
          <a:lstStyle/>
          <a:p>
            <a:pPr>
              <a:defRPr/>
            </a:pPr>
            <a:fld id="{15C5890E-E3F5-402E-A1DF-E58C362003D1}" type="slidenum">
              <a:rPr lang="en-US"/>
              <a:pPr>
                <a:defRPr/>
              </a:pPr>
              <a:t>41</a:t>
            </a:fld>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89AE968-F0F1-4E71-B940-DEDB7EA4224E}"/>
                  </a:ext>
                </a:extLst>
              </p:cNvPr>
              <p:cNvSpPr txBox="1"/>
              <p:nvPr/>
            </p:nvSpPr>
            <p:spPr>
              <a:xfrm>
                <a:off x="1613727" y="1629152"/>
                <a:ext cx="3848810" cy="10378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𝐺𝑖𝑛𝑖</m:t>
                      </m:r>
                      <m:r>
                        <a:rPr lang="en-US" sz="2400" b="0" i="1" smtClean="0">
                          <a:latin typeface="Cambria Math" panose="02040503050406030204" pitchFamily="18" charset="0"/>
                        </a:rPr>
                        <m:t> </m:t>
                      </m:r>
                      <m:r>
                        <a:rPr lang="en-US" sz="2400" b="0" i="1" smtClean="0">
                          <a:latin typeface="Cambria Math" panose="02040503050406030204" pitchFamily="18" charset="0"/>
                        </a:rPr>
                        <m:t>𝐼𝑛𝑑𝑒𝑥</m:t>
                      </m:r>
                      <m:r>
                        <a:rPr lang="en-US" sz="2400" b="0" i="1" smtClean="0">
                          <a:latin typeface="Cambria Math" panose="02040503050406030204" pitchFamily="18" charset="0"/>
                        </a:rPr>
                        <m:t>=1 − </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=0</m:t>
                          </m:r>
                        </m:sub>
                        <m:sup>
                          <m:r>
                            <a:rPr lang="en-US" sz="2400" b="0" i="1" smtClean="0">
                              <a:latin typeface="Cambria Math" panose="02040503050406030204" pitchFamily="18" charset="0"/>
                            </a:rPr>
                            <m:t>𝑐</m:t>
                          </m:r>
                          <m:r>
                            <a:rPr lang="en-US" sz="2400" b="0" i="1" smtClean="0">
                              <a:latin typeface="Cambria Math" panose="02040503050406030204" pitchFamily="18" charset="0"/>
                            </a:rPr>
                            <m:t>−1</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e>
                            <m:sup>
                              <m:r>
                                <a:rPr lang="en-US" sz="2400" b="0" i="1" smtClean="0">
                                  <a:latin typeface="Cambria Math" panose="02040503050406030204" pitchFamily="18" charset="0"/>
                                </a:rPr>
                                <m:t>2</m:t>
                              </m:r>
                            </m:sup>
                          </m:sSup>
                        </m:e>
                      </m:nary>
                    </m:oMath>
                  </m:oMathPara>
                </a14:m>
                <a:endParaRPr lang="en-US" sz="2400" b="0" dirty="0"/>
              </a:p>
            </p:txBody>
          </p:sp>
        </mc:Choice>
        <mc:Fallback xmlns="">
          <p:sp>
            <p:nvSpPr>
              <p:cNvPr id="9" name="TextBox 8">
                <a:extLst>
                  <a:ext uri="{FF2B5EF4-FFF2-40B4-BE49-F238E27FC236}">
                    <a16:creationId xmlns:a16="http://schemas.microsoft.com/office/drawing/2014/main" id="{D89AE968-F0F1-4E71-B940-DEDB7EA4224E}"/>
                  </a:ext>
                </a:extLst>
              </p:cNvPr>
              <p:cNvSpPr txBox="1">
                <a:spLocks noRot="1" noChangeAspect="1" noMove="1" noResize="1" noEditPoints="1" noAdjustHandles="1" noChangeArrowheads="1" noChangeShapeType="1" noTextEdit="1"/>
              </p:cNvSpPr>
              <p:nvPr/>
            </p:nvSpPr>
            <p:spPr>
              <a:xfrm>
                <a:off x="1613727" y="1629152"/>
                <a:ext cx="3848810" cy="1037848"/>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32EE6C3-F4BB-404F-918C-4CDE6DA7B8FA}"/>
              </a:ext>
            </a:extLst>
          </p:cNvPr>
          <p:cNvSpPr>
            <a:spLocks noGrp="1" noChangeArrowheads="1"/>
          </p:cNvSpPr>
          <p:nvPr>
            <p:ph type="title"/>
          </p:nvPr>
        </p:nvSpPr>
        <p:spPr/>
        <p:txBody>
          <a:bodyPr/>
          <a:lstStyle/>
          <a:p>
            <a:pPr>
              <a:defRPr/>
            </a:pPr>
            <a:r>
              <a:rPr lang="en-US">
                <a:cs typeface="+mj-cs"/>
              </a:rPr>
              <a:t>Measure of Impurity: GINI</a:t>
            </a:r>
          </a:p>
        </p:txBody>
      </p:sp>
      <p:sp>
        <p:nvSpPr>
          <p:cNvPr id="38914" name="Rectangle 3">
            <a:extLst>
              <a:ext uri="{FF2B5EF4-FFF2-40B4-BE49-F238E27FC236}">
                <a16:creationId xmlns:a16="http://schemas.microsoft.com/office/drawing/2014/main" id="{79BD5C74-8908-461F-95ED-FE7B284D97E4}"/>
              </a:ext>
            </a:extLst>
          </p:cNvPr>
          <p:cNvSpPr>
            <a:spLocks noGrp="1" noChangeArrowheads="1"/>
          </p:cNvSpPr>
          <p:nvPr>
            <p:ph type="body" idx="1"/>
          </p:nvPr>
        </p:nvSpPr>
        <p:spPr>
          <a:xfrm>
            <a:off x="411163" y="1143000"/>
            <a:ext cx="8318500" cy="3962400"/>
          </a:xfrm>
        </p:spPr>
        <p:txBody>
          <a:bodyPr/>
          <a:lstStyle/>
          <a:p>
            <a:pPr>
              <a:lnSpc>
                <a:spcPct val="90000"/>
              </a:lnSpc>
            </a:pPr>
            <a:r>
              <a:rPr lang="en-US" altLang="en-US" sz="2400" dirty="0">
                <a:ea typeface="ＭＳ Ｐゴシック" panose="020B0600070205080204" pitchFamily="34" charset="-128"/>
              </a:rPr>
              <a:t>Gini Index for a given node t :</a:t>
            </a:r>
          </a:p>
          <a:p>
            <a:pPr>
              <a:lnSpc>
                <a:spcPct val="90000"/>
              </a:lnSpc>
            </a:pPr>
            <a:endParaRPr lang="en-US" altLang="en-US" sz="2000" dirty="0">
              <a:ea typeface="ＭＳ Ｐゴシック" panose="020B0600070205080204" pitchFamily="34" charset="-128"/>
            </a:endParaRPr>
          </a:p>
          <a:p>
            <a:pPr lvl="2">
              <a:lnSpc>
                <a:spcPct val="90000"/>
              </a:lnSpc>
              <a:buFont typeface="Wingdings" panose="05000000000000000000" pitchFamily="2" charset="2"/>
              <a:buNone/>
            </a:pPr>
            <a:endParaRPr lang="en-US" altLang="en-US" sz="2000" dirty="0">
              <a:ea typeface="ＭＳ Ｐゴシック" panose="020B0600070205080204" pitchFamily="34" charset="-128"/>
            </a:endParaRPr>
          </a:p>
          <a:p>
            <a:pPr lvl="2">
              <a:lnSpc>
                <a:spcPct val="90000"/>
              </a:lnSpc>
              <a:buFont typeface="Wingdings" panose="05000000000000000000" pitchFamily="2" charset="2"/>
              <a:buNone/>
            </a:pPr>
            <a:endParaRPr lang="en-US" altLang="en-US" sz="800" dirty="0">
              <a:ea typeface="ＭＳ Ｐゴシック" panose="020B0600070205080204" pitchFamily="34" charset="-128"/>
            </a:endParaRPr>
          </a:p>
          <a:p>
            <a:pPr lvl="2">
              <a:lnSpc>
                <a:spcPct val="90000"/>
              </a:lnSpc>
              <a:buFont typeface="Wingdings" panose="05000000000000000000" pitchFamily="2" charset="2"/>
              <a:buNone/>
            </a:pPr>
            <a:endParaRPr lang="en-US" altLang="en-US" sz="2000" dirty="0">
              <a:ea typeface="ＭＳ Ｐゴシック" panose="020B0600070205080204" pitchFamily="34" charset="-128"/>
            </a:endParaRPr>
          </a:p>
          <a:p>
            <a:pPr lvl="2">
              <a:lnSpc>
                <a:spcPct val="90000"/>
              </a:lnSpc>
              <a:buFont typeface="Wingdings" panose="05000000000000000000" pitchFamily="2" charset="2"/>
              <a:buNone/>
            </a:pPr>
            <a:br>
              <a:rPr lang="en-US" altLang="en-US" sz="2000" dirty="0">
                <a:ea typeface="ＭＳ Ｐゴシック" panose="020B0600070205080204" pitchFamily="34" charset="-128"/>
              </a:rPr>
            </a:br>
            <a:endParaRPr lang="en-US" altLang="en-US" sz="800" dirty="0">
              <a:ea typeface="ＭＳ Ｐゴシック" panose="020B0600070205080204" pitchFamily="34" charset="-128"/>
            </a:endParaRPr>
          </a:p>
          <a:p>
            <a:pPr lvl="1">
              <a:lnSpc>
                <a:spcPct val="90000"/>
              </a:lnSpc>
            </a:pPr>
            <a:r>
              <a:rPr lang="en-US" altLang="en-US" sz="2400" dirty="0">
                <a:ea typeface="ＭＳ Ｐゴシック" panose="020B0600070205080204" pitchFamily="34" charset="-128"/>
              </a:rPr>
              <a:t>For 2-class problem (p, 1 – p):</a:t>
            </a:r>
          </a:p>
          <a:p>
            <a:pPr lvl="2">
              <a:lnSpc>
                <a:spcPct val="90000"/>
              </a:lnSpc>
            </a:pPr>
            <a:r>
              <a:rPr lang="en-US" altLang="en-US" sz="2000" dirty="0">
                <a:ea typeface="ＭＳ Ｐゴシック" panose="020B0600070205080204" pitchFamily="34" charset="-128"/>
              </a:rPr>
              <a:t> GINI = 1 – p</a:t>
            </a:r>
            <a:r>
              <a:rPr lang="en-US" altLang="en-US" sz="2000" baseline="30000" dirty="0">
                <a:ea typeface="ＭＳ Ｐゴシック" panose="020B0600070205080204" pitchFamily="34" charset="-128"/>
              </a:rPr>
              <a:t>2</a:t>
            </a:r>
            <a:r>
              <a:rPr lang="en-US" altLang="en-US" sz="2000" dirty="0">
                <a:ea typeface="ＭＳ Ｐゴシック" panose="020B0600070205080204" pitchFamily="34" charset="-128"/>
              </a:rPr>
              <a:t> – (1 – p)</a:t>
            </a:r>
            <a:r>
              <a:rPr lang="en-US" altLang="en-US" sz="2000" baseline="30000" dirty="0">
                <a:ea typeface="ＭＳ Ｐゴシック" panose="020B0600070205080204" pitchFamily="34" charset="-128"/>
              </a:rPr>
              <a:t>2</a:t>
            </a:r>
            <a:r>
              <a:rPr lang="en-US" altLang="en-US" sz="2000" dirty="0">
                <a:ea typeface="ＭＳ Ｐゴシック" panose="020B0600070205080204" pitchFamily="34" charset="-128"/>
              </a:rPr>
              <a:t> = 2p (1-p)</a:t>
            </a:r>
            <a:endParaRPr lang="en-US" altLang="en-US" sz="1600" baseline="30000" dirty="0">
              <a:ea typeface="ＭＳ Ｐゴシック" panose="020B0600070205080204" pitchFamily="34" charset="-128"/>
            </a:endParaRPr>
          </a:p>
        </p:txBody>
      </p:sp>
      <p:graphicFrame>
        <p:nvGraphicFramePr>
          <p:cNvPr id="38916" name="Object 1">
            <a:extLst>
              <a:ext uri="{FF2B5EF4-FFF2-40B4-BE49-F238E27FC236}">
                <a16:creationId xmlns:a16="http://schemas.microsoft.com/office/drawing/2014/main" id="{EE315B9B-4DE7-458B-9F56-648AB06C9CD9}"/>
              </a:ext>
            </a:extLst>
          </p:cNvPr>
          <p:cNvGraphicFramePr>
            <a:graphicFrameLocks noChangeAspect="1"/>
          </p:cNvGraphicFramePr>
          <p:nvPr/>
        </p:nvGraphicFramePr>
        <p:xfrm>
          <a:off x="1295400" y="4572000"/>
          <a:ext cx="1371600" cy="808038"/>
        </p:xfrm>
        <a:graphic>
          <a:graphicData uri="http://schemas.openxmlformats.org/presentationml/2006/ole">
            <mc:AlternateContent xmlns:mc="http://schemas.openxmlformats.org/markup-compatibility/2006">
              <mc:Choice xmlns:v="urn:schemas-microsoft-com:vml" Requires="v">
                <p:oleObj name="Document" r:id="rId2" imgW="3284220" imgH="1970532" progId="Word.Document.8">
                  <p:embed/>
                </p:oleObj>
              </mc:Choice>
              <mc:Fallback>
                <p:oleObj name="Document" r:id="rId2" imgW="3284220" imgH="1970532" progId="Word.Document.8">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572000"/>
                        <a:ext cx="1371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8917" name="Object 2">
            <a:extLst>
              <a:ext uri="{FF2B5EF4-FFF2-40B4-BE49-F238E27FC236}">
                <a16:creationId xmlns:a16="http://schemas.microsoft.com/office/drawing/2014/main" id="{6E71460F-3960-42A3-BB53-55C550E0A025}"/>
              </a:ext>
            </a:extLst>
          </p:cNvPr>
          <p:cNvGraphicFramePr>
            <a:graphicFrameLocks noChangeAspect="1"/>
          </p:cNvGraphicFramePr>
          <p:nvPr/>
        </p:nvGraphicFramePr>
        <p:xfrm>
          <a:off x="4572000" y="4572000"/>
          <a:ext cx="1371600" cy="808038"/>
        </p:xfrm>
        <a:graphic>
          <a:graphicData uri="http://schemas.openxmlformats.org/presentationml/2006/ole">
            <mc:AlternateContent xmlns:mc="http://schemas.openxmlformats.org/markup-compatibility/2006">
              <mc:Choice xmlns:v="urn:schemas-microsoft-com:vml" Requires="v">
                <p:oleObj name="Document" r:id="rId4" imgW="3284220" imgH="1970532" progId="Word.Document.8">
                  <p:embed/>
                </p:oleObj>
              </mc:Choice>
              <mc:Fallback>
                <p:oleObj name="Document" r:id="rId4" imgW="3284220" imgH="1970532"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4572000"/>
                        <a:ext cx="1371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8918" name="Object 3">
            <a:extLst>
              <a:ext uri="{FF2B5EF4-FFF2-40B4-BE49-F238E27FC236}">
                <a16:creationId xmlns:a16="http://schemas.microsoft.com/office/drawing/2014/main" id="{8A4756EA-4B03-42EA-9913-FAA930BC1993}"/>
              </a:ext>
            </a:extLst>
          </p:cNvPr>
          <p:cNvGraphicFramePr>
            <a:graphicFrameLocks noChangeAspect="1"/>
          </p:cNvGraphicFramePr>
          <p:nvPr/>
        </p:nvGraphicFramePr>
        <p:xfrm>
          <a:off x="6248400" y="4572000"/>
          <a:ext cx="1371600" cy="808038"/>
        </p:xfrm>
        <a:graphic>
          <a:graphicData uri="http://schemas.openxmlformats.org/presentationml/2006/ole">
            <mc:AlternateContent xmlns:mc="http://schemas.openxmlformats.org/markup-compatibility/2006">
              <mc:Choice xmlns:v="urn:schemas-microsoft-com:vml" Requires="v">
                <p:oleObj name="Document" r:id="rId6" imgW="3284220" imgH="1970532" progId="Word.Document.8">
                  <p:embed/>
                </p:oleObj>
              </mc:Choice>
              <mc:Fallback>
                <p:oleObj name="Document" r:id="rId6" imgW="3284220" imgH="1970532" progId="Word.Document.8">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8400" y="4572000"/>
                        <a:ext cx="1371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8919" name="Object 4">
            <a:extLst>
              <a:ext uri="{FF2B5EF4-FFF2-40B4-BE49-F238E27FC236}">
                <a16:creationId xmlns:a16="http://schemas.microsoft.com/office/drawing/2014/main" id="{EC5A82F4-0C14-4A30-80CD-8B7C42019D5F}"/>
              </a:ext>
            </a:extLst>
          </p:cNvPr>
          <p:cNvGraphicFramePr>
            <a:graphicFrameLocks noChangeAspect="1"/>
          </p:cNvGraphicFramePr>
          <p:nvPr/>
        </p:nvGraphicFramePr>
        <p:xfrm>
          <a:off x="2971800" y="4572000"/>
          <a:ext cx="1371600" cy="808038"/>
        </p:xfrm>
        <a:graphic>
          <a:graphicData uri="http://schemas.openxmlformats.org/presentationml/2006/ole">
            <mc:AlternateContent xmlns:mc="http://schemas.openxmlformats.org/markup-compatibility/2006">
              <mc:Choice xmlns:v="urn:schemas-microsoft-com:vml" Requires="v">
                <p:oleObj name="Document" r:id="rId8" imgW="3284220" imgH="1970532" progId="Word.Document.8">
                  <p:embed/>
                </p:oleObj>
              </mc:Choice>
              <mc:Fallback>
                <p:oleObj name="Document" r:id="rId8" imgW="3284220" imgH="1970532" progId="Word.Document.8">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1800" y="4572000"/>
                        <a:ext cx="1371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 name="Date Placeholder 1">
            <a:extLst>
              <a:ext uri="{FF2B5EF4-FFF2-40B4-BE49-F238E27FC236}">
                <a16:creationId xmlns:a16="http://schemas.microsoft.com/office/drawing/2014/main" id="{63D3EDE1-1A11-4217-9072-722C008D2D29}"/>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AEF391D5-8CCD-4B7B-AEAD-4F7B958B921A}"/>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13C73ABD-BE94-453C-B227-9AEBB5668060}"/>
              </a:ext>
            </a:extLst>
          </p:cNvPr>
          <p:cNvSpPr>
            <a:spLocks noGrp="1"/>
          </p:cNvSpPr>
          <p:nvPr>
            <p:ph type="sldNum" sz="quarter" idx="12"/>
          </p:nvPr>
        </p:nvSpPr>
        <p:spPr/>
        <p:txBody>
          <a:bodyPr/>
          <a:lstStyle/>
          <a:p>
            <a:pPr>
              <a:defRPr/>
            </a:pPr>
            <a:fld id="{6962B9CE-DD13-4C04-8E3A-BE1A957B656B}" type="slidenum">
              <a:rPr lang="en-US"/>
              <a:pPr>
                <a:defRPr/>
              </a:pPr>
              <a:t>42</a:t>
            </a:fld>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3AF1F6F-5C58-4E6E-9969-C42AC982F3DF}"/>
                  </a:ext>
                </a:extLst>
              </p:cNvPr>
              <p:cNvSpPr txBox="1"/>
              <p:nvPr/>
            </p:nvSpPr>
            <p:spPr>
              <a:xfrm>
                <a:off x="1657350" y="1819652"/>
                <a:ext cx="3848810" cy="10378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𝐺𝑖𝑛𝑖</m:t>
                      </m:r>
                      <m:r>
                        <a:rPr lang="en-US" sz="2400" b="0" i="1" smtClean="0">
                          <a:latin typeface="Cambria Math" panose="02040503050406030204" pitchFamily="18" charset="0"/>
                        </a:rPr>
                        <m:t> </m:t>
                      </m:r>
                      <m:r>
                        <a:rPr lang="en-US" sz="2400" b="0" i="1" smtClean="0">
                          <a:latin typeface="Cambria Math" panose="02040503050406030204" pitchFamily="18" charset="0"/>
                        </a:rPr>
                        <m:t>𝐼𝑛𝑑𝑒𝑥</m:t>
                      </m:r>
                      <m:r>
                        <a:rPr lang="en-US" sz="2400" b="0" i="1" smtClean="0">
                          <a:latin typeface="Cambria Math" panose="02040503050406030204" pitchFamily="18" charset="0"/>
                        </a:rPr>
                        <m:t>=1 − </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=0</m:t>
                          </m:r>
                        </m:sub>
                        <m:sup>
                          <m:r>
                            <a:rPr lang="en-US" sz="2400" b="0" i="1" smtClean="0">
                              <a:latin typeface="Cambria Math" panose="02040503050406030204" pitchFamily="18" charset="0"/>
                            </a:rPr>
                            <m:t>𝑐</m:t>
                          </m:r>
                          <m:r>
                            <a:rPr lang="en-US" sz="2400" b="0" i="1" smtClean="0">
                              <a:latin typeface="Cambria Math" panose="02040503050406030204" pitchFamily="18" charset="0"/>
                            </a:rPr>
                            <m:t>−1</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e>
                            <m:sup>
                              <m:r>
                                <a:rPr lang="en-US" sz="2400" b="0" i="1" smtClean="0">
                                  <a:latin typeface="Cambria Math" panose="02040503050406030204" pitchFamily="18" charset="0"/>
                                </a:rPr>
                                <m:t>2</m:t>
                              </m:r>
                            </m:sup>
                          </m:sSup>
                        </m:e>
                      </m:nary>
                    </m:oMath>
                  </m:oMathPara>
                </a14:m>
                <a:endParaRPr lang="en-US" sz="2400" b="0" dirty="0"/>
              </a:p>
            </p:txBody>
          </p:sp>
        </mc:Choice>
        <mc:Fallback xmlns="">
          <p:sp>
            <p:nvSpPr>
              <p:cNvPr id="12" name="TextBox 11">
                <a:extLst>
                  <a:ext uri="{FF2B5EF4-FFF2-40B4-BE49-F238E27FC236}">
                    <a16:creationId xmlns:a16="http://schemas.microsoft.com/office/drawing/2014/main" id="{63AF1F6F-5C58-4E6E-9969-C42AC982F3DF}"/>
                  </a:ext>
                </a:extLst>
              </p:cNvPr>
              <p:cNvSpPr txBox="1">
                <a:spLocks noRot="1" noChangeAspect="1" noMove="1" noResize="1" noEditPoints="1" noAdjustHandles="1" noChangeArrowheads="1" noChangeShapeType="1" noTextEdit="1"/>
              </p:cNvSpPr>
              <p:nvPr/>
            </p:nvSpPr>
            <p:spPr>
              <a:xfrm>
                <a:off x="1657350" y="1819652"/>
                <a:ext cx="3848810" cy="1037848"/>
              </a:xfrm>
              <a:prstGeom prst="rect">
                <a:avLst/>
              </a:prstGeom>
              <a:blipFill>
                <a:blip r:embed="rId11"/>
                <a:stretch>
                  <a:fillRect/>
                </a:stretch>
              </a:blipFill>
            </p:spPr>
            <p:txBody>
              <a:bodyPr/>
              <a:lstStyle/>
              <a:p>
                <a:r>
                  <a:rPr lang="en-US">
                    <a:noFill/>
                  </a:rPr>
                  <a:t> </a:t>
                </a:r>
              </a:p>
            </p:txBody>
          </p:sp>
        </mc:Fallback>
      </mc:AlternateContent>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D0797F97-8737-4196-8F78-DDED39E93034}"/>
              </a:ext>
            </a:extLst>
          </p:cNvPr>
          <p:cNvSpPr>
            <a:spLocks noGrp="1" noChangeArrowheads="1"/>
          </p:cNvSpPr>
          <p:nvPr>
            <p:ph type="title"/>
          </p:nvPr>
        </p:nvSpPr>
        <p:spPr/>
        <p:txBody>
          <a:bodyPr/>
          <a:lstStyle/>
          <a:p>
            <a:pPr>
              <a:defRPr/>
            </a:pPr>
            <a:r>
              <a:rPr lang="en-US">
                <a:cs typeface="+mj-cs"/>
              </a:rPr>
              <a:t>Computing Gini Index of a Single Node</a:t>
            </a:r>
          </a:p>
        </p:txBody>
      </p:sp>
      <p:graphicFrame>
        <p:nvGraphicFramePr>
          <p:cNvPr id="39938" name="Object 5">
            <a:extLst>
              <a:ext uri="{FF2B5EF4-FFF2-40B4-BE49-F238E27FC236}">
                <a16:creationId xmlns:a16="http://schemas.microsoft.com/office/drawing/2014/main" id="{E8200039-0ABF-4B57-A2ED-2890FA279DFA}"/>
              </a:ext>
            </a:extLst>
          </p:cNvPr>
          <p:cNvGraphicFramePr>
            <a:graphicFrameLocks noChangeAspect="1"/>
          </p:cNvGraphicFramePr>
          <p:nvPr/>
        </p:nvGraphicFramePr>
        <p:xfrm>
          <a:off x="457200" y="2339975"/>
          <a:ext cx="2362200" cy="936625"/>
        </p:xfrm>
        <a:graphic>
          <a:graphicData uri="http://schemas.openxmlformats.org/presentationml/2006/ole">
            <mc:AlternateContent xmlns:mc="http://schemas.openxmlformats.org/markup-compatibility/2006">
              <mc:Choice xmlns:v="urn:schemas-microsoft-com:vml" Requires="v">
                <p:oleObj name="Document" r:id="rId2" imgW="3238500" imgH="1357884" progId="Word.Document.8">
                  <p:embed/>
                </p:oleObj>
              </mc:Choice>
              <mc:Fallback>
                <p:oleObj name="Document" r:id="rId2" imgW="3238500" imgH="1357884" progId="Word.Document.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39975"/>
                        <a:ext cx="236220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9939" name="Object 6">
            <a:extLst>
              <a:ext uri="{FF2B5EF4-FFF2-40B4-BE49-F238E27FC236}">
                <a16:creationId xmlns:a16="http://schemas.microsoft.com/office/drawing/2014/main" id="{7120A4C6-279B-4344-8651-656473735165}"/>
              </a:ext>
            </a:extLst>
          </p:cNvPr>
          <p:cNvGraphicFramePr>
            <a:graphicFrameLocks noChangeAspect="1"/>
          </p:cNvGraphicFramePr>
          <p:nvPr/>
        </p:nvGraphicFramePr>
        <p:xfrm>
          <a:off x="533400" y="5181600"/>
          <a:ext cx="2286000" cy="938213"/>
        </p:xfrm>
        <a:graphic>
          <a:graphicData uri="http://schemas.openxmlformats.org/presentationml/2006/ole">
            <mc:AlternateContent xmlns:mc="http://schemas.openxmlformats.org/markup-compatibility/2006">
              <mc:Choice xmlns:v="urn:schemas-microsoft-com:vml" Requires="v">
                <p:oleObj name="Document" r:id="rId4" imgW="3238500" imgH="1382268" progId="Word.Document.8">
                  <p:embed/>
                </p:oleObj>
              </mc:Choice>
              <mc:Fallback>
                <p:oleObj name="Document" r:id="rId4" imgW="3238500" imgH="1382268" progId="Word.Document.8">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5181600"/>
                        <a:ext cx="2286000"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9940" name="Object 8">
            <a:extLst>
              <a:ext uri="{FF2B5EF4-FFF2-40B4-BE49-F238E27FC236}">
                <a16:creationId xmlns:a16="http://schemas.microsoft.com/office/drawing/2014/main" id="{204A3D49-4270-4D62-ABAA-F91EA1DF73FA}"/>
              </a:ext>
            </a:extLst>
          </p:cNvPr>
          <p:cNvGraphicFramePr>
            <a:graphicFrameLocks noChangeAspect="1"/>
          </p:cNvGraphicFramePr>
          <p:nvPr/>
        </p:nvGraphicFramePr>
        <p:xfrm>
          <a:off x="533400" y="3817938"/>
          <a:ext cx="2286000" cy="906462"/>
        </p:xfrm>
        <a:graphic>
          <a:graphicData uri="http://schemas.openxmlformats.org/presentationml/2006/ole">
            <mc:AlternateContent xmlns:mc="http://schemas.openxmlformats.org/markup-compatibility/2006">
              <mc:Choice xmlns:v="urn:schemas-microsoft-com:vml" Requires="v">
                <p:oleObj name="Document" r:id="rId6" imgW="3238500" imgH="1357884" progId="Word.Document.8">
                  <p:embed/>
                </p:oleObj>
              </mc:Choice>
              <mc:Fallback>
                <p:oleObj name="Document" r:id="rId6" imgW="3238500" imgH="1357884" progId="Word.Document.8">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3817938"/>
                        <a:ext cx="2286000"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9941" name="Text Box 10">
            <a:extLst>
              <a:ext uri="{FF2B5EF4-FFF2-40B4-BE49-F238E27FC236}">
                <a16:creationId xmlns:a16="http://schemas.microsoft.com/office/drawing/2014/main" id="{5132657C-D92C-4BC0-AC0F-43D3EC302F57}"/>
              </a:ext>
            </a:extLst>
          </p:cNvPr>
          <p:cNvSpPr txBox="1">
            <a:spLocks noChangeArrowheads="1"/>
          </p:cNvSpPr>
          <p:nvPr/>
        </p:nvSpPr>
        <p:spPr bwMode="auto">
          <a:xfrm>
            <a:off x="3048000" y="2339975"/>
            <a:ext cx="5181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P(C1) = 0/6 = 0     P(C2) = 6/6 = 1</a:t>
            </a:r>
          </a:p>
          <a:p>
            <a:pPr>
              <a:spcBef>
                <a:spcPct val="50000"/>
              </a:spcBef>
              <a:spcAft>
                <a:spcPct val="0"/>
              </a:spcAft>
              <a:buClrTx/>
              <a:buSzTx/>
              <a:buFontTx/>
              <a:buNone/>
            </a:pPr>
            <a:r>
              <a:rPr lang="en-US" altLang="en-US" sz="2000"/>
              <a:t>Gini = 1 – P(C1)</a:t>
            </a:r>
            <a:r>
              <a:rPr lang="en-US" altLang="en-US" sz="2000" baseline="30000"/>
              <a:t>2 </a:t>
            </a:r>
            <a:r>
              <a:rPr lang="en-US" altLang="en-US" sz="2000"/>
              <a:t>– P(C2)</a:t>
            </a:r>
            <a:r>
              <a:rPr lang="en-US" altLang="en-US" sz="2000" baseline="30000"/>
              <a:t>2</a:t>
            </a:r>
            <a:r>
              <a:rPr lang="en-US" altLang="en-US" sz="2000"/>
              <a:t> = 1 – 0 – 1 = 0 </a:t>
            </a:r>
          </a:p>
        </p:txBody>
      </p:sp>
      <p:sp>
        <p:nvSpPr>
          <p:cNvPr id="39943" name="Text Box 12">
            <a:extLst>
              <a:ext uri="{FF2B5EF4-FFF2-40B4-BE49-F238E27FC236}">
                <a16:creationId xmlns:a16="http://schemas.microsoft.com/office/drawing/2014/main" id="{6B83C9A4-725F-4709-A681-1DA1F3E292D8}"/>
              </a:ext>
            </a:extLst>
          </p:cNvPr>
          <p:cNvSpPr txBox="1">
            <a:spLocks noChangeArrowheads="1"/>
          </p:cNvSpPr>
          <p:nvPr/>
        </p:nvSpPr>
        <p:spPr bwMode="auto">
          <a:xfrm>
            <a:off x="3124200" y="3817938"/>
            <a:ext cx="5181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P(C1) = 1/6          P(C2) = 5/6</a:t>
            </a:r>
          </a:p>
          <a:p>
            <a:pPr>
              <a:spcBef>
                <a:spcPct val="50000"/>
              </a:spcBef>
              <a:spcAft>
                <a:spcPct val="0"/>
              </a:spcAft>
              <a:buClrTx/>
              <a:buSzTx/>
              <a:buFontTx/>
              <a:buNone/>
            </a:pPr>
            <a:r>
              <a:rPr lang="en-US" altLang="en-US" sz="2000"/>
              <a:t>Gini = 1 – (1/6)</a:t>
            </a:r>
            <a:r>
              <a:rPr lang="en-US" altLang="en-US" sz="2000" baseline="30000"/>
              <a:t>2 </a:t>
            </a:r>
            <a:r>
              <a:rPr lang="en-US" altLang="en-US" sz="2000"/>
              <a:t>– (5/6)</a:t>
            </a:r>
            <a:r>
              <a:rPr lang="en-US" altLang="en-US" sz="2000" baseline="30000"/>
              <a:t>2</a:t>
            </a:r>
            <a:r>
              <a:rPr lang="en-US" altLang="en-US" sz="2000"/>
              <a:t> = 0.278</a:t>
            </a:r>
          </a:p>
        </p:txBody>
      </p:sp>
      <p:sp>
        <p:nvSpPr>
          <p:cNvPr id="39944" name="Text Box 13">
            <a:extLst>
              <a:ext uri="{FF2B5EF4-FFF2-40B4-BE49-F238E27FC236}">
                <a16:creationId xmlns:a16="http://schemas.microsoft.com/office/drawing/2014/main" id="{273B77E6-5A4D-4498-BE2E-6EF07BE4FDF8}"/>
              </a:ext>
            </a:extLst>
          </p:cNvPr>
          <p:cNvSpPr txBox="1">
            <a:spLocks noChangeArrowheads="1"/>
          </p:cNvSpPr>
          <p:nvPr/>
        </p:nvSpPr>
        <p:spPr bwMode="auto">
          <a:xfrm>
            <a:off x="3124200" y="5105400"/>
            <a:ext cx="5181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P(C1) = 2/6          P(C2) = 4/6</a:t>
            </a:r>
          </a:p>
          <a:p>
            <a:pPr>
              <a:spcBef>
                <a:spcPct val="50000"/>
              </a:spcBef>
              <a:spcAft>
                <a:spcPct val="0"/>
              </a:spcAft>
              <a:buClrTx/>
              <a:buSzTx/>
              <a:buFontTx/>
              <a:buNone/>
            </a:pPr>
            <a:r>
              <a:rPr lang="en-US" altLang="en-US" sz="2000"/>
              <a:t>Gini = 1 – (2/6)</a:t>
            </a:r>
            <a:r>
              <a:rPr lang="en-US" altLang="en-US" sz="2000" baseline="30000"/>
              <a:t>2 </a:t>
            </a:r>
            <a:r>
              <a:rPr lang="en-US" altLang="en-US" sz="2000"/>
              <a:t>– (4/6)</a:t>
            </a:r>
            <a:r>
              <a:rPr lang="en-US" altLang="en-US" sz="2000" baseline="30000"/>
              <a:t>2</a:t>
            </a:r>
            <a:r>
              <a:rPr lang="en-US" altLang="en-US" sz="2000"/>
              <a:t> = 0.444</a:t>
            </a:r>
          </a:p>
        </p:txBody>
      </p:sp>
      <p:sp>
        <p:nvSpPr>
          <p:cNvPr id="2" name="Date Placeholder 1">
            <a:extLst>
              <a:ext uri="{FF2B5EF4-FFF2-40B4-BE49-F238E27FC236}">
                <a16:creationId xmlns:a16="http://schemas.microsoft.com/office/drawing/2014/main" id="{98C9E4E7-BC89-4A57-B641-77BA45BDA816}"/>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F3F61E7E-E2B4-4C81-BA18-B27510545930}"/>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505481D9-A3B4-4E13-857D-1D6CEFDEA472}"/>
              </a:ext>
            </a:extLst>
          </p:cNvPr>
          <p:cNvSpPr>
            <a:spLocks noGrp="1"/>
          </p:cNvSpPr>
          <p:nvPr>
            <p:ph type="sldNum" sz="quarter" idx="12"/>
          </p:nvPr>
        </p:nvSpPr>
        <p:spPr/>
        <p:txBody>
          <a:bodyPr/>
          <a:lstStyle/>
          <a:p>
            <a:pPr>
              <a:defRPr/>
            </a:pPr>
            <a:fld id="{B60C5DB0-FAEB-48A8-BECF-D2B899EB371D}" type="slidenum">
              <a:rPr lang="en-US"/>
              <a:pPr>
                <a:defRPr/>
              </a:pPr>
              <a:t>43</a:t>
            </a:fld>
            <a:endParaRPr 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A8B679A-E8F1-40EB-8D90-5FB6D8C61362}"/>
                  </a:ext>
                </a:extLst>
              </p:cNvPr>
              <p:cNvSpPr txBox="1"/>
              <p:nvPr/>
            </p:nvSpPr>
            <p:spPr>
              <a:xfrm>
                <a:off x="2209800" y="1031458"/>
                <a:ext cx="3848810" cy="10378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𝐺𝑖𝑛𝑖</m:t>
                      </m:r>
                      <m:r>
                        <a:rPr lang="en-US" sz="2400" b="0" i="1" smtClean="0">
                          <a:latin typeface="Cambria Math" panose="02040503050406030204" pitchFamily="18" charset="0"/>
                        </a:rPr>
                        <m:t> </m:t>
                      </m:r>
                      <m:r>
                        <a:rPr lang="en-US" sz="2400" b="0" i="1" smtClean="0">
                          <a:latin typeface="Cambria Math" panose="02040503050406030204" pitchFamily="18" charset="0"/>
                        </a:rPr>
                        <m:t>𝐼𝑛𝑑𝑒𝑥</m:t>
                      </m:r>
                      <m:r>
                        <a:rPr lang="en-US" sz="2400" b="0" i="1" smtClean="0">
                          <a:latin typeface="Cambria Math" panose="02040503050406030204" pitchFamily="18" charset="0"/>
                        </a:rPr>
                        <m:t>=1 − </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=0</m:t>
                          </m:r>
                        </m:sub>
                        <m:sup>
                          <m:r>
                            <a:rPr lang="en-US" sz="2400" b="0" i="1" smtClean="0">
                              <a:latin typeface="Cambria Math" panose="02040503050406030204" pitchFamily="18" charset="0"/>
                            </a:rPr>
                            <m:t>𝑐</m:t>
                          </m:r>
                          <m:r>
                            <a:rPr lang="en-US" sz="2400" b="0" i="1" smtClean="0">
                              <a:latin typeface="Cambria Math" panose="02040503050406030204" pitchFamily="18" charset="0"/>
                            </a:rPr>
                            <m:t>−1</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e>
                            <m:sup>
                              <m:r>
                                <a:rPr lang="en-US" sz="2400" b="0" i="1" smtClean="0">
                                  <a:latin typeface="Cambria Math" panose="02040503050406030204" pitchFamily="18" charset="0"/>
                                </a:rPr>
                                <m:t>2</m:t>
                              </m:r>
                            </m:sup>
                          </m:sSup>
                        </m:e>
                      </m:nary>
                    </m:oMath>
                  </m:oMathPara>
                </a14:m>
                <a:endParaRPr lang="en-US" sz="2400" b="0" dirty="0"/>
              </a:p>
            </p:txBody>
          </p:sp>
        </mc:Choice>
        <mc:Fallback xmlns="">
          <p:sp>
            <p:nvSpPr>
              <p:cNvPr id="13" name="TextBox 12">
                <a:extLst>
                  <a:ext uri="{FF2B5EF4-FFF2-40B4-BE49-F238E27FC236}">
                    <a16:creationId xmlns:a16="http://schemas.microsoft.com/office/drawing/2014/main" id="{5A8B679A-E8F1-40EB-8D90-5FB6D8C61362}"/>
                  </a:ext>
                </a:extLst>
              </p:cNvPr>
              <p:cNvSpPr txBox="1">
                <a:spLocks noRot="1" noChangeAspect="1" noMove="1" noResize="1" noEditPoints="1" noAdjustHandles="1" noChangeArrowheads="1" noChangeShapeType="1" noTextEdit="1"/>
              </p:cNvSpPr>
              <p:nvPr/>
            </p:nvSpPr>
            <p:spPr>
              <a:xfrm>
                <a:off x="2209800" y="1031458"/>
                <a:ext cx="3848810" cy="1037848"/>
              </a:xfrm>
              <a:prstGeom prst="rect">
                <a:avLst/>
              </a:prstGeom>
              <a:blipFill>
                <a:blip r:embed="rId9"/>
                <a:stretch>
                  <a:fillRect/>
                </a:stretch>
              </a:blipFill>
            </p:spPr>
            <p:txBody>
              <a:bodyPr/>
              <a:lstStyle/>
              <a:p>
                <a:r>
                  <a:rPr lang="en-US">
                    <a:noFill/>
                  </a:rPr>
                  <a:t> </a:t>
                </a:r>
              </a:p>
            </p:txBody>
          </p:sp>
        </mc:Fallback>
      </mc:AlternateContent>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C457AF5C-DE8A-4ACD-9EF6-A7E0705374A8}"/>
              </a:ext>
            </a:extLst>
          </p:cNvPr>
          <p:cNvSpPr>
            <a:spLocks noGrp="1" noChangeArrowheads="1"/>
          </p:cNvSpPr>
          <p:nvPr>
            <p:ph type="title"/>
          </p:nvPr>
        </p:nvSpPr>
        <p:spPr>
          <a:xfrm>
            <a:off x="381000" y="381000"/>
            <a:ext cx="8534400" cy="533400"/>
          </a:xfrm>
        </p:spPr>
        <p:txBody>
          <a:bodyPr/>
          <a:lstStyle/>
          <a:p>
            <a:pPr>
              <a:defRPr/>
            </a:pPr>
            <a:r>
              <a:rPr lang="en-US" dirty="0">
                <a:cs typeface="+mj-cs"/>
              </a:rPr>
              <a:t>Information Gain</a:t>
            </a:r>
          </a:p>
        </p:txBody>
      </p:sp>
      <p:sp>
        <p:nvSpPr>
          <p:cNvPr id="34819" name="Rectangle 3">
            <a:extLst>
              <a:ext uri="{FF2B5EF4-FFF2-40B4-BE49-F238E27FC236}">
                <a16:creationId xmlns:a16="http://schemas.microsoft.com/office/drawing/2014/main" id="{C78661B2-1DB2-4F6B-9671-6CDF09AC08C4}"/>
              </a:ext>
            </a:extLst>
          </p:cNvPr>
          <p:cNvSpPr>
            <a:spLocks noGrp="1" noChangeArrowheads="1"/>
          </p:cNvSpPr>
          <p:nvPr>
            <p:ph type="body" sz="half" idx="1"/>
          </p:nvPr>
        </p:nvSpPr>
        <p:spPr>
          <a:xfrm>
            <a:off x="381000" y="1143000"/>
            <a:ext cx="8382000" cy="5181600"/>
          </a:xfrm>
        </p:spPr>
        <p:txBody>
          <a:bodyPr/>
          <a:lstStyle/>
          <a:p>
            <a:pPr algn="l"/>
            <a:r>
              <a:rPr lang="en-US" b="0" i="0" u="none" strike="noStrike" baseline="0" dirty="0">
                <a:latin typeface="CMR10"/>
              </a:rPr>
              <a:t>To determine how well a test condition performs, we need to compare the degree of impurity of the parent node (before splitting) with the degree of impurity of the child nodes (after splitting). The larger their difference, the better the test condition.</a:t>
            </a:r>
          </a:p>
          <a:p>
            <a:pPr algn="l"/>
            <a:endParaRPr lang="en-US" dirty="0">
              <a:cs typeface="+mn-cs"/>
            </a:endParaRPr>
          </a:p>
          <a:p>
            <a:pPr marL="342900" indent="-342900">
              <a:buFont typeface="Monotype Sorts" charset="0"/>
              <a:buNone/>
              <a:defRPr/>
            </a:pPr>
            <a:endParaRPr lang="en-US" sz="2400" dirty="0">
              <a:cs typeface="+mn-cs"/>
            </a:endParaRPr>
          </a:p>
          <a:p>
            <a:pPr lvl="4">
              <a:defRPr/>
            </a:pPr>
            <a:endParaRPr lang="en-US" sz="1800" dirty="0">
              <a:latin typeface="Times New Roman" charset="0"/>
            </a:endParaRPr>
          </a:p>
        </p:txBody>
      </p:sp>
      <p:sp>
        <p:nvSpPr>
          <p:cNvPr id="2" name="Date Placeholder 1">
            <a:extLst>
              <a:ext uri="{FF2B5EF4-FFF2-40B4-BE49-F238E27FC236}">
                <a16:creationId xmlns:a16="http://schemas.microsoft.com/office/drawing/2014/main" id="{79EFCDD8-7579-4DB7-906F-22AD38AE82B5}"/>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4C3CC645-64C3-44BD-BEE7-C31BE4C63328}"/>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02F1C942-24C4-4751-8197-C600A6C051C8}"/>
              </a:ext>
            </a:extLst>
          </p:cNvPr>
          <p:cNvSpPr>
            <a:spLocks noGrp="1"/>
          </p:cNvSpPr>
          <p:nvPr>
            <p:ph type="sldNum" sz="quarter" idx="12"/>
          </p:nvPr>
        </p:nvSpPr>
        <p:spPr/>
        <p:txBody>
          <a:bodyPr/>
          <a:lstStyle/>
          <a:p>
            <a:pPr>
              <a:defRPr/>
            </a:pPr>
            <a:fld id="{F63FBC28-9F6C-4917-A5BA-4447E0D72FE2}" type="slidenum">
              <a:rPr lang="en-US"/>
              <a:pPr>
                <a:defRPr/>
              </a:pPr>
              <a:t>44</a:t>
            </a:fld>
            <a:endParaRPr lang="en-US"/>
          </a:p>
        </p:txBody>
      </p:sp>
      <p:pic>
        <p:nvPicPr>
          <p:cNvPr id="7" name="Picture 6">
            <a:extLst>
              <a:ext uri="{FF2B5EF4-FFF2-40B4-BE49-F238E27FC236}">
                <a16:creationId xmlns:a16="http://schemas.microsoft.com/office/drawing/2014/main" id="{DC39EE8A-E340-2432-B80C-8FCCD90A3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742267"/>
            <a:ext cx="5910641" cy="1676400"/>
          </a:xfrm>
          <a:prstGeom prst="rect">
            <a:avLst/>
          </a:prstGeom>
        </p:spPr>
      </p:pic>
    </p:spTree>
    <p:extLst>
      <p:ext uri="{BB962C8B-B14F-4D97-AF65-F5344CB8AC3E}">
        <p14:creationId xmlns:p14="http://schemas.microsoft.com/office/powerpoint/2010/main" val="23679442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B66D3C3-3E0C-4238-B50B-BFD3F70A5112}"/>
              </a:ext>
            </a:extLst>
          </p:cNvPr>
          <p:cNvSpPr>
            <a:spLocks noGrp="1" noChangeArrowheads="1"/>
          </p:cNvSpPr>
          <p:nvPr>
            <p:ph type="title"/>
          </p:nvPr>
        </p:nvSpPr>
        <p:spPr>
          <a:xfrm>
            <a:off x="228600" y="152400"/>
            <a:ext cx="8610600" cy="533400"/>
          </a:xfrm>
        </p:spPr>
        <p:txBody>
          <a:bodyPr/>
          <a:lstStyle/>
          <a:p>
            <a:pPr>
              <a:defRPr/>
            </a:pPr>
            <a:r>
              <a:rPr lang="en-US" sz="2800" dirty="0">
                <a:cs typeface="+mj-cs"/>
              </a:rPr>
              <a:t>Binary Attributes: Computing Information Gain</a:t>
            </a:r>
          </a:p>
        </p:txBody>
      </p:sp>
      <p:sp>
        <p:nvSpPr>
          <p:cNvPr id="41987" name="Oval 4">
            <a:extLst>
              <a:ext uri="{FF2B5EF4-FFF2-40B4-BE49-F238E27FC236}">
                <a16:creationId xmlns:a16="http://schemas.microsoft.com/office/drawing/2014/main" id="{F51C8094-CB88-457C-A1ED-FF653053F66E}"/>
              </a:ext>
            </a:extLst>
          </p:cNvPr>
          <p:cNvSpPr>
            <a:spLocks noChangeArrowheads="1"/>
          </p:cNvSpPr>
          <p:nvPr/>
        </p:nvSpPr>
        <p:spPr bwMode="auto">
          <a:xfrm>
            <a:off x="3657600" y="2862263"/>
            <a:ext cx="1009650" cy="454025"/>
          </a:xfrm>
          <a:prstGeom prst="ellipse">
            <a:avLst/>
          </a:prstGeom>
          <a:solidFill>
            <a:srgbClr val="FFFFFF"/>
          </a:solidFill>
          <a:ln w="9525">
            <a:solidFill>
              <a:schemeClr val="tx1"/>
            </a:solidFill>
            <a:round/>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2000" b="0">
                <a:latin typeface="Times New Roman" panose="02020603050405020304" pitchFamily="18" charset="0"/>
              </a:rPr>
              <a:t>B?</a:t>
            </a:r>
            <a:endParaRPr lang="en-US" altLang="en-US" sz="2400" b="0">
              <a:latin typeface="Times New Roman" panose="02020603050405020304" pitchFamily="18" charset="0"/>
            </a:endParaRPr>
          </a:p>
        </p:txBody>
      </p:sp>
      <p:sp>
        <p:nvSpPr>
          <p:cNvPr id="41988" name="Line 5">
            <a:extLst>
              <a:ext uri="{FF2B5EF4-FFF2-40B4-BE49-F238E27FC236}">
                <a16:creationId xmlns:a16="http://schemas.microsoft.com/office/drawing/2014/main" id="{C9DB7CD9-D3E9-4E38-915C-69A909A6445C}"/>
              </a:ext>
            </a:extLst>
          </p:cNvPr>
          <p:cNvSpPr>
            <a:spLocks noChangeShapeType="1"/>
          </p:cNvSpPr>
          <p:nvPr/>
        </p:nvSpPr>
        <p:spPr bwMode="auto">
          <a:xfrm flipH="1">
            <a:off x="3082925" y="3319463"/>
            <a:ext cx="1108075" cy="7254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89" name="Line 6">
            <a:extLst>
              <a:ext uri="{FF2B5EF4-FFF2-40B4-BE49-F238E27FC236}">
                <a16:creationId xmlns:a16="http://schemas.microsoft.com/office/drawing/2014/main" id="{ABF76B16-1E42-4A1E-91C3-67871D6A52C5}"/>
              </a:ext>
            </a:extLst>
          </p:cNvPr>
          <p:cNvSpPr>
            <a:spLocks noChangeShapeType="1"/>
          </p:cNvSpPr>
          <p:nvPr/>
        </p:nvSpPr>
        <p:spPr bwMode="auto">
          <a:xfrm>
            <a:off x="4191000" y="3319463"/>
            <a:ext cx="1184275" cy="7254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90" name="Text Box 7">
            <a:extLst>
              <a:ext uri="{FF2B5EF4-FFF2-40B4-BE49-F238E27FC236}">
                <a16:creationId xmlns:a16="http://schemas.microsoft.com/office/drawing/2014/main" id="{E0309594-EF85-4A43-92A2-8B28F47F7D47}"/>
              </a:ext>
            </a:extLst>
          </p:cNvPr>
          <p:cNvSpPr txBox="1">
            <a:spLocks noChangeArrowheads="1"/>
          </p:cNvSpPr>
          <p:nvPr/>
        </p:nvSpPr>
        <p:spPr bwMode="auto">
          <a:xfrm>
            <a:off x="2809875" y="3435350"/>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Yes</a:t>
            </a:r>
          </a:p>
        </p:txBody>
      </p:sp>
      <p:sp>
        <p:nvSpPr>
          <p:cNvPr id="41991" name="Text Box 8">
            <a:extLst>
              <a:ext uri="{FF2B5EF4-FFF2-40B4-BE49-F238E27FC236}">
                <a16:creationId xmlns:a16="http://schemas.microsoft.com/office/drawing/2014/main" id="{2241E175-F45E-4622-B15A-C4A13B1AB5AF}"/>
              </a:ext>
            </a:extLst>
          </p:cNvPr>
          <p:cNvSpPr txBox="1">
            <a:spLocks noChangeArrowheads="1"/>
          </p:cNvSpPr>
          <p:nvPr/>
        </p:nvSpPr>
        <p:spPr bwMode="auto">
          <a:xfrm>
            <a:off x="5299075" y="343535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a:t>
            </a:r>
          </a:p>
        </p:txBody>
      </p:sp>
      <p:sp>
        <p:nvSpPr>
          <p:cNvPr id="41992" name="Rectangle 9">
            <a:extLst>
              <a:ext uri="{FF2B5EF4-FFF2-40B4-BE49-F238E27FC236}">
                <a16:creationId xmlns:a16="http://schemas.microsoft.com/office/drawing/2014/main" id="{0E521C3C-2767-44A9-AC39-D4B2FF686701}"/>
              </a:ext>
            </a:extLst>
          </p:cNvPr>
          <p:cNvSpPr>
            <a:spLocks noChangeArrowheads="1"/>
          </p:cNvSpPr>
          <p:nvPr/>
        </p:nvSpPr>
        <p:spPr bwMode="auto">
          <a:xfrm>
            <a:off x="2667000" y="4044950"/>
            <a:ext cx="936625" cy="341313"/>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Node N1</a:t>
            </a:r>
          </a:p>
        </p:txBody>
      </p:sp>
      <p:sp>
        <p:nvSpPr>
          <p:cNvPr id="41993" name="Rectangle 10">
            <a:extLst>
              <a:ext uri="{FF2B5EF4-FFF2-40B4-BE49-F238E27FC236}">
                <a16:creationId xmlns:a16="http://schemas.microsoft.com/office/drawing/2014/main" id="{3AC3220A-6957-4652-BEBE-EC133C184FEB}"/>
              </a:ext>
            </a:extLst>
          </p:cNvPr>
          <p:cNvSpPr>
            <a:spLocks noChangeArrowheads="1"/>
          </p:cNvSpPr>
          <p:nvPr/>
        </p:nvSpPr>
        <p:spPr bwMode="auto">
          <a:xfrm>
            <a:off x="4854575" y="4044950"/>
            <a:ext cx="936625" cy="341313"/>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Node N2</a:t>
            </a:r>
          </a:p>
        </p:txBody>
      </p:sp>
      <p:graphicFrame>
        <p:nvGraphicFramePr>
          <p:cNvPr id="41994" name="Object 11">
            <a:extLst>
              <a:ext uri="{FF2B5EF4-FFF2-40B4-BE49-F238E27FC236}">
                <a16:creationId xmlns:a16="http://schemas.microsoft.com/office/drawing/2014/main" id="{1EB89425-ECB7-4EFB-8642-8035770B1331}"/>
              </a:ext>
            </a:extLst>
          </p:cNvPr>
          <p:cNvGraphicFramePr>
            <a:graphicFrameLocks noChangeAspect="1"/>
          </p:cNvGraphicFramePr>
          <p:nvPr/>
        </p:nvGraphicFramePr>
        <p:xfrm>
          <a:off x="6553200" y="2590800"/>
          <a:ext cx="1981200" cy="1905000"/>
        </p:xfrm>
        <a:graphic>
          <a:graphicData uri="http://schemas.openxmlformats.org/presentationml/2006/ole">
            <mc:AlternateContent xmlns:mc="http://schemas.openxmlformats.org/markup-compatibility/2006">
              <mc:Choice xmlns:v="urn:schemas-microsoft-com:vml" Requires="v">
                <p:oleObj name="Document" r:id="rId3" imgW="3187700" imgH="3048000" progId="Word.Document.8">
                  <p:embed/>
                </p:oleObj>
              </mc:Choice>
              <mc:Fallback>
                <p:oleObj name="Document" r:id="rId3" imgW="3187700" imgH="3048000" progId="Word.Document.8">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2590800"/>
                        <a:ext cx="1981200"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1995" name="Object 12">
            <a:extLst>
              <a:ext uri="{FF2B5EF4-FFF2-40B4-BE49-F238E27FC236}">
                <a16:creationId xmlns:a16="http://schemas.microsoft.com/office/drawing/2014/main" id="{9A97F3B4-C759-4C23-BFFA-C3387C40E6BB}"/>
              </a:ext>
            </a:extLst>
          </p:cNvPr>
          <p:cNvGraphicFramePr>
            <a:graphicFrameLocks noChangeAspect="1"/>
          </p:cNvGraphicFramePr>
          <p:nvPr/>
        </p:nvGraphicFramePr>
        <p:xfrm>
          <a:off x="3276600" y="4648200"/>
          <a:ext cx="1905000" cy="1471613"/>
        </p:xfrm>
        <a:graphic>
          <a:graphicData uri="http://schemas.openxmlformats.org/presentationml/2006/ole">
            <mc:AlternateContent xmlns:mc="http://schemas.openxmlformats.org/markup-compatibility/2006">
              <mc:Choice xmlns:v="urn:schemas-microsoft-com:vml" Requires="v">
                <p:oleObj name="Document" r:id="rId5" imgW="3265932" imgH="2548128" progId="Word.Document.8">
                  <p:embed/>
                </p:oleObj>
              </mc:Choice>
              <mc:Fallback>
                <p:oleObj name="Document" r:id="rId5" imgW="3265932" imgH="2548128" progId="Word.Document.8">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4648200"/>
                        <a:ext cx="1905000" cy="147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1996" name="Text Box 13">
            <a:extLst>
              <a:ext uri="{FF2B5EF4-FFF2-40B4-BE49-F238E27FC236}">
                <a16:creationId xmlns:a16="http://schemas.microsoft.com/office/drawing/2014/main" id="{4DEE211F-ECA4-4A85-80AF-C396CD4CA150}"/>
              </a:ext>
            </a:extLst>
          </p:cNvPr>
          <p:cNvSpPr txBox="1">
            <a:spLocks noChangeArrowheads="1"/>
          </p:cNvSpPr>
          <p:nvPr/>
        </p:nvSpPr>
        <p:spPr bwMode="auto">
          <a:xfrm>
            <a:off x="381000" y="4191000"/>
            <a:ext cx="2438400"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Gini(N1) </a:t>
            </a:r>
            <a:br>
              <a:rPr lang="en-US" altLang="en-US" sz="2000"/>
            </a:br>
            <a:r>
              <a:rPr lang="en-US" altLang="en-US" sz="2000"/>
              <a:t>= 1 – (5/6)</a:t>
            </a:r>
            <a:r>
              <a:rPr lang="en-US" altLang="en-US" sz="2000" baseline="30000"/>
              <a:t>2 </a:t>
            </a:r>
            <a:r>
              <a:rPr lang="en-US" altLang="en-US" sz="2000"/>
              <a:t>– (1/6)</a:t>
            </a:r>
            <a:r>
              <a:rPr lang="en-US" altLang="en-US" sz="2000" baseline="30000"/>
              <a:t>2</a:t>
            </a:r>
            <a:r>
              <a:rPr lang="en-US" altLang="en-US" sz="2000"/>
              <a:t> </a:t>
            </a:r>
            <a:br>
              <a:rPr lang="en-US" altLang="en-US" sz="2000"/>
            </a:br>
            <a:r>
              <a:rPr lang="en-US" altLang="en-US" sz="2000"/>
              <a:t>= 0.278 </a:t>
            </a:r>
          </a:p>
          <a:p>
            <a:pPr>
              <a:spcBef>
                <a:spcPct val="50000"/>
              </a:spcBef>
              <a:spcAft>
                <a:spcPct val="0"/>
              </a:spcAft>
              <a:buClrTx/>
              <a:buSzTx/>
              <a:buFontTx/>
              <a:buNone/>
            </a:pPr>
            <a:r>
              <a:rPr lang="en-US" altLang="en-US" sz="2000"/>
              <a:t>Gini(N2) </a:t>
            </a:r>
            <a:br>
              <a:rPr lang="en-US" altLang="en-US" sz="2000"/>
            </a:br>
            <a:r>
              <a:rPr lang="en-US" altLang="en-US" sz="2000"/>
              <a:t>= 1 – (2/6)</a:t>
            </a:r>
            <a:r>
              <a:rPr lang="en-US" altLang="en-US" sz="2000" baseline="30000"/>
              <a:t>2 </a:t>
            </a:r>
            <a:r>
              <a:rPr lang="en-US" altLang="en-US" sz="2000"/>
              <a:t>– (4/6)</a:t>
            </a:r>
            <a:r>
              <a:rPr lang="en-US" altLang="en-US" sz="2000" baseline="30000"/>
              <a:t>2</a:t>
            </a:r>
            <a:r>
              <a:rPr lang="en-US" altLang="en-US" sz="2000"/>
              <a:t> </a:t>
            </a:r>
            <a:br>
              <a:rPr lang="en-US" altLang="en-US" sz="2000"/>
            </a:br>
            <a:r>
              <a:rPr lang="en-US" altLang="en-US" sz="2000"/>
              <a:t>= 0.444</a:t>
            </a:r>
          </a:p>
        </p:txBody>
      </p:sp>
      <p:sp>
        <p:nvSpPr>
          <p:cNvPr id="41997" name="Text Box 14">
            <a:extLst>
              <a:ext uri="{FF2B5EF4-FFF2-40B4-BE49-F238E27FC236}">
                <a16:creationId xmlns:a16="http://schemas.microsoft.com/office/drawing/2014/main" id="{F04FB8AB-9129-477B-9FCE-90DA87982F8B}"/>
              </a:ext>
            </a:extLst>
          </p:cNvPr>
          <p:cNvSpPr txBox="1">
            <a:spLocks noChangeArrowheads="1"/>
          </p:cNvSpPr>
          <p:nvPr/>
        </p:nvSpPr>
        <p:spPr bwMode="auto">
          <a:xfrm>
            <a:off x="5791200" y="4695825"/>
            <a:ext cx="3352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800"/>
              <a:t>Weighted Gini of N1 N2</a:t>
            </a:r>
            <a:br>
              <a:rPr lang="en-US" altLang="en-US" sz="2000"/>
            </a:br>
            <a:r>
              <a:rPr lang="en-US" altLang="en-US" sz="1800"/>
              <a:t>= 6/12 * 0.278 + </a:t>
            </a:r>
            <a:br>
              <a:rPr lang="en-US" altLang="en-US" sz="1800"/>
            </a:br>
            <a:r>
              <a:rPr lang="en-US" altLang="en-US" sz="1800"/>
              <a:t>   6/12 * 0.444</a:t>
            </a:r>
            <a:br>
              <a:rPr lang="en-US" altLang="en-US" sz="1800"/>
            </a:br>
            <a:r>
              <a:rPr lang="en-US" altLang="en-US" sz="1800"/>
              <a:t>= 0.361</a:t>
            </a:r>
          </a:p>
        </p:txBody>
      </p:sp>
      <p:sp>
        <p:nvSpPr>
          <p:cNvPr id="41998" name="TextBox 1">
            <a:extLst>
              <a:ext uri="{FF2B5EF4-FFF2-40B4-BE49-F238E27FC236}">
                <a16:creationId xmlns:a16="http://schemas.microsoft.com/office/drawing/2014/main" id="{1016E80E-2819-40DB-960D-12FE839811CC}"/>
              </a:ext>
            </a:extLst>
          </p:cNvPr>
          <p:cNvSpPr txBox="1">
            <a:spLocks noChangeArrowheads="1"/>
          </p:cNvSpPr>
          <p:nvPr/>
        </p:nvSpPr>
        <p:spPr bwMode="auto">
          <a:xfrm>
            <a:off x="5551488" y="5867400"/>
            <a:ext cx="32115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800">
                <a:solidFill>
                  <a:srgbClr val="FF0000"/>
                </a:solidFill>
              </a:rPr>
              <a:t>Gain = 0.486 – 0.361 = 0.125</a:t>
            </a:r>
          </a:p>
        </p:txBody>
      </p:sp>
      <p:sp>
        <p:nvSpPr>
          <p:cNvPr id="2" name="Date Placeholder 1">
            <a:extLst>
              <a:ext uri="{FF2B5EF4-FFF2-40B4-BE49-F238E27FC236}">
                <a16:creationId xmlns:a16="http://schemas.microsoft.com/office/drawing/2014/main" id="{0DAE527C-5809-4F45-B80F-980909BB800A}"/>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F9DDB410-0FF0-4006-B695-FDC7B1C8F39E}"/>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B3A98847-69E2-4C63-8BD6-BC3078F9FAAC}"/>
              </a:ext>
            </a:extLst>
          </p:cNvPr>
          <p:cNvSpPr>
            <a:spLocks noGrp="1"/>
          </p:cNvSpPr>
          <p:nvPr>
            <p:ph type="sldNum" sz="quarter" idx="12"/>
          </p:nvPr>
        </p:nvSpPr>
        <p:spPr/>
        <p:txBody>
          <a:bodyPr/>
          <a:lstStyle/>
          <a:p>
            <a:pPr>
              <a:defRPr/>
            </a:pPr>
            <a:fld id="{3FA5E14C-141B-412E-97C6-45929F0772CF}" type="slidenum">
              <a:rPr lang="en-US"/>
              <a:pPr>
                <a:defRPr/>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F7D86A48-57D6-4F27-90C2-CCAC90C22EC1}"/>
              </a:ext>
            </a:extLst>
          </p:cNvPr>
          <p:cNvSpPr>
            <a:spLocks noGrp="1" noChangeArrowheads="1"/>
          </p:cNvSpPr>
          <p:nvPr>
            <p:ph type="title"/>
          </p:nvPr>
        </p:nvSpPr>
        <p:spPr>
          <a:xfrm>
            <a:off x="381000" y="152400"/>
            <a:ext cx="8458200" cy="533400"/>
          </a:xfrm>
        </p:spPr>
        <p:txBody>
          <a:bodyPr/>
          <a:lstStyle/>
          <a:p>
            <a:pPr>
              <a:defRPr/>
            </a:pPr>
            <a:r>
              <a:rPr lang="en-US" sz="2800">
                <a:cs typeface="+mj-cs"/>
              </a:rPr>
              <a:t>Categorical Attributes: Computing Gini Index</a:t>
            </a:r>
          </a:p>
        </p:txBody>
      </p:sp>
      <p:sp>
        <p:nvSpPr>
          <p:cNvPr id="36867" name="Rectangle 3">
            <a:extLst>
              <a:ext uri="{FF2B5EF4-FFF2-40B4-BE49-F238E27FC236}">
                <a16:creationId xmlns:a16="http://schemas.microsoft.com/office/drawing/2014/main" id="{F25D8AA2-D44D-44D3-8B67-7BD44F713E08}"/>
              </a:ext>
            </a:extLst>
          </p:cNvPr>
          <p:cNvSpPr>
            <a:spLocks noGrp="1" noChangeArrowheads="1"/>
          </p:cNvSpPr>
          <p:nvPr>
            <p:ph type="body" idx="1"/>
          </p:nvPr>
        </p:nvSpPr>
        <p:spPr/>
        <p:txBody>
          <a:bodyPr/>
          <a:lstStyle/>
          <a:p>
            <a:pPr>
              <a:buFont typeface="Monotype Sorts" charset="0"/>
              <a:buChar char="l"/>
              <a:defRPr/>
            </a:pPr>
            <a:r>
              <a:rPr lang="en-US" sz="2400">
                <a:cs typeface="+mn-cs"/>
              </a:rPr>
              <a:t>For each distinct value, gather counts for each class in the dataset</a:t>
            </a:r>
          </a:p>
          <a:p>
            <a:pPr>
              <a:buFont typeface="Monotype Sorts" charset="0"/>
              <a:buChar char="l"/>
              <a:defRPr/>
            </a:pPr>
            <a:r>
              <a:rPr lang="en-US" sz="2400">
                <a:cs typeface="+mn-cs"/>
              </a:rPr>
              <a:t>Use the count matrix to make decisions</a:t>
            </a:r>
          </a:p>
        </p:txBody>
      </p:sp>
      <p:graphicFrame>
        <p:nvGraphicFramePr>
          <p:cNvPr id="43011" name="Object 4">
            <a:extLst>
              <a:ext uri="{FF2B5EF4-FFF2-40B4-BE49-F238E27FC236}">
                <a16:creationId xmlns:a16="http://schemas.microsoft.com/office/drawing/2014/main" id="{B3D2D975-52F5-405B-BEA7-C3D4AC753F41}"/>
              </a:ext>
            </a:extLst>
          </p:cNvPr>
          <p:cNvGraphicFramePr>
            <a:graphicFrameLocks noChangeAspect="1"/>
          </p:cNvGraphicFramePr>
          <p:nvPr/>
        </p:nvGraphicFramePr>
        <p:xfrm>
          <a:off x="3890963" y="3810000"/>
          <a:ext cx="2570162" cy="1757363"/>
        </p:xfrm>
        <a:graphic>
          <a:graphicData uri="http://schemas.openxmlformats.org/presentationml/2006/ole">
            <mc:AlternateContent xmlns:mc="http://schemas.openxmlformats.org/markup-compatibility/2006">
              <mc:Choice xmlns:v="urn:schemas-microsoft-com:vml" Requires="v">
                <p:oleObj name="Document" r:id="rId2" imgW="5854700" imgH="4000500" progId="Word.Document.8">
                  <p:embed/>
                </p:oleObj>
              </mc:Choice>
              <mc:Fallback>
                <p:oleObj name="Document" r:id="rId2" imgW="5854700" imgH="4000500" progId="Word.Document.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0963" y="3810000"/>
                        <a:ext cx="2570162" cy="175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3012" name="Object 5">
            <a:extLst>
              <a:ext uri="{FF2B5EF4-FFF2-40B4-BE49-F238E27FC236}">
                <a16:creationId xmlns:a16="http://schemas.microsoft.com/office/drawing/2014/main" id="{A1470F44-EAB7-460F-AE62-2D26108C264D}"/>
              </a:ext>
            </a:extLst>
          </p:cNvPr>
          <p:cNvGraphicFramePr>
            <a:graphicFrameLocks noChangeAspect="1"/>
          </p:cNvGraphicFramePr>
          <p:nvPr/>
        </p:nvGraphicFramePr>
        <p:xfrm>
          <a:off x="6421438" y="3805238"/>
          <a:ext cx="2570162" cy="1757362"/>
        </p:xfrm>
        <a:graphic>
          <a:graphicData uri="http://schemas.openxmlformats.org/presentationml/2006/ole">
            <mc:AlternateContent xmlns:mc="http://schemas.openxmlformats.org/markup-compatibility/2006">
              <mc:Choice xmlns:v="urn:schemas-microsoft-com:vml" Requires="v">
                <p:oleObj name="Document" r:id="rId4" imgW="5854700" imgH="4000500" progId="Word.Document.8">
                  <p:embed/>
                </p:oleObj>
              </mc:Choice>
              <mc:Fallback>
                <p:oleObj name="Document" r:id="rId4" imgW="5854700" imgH="4000500" progId="Word.Documen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1438" y="3805238"/>
                        <a:ext cx="2570162" cy="175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3013" name="Object 6">
            <a:extLst>
              <a:ext uri="{FF2B5EF4-FFF2-40B4-BE49-F238E27FC236}">
                <a16:creationId xmlns:a16="http://schemas.microsoft.com/office/drawing/2014/main" id="{3C433E6E-3953-4FFB-883E-09A65EB37739}"/>
              </a:ext>
            </a:extLst>
          </p:cNvPr>
          <p:cNvGraphicFramePr>
            <a:graphicFrameLocks noChangeAspect="1"/>
          </p:cNvGraphicFramePr>
          <p:nvPr/>
        </p:nvGraphicFramePr>
        <p:xfrm>
          <a:off x="304800" y="3810000"/>
          <a:ext cx="3048000" cy="1570038"/>
        </p:xfrm>
        <a:graphic>
          <a:graphicData uri="http://schemas.openxmlformats.org/presentationml/2006/ole">
            <mc:AlternateContent xmlns:mc="http://schemas.openxmlformats.org/markup-compatibility/2006">
              <mc:Choice xmlns:v="urn:schemas-microsoft-com:vml" Requires="v">
                <p:oleObj name="Document" r:id="rId6" imgW="6210300" imgH="3187700" progId="Word.Document.8">
                  <p:embed/>
                </p:oleObj>
              </mc:Choice>
              <mc:Fallback>
                <p:oleObj name="Document" r:id="rId6" imgW="6210300" imgH="3187700" progId="Word.Document.8">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3810000"/>
                        <a:ext cx="3048000" cy="157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3014" name="Line 7">
            <a:extLst>
              <a:ext uri="{FF2B5EF4-FFF2-40B4-BE49-F238E27FC236}">
                <a16:creationId xmlns:a16="http://schemas.microsoft.com/office/drawing/2014/main" id="{DCD89216-A35E-4F56-99F3-FB714165BC20}"/>
              </a:ext>
            </a:extLst>
          </p:cNvPr>
          <p:cNvSpPr>
            <a:spLocks noChangeShapeType="1"/>
          </p:cNvSpPr>
          <p:nvPr/>
        </p:nvSpPr>
        <p:spPr bwMode="auto">
          <a:xfrm flipH="1">
            <a:off x="3581400" y="2971800"/>
            <a:ext cx="1588" cy="2438400"/>
          </a:xfrm>
          <a:prstGeom prst="line">
            <a:avLst/>
          </a:prstGeom>
          <a:noFill/>
          <a:ln w="38100">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5" name="Text Box 8">
            <a:extLst>
              <a:ext uri="{FF2B5EF4-FFF2-40B4-BE49-F238E27FC236}">
                <a16:creationId xmlns:a16="http://schemas.microsoft.com/office/drawing/2014/main" id="{9059DB24-F64E-4FB6-9B9A-C267673A2FC5}"/>
              </a:ext>
            </a:extLst>
          </p:cNvPr>
          <p:cNvSpPr txBox="1">
            <a:spLocks noChangeArrowheads="1"/>
          </p:cNvSpPr>
          <p:nvPr/>
        </p:nvSpPr>
        <p:spPr bwMode="auto">
          <a:xfrm>
            <a:off x="915988" y="2868613"/>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2000" b="0">
                <a:latin typeface="Times New Roman" panose="02020603050405020304" pitchFamily="18" charset="0"/>
              </a:rPr>
              <a:t>Multi-way split</a:t>
            </a:r>
          </a:p>
        </p:txBody>
      </p:sp>
      <p:sp>
        <p:nvSpPr>
          <p:cNvPr id="43016" name="Text Box 9">
            <a:extLst>
              <a:ext uri="{FF2B5EF4-FFF2-40B4-BE49-F238E27FC236}">
                <a16:creationId xmlns:a16="http://schemas.microsoft.com/office/drawing/2014/main" id="{E5591F98-CEC8-49E7-8F52-1692A2633009}"/>
              </a:ext>
            </a:extLst>
          </p:cNvPr>
          <p:cNvSpPr txBox="1">
            <a:spLocks noChangeArrowheads="1"/>
          </p:cNvSpPr>
          <p:nvPr/>
        </p:nvSpPr>
        <p:spPr bwMode="auto">
          <a:xfrm>
            <a:off x="4719638" y="2868613"/>
            <a:ext cx="31384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2000" b="0">
                <a:latin typeface="Times New Roman" panose="02020603050405020304" pitchFamily="18" charset="0"/>
              </a:rPr>
              <a:t>Two-way split </a:t>
            </a:r>
          </a:p>
          <a:p>
            <a:pPr algn="ctr">
              <a:spcBef>
                <a:spcPct val="0"/>
              </a:spcBef>
              <a:spcAft>
                <a:spcPct val="0"/>
              </a:spcAft>
              <a:buClrTx/>
              <a:buSzTx/>
              <a:buFontTx/>
              <a:buNone/>
            </a:pPr>
            <a:r>
              <a:rPr lang="en-US" altLang="en-US" sz="2000" b="0">
                <a:latin typeface="Times New Roman" panose="02020603050405020304" pitchFamily="18" charset="0"/>
              </a:rPr>
              <a:t>(find best partition of values)</a:t>
            </a:r>
          </a:p>
        </p:txBody>
      </p:sp>
      <p:sp>
        <p:nvSpPr>
          <p:cNvPr id="2" name="TextBox 1">
            <a:extLst>
              <a:ext uri="{FF2B5EF4-FFF2-40B4-BE49-F238E27FC236}">
                <a16:creationId xmlns:a16="http://schemas.microsoft.com/office/drawing/2014/main" id="{70E4AC35-59B7-439C-8140-8D47A6D29C7E}"/>
              </a:ext>
            </a:extLst>
          </p:cNvPr>
          <p:cNvSpPr txBox="1">
            <a:spLocks noChangeArrowheads="1"/>
          </p:cNvSpPr>
          <p:nvPr/>
        </p:nvSpPr>
        <p:spPr bwMode="auto">
          <a:xfrm>
            <a:off x="2514600" y="5726113"/>
            <a:ext cx="31734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800">
                <a:solidFill>
                  <a:srgbClr val="00B050"/>
                </a:solidFill>
              </a:rPr>
              <a:t>Which of these is the best?</a:t>
            </a:r>
          </a:p>
        </p:txBody>
      </p:sp>
      <p:sp>
        <p:nvSpPr>
          <p:cNvPr id="3" name="Date Placeholder 2">
            <a:extLst>
              <a:ext uri="{FF2B5EF4-FFF2-40B4-BE49-F238E27FC236}">
                <a16:creationId xmlns:a16="http://schemas.microsoft.com/office/drawing/2014/main" id="{6EEC730F-DEE4-4F3F-BE43-8CEB3E281034}"/>
              </a:ext>
            </a:extLst>
          </p:cNvPr>
          <p:cNvSpPr>
            <a:spLocks noGrp="1"/>
          </p:cNvSpPr>
          <p:nvPr>
            <p:ph type="dt" sz="quarter" idx="10"/>
          </p:nvPr>
        </p:nvSpPr>
        <p:spPr/>
        <p:txBody>
          <a:bodyPr/>
          <a:lstStyle/>
          <a:p>
            <a:pPr>
              <a:defRPr/>
            </a:pPr>
            <a:r>
              <a:rPr lang="en-US"/>
              <a:t>2/1/2021</a:t>
            </a:r>
            <a:endParaRPr lang="en-US" dirty="0"/>
          </a:p>
        </p:txBody>
      </p:sp>
      <p:sp>
        <p:nvSpPr>
          <p:cNvPr id="4" name="Footer Placeholder 3">
            <a:extLst>
              <a:ext uri="{FF2B5EF4-FFF2-40B4-BE49-F238E27FC236}">
                <a16:creationId xmlns:a16="http://schemas.microsoft.com/office/drawing/2014/main" id="{FCF583A6-A1D0-493D-B903-52CBF1B6C336}"/>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5" name="Slide Number Placeholder 4">
            <a:extLst>
              <a:ext uri="{FF2B5EF4-FFF2-40B4-BE49-F238E27FC236}">
                <a16:creationId xmlns:a16="http://schemas.microsoft.com/office/drawing/2014/main" id="{1EE55FBF-B186-492F-AE6D-4EB10F27B3F3}"/>
              </a:ext>
            </a:extLst>
          </p:cNvPr>
          <p:cNvSpPr>
            <a:spLocks noGrp="1"/>
          </p:cNvSpPr>
          <p:nvPr>
            <p:ph type="sldNum" sz="quarter" idx="12"/>
          </p:nvPr>
        </p:nvSpPr>
        <p:spPr/>
        <p:txBody>
          <a:bodyPr/>
          <a:lstStyle/>
          <a:p>
            <a:pPr>
              <a:defRPr/>
            </a:pPr>
            <a:fld id="{650186DF-3DCE-4318-8030-356931D4FA47}" type="slidenum">
              <a:rPr lang="en-US"/>
              <a:pPr>
                <a:defRPr/>
              </a:pPr>
              <a:t>46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726ED09-ADDF-476D-8780-C37FBA5D1621}"/>
              </a:ext>
            </a:extLst>
          </p:cNvPr>
          <p:cNvSpPr>
            <a:spLocks noGrp="1" noChangeArrowheads="1"/>
          </p:cNvSpPr>
          <p:nvPr>
            <p:ph type="title"/>
          </p:nvPr>
        </p:nvSpPr>
        <p:spPr/>
        <p:txBody>
          <a:bodyPr/>
          <a:lstStyle/>
          <a:p>
            <a:pPr>
              <a:defRPr/>
            </a:pPr>
            <a:r>
              <a:rPr lang="en-US" sz="2800" dirty="0">
                <a:cs typeface="+mj-cs"/>
              </a:rPr>
              <a:t>Measure of Impurity: Entropy</a:t>
            </a:r>
            <a:endParaRPr lang="en-US" dirty="0">
              <a:cs typeface="+mj-cs"/>
            </a:endParaRPr>
          </a:p>
        </p:txBody>
      </p:sp>
      <mc:AlternateContent xmlns:mc="http://schemas.openxmlformats.org/markup-compatibility/2006" xmlns:a14="http://schemas.microsoft.com/office/drawing/2010/main">
        <mc:Choice Requires="a14">
          <p:sp>
            <p:nvSpPr>
              <p:cNvPr id="39939" name="Rectangle 3">
                <a:extLst>
                  <a:ext uri="{FF2B5EF4-FFF2-40B4-BE49-F238E27FC236}">
                    <a16:creationId xmlns:a16="http://schemas.microsoft.com/office/drawing/2014/main" id="{AB2C2B6F-910C-479E-BDA6-BC8AE1D85599}"/>
                  </a:ext>
                </a:extLst>
              </p:cNvPr>
              <p:cNvSpPr>
                <a:spLocks noGrp="1" noChangeArrowheads="1"/>
              </p:cNvSpPr>
              <p:nvPr>
                <p:ph type="body" idx="1"/>
              </p:nvPr>
            </p:nvSpPr>
            <p:spPr>
              <a:xfrm>
                <a:off x="152400" y="1143000"/>
                <a:ext cx="8763000" cy="5181600"/>
              </a:xfrm>
            </p:spPr>
            <p:txBody>
              <a:bodyPr>
                <a:normAutofit lnSpcReduction="10000"/>
              </a:bodyPr>
              <a:lstStyle/>
              <a:p>
                <a:pPr marL="342900" indent="-342900">
                  <a:lnSpc>
                    <a:spcPct val="90000"/>
                  </a:lnSpc>
                  <a:buFont typeface="Monotype Sorts" charset="0"/>
                  <a:buChar char="l"/>
                  <a:defRPr/>
                </a:pPr>
                <a:r>
                  <a:rPr lang="en-US" sz="2400" dirty="0">
                    <a:cs typeface="+mn-cs"/>
                  </a:rPr>
                  <a:t>Entropy at a given node </a:t>
                </a:r>
                <a14:m>
                  <m:oMath xmlns:m="http://schemas.openxmlformats.org/officeDocument/2006/math">
                    <m:r>
                      <a:rPr lang="en-US" sz="2400" i="1">
                        <a:latin typeface="Cambria Math" panose="02040503050406030204" pitchFamily="18" charset="0"/>
                      </a:rPr>
                      <m:t>𝒕</m:t>
                    </m:r>
                    <m:r>
                      <a:rPr lang="en-US" sz="2400" i="1">
                        <a:latin typeface="Cambria Math" panose="02040503050406030204" pitchFamily="18" charset="0"/>
                      </a:rPr>
                      <m:t> </m:t>
                    </m:r>
                  </m:oMath>
                </a14:m>
                <a:endParaRPr lang="en-US" sz="2400" dirty="0">
                  <a:cs typeface="+mn-cs"/>
                </a:endParaRPr>
              </a:p>
              <a:p>
                <a:pPr marL="742950" lvl="1" indent="-285750">
                  <a:lnSpc>
                    <a:spcPct val="90000"/>
                  </a:lnSpc>
                  <a:buFont typeface="Arial" charset="0"/>
                  <a:buChar char="–"/>
                  <a:defRPr/>
                </a:pPr>
                <a:endParaRPr lang="en-US" dirty="0"/>
              </a:p>
              <a:p>
                <a:pPr lvl="4">
                  <a:lnSpc>
                    <a:spcPct val="90000"/>
                  </a:lnSpc>
                  <a:defRPr/>
                </a:pPr>
                <a:endParaRPr lang="en-US" dirty="0">
                  <a:latin typeface="Times New Roman" charset="0"/>
                </a:endParaRPr>
              </a:p>
              <a:p>
                <a:pPr lvl="4">
                  <a:lnSpc>
                    <a:spcPct val="90000"/>
                  </a:lnSpc>
                  <a:defRPr/>
                </a:pPr>
                <a:endParaRPr lang="en-US" dirty="0">
                  <a:latin typeface="Times New Roman" charset="0"/>
                </a:endParaRPr>
              </a:p>
              <a:p>
                <a:pPr marL="342900" indent="-342900">
                  <a:buFont typeface="Monotype Sorts" charset="0"/>
                  <a:buNone/>
                  <a:defRPr/>
                </a:pPr>
                <a:r>
                  <a:rPr lang="en-US" sz="2400" dirty="0"/>
                  <a:t>	</a:t>
                </a:r>
                <a:r>
                  <a:rPr lang="en-US" sz="2000" dirty="0">
                    <a:latin typeface="Cambria Math" panose="02040503050406030204" pitchFamily="18" charset="0"/>
                    <a:ea typeface="Cambria Math" panose="02040503050406030204" pitchFamily="18" charset="0"/>
                  </a:rPr>
                  <a:t>Where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𝒑</m:t>
                        </m:r>
                      </m:e>
                      <m:sub>
                        <m:r>
                          <a:rPr lang="en-US" sz="2000" i="1">
                            <a:latin typeface="Cambria Math" panose="02040503050406030204" pitchFamily="18" charset="0"/>
                          </a:rPr>
                          <m:t>𝒊</m:t>
                        </m:r>
                      </m:sub>
                    </m:sSub>
                    <m:d>
                      <m:dPr>
                        <m:ctrlPr>
                          <a:rPr lang="en-US" sz="2000" i="1">
                            <a:latin typeface="Cambria Math" panose="02040503050406030204" pitchFamily="18" charset="0"/>
                          </a:rPr>
                        </m:ctrlPr>
                      </m:dPr>
                      <m:e>
                        <m:r>
                          <a:rPr lang="en-US" sz="2000" i="1">
                            <a:latin typeface="Cambria Math" panose="02040503050406030204" pitchFamily="18" charset="0"/>
                          </a:rPr>
                          <m:t>𝒕</m:t>
                        </m:r>
                      </m:e>
                    </m:d>
                  </m:oMath>
                </a14:m>
                <a:r>
                  <a:rPr lang="en-US" sz="2000" dirty="0">
                    <a:latin typeface="Cambria Math" panose="02040503050406030204" pitchFamily="18" charset="0"/>
                    <a:ea typeface="Cambria Math" panose="02040503050406030204" pitchFamily="18" charset="0"/>
                  </a:rPr>
                  <a:t> is the frequency of class </a:t>
                </a:r>
                <a14:m>
                  <m:oMath xmlns:m="http://schemas.openxmlformats.org/officeDocument/2006/math">
                    <m:r>
                      <a:rPr lang="en-US" sz="2000" i="1">
                        <a:latin typeface="Cambria Math" panose="02040503050406030204" pitchFamily="18" charset="0"/>
                      </a:rPr>
                      <m:t>𝒊</m:t>
                    </m:r>
                  </m:oMath>
                </a14:m>
                <a:r>
                  <a:rPr lang="en-US" sz="2000" dirty="0"/>
                  <a:t> at node </a:t>
                </a:r>
                <a14:m>
                  <m:oMath xmlns:m="http://schemas.openxmlformats.org/officeDocument/2006/math">
                    <m:r>
                      <a:rPr lang="en-US" sz="2000" i="1">
                        <a:latin typeface="Cambria Math" panose="02040503050406030204" pitchFamily="18" charset="0"/>
                      </a:rPr>
                      <m:t>𝒕</m:t>
                    </m:r>
                  </m:oMath>
                </a14:m>
                <a:r>
                  <a:rPr lang="en-US" sz="2000" dirty="0"/>
                  <a:t>, and </a:t>
                </a:r>
                <a14:m>
                  <m:oMath xmlns:m="http://schemas.openxmlformats.org/officeDocument/2006/math">
                    <m:r>
                      <a:rPr lang="en-US" sz="2000" i="1">
                        <a:latin typeface="Cambria Math" panose="02040503050406030204" pitchFamily="18" charset="0"/>
                      </a:rPr>
                      <m:t>𝒄</m:t>
                    </m:r>
                  </m:oMath>
                </a14:m>
                <a:r>
                  <a:rPr lang="en-US" sz="2000" dirty="0"/>
                  <a:t> is the total number of classes </a:t>
                </a:r>
              </a:p>
              <a:p>
                <a:pPr marL="342900" indent="-342900">
                  <a:buFont typeface="Monotype Sorts" charset="0"/>
                  <a:buNone/>
                  <a:defRPr/>
                </a:pPr>
                <a:endParaRPr lang="en-US" sz="2400" dirty="0">
                  <a:latin typeface="Times New Roman" charset="0"/>
                </a:endParaRPr>
              </a:p>
              <a:p>
                <a:pPr marL="1204913" lvl="2" indent="-347663">
                  <a:lnSpc>
                    <a:spcPct val="90000"/>
                  </a:lnSpc>
                  <a:buFont typeface="Wingdings" charset="0"/>
                  <a:buChar char="u"/>
                  <a:defRPr/>
                </a:pPr>
                <a:r>
                  <a:rPr lang="en-US" sz="2200" dirty="0"/>
                  <a:t>Maximum of </a:t>
                </a:r>
                <a14:m>
                  <m:oMath xmlns:m="http://schemas.openxmlformats.org/officeDocument/2006/math">
                    <m:sSub>
                      <m:sSubPr>
                        <m:ctrlPr>
                          <a:rPr lang="en-US" sz="2200" b="0" i="1" smtClean="0">
                            <a:latin typeface="Cambria Math" panose="02040503050406030204" pitchFamily="18" charset="0"/>
                          </a:rPr>
                        </m:ctrlPr>
                      </m:sSubPr>
                      <m:e>
                        <m:r>
                          <m:rPr>
                            <m:sty m:val="p"/>
                          </m:rPr>
                          <a:rPr lang="en-US" sz="2200" b="0" i="0" smtClean="0">
                            <a:latin typeface="Cambria Math" panose="02040503050406030204" pitchFamily="18" charset="0"/>
                          </a:rPr>
                          <m:t>log</m:t>
                        </m:r>
                      </m:e>
                      <m:sub>
                        <m:r>
                          <a:rPr lang="en-US" sz="2200" b="0" i="1" smtClean="0">
                            <a:latin typeface="Cambria Math" panose="02040503050406030204" pitchFamily="18" charset="0"/>
                          </a:rPr>
                          <m:t>2</m:t>
                        </m:r>
                      </m:sub>
                    </m:sSub>
                    <m:r>
                      <a:rPr lang="en-US" sz="2200" i="1">
                        <a:latin typeface="Cambria Math" panose="02040503050406030204" pitchFamily="18" charset="0"/>
                      </a:rPr>
                      <m:t>𝑐</m:t>
                    </m:r>
                  </m:oMath>
                </a14:m>
                <a:r>
                  <a:rPr lang="en-US" sz="2200" dirty="0"/>
                  <a:t> when records are equally distributed among all classes, implying the least beneficial situation for classification</a:t>
                </a:r>
              </a:p>
              <a:p>
                <a:pPr marL="1204913" lvl="2" indent="-347663">
                  <a:lnSpc>
                    <a:spcPct val="90000"/>
                  </a:lnSpc>
                  <a:buFont typeface="Wingdings" charset="0"/>
                  <a:buChar char="u"/>
                  <a:defRPr/>
                </a:pPr>
                <a:r>
                  <a:rPr lang="en-US" sz="2200" dirty="0"/>
                  <a:t>Minimum of 0 when all records belong to one class, implying most beneficial situation for classification</a:t>
                </a:r>
              </a:p>
              <a:p>
                <a:pPr marL="742950" lvl="1" indent="-285750">
                  <a:lnSpc>
                    <a:spcPct val="90000"/>
                  </a:lnSpc>
                  <a:buFont typeface="Arial" charset="0"/>
                  <a:buChar char="–"/>
                  <a:defRPr/>
                </a:pPr>
                <a:endParaRPr lang="en-US" dirty="0"/>
              </a:p>
              <a:p>
                <a:pPr marL="742950" lvl="1" indent="-285750">
                  <a:lnSpc>
                    <a:spcPct val="90000"/>
                  </a:lnSpc>
                  <a:buFont typeface="Arial" charset="0"/>
                  <a:buChar char="–"/>
                  <a:defRPr/>
                </a:pPr>
                <a:r>
                  <a:rPr lang="en-US" sz="2400" dirty="0"/>
                  <a:t>Entropy based computations are quite similar to the GINI index computations</a:t>
                </a:r>
              </a:p>
            </p:txBody>
          </p:sp>
        </mc:Choice>
        <mc:Fallback xmlns="">
          <p:sp>
            <p:nvSpPr>
              <p:cNvPr id="39939" name="Rectangle 3">
                <a:extLst>
                  <a:ext uri="{FF2B5EF4-FFF2-40B4-BE49-F238E27FC236}">
                    <a16:creationId xmlns:a16="http://schemas.microsoft.com/office/drawing/2014/main" id="{AB2C2B6F-910C-479E-BDA6-BC8AE1D85599}"/>
                  </a:ext>
                </a:extLst>
              </p:cNvPr>
              <p:cNvSpPr>
                <a:spLocks noGrp="1" noRot="1" noChangeAspect="1" noMove="1" noResize="1" noEditPoints="1" noAdjustHandles="1" noChangeArrowheads="1" noChangeShapeType="1" noTextEdit="1"/>
              </p:cNvSpPr>
              <p:nvPr>
                <p:ph type="body" idx="1"/>
              </p:nvPr>
            </p:nvSpPr>
            <p:spPr>
              <a:xfrm>
                <a:off x="152400" y="1143000"/>
                <a:ext cx="8763000" cy="5181600"/>
              </a:xfrm>
              <a:blipFill>
                <a:blip r:embed="rId2"/>
                <a:stretch>
                  <a:fillRect l="-348" t="-2353" r="-1182" b="-2118"/>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A74F72C1-8DB5-465A-9A64-7EE78D483EB5}"/>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12A15321-786A-4187-BDEF-11C03ECF3F9E}"/>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BDE7B8A7-B7AA-467D-86BB-FD17E3314037}"/>
              </a:ext>
            </a:extLst>
          </p:cNvPr>
          <p:cNvSpPr>
            <a:spLocks noGrp="1"/>
          </p:cNvSpPr>
          <p:nvPr>
            <p:ph type="sldNum" sz="quarter" idx="12"/>
          </p:nvPr>
        </p:nvSpPr>
        <p:spPr/>
        <p:txBody>
          <a:bodyPr/>
          <a:lstStyle/>
          <a:p>
            <a:pPr>
              <a:defRPr/>
            </a:pPr>
            <a:fld id="{FA37C351-DC12-45EB-B15E-0B7E4E090EF9}" type="slidenum">
              <a:rPr lang="en-US"/>
              <a:pPr>
                <a:defRPr/>
              </a:pPr>
              <a:t>47</a:t>
            </a:fld>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69D6B64-16FF-42AA-85B8-5A2F2AB58B86}"/>
                  </a:ext>
                </a:extLst>
              </p:cNvPr>
              <p:cNvSpPr txBox="1"/>
              <p:nvPr/>
            </p:nvSpPr>
            <p:spPr>
              <a:xfrm>
                <a:off x="1447800" y="1524000"/>
                <a:ext cx="4259243" cy="10378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𝐸𝑛𝑡𝑟𝑜𝑝𝑦</m:t>
                      </m:r>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=0</m:t>
                          </m:r>
                        </m:sub>
                        <m:sup>
                          <m:r>
                            <a:rPr lang="en-US" sz="2400" b="0" i="1" smtClean="0">
                              <a:latin typeface="Cambria Math" panose="02040503050406030204" pitchFamily="18" charset="0"/>
                            </a:rPr>
                            <m:t>𝑐</m:t>
                          </m:r>
                          <m:r>
                            <a:rPr lang="en-US" sz="2400" b="0" i="1" smtClean="0">
                              <a:latin typeface="Cambria Math" panose="02040503050406030204" pitchFamily="18" charset="0"/>
                            </a:rPr>
                            <m:t>−1</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𝑙𝑜</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𝑔</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e>
                      </m:nary>
                    </m:oMath>
                  </m:oMathPara>
                </a14:m>
                <a:endParaRPr lang="en-US" sz="2400" b="0" dirty="0"/>
              </a:p>
            </p:txBody>
          </p:sp>
        </mc:Choice>
        <mc:Fallback xmlns="">
          <p:sp>
            <p:nvSpPr>
              <p:cNvPr id="8" name="TextBox 7">
                <a:extLst>
                  <a:ext uri="{FF2B5EF4-FFF2-40B4-BE49-F238E27FC236}">
                    <a16:creationId xmlns:a16="http://schemas.microsoft.com/office/drawing/2014/main" id="{669D6B64-16FF-42AA-85B8-5A2F2AB58B86}"/>
                  </a:ext>
                </a:extLst>
              </p:cNvPr>
              <p:cNvSpPr txBox="1">
                <a:spLocks noRot="1" noChangeAspect="1" noMove="1" noResize="1" noEditPoints="1" noAdjustHandles="1" noChangeArrowheads="1" noChangeShapeType="1" noTextEdit="1"/>
              </p:cNvSpPr>
              <p:nvPr/>
            </p:nvSpPr>
            <p:spPr>
              <a:xfrm>
                <a:off x="1447800" y="1524000"/>
                <a:ext cx="4259243" cy="1037848"/>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7F7C2F9D-2C4C-4514-9ABF-3E8CBEF465F0}"/>
              </a:ext>
            </a:extLst>
          </p:cNvPr>
          <p:cNvSpPr>
            <a:spLocks noGrp="1" noChangeArrowheads="1"/>
          </p:cNvSpPr>
          <p:nvPr>
            <p:ph type="title"/>
          </p:nvPr>
        </p:nvSpPr>
        <p:spPr/>
        <p:txBody>
          <a:bodyPr/>
          <a:lstStyle/>
          <a:p>
            <a:pPr>
              <a:defRPr/>
            </a:pPr>
            <a:r>
              <a:rPr lang="en-US">
                <a:cs typeface="+mj-cs"/>
              </a:rPr>
              <a:t>Computing Entropy of a Single Node</a:t>
            </a:r>
          </a:p>
        </p:txBody>
      </p:sp>
      <p:graphicFrame>
        <p:nvGraphicFramePr>
          <p:cNvPr id="52226" name="Object 3">
            <a:extLst>
              <a:ext uri="{FF2B5EF4-FFF2-40B4-BE49-F238E27FC236}">
                <a16:creationId xmlns:a16="http://schemas.microsoft.com/office/drawing/2014/main" id="{BB637AB3-8F49-4E6B-9419-412DA3CCF027}"/>
              </a:ext>
            </a:extLst>
          </p:cNvPr>
          <p:cNvGraphicFramePr>
            <a:graphicFrameLocks noChangeAspect="1"/>
          </p:cNvGraphicFramePr>
          <p:nvPr/>
        </p:nvGraphicFramePr>
        <p:xfrm>
          <a:off x="304800" y="2339975"/>
          <a:ext cx="2362200" cy="936625"/>
        </p:xfrm>
        <a:graphic>
          <a:graphicData uri="http://schemas.openxmlformats.org/presentationml/2006/ole">
            <mc:AlternateContent xmlns:mc="http://schemas.openxmlformats.org/markup-compatibility/2006">
              <mc:Choice xmlns:v="urn:schemas-microsoft-com:vml" Requires="v">
                <p:oleObj name="Document" r:id="rId2" imgW="3238500" imgH="1357884" progId="Word.Document.8">
                  <p:embed/>
                </p:oleObj>
              </mc:Choice>
              <mc:Fallback>
                <p:oleObj name="Document" r:id="rId2" imgW="3238500" imgH="1357884" progId="Word.Document.8">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339975"/>
                        <a:ext cx="236220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2227" name="Object 4">
            <a:extLst>
              <a:ext uri="{FF2B5EF4-FFF2-40B4-BE49-F238E27FC236}">
                <a16:creationId xmlns:a16="http://schemas.microsoft.com/office/drawing/2014/main" id="{D03C17F8-5A40-4FD9-B830-C156D7D1909D}"/>
              </a:ext>
            </a:extLst>
          </p:cNvPr>
          <p:cNvGraphicFramePr>
            <a:graphicFrameLocks noChangeAspect="1"/>
          </p:cNvGraphicFramePr>
          <p:nvPr/>
        </p:nvGraphicFramePr>
        <p:xfrm>
          <a:off x="381000" y="5181600"/>
          <a:ext cx="2286000" cy="938213"/>
        </p:xfrm>
        <a:graphic>
          <a:graphicData uri="http://schemas.openxmlformats.org/presentationml/2006/ole">
            <mc:AlternateContent xmlns:mc="http://schemas.openxmlformats.org/markup-compatibility/2006">
              <mc:Choice xmlns:v="urn:schemas-microsoft-com:vml" Requires="v">
                <p:oleObj name="Document" r:id="rId4" imgW="3238500" imgH="1382268" progId="Word.Document.8">
                  <p:embed/>
                </p:oleObj>
              </mc:Choice>
              <mc:Fallback>
                <p:oleObj name="Document" r:id="rId4" imgW="3238500" imgH="1382268"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5181600"/>
                        <a:ext cx="2286000"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2228" name="Object 5">
            <a:extLst>
              <a:ext uri="{FF2B5EF4-FFF2-40B4-BE49-F238E27FC236}">
                <a16:creationId xmlns:a16="http://schemas.microsoft.com/office/drawing/2014/main" id="{9F26A34F-15A4-44EC-9E82-97915C9F4222}"/>
              </a:ext>
            </a:extLst>
          </p:cNvPr>
          <p:cNvGraphicFramePr>
            <a:graphicFrameLocks noChangeAspect="1"/>
          </p:cNvGraphicFramePr>
          <p:nvPr/>
        </p:nvGraphicFramePr>
        <p:xfrm>
          <a:off x="381000" y="3817938"/>
          <a:ext cx="2286000" cy="906462"/>
        </p:xfrm>
        <a:graphic>
          <a:graphicData uri="http://schemas.openxmlformats.org/presentationml/2006/ole">
            <mc:AlternateContent xmlns:mc="http://schemas.openxmlformats.org/markup-compatibility/2006">
              <mc:Choice xmlns:v="urn:schemas-microsoft-com:vml" Requires="v">
                <p:oleObj name="Document" r:id="rId6" imgW="3238500" imgH="1357884" progId="Word.Document.8">
                  <p:embed/>
                </p:oleObj>
              </mc:Choice>
              <mc:Fallback>
                <p:oleObj name="Document" r:id="rId6" imgW="3238500" imgH="1357884" progId="Word.Document.8">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3817938"/>
                        <a:ext cx="2286000"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2229" name="Text Box 6">
            <a:extLst>
              <a:ext uri="{FF2B5EF4-FFF2-40B4-BE49-F238E27FC236}">
                <a16:creationId xmlns:a16="http://schemas.microsoft.com/office/drawing/2014/main" id="{8F06B79F-C069-4CD0-A9A4-901C4D3CEA3C}"/>
              </a:ext>
            </a:extLst>
          </p:cNvPr>
          <p:cNvSpPr txBox="1">
            <a:spLocks noChangeArrowheads="1"/>
          </p:cNvSpPr>
          <p:nvPr/>
        </p:nvSpPr>
        <p:spPr bwMode="auto">
          <a:xfrm>
            <a:off x="2895600" y="2339975"/>
            <a:ext cx="5943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P(C1) = 0/6 = 0     P(C2) = 6/6 = 1</a:t>
            </a:r>
          </a:p>
          <a:p>
            <a:pPr>
              <a:spcBef>
                <a:spcPct val="50000"/>
              </a:spcBef>
              <a:spcAft>
                <a:spcPct val="0"/>
              </a:spcAft>
              <a:buClrTx/>
              <a:buSzTx/>
              <a:buFontTx/>
              <a:buNone/>
            </a:pPr>
            <a:r>
              <a:rPr lang="en-US" altLang="en-US" sz="2000"/>
              <a:t>Entropy = – 0 log 0</a:t>
            </a:r>
            <a:r>
              <a:rPr lang="en-US" altLang="en-US" sz="2000" baseline="30000"/>
              <a:t> </a:t>
            </a:r>
            <a:r>
              <a:rPr lang="en-US" altLang="en-US" sz="2000"/>
              <a:t>– 1 log 1 = – 0 – 0 = 0 </a:t>
            </a:r>
          </a:p>
        </p:txBody>
      </p:sp>
      <p:sp>
        <p:nvSpPr>
          <p:cNvPr id="52230" name="Text Box 8">
            <a:extLst>
              <a:ext uri="{FF2B5EF4-FFF2-40B4-BE49-F238E27FC236}">
                <a16:creationId xmlns:a16="http://schemas.microsoft.com/office/drawing/2014/main" id="{69D354AD-3445-41CE-8F4F-812592CE7A8C}"/>
              </a:ext>
            </a:extLst>
          </p:cNvPr>
          <p:cNvSpPr txBox="1">
            <a:spLocks noChangeArrowheads="1"/>
          </p:cNvSpPr>
          <p:nvPr/>
        </p:nvSpPr>
        <p:spPr bwMode="auto">
          <a:xfrm>
            <a:off x="2971800" y="3733800"/>
            <a:ext cx="61722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P(C1) = 1/6          P(C2) = 5/6</a:t>
            </a:r>
          </a:p>
          <a:p>
            <a:pPr>
              <a:spcBef>
                <a:spcPct val="50000"/>
              </a:spcBef>
              <a:spcAft>
                <a:spcPct val="0"/>
              </a:spcAft>
              <a:buClrTx/>
              <a:buSzTx/>
              <a:buFontTx/>
              <a:buNone/>
            </a:pPr>
            <a:r>
              <a:rPr lang="en-US" altLang="en-US" sz="2000"/>
              <a:t>Entropy = – (1/6) log</a:t>
            </a:r>
            <a:r>
              <a:rPr lang="en-US" altLang="en-US" sz="2000" baseline="-25000"/>
              <a:t>2</a:t>
            </a:r>
            <a:r>
              <a:rPr lang="en-US" altLang="en-US" sz="2000"/>
              <a:t> (1/6)</a:t>
            </a:r>
            <a:r>
              <a:rPr lang="en-US" altLang="en-US" sz="2000" baseline="30000"/>
              <a:t> </a:t>
            </a:r>
            <a:r>
              <a:rPr lang="en-US" altLang="en-US" sz="2000"/>
              <a:t>– (5/6) log</a:t>
            </a:r>
            <a:r>
              <a:rPr lang="en-US" altLang="en-US" sz="2000" baseline="-25000"/>
              <a:t>2</a:t>
            </a:r>
            <a:r>
              <a:rPr lang="en-US" altLang="en-US" sz="2000"/>
              <a:t> (1/6) = 0.65</a:t>
            </a:r>
          </a:p>
        </p:txBody>
      </p:sp>
      <p:sp>
        <p:nvSpPr>
          <p:cNvPr id="52231" name="Text Box 9">
            <a:extLst>
              <a:ext uri="{FF2B5EF4-FFF2-40B4-BE49-F238E27FC236}">
                <a16:creationId xmlns:a16="http://schemas.microsoft.com/office/drawing/2014/main" id="{E20961E2-4A1F-4D5A-B0C6-6EDFF2135AA6}"/>
              </a:ext>
            </a:extLst>
          </p:cNvPr>
          <p:cNvSpPr txBox="1">
            <a:spLocks noChangeArrowheads="1"/>
          </p:cNvSpPr>
          <p:nvPr/>
        </p:nvSpPr>
        <p:spPr bwMode="auto">
          <a:xfrm>
            <a:off x="2971800" y="5105400"/>
            <a:ext cx="61722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P(C1) = 2/6          P(C2) = 4/6</a:t>
            </a:r>
          </a:p>
          <a:p>
            <a:pPr>
              <a:spcBef>
                <a:spcPct val="50000"/>
              </a:spcBef>
              <a:spcAft>
                <a:spcPct val="0"/>
              </a:spcAft>
              <a:buClrTx/>
              <a:buSzTx/>
              <a:buFontTx/>
              <a:buNone/>
            </a:pPr>
            <a:r>
              <a:rPr lang="en-US" altLang="en-US" sz="2000"/>
              <a:t>Entropy = – (2/6) log</a:t>
            </a:r>
            <a:r>
              <a:rPr lang="en-US" altLang="en-US" sz="2000" baseline="-25000"/>
              <a:t>2</a:t>
            </a:r>
            <a:r>
              <a:rPr lang="en-US" altLang="en-US" sz="2000"/>
              <a:t> (2/6)</a:t>
            </a:r>
            <a:r>
              <a:rPr lang="en-US" altLang="en-US" sz="2000" baseline="30000"/>
              <a:t> </a:t>
            </a:r>
            <a:r>
              <a:rPr lang="en-US" altLang="en-US" sz="2000"/>
              <a:t>– (4/6) log</a:t>
            </a:r>
            <a:r>
              <a:rPr lang="en-US" altLang="en-US" sz="2000" baseline="-25000"/>
              <a:t>2</a:t>
            </a:r>
            <a:r>
              <a:rPr lang="en-US" altLang="en-US" sz="2000"/>
              <a:t> (4/6) = 0.92</a:t>
            </a:r>
          </a:p>
        </p:txBody>
      </p:sp>
      <p:sp>
        <p:nvSpPr>
          <p:cNvPr id="2" name="Date Placeholder 1">
            <a:extLst>
              <a:ext uri="{FF2B5EF4-FFF2-40B4-BE49-F238E27FC236}">
                <a16:creationId xmlns:a16="http://schemas.microsoft.com/office/drawing/2014/main" id="{CADB12BE-7C81-4EE5-B01E-8F6425C7F73C}"/>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0D5981B3-B9E5-4312-A3FF-56AA0D2D9547}"/>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7B9FE711-EDA1-475B-88C2-CA170A96948B}"/>
              </a:ext>
            </a:extLst>
          </p:cNvPr>
          <p:cNvSpPr>
            <a:spLocks noGrp="1"/>
          </p:cNvSpPr>
          <p:nvPr>
            <p:ph type="sldNum" sz="quarter" idx="12"/>
          </p:nvPr>
        </p:nvSpPr>
        <p:spPr/>
        <p:txBody>
          <a:bodyPr/>
          <a:lstStyle/>
          <a:p>
            <a:pPr>
              <a:defRPr/>
            </a:pPr>
            <a:fld id="{AC6DE6C9-B616-47A1-8DF4-C856A4D0ED42}" type="slidenum">
              <a:rPr lang="en-US"/>
              <a:pPr>
                <a:defRPr/>
              </a:pPr>
              <a:t>48</a:t>
            </a:fld>
            <a:endParaRPr 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FC7281B-DF0D-407E-BB2E-ED769EB3DB36}"/>
                  </a:ext>
                </a:extLst>
              </p:cNvPr>
              <p:cNvSpPr txBox="1"/>
              <p:nvPr/>
            </p:nvSpPr>
            <p:spPr>
              <a:xfrm>
                <a:off x="1797910" y="1119376"/>
                <a:ext cx="4259243" cy="10378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𝐸𝑛𝑡𝑟𝑜𝑝𝑦</m:t>
                      </m:r>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=0</m:t>
                          </m:r>
                        </m:sub>
                        <m:sup>
                          <m:r>
                            <a:rPr lang="en-US" sz="2400" b="0" i="1" smtClean="0">
                              <a:latin typeface="Cambria Math" panose="02040503050406030204" pitchFamily="18" charset="0"/>
                            </a:rPr>
                            <m:t>𝑐</m:t>
                          </m:r>
                          <m:r>
                            <a:rPr lang="en-US" sz="2400" b="0" i="1" smtClean="0">
                              <a:latin typeface="Cambria Math" panose="02040503050406030204" pitchFamily="18" charset="0"/>
                            </a:rPr>
                            <m:t>−1</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𝑙𝑜</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𝑔</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e>
                      </m:nary>
                    </m:oMath>
                  </m:oMathPara>
                </a14:m>
                <a:endParaRPr lang="en-US" sz="2400" b="0" dirty="0"/>
              </a:p>
            </p:txBody>
          </p:sp>
        </mc:Choice>
        <mc:Fallback xmlns="">
          <p:sp>
            <p:nvSpPr>
              <p:cNvPr id="13" name="TextBox 12">
                <a:extLst>
                  <a:ext uri="{FF2B5EF4-FFF2-40B4-BE49-F238E27FC236}">
                    <a16:creationId xmlns:a16="http://schemas.microsoft.com/office/drawing/2014/main" id="{2FC7281B-DF0D-407E-BB2E-ED769EB3DB36}"/>
                  </a:ext>
                </a:extLst>
              </p:cNvPr>
              <p:cNvSpPr txBox="1">
                <a:spLocks noRot="1" noChangeAspect="1" noMove="1" noResize="1" noEditPoints="1" noAdjustHandles="1" noChangeArrowheads="1" noChangeShapeType="1" noTextEdit="1"/>
              </p:cNvSpPr>
              <p:nvPr/>
            </p:nvSpPr>
            <p:spPr>
              <a:xfrm>
                <a:off x="1797910" y="1119376"/>
                <a:ext cx="4259243" cy="1037848"/>
              </a:xfrm>
              <a:prstGeom prst="rect">
                <a:avLst/>
              </a:prstGeom>
              <a:blipFill>
                <a:blip r:embed="rId9"/>
                <a:stretch>
                  <a:fillRect/>
                </a:stretch>
              </a:blipFill>
            </p:spPr>
            <p:txBody>
              <a:bodyPr/>
              <a:lstStyle/>
              <a:p>
                <a:r>
                  <a:rPr lang="en-US">
                    <a:noFill/>
                  </a:rPr>
                  <a:t> </a:t>
                </a:r>
              </a:p>
            </p:txBody>
          </p:sp>
        </mc:Fallback>
      </mc:AlternateContent>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10A1E003-1F58-4368-A5F0-15CBF9E8B5B0}"/>
              </a:ext>
            </a:extLst>
          </p:cNvPr>
          <p:cNvSpPr>
            <a:spLocks noGrp="1" noChangeArrowheads="1"/>
          </p:cNvSpPr>
          <p:nvPr>
            <p:ph type="title"/>
          </p:nvPr>
        </p:nvSpPr>
        <p:spPr/>
        <p:txBody>
          <a:bodyPr/>
          <a:lstStyle/>
          <a:p>
            <a:pPr>
              <a:defRPr/>
            </a:pPr>
            <a:r>
              <a:rPr lang="en-US" sz="2800">
                <a:cs typeface="+mj-cs"/>
              </a:rPr>
              <a:t>Computing Information Gain After Splitting</a:t>
            </a:r>
            <a:endParaRPr lang="en-US">
              <a:cs typeface="+mj-cs"/>
            </a:endParaRPr>
          </a:p>
        </p:txBody>
      </p:sp>
      <mc:AlternateContent xmlns:mc="http://schemas.openxmlformats.org/markup-compatibility/2006" xmlns:a14="http://schemas.microsoft.com/office/drawing/2010/main">
        <mc:Choice Requires="a14">
          <p:sp>
            <p:nvSpPr>
              <p:cNvPr id="41987" name="Rectangle 3">
                <a:extLst>
                  <a:ext uri="{FF2B5EF4-FFF2-40B4-BE49-F238E27FC236}">
                    <a16:creationId xmlns:a16="http://schemas.microsoft.com/office/drawing/2014/main" id="{5931C173-54DB-4586-961A-FD1AF78D82C9}"/>
                  </a:ext>
                </a:extLst>
              </p:cNvPr>
              <p:cNvSpPr>
                <a:spLocks noGrp="1" noChangeArrowheads="1"/>
              </p:cNvSpPr>
              <p:nvPr>
                <p:ph type="body" sz="half" idx="1"/>
              </p:nvPr>
            </p:nvSpPr>
            <p:spPr>
              <a:xfrm>
                <a:off x="381000" y="1143000"/>
                <a:ext cx="8382000" cy="4953000"/>
              </a:xfrm>
            </p:spPr>
            <p:txBody>
              <a:bodyPr>
                <a:normAutofit fontScale="92500" lnSpcReduction="10000"/>
              </a:bodyPr>
              <a:lstStyle/>
              <a:p>
                <a:pPr marL="342900" indent="-342900">
                  <a:buFont typeface="Monotype Sorts" charset="0"/>
                  <a:buChar char="l"/>
                  <a:defRPr/>
                </a:pPr>
                <a:r>
                  <a:rPr lang="en-US" sz="2400" dirty="0">
                    <a:cs typeface="+mn-cs"/>
                  </a:rPr>
                  <a:t>Information Gain: </a:t>
                </a:r>
              </a:p>
              <a:p>
                <a:pPr marL="742950" lvl="1" indent="-285750">
                  <a:buFont typeface="Arial" charset="0"/>
                  <a:buChar char="–"/>
                  <a:defRPr/>
                </a:pPr>
                <a:endParaRPr lang="en-US" sz="2400" dirty="0"/>
              </a:p>
              <a:p>
                <a:pPr marL="1146175" lvl="2" indent="-228600">
                  <a:buFont typeface="Wingdings" charset="0"/>
                  <a:buNone/>
                  <a:defRPr/>
                </a:pPr>
                <a:endParaRPr lang="en-US" sz="2000" dirty="0"/>
              </a:p>
              <a:p>
                <a:pPr marL="1146175" lvl="2" indent="-228600">
                  <a:buFont typeface="Wingdings" charset="0"/>
                  <a:buNone/>
                  <a:defRPr/>
                </a:pPr>
                <a:endParaRPr lang="en-US" sz="2000" dirty="0"/>
              </a:p>
              <a:p>
                <a:pPr marL="1146175" lvl="2" indent="-228600">
                  <a:buFont typeface="Wingdings" charset="0"/>
                  <a:buNone/>
                  <a:defRPr/>
                </a:pPr>
                <a:r>
                  <a:rPr lang="en-US" sz="2000" dirty="0"/>
                  <a:t>		Parent Node, </a:t>
                </a:r>
                <a14:m>
                  <m:oMath xmlns:m="http://schemas.openxmlformats.org/officeDocument/2006/math">
                    <m:r>
                      <a:rPr lang="en-US" sz="2000" i="1">
                        <a:latin typeface="Cambria Math" panose="02040503050406030204" pitchFamily="18" charset="0"/>
                      </a:rPr>
                      <m:t>𝑝</m:t>
                    </m:r>
                  </m:oMath>
                </a14:m>
                <a:r>
                  <a:rPr lang="en-US" sz="2000" dirty="0"/>
                  <a:t> is split into </a:t>
                </a:r>
                <a14:m>
                  <m:oMath xmlns:m="http://schemas.openxmlformats.org/officeDocument/2006/math">
                    <m:r>
                      <a:rPr lang="en-US" sz="2000" i="1">
                        <a:latin typeface="Cambria Math" panose="02040503050406030204" pitchFamily="18" charset="0"/>
                      </a:rPr>
                      <m:t>𝑘</m:t>
                    </m:r>
                  </m:oMath>
                </a14:m>
                <a:r>
                  <a:rPr lang="en-US" sz="2000" dirty="0"/>
                  <a:t> partitions (children)</a:t>
                </a:r>
              </a:p>
              <a:p>
                <a:pPr marL="1146175" lvl="2" indent="-228600">
                  <a:buFont typeface="Wingdings" charset="0"/>
                  <a:buNone/>
                  <a:defRPr/>
                </a:pP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𝑖</m:t>
                        </m:r>
                      </m:sub>
                    </m:sSub>
                  </m:oMath>
                </a14:m>
                <a:r>
                  <a:rPr lang="en-US" sz="2000" dirty="0"/>
                  <a:t> is number of records in child node </a:t>
                </a:r>
                <a14:m>
                  <m:oMath xmlns:m="http://schemas.openxmlformats.org/officeDocument/2006/math">
                    <m:r>
                      <a:rPr lang="en-US" sz="2000" i="1">
                        <a:latin typeface="Cambria Math" panose="02040503050406030204" pitchFamily="18" charset="0"/>
                      </a:rPr>
                      <m:t>𝑖</m:t>
                    </m:r>
                  </m:oMath>
                </a14:m>
                <a:br>
                  <a:rPr lang="en-US" sz="1800" dirty="0">
                    <a:latin typeface="Times New Roman" charset="0"/>
                  </a:rPr>
                </a:br>
                <a:endParaRPr lang="en-US" sz="1800" dirty="0">
                  <a:latin typeface="Times New Roman" charset="0"/>
                </a:endParaRPr>
              </a:p>
              <a:p>
                <a:pPr marL="742950" lvl="1" indent="-285750">
                  <a:buFont typeface="Arial" charset="0"/>
                  <a:buChar char="–"/>
                  <a:defRPr/>
                </a:pPr>
                <a:r>
                  <a:rPr lang="en-US" sz="2400" dirty="0"/>
                  <a:t>Choose the split that achieves most reduction (maximizes GAIN)</a:t>
                </a:r>
              </a:p>
              <a:p>
                <a:pPr lvl="4">
                  <a:defRPr/>
                </a:pPr>
                <a:endParaRPr lang="en-US" sz="1800" dirty="0">
                  <a:latin typeface="Times New Roman" charset="0"/>
                </a:endParaRPr>
              </a:p>
              <a:p>
                <a:pPr marL="742950" lvl="1" indent="-285750">
                  <a:buFont typeface="Arial" charset="0"/>
                  <a:buChar char="–"/>
                  <a:defRPr/>
                </a:pPr>
                <a:r>
                  <a:rPr lang="en-US" sz="2400" dirty="0"/>
                  <a:t>Used in the ID3 and C4.5 decision tree algorithms</a:t>
                </a:r>
              </a:p>
              <a:p>
                <a:pPr marL="742950" lvl="1" indent="-285750">
                  <a:buFont typeface="Arial" charset="0"/>
                  <a:buChar char="–"/>
                  <a:defRPr/>
                </a:pPr>
                <a:endParaRPr lang="en-US" sz="2400" dirty="0"/>
              </a:p>
              <a:p>
                <a:pPr marL="742950" lvl="1" indent="-285750">
                  <a:buFont typeface="Arial" charset="0"/>
                  <a:buChar char="–"/>
                  <a:defRPr/>
                </a:pPr>
                <a:r>
                  <a:rPr lang="en-US" sz="2400" dirty="0"/>
                  <a:t>Information gain is the mutual information between the class variable and the splitting variable  </a:t>
                </a:r>
              </a:p>
            </p:txBody>
          </p:sp>
        </mc:Choice>
        <mc:Fallback xmlns="">
          <p:sp>
            <p:nvSpPr>
              <p:cNvPr id="41987" name="Rectangle 3">
                <a:extLst>
                  <a:ext uri="{FF2B5EF4-FFF2-40B4-BE49-F238E27FC236}">
                    <a16:creationId xmlns:a16="http://schemas.microsoft.com/office/drawing/2014/main" id="{5931C173-54DB-4586-961A-FD1AF78D82C9}"/>
                  </a:ext>
                </a:extLst>
              </p:cNvPr>
              <p:cNvSpPr>
                <a:spLocks noGrp="1" noRot="1" noChangeAspect="1" noMove="1" noResize="1" noEditPoints="1" noAdjustHandles="1" noChangeArrowheads="1" noChangeShapeType="1" noTextEdit="1"/>
              </p:cNvSpPr>
              <p:nvPr>
                <p:ph type="body" sz="half" idx="1"/>
              </p:nvPr>
            </p:nvSpPr>
            <p:spPr>
              <a:xfrm>
                <a:off x="381000" y="1143000"/>
                <a:ext cx="8382000" cy="4953000"/>
              </a:xfrm>
              <a:blipFill>
                <a:blip r:embed="rId2"/>
                <a:stretch>
                  <a:fillRect l="-218" t="-1478" r="-1745"/>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3F9838F9-5C30-4C1D-A60C-107CF9C3898C}"/>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AB5775EE-0CCC-4CEC-A935-C48915E036CA}"/>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E3108EC3-4CB2-44AF-B6C9-2BABFBCB6851}"/>
              </a:ext>
            </a:extLst>
          </p:cNvPr>
          <p:cNvSpPr>
            <a:spLocks noGrp="1"/>
          </p:cNvSpPr>
          <p:nvPr>
            <p:ph type="sldNum" sz="quarter" idx="12"/>
          </p:nvPr>
        </p:nvSpPr>
        <p:spPr/>
        <p:txBody>
          <a:bodyPr/>
          <a:lstStyle/>
          <a:p>
            <a:pPr>
              <a:defRPr/>
            </a:pPr>
            <a:fld id="{8966C636-268E-4FBD-BBA5-0BB0761D90FF}" type="slidenum">
              <a:rPr lang="en-US"/>
              <a:pPr>
                <a:defRPr/>
              </a:pPr>
              <a:t>49</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914E59F-A1BF-4E04-995A-7D996319BEEB}"/>
                  </a:ext>
                </a:extLst>
              </p:cNvPr>
              <p:cNvSpPr txBox="1"/>
              <p:nvPr/>
            </p:nvSpPr>
            <p:spPr>
              <a:xfrm>
                <a:off x="1533140" y="1600200"/>
                <a:ext cx="4924810" cy="8717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𝐺𝑎𝑖</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𝑠𝑝𝑙𝑖𝑡</m:t>
                          </m:r>
                        </m:sub>
                      </m:sSub>
                      <m:r>
                        <a:rPr lang="en-US" sz="2000" b="0" i="1" smtClean="0">
                          <a:latin typeface="Cambria Math" panose="02040503050406030204" pitchFamily="18" charset="0"/>
                        </a:rPr>
                        <m:t>=</m:t>
                      </m:r>
                      <m:r>
                        <a:rPr lang="en-US" sz="2000" b="0" i="1" smtClean="0">
                          <a:latin typeface="Cambria Math" panose="02040503050406030204" pitchFamily="18" charset="0"/>
                        </a:rPr>
                        <m:t>𝐸𝑛𝑡𝑟𝑜𝑝𝑦</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𝑝</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𝑘</m:t>
                          </m:r>
                        </m:sup>
                        <m:e>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𝑖</m:t>
                                  </m:r>
                                </m:sub>
                              </m:sSub>
                            </m:num>
                            <m:den>
                              <m:r>
                                <a:rPr lang="en-US" sz="2000" b="0" i="1" smtClean="0">
                                  <a:latin typeface="Cambria Math" panose="02040503050406030204" pitchFamily="18" charset="0"/>
                                </a:rPr>
                                <m:t>𝑛</m:t>
                              </m:r>
                            </m:den>
                          </m:f>
                          <m:r>
                            <a:rPr lang="en-US" sz="2000" b="0" i="1" smtClean="0">
                              <a:latin typeface="Cambria Math" panose="02040503050406030204" pitchFamily="18" charset="0"/>
                            </a:rPr>
                            <m:t>𝐸𝑛𝑡𝑟𝑜𝑝𝑦</m:t>
                          </m:r>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e>
                      </m:nary>
                    </m:oMath>
                  </m:oMathPara>
                </a14:m>
                <a:endParaRPr lang="en-US" sz="2000" b="0" dirty="0"/>
              </a:p>
            </p:txBody>
          </p:sp>
        </mc:Choice>
        <mc:Fallback xmlns="">
          <p:sp>
            <p:nvSpPr>
              <p:cNvPr id="5" name="TextBox 4">
                <a:extLst>
                  <a:ext uri="{FF2B5EF4-FFF2-40B4-BE49-F238E27FC236}">
                    <a16:creationId xmlns:a16="http://schemas.microsoft.com/office/drawing/2014/main" id="{1914E59F-A1BF-4E04-995A-7D996319BEEB}"/>
                  </a:ext>
                </a:extLst>
              </p:cNvPr>
              <p:cNvSpPr txBox="1">
                <a:spLocks noRot="1" noChangeAspect="1" noMove="1" noResize="1" noEditPoints="1" noAdjustHandles="1" noChangeArrowheads="1" noChangeShapeType="1" noTextEdit="1"/>
              </p:cNvSpPr>
              <p:nvPr/>
            </p:nvSpPr>
            <p:spPr>
              <a:xfrm>
                <a:off x="1533140" y="1600200"/>
                <a:ext cx="4924810" cy="871713"/>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33D2F-FA37-F65D-279E-ED8695D02D24}"/>
              </a:ext>
            </a:extLst>
          </p:cNvPr>
          <p:cNvSpPr>
            <a:spLocks noGrp="1"/>
          </p:cNvSpPr>
          <p:nvPr>
            <p:ph type="title"/>
          </p:nvPr>
        </p:nvSpPr>
        <p:spPr/>
        <p:txBody>
          <a:bodyPr/>
          <a:lstStyle/>
          <a:p>
            <a:r>
              <a:rPr lang="en-US" i="0" u="none" strike="noStrike" baseline="0" dirty="0">
                <a:latin typeface="CMBX10"/>
              </a:rPr>
              <a:t>Predictive Modeling</a:t>
            </a:r>
            <a:endParaRPr lang="en-US" dirty="0"/>
          </a:p>
        </p:txBody>
      </p:sp>
      <p:sp>
        <p:nvSpPr>
          <p:cNvPr id="3" name="Table Placeholder 2">
            <a:extLst>
              <a:ext uri="{FF2B5EF4-FFF2-40B4-BE49-F238E27FC236}">
                <a16:creationId xmlns:a16="http://schemas.microsoft.com/office/drawing/2014/main" id="{9BBA8AD7-06B9-E0AD-8640-6B913255528F}"/>
              </a:ext>
            </a:extLst>
          </p:cNvPr>
          <p:cNvSpPr>
            <a:spLocks noGrp="1"/>
          </p:cNvSpPr>
          <p:nvPr>
            <p:ph type="tbl" idx="1"/>
          </p:nvPr>
        </p:nvSpPr>
        <p:spPr/>
        <p:txBody>
          <a:bodyPr/>
          <a:lstStyle/>
          <a:p>
            <a:pPr algn="just"/>
            <a:r>
              <a:rPr lang="en-US" dirty="0"/>
              <a:t>A classification model can also be used to predict</a:t>
            </a:r>
          </a:p>
          <a:p>
            <a:pPr marL="0" indent="0" algn="just">
              <a:buNone/>
            </a:pPr>
            <a:r>
              <a:rPr lang="en-US" dirty="0"/>
              <a:t>the class label of unknown records. A classification</a:t>
            </a:r>
          </a:p>
          <a:p>
            <a:pPr marL="0" indent="0" algn="just">
              <a:buNone/>
            </a:pPr>
            <a:r>
              <a:rPr lang="en-US" dirty="0"/>
              <a:t>model can be treated as a black box that assigns a class label when presented with the attribute set of an unknown record.</a:t>
            </a:r>
          </a:p>
          <a:p>
            <a:endParaRPr lang="en-US" dirty="0"/>
          </a:p>
        </p:txBody>
      </p:sp>
      <p:sp>
        <p:nvSpPr>
          <p:cNvPr id="4" name="Date Placeholder 3">
            <a:extLst>
              <a:ext uri="{FF2B5EF4-FFF2-40B4-BE49-F238E27FC236}">
                <a16:creationId xmlns:a16="http://schemas.microsoft.com/office/drawing/2014/main" id="{19CA9BE6-A876-6031-2C0D-9BC01D0AA55D}"/>
              </a:ext>
            </a:extLst>
          </p:cNvPr>
          <p:cNvSpPr>
            <a:spLocks noGrp="1"/>
          </p:cNvSpPr>
          <p:nvPr>
            <p:ph type="dt" sz="half" idx="10"/>
          </p:nvPr>
        </p:nvSpPr>
        <p:spPr/>
        <p:txBody>
          <a:bodyPr/>
          <a:lstStyle/>
          <a:p>
            <a:pPr>
              <a:defRPr/>
            </a:pPr>
            <a:r>
              <a:rPr lang="en-US"/>
              <a:t>2/1/2021</a:t>
            </a:r>
            <a:endParaRPr lang="en-US" dirty="0"/>
          </a:p>
        </p:txBody>
      </p:sp>
      <p:sp>
        <p:nvSpPr>
          <p:cNvPr id="5" name="Footer Placeholder 4">
            <a:extLst>
              <a:ext uri="{FF2B5EF4-FFF2-40B4-BE49-F238E27FC236}">
                <a16:creationId xmlns:a16="http://schemas.microsoft.com/office/drawing/2014/main" id="{4960B435-CC3F-344C-2C03-48F4BB7E0938}"/>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619C5097-714A-3E96-A05B-066254A87765}"/>
              </a:ext>
            </a:extLst>
          </p:cNvPr>
          <p:cNvSpPr>
            <a:spLocks noGrp="1"/>
          </p:cNvSpPr>
          <p:nvPr>
            <p:ph type="sldNum" sz="quarter" idx="12"/>
          </p:nvPr>
        </p:nvSpPr>
        <p:spPr/>
        <p:txBody>
          <a:bodyPr/>
          <a:lstStyle/>
          <a:p>
            <a:pPr>
              <a:defRPr/>
            </a:pPr>
            <a:fld id="{D4DAD124-652D-4699-9BEB-BF0A63105A1A}" type="slidenum">
              <a:rPr lang="en-US" smtClean="0"/>
              <a:pPr>
                <a:defRPr/>
              </a:pPr>
              <a:t>5</a:t>
            </a:fld>
            <a:endParaRPr lang="en-US"/>
          </a:p>
        </p:txBody>
      </p:sp>
      <p:pic>
        <p:nvPicPr>
          <p:cNvPr id="8" name="Picture 7">
            <a:extLst>
              <a:ext uri="{FF2B5EF4-FFF2-40B4-BE49-F238E27FC236}">
                <a16:creationId xmlns:a16="http://schemas.microsoft.com/office/drawing/2014/main" id="{B2F1398F-C34D-B6BC-1F12-9279BEFFBB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113" y="4064654"/>
            <a:ext cx="6559087" cy="1499665"/>
          </a:xfrm>
          <a:prstGeom prst="rect">
            <a:avLst/>
          </a:prstGeom>
        </p:spPr>
      </p:pic>
    </p:spTree>
    <p:extLst>
      <p:ext uri="{BB962C8B-B14F-4D97-AF65-F5344CB8AC3E}">
        <p14:creationId xmlns:p14="http://schemas.microsoft.com/office/powerpoint/2010/main" val="26409621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C6392D93-298C-4A31-954A-AE23DD5FEF32}"/>
              </a:ext>
            </a:extLst>
          </p:cNvPr>
          <p:cNvSpPr>
            <a:spLocks noGrp="1" noChangeArrowheads="1"/>
          </p:cNvSpPr>
          <p:nvPr>
            <p:ph type="title"/>
          </p:nvPr>
        </p:nvSpPr>
        <p:spPr/>
        <p:txBody>
          <a:bodyPr/>
          <a:lstStyle/>
          <a:p>
            <a:pPr>
              <a:defRPr/>
            </a:pPr>
            <a:r>
              <a:rPr lang="en-US" sz="3000">
                <a:cs typeface="+mj-cs"/>
              </a:rPr>
              <a:t>Problem with large number of partitions</a:t>
            </a:r>
          </a:p>
        </p:txBody>
      </p:sp>
      <p:sp>
        <p:nvSpPr>
          <p:cNvPr id="957443" name="Rectangle 3">
            <a:extLst>
              <a:ext uri="{FF2B5EF4-FFF2-40B4-BE49-F238E27FC236}">
                <a16:creationId xmlns:a16="http://schemas.microsoft.com/office/drawing/2014/main" id="{BCCB83F4-D583-4983-841D-E1951C9CF4B2}"/>
              </a:ext>
            </a:extLst>
          </p:cNvPr>
          <p:cNvSpPr>
            <a:spLocks noGrp="1" noChangeArrowheads="1"/>
          </p:cNvSpPr>
          <p:nvPr>
            <p:ph type="body" idx="1"/>
          </p:nvPr>
        </p:nvSpPr>
        <p:spPr/>
        <p:txBody>
          <a:bodyPr/>
          <a:lstStyle/>
          <a:p>
            <a:pPr>
              <a:buFont typeface="Monotype Sorts" pitchFamily="2" charset="2"/>
              <a:buChar char="l"/>
              <a:defRPr/>
            </a:pPr>
            <a:r>
              <a:rPr lang="en-US" dirty="0">
                <a:ea typeface="+mn-ea"/>
                <a:cs typeface="+mn-cs"/>
              </a:rPr>
              <a:t>Node impurity measures tend to prefer splits that result in large number of partitions, each being small but pure</a:t>
            </a:r>
          </a:p>
          <a:p>
            <a:pPr>
              <a:buFont typeface="Monotype Sorts" pitchFamily="2" charset="2"/>
              <a:buChar char="l"/>
              <a:defRPr/>
            </a:pPr>
            <a:endParaRPr lang="en-US" dirty="0">
              <a:ea typeface="+mn-ea"/>
              <a:cs typeface="+mn-cs"/>
            </a:endParaRPr>
          </a:p>
          <a:p>
            <a:pPr>
              <a:buFont typeface="Monotype Sorts" pitchFamily="2" charset="2"/>
              <a:buChar char="l"/>
              <a:defRPr/>
            </a:pPr>
            <a:endParaRPr lang="en-US" dirty="0">
              <a:ea typeface="+mn-ea"/>
              <a:cs typeface="+mn-cs"/>
            </a:endParaRPr>
          </a:p>
          <a:p>
            <a:pPr>
              <a:buFont typeface="Monotype Sorts" pitchFamily="2" charset="2"/>
              <a:buChar char="l"/>
              <a:defRPr/>
            </a:pPr>
            <a:endParaRPr lang="en-US" dirty="0">
              <a:ea typeface="+mn-ea"/>
              <a:cs typeface="+mn-cs"/>
            </a:endParaRPr>
          </a:p>
          <a:p>
            <a:pPr>
              <a:buFont typeface="Monotype Sorts" pitchFamily="2" charset="2"/>
              <a:buChar char="l"/>
              <a:defRPr/>
            </a:pPr>
            <a:endParaRPr lang="en-US" dirty="0">
              <a:ea typeface="+mn-ea"/>
              <a:cs typeface="+mn-cs"/>
            </a:endParaRPr>
          </a:p>
          <a:p>
            <a:pPr marL="0" indent="0">
              <a:buFont typeface="Monotype Sorts" pitchFamily="2" charset="2"/>
              <a:buNone/>
              <a:defRPr/>
            </a:pPr>
            <a:endParaRPr lang="en-US" dirty="0">
              <a:ea typeface="+mn-ea"/>
              <a:cs typeface="+mn-cs"/>
            </a:endParaRPr>
          </a:p>
          <a:p>
            <a:pPr lvl="1">
              <a:buFont typeface="Arial" charset="0"/>
              <a:buChar char="–"/>
              <a:defRPr/>
            </a:pPr>
            <a:r>
              <a:rPr lang="en-US" dirty="0"/>
              <a:t>Customer ID has highest information gain because entropy for all the children is zero</a:t>
            </a:r>
          </a:p>
        </p:txBody>
      </p:sp>
      <p:graphicFrame>
        <p:nvGraphicFramePr>
          <p:cNvPr id="54275" name="Object 4">
            <a:extLst>
              <a:ext uri="{FF2B5EF4-FFF2-40B4-BE49-F238E27FC236}">
                <a16:creationId xmlns:a16="http://schemas.microsoft.com/office/drawing/2014/main" id="{483CA67C-C837-4835-9209-42FC7F9F62EF}"/>
              </a:ext>
            </a:extLst>
          </p:cNvPr>
          <p:cNvGraphicFramePr>
            <a:graphicFrameLocks noGrp="1" noChangeAspect="1"/>
          </p:cNvGraphicFramePr>
          <p:nvPr>
            <p:ph sz="half" idx="4294967295"/>
          </p:nvPr>
        </p:nvGraphicFramePr>
        <p:xfrm>
          <a:off x="533400" y="2743200"/>
          <a:ext cx="8001000" cy="1866900"/>
        </p:xfrm>
        <a:graphic>
          <a:graphicData uri="http://schemas.openxmlformats.org/presentationml/2006/ole">
            <mc:AlternateContent xmlns:mc="http://schemas.openxmlformats.org/markup-compatibility/2006">
              <mc:Choice xmlns:v="urn:schemas-microsoft-com:vml" Requires="v">
                <p:oleObj name="Visio" r:id="rId3" imgW="9652000" imgH="2247900" progId="Visio.Drawing.6">
                  <p:embed/>
                </p:oleObj>
              </mc:Choice>
              <mc:Fallback>
                <p:oleObj name="Visio" r:id="rId3" imgW="9652000" imgH="224790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743200"/>
                        <a:ext cx="800100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Date Placeholder 1">
            <a:extLst>
              <a:ext uri="{FF2B5EF4-FFF2-40B4-BE49-F238E27FC236}">
                <a16:creationId xmlns:a16="http://schemas.microsoft.com/office/drawing/2014/main" id="{D6952416-6DA2-40BE-8B46-D1BDAB47E4C7}"/>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013C572E-C2A4-40AB-98B9-3C34B8E1A7B6}"/>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94776994-D1A5-4494-82A2-F73BC96731D7}"/>
              </a:ext>
            </a:extLst>
          </p:cNvPr>
          <p:cNvSpPr>
            <a:spLocks noGrp="1"/>
          </p:cNvSpPr>
          <p:nvPr>
            <p:ph type="sldNum" sz="quarter" idx="12"/>
          </p:nvPr>
        </p:nvSpPr>
        <p:spPr/>
        <p:txBody>
          <a:bodyPr/>
          <a:lstStyle/>
          <a:p>
            <a:pPr>
              <a:defRPr/>
            </a:pPr>
            <a:fld id="{5DA6884D-0358-41A0-8B86-2E8936DC407F}" type="slidenum">
              <a:rPr lang="en-US"/>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FB139C1D-A9DD-4402-9E7C-035A4930C513}"/>
              </a:ext>
            </a:extLst>
          </p:cNvPr>
          <p:cNvSpPr>
            <a:spLocks noGrp="1" noChangeArrowheads="1"/>
          </p:cNvSpPr>
          <p:nvPr>
            <p:ph type="title"/>
          </p:nvPr>
        </p:nvSpPr>
        <p:spPr/>
        <p:txBody>
          <a:bodyPr/>
          <a:lstStyle/>
          <a:p>
            <a:pPr>
              <a:defRPr/>
            </a:pPr>
            <a:r>
              <a:rPr lang="en-US" sz="2800" dirty="0">
                <a:cs typeface="+mj-cs"/>
              </a:rPr>
              <a:t>Gain Ratio</a:t>
            </a:r>
            <a:endParaRPr lang="en-US" dirty="0">
              <a:cs typeface="+mj-cs"/>
            </a:endParaRPr>
          </a:p>
        </p:txBody>
      </p:sp>
      <mc:AlternateContent xmlns:mc="http://schemas.openxmlformats.org/markup-compatibility/2006" xmlns:a14="http://schemas.microsoft.com/office/drawing/2010/main">
        <mc:Choice Requires="a14">
          <p:sp>
            <p:nvSpPr>
              <p:cNvPr id="44035" name="Rectangle 3">
                <a:extLst>
                  <a:ext uri="{FF2B5EF4-FFF2-40B4-BE49-F238E27FC236}">
                    <a16:creationId xmlns:a16="http://schemas.microsoft.com/office/drawing/2014/main" id="{14EC38C6-8F27-4C54-B15E-875213CD1984}"/>
                  </a:ext>
                </a:extLst>
              </p:cNvPr>
              <p:cNvSpPr>
                <a:spLocks noGrp="1" noChangeArrowheads="1"/>
              </p:cNvSpPr>
              <p:nvPr>
                <p:ph type="body" sz="half" idx="1"/>
              </p:nvPr>
            </p:nvSpPr>
            <p:spPr>
              <a:xfrm>
                <a:off x="457200" y="1143000"/>
                <a:ext cx="8382000" cy="5105400"/>
              </a:xfrm>
            </p:spPr>
            <p:txBody>
              <a:bodyPr/>
              <a:lstStyle/>
              <a:p>
                <a:pPr marL="342900" indent="-342900">
                  <a:buFont typeface="Monotype Sorts" charset="0"/>
                  <a:buChar char="l"/>
                  <a:defRPr/>
                </a:pPr>
                <a:r>
                  <a:rPr lang="en-US" sz="2000" dirty="0">
                    <a:cs typeface="+mn-cs"/>
                  </a:rPr>
                  <a:t>Gain Ratio: </a:t>
                </a:r>
              </a:p>
              <a:p>
                <a:pPr marL="742950" lvl="1" indent="-285750">
                  <a:buFont typeface="Arial" charset="0"/>
                  <a:buChar char="–"/>
                  <a:defRPr/>
                </a:pPr>
                <a:endParaRPr lang="en-US" sz="2000" dirty="0"/>
              </a:p>
              <a:p>
                <a:pPr marL="742950" lvl="1" indent="-285750">
                  <a:buFont typeface="Arial" charset="0"/>
                  <a:buChar char="–"/>
                  <a:defRPr/>
                </a:pPr>
                <a:endParaRPr lang="en-US" sz="2000" dirty="0"/>
              </a:p>
              <a:p>
                <a:pPr marL="1146175" lvl="2" indent="-228600">
                  <a:buFont typeface="Wingdings" charset="0"/>
                  <a:buChar char="u"/>
                  <a:defRPr/>
                </a:pPr>
                <a:endParaRPr lang="en-US" sz="1800" dirty="0"/>
              </a:p>
              <a:p>
                <a:pPr marL="1146175" lvl="2" indent="-228600">
                  <a:buFont typeface="Wingdings" charset="0"/>
                  <a:buChar char="u"/>
                  <a:defRPr/>
                </a:pPr>
                <a:endParaRPr lang="en-US" sz="1800" dirty="0"/>
              </a:p>
              <a:p>
                <a:pPr marL="457200" lvl="2">
                  <a:buFont typeface="Wingdings" charset="0"/>
                  <a:buNone/>
                  <a:defRPr/>
                </a:pPr>
                <a:r>
                  <a:rPr lang="en-US" sz="1800" dirty="0"/>
                  <a:t>	Parent Node, </a:t>
                </a:r>
                <a14:m>
                  <m:oMath xmlns:m="http://schemas.openxmlformats.org/officeDocument/2006/math">
                    <m:r>
                      <a:rPr lang="en-US" sz="1800" i="1">
                        <a:latin typeface="Cambria Math" panose="02040503050406030204" pitchFamily="18" charset="0"/>
                      </a:rPr>
                      <m:t>𝑝</m:t>
                    </m:r>
                  </m:oMath>
                </a14:m>
                <a:r>
                  <a:rPr lang="en-US" sz="1800" dirty="0"/>
                  <a:t> is split into </a:t>
                </a:r>
                <a14:m>
                  <m:oMath xmlns:m="http://schemas.openxmlformats.org/officeDocument/2006/math">
                    <m:r>
                      <a:rPr lang="en-US" sz="1800" i="1">
                        <a:latin typeface="Cambria Math" panose="02040503050406030204" pitchFamily="18" charset="0"/>
                      </a:rPr>
                      <m:t>𝑘</m:t>
                    </m:r>
                  </m:oMath>
                </a14:m>
                <a:r>
                  <a:rPr lang="en-US" sz="1800" dirty="0"/>
                  <a:t> partitions (children)</a:t>
                </a:r>
              </a:p>
              <a:p>
                <a:pPr marL="457200" lvl="2">
                  <a:buFont typeface="Wingdings" charset="0"/>
                  <a:buNone/>
                  <a:defRPr/>
                </a:pPr>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𝑛</m:t>
                        </m:r>
                      </m:e>
                      <m:sub>
                        <m:r>
                          <a:rPr lang="en-US" sz="1800" i="1">
                            <a:latin typeface="Cambria Math" panose="02040503050406030204" pitchFamily="18" charset="0"/>
                          </a:rPr>
                          <m:t>𝑖</m:t>
                        </m:r>
                      </m:sub>
                    </m:sSub>
                  </m:oMath>
                </a14:m>
                <a:r>
                  <a:rPr lang="en-US" sz="1800" dirty="0"/>
                  <a:t> is number of records in child node </a:t>
                </a:r>
                <a14:m>
                  <m:oMath xmlns:m="http://schemas.openxmlformats.org/officeDocument/2006/math">
                    <m:r>
                      <a:rPr lang="en-US" sz="1800" i="1">
                        <a:latin typeface="Cambria Math" panose="02040503050406030204" pitchFamily="18" charset="0"/>
                      </a:rPr>
                      <m:t>𝑖</m:t>
                    </m:r>
                  </m:oMath>
                </a14:m>
                <a:br>
                  <a:rPr lang="en-US" sz="1600" dirty="0">
                    <a:latin typeface="Times New Roman" charset="0"/>
                  </a:rPr>
                </a:br>
                <a:endParaRPr lang="en-US" sz="700" dirty="0"/>
              </a:p>
              <a:p>
                <a:pPr marL="742950" lvl="1" indent="-285750">
                  <a:buFont typeface="Arial" charset="0"/>
                  <a:buChar char="–"/>
                  <a:defRPr/>
                </a:pPr>
                <a:r>
                  <a:rPr lang="en-US" sz="2000" dirty="0"/>
                  <a:t>Adjusts Information Gain by the entropy of the partitioning (</a:t>
                </a:r>
                <a14:m>
                  <m:oMath xmlns:m="http://schemas.openxmlformats.org/officeDocument/2006/math">
                    <m:r>
                      <a:rPr lang="en-US" sz="2000" i="1">
                        <a:latin typeface="Cambria Math" panose="02040503050406030204" pitchFamily="18" charset="0"/>
                      </a:rPr>
                      <m:t>𝑆𝑝𝑙𝑖𝑡</m:t>
                    </m:r>
                    <m:r>
                      <a:rPr lang="en-US" sz="2000" i="1">
                        <a:latin typeface="Cambria Math" panose="02040503050406030204" pitchFamily="18" charset="0"/>
                      </a:rPr>
                      <m:t> </m:t>
                    </m:r>
                    <m:r>
                      <a:rPr lang="en-US" sz="2000" i="1">
                        <a:latin typeface="Cambria Math" panose="02040503050406030204" pitchFamily="18" charset="0"/>
                      </a:rPr>
                      <m:t>𝐼𝑛𝑓𝑜</m:t>
                    </m:r>
                  </m:oMath>
                </a14:m>
                <a:r>
                  <a:rPr lang="en-US" sz="2000" dirty="0"/>
                  <a:t>). </a:t>
                </a:r>
              </a:p>
              <a:p>
                <a:pPr marL="1146175" lvl="2" indent="-228600">
                  <a:buFont typeface="Wingdings" charset="0"/>
                  <a:buChar char="u"/>
                  <a:defRPr/>
                </a:pPr>
                <a:r>
                  <a:rPr lang="en-US" sz="1800" dirty="0"/>
                  <a:t>Higher entropy partitioning (large number of small partitions) is penalized!</a:t>
                </a:r>
              </a:p>
              <a:p>
                <a:pPr marL="742950" lvl="1" indent="-285750">
                  <a:buFont typeface="Arial" charset="0"/>
                  <a:buChar char="–"/>
                  <a:defRPr/>
                </a:pPr>
                <a:r>
                  <a:rPr lang="en-US" sz="2000" dirty="0"/>
                  <a:t>Used in C4.5 algorithm</a:t>
                </a:r>
              </a:p>
              <a:p>
                <a:pPr marL="742950" lvl="1" indent="-285750">
                  <a:buFont typeface="Arial" charset="0"/>
                  <a:buChar char="–"/>
                  <a:defRPr/>
                </a:pPr>
                <a:r>
                  <a:rPr lang="en-US" sz="2000" dirty="0"/>
                  <a:t>Designed to overcome the disadvantage of Information Gain</a:t>
                </a:r>
              </a:p>
            </p:txBody>
          </p:sp>
        </mc:Choice>
        <mc:Fallback xmlns="">
          <p:sp>
            <p:nvSpPr>
              <p:cNvPr id="44035" name="Rectangle 3">
                <a:extLst>
                  <a:ext uri="{FF2B5EF4-FFF2-40B4-BE49-F238E27FC236}">
                    <a16:creationId xmlns:a16="http://schemas.microsoft.com/office/drawing/2014/main" id="{14EC38C6-8F27-4C54-B15E-875213CD1984}"/>
                  </a:ext>
                </a:extLst>
              </p:cNvPr>
              <p:cNvSpPr>
                <a:spLocks noGrp="1" noRot="1" noChangeAspect="1" noMove="1" noResize="1" noEditPoints="1" noAdjustHandles="1" noChangeArrowheads="1" noChangeShapeType="1" noTextEdit="1"/>
              </p:cNvSpPr>
              <p:nvPr>
                <p:ph type="body" sz="half" idx="1"/>
              </p:nvPr>
            </p:nvSpPr>
            <p:spPr>
              <a:xfrm>
                <a:off x="457200" y="1143000"/>
                <a:ext cx="8382000" cy="5105400"/>
              </a:xfrm>
              <a:blipFill>
                <a:blip r:embed="rId3"/>
                <a:stretch>
                  <a:fillRect l="-73" t="-597"/>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0090C68F-7702-4E57-ABCE-34ED6D6A9A95}"/>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4ACE5C30-9B5F-4C45-B173-C6E33407D55F}"/>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4B18E488-AD0F-4740-A6A8-8344B45A5C39}"/>
              </a:ext>
            </a:extLst>
          </p:cNvPr>
          <p:cNvSpPr>
            <a:spLocks noGrp="1"/>
          </p:cNvSpPr>
          <p:nvPr>
            <p:ph type="sldNum" sz="quarter" idx="12"/>
          </p:nvPr>
        </p:nvSpPr>
        <p:spPr/>
        <p:txBody>
          <a:bodyPr/>
          <a:lstStyle/>
          <a:p>
            <a:pPr>
              <a:defRPr/>
            </a:pPr>
            <a:fld id="{9E367312-112F-4E03-894C-4187335F9BE3}" type="slidenum">
              <a:rPr lang="en-US"/>
              <a:pPr>
                <a:defRPr/>
              </a:pPr>
              <a:t>51</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F11D27D-8A15-4706-B134-F62DBFCA9F71}"/>
                  </a:ext>
                </a:extLst>
              </p:cNvPr>
              <p:cNvSpPr txBox="1"/>
              <p:nvPr/>
            </p:nvSpPr>
            <p:spPr>
              <a:xfrm>
                <a:off x="1219200" y="1752600"/>
                <a:ext cx="6818662" cy="871713"/>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𝐺𝑎𝑖𝑛</m:t>
                      </m:r>
                      <m:r>
                        <a:rPr lang="en-US" sz="2000" b="0" i="1" smtClean="0">
                          <a:latin typeface="Cambria Math" panose="02040503050406030204" pitchFamily="18" charset="0"/>
                        </a:rPr>
                        <m:t> </m:t>
                      </m:r>
                      <m:r>
                        <a:rPr lang="en-US" sz="2000" b="0" i="1" smtClean="0">
                          <a:latin typeface="Cambria Math" panose="02040503050406030204" pitchFamily="18" charset="0"/>
                        </a:rPr>
                        <m:t>𝑅𝑎𝑡𝑖𝑜</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𝐺𝑎𝑖</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𝑠𝑝𝑙𝑖𝑡</m:t>
                              </m:r>
                            </m:sub>
                          </m:sSub>
                        </m:num>
                        <m:den>
                          <m:r>
                            <a:rPr lang="en-US" sz="2000" b="0" i="1" smtClean="0">
                              <a:latin typeface="Cambria Math" panose="02040503050406030204" pitchFamily="18" charset="0"/>
                            </a:rPr>
                            <m:t>𝑆𝑝𝑙𝑖𝑡</m:t>
                          </m:r>
                          <m:r>
                            <a:rPr lang="en-US" sz="2000" b="0" i="1" smtClean="0">
                              <a:latin typeface="Cambria Math" panose="02040503050406030204" pitchFamily="18" charset="0"/>
                            </a:rPr>
                            <m:t> </m:t>
                          </m:r>
                          <m:r>
                            <a:rPr lang="en-US" sz="2000" b="0" i="1" smtClean="0">
                              <a:latin typeface="Cambria Math" panose="02040503050406030204" pitchFamily="18" charset="0"/>
                            </a:rPr>
                            <m:t>𝐼𝑛𝑓𝑜</m:t>
                          </m:r>
                        </m:den>
                      </m:f>
                      <m:r>
                        <a:rPr lang="en-US" sz="2000" b="0" i="1" smtClean="0">
                          <a:latin typeface="Cambria Math" panose="02040503050406030204" pitchFamily="18" charset="0"/>
                        </a:rPr>
                        <m:t>               </m:t>
                      </m:r>
                      <m:r>
                        <a:rPr lang="en-US" sz="2000" b="0" i="1" smtClean="0">
                          <a:latin typeface="Cambria Math" panose="02040503050406030204" pitchFamily="18" charset="0"/>
                        </a:rPr>
                        <m:t>𝑆𝑝𝑙𝑖𝑡</m:t>
                      </m:r>
                      <m:r>
                        <a:rPr lang="en-US" sz="2000" b="0" i="1" smtClean="0">
                          <a:latin typeface="Cambria Math" panose="02040503050406030204" pitchFamily="18" charset="0"/>
                        </a:rPr>
                        <m:t> </m:t>
                      </m:r>
                      <m:r>
                        <a:rPr lang="en-US" sz="2000" b="0" i="1" smtClean="0">
                          <a:latin typeface="Cambria Math" panose="02040503050406030204" pitchFamily="18" charset="0"/>
                        </a:rPr>
                        <m:t>𝐼𝑛𝑓𝑜</m:t>
                      </m:r>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𝑘</m:t>
                          </m:r>
                        </m:sup>
                        <m:e>
                          <m:f>
                            <m:fPr>
                              <m:ctrlPr>
                                <a:rPr lang="en-US" sz="2000" b="0" i="1">
                                  <a:latin typeface="Cambria Math" panose="02040503050406030204" pitchFamily="18" charset="0"/>
                                </a:rPr>
                              </m:ctrlPr>
                            </m:fPr>
                            <m:num>
                              <m:sSub>
                                <m:sSubPr>
                                  <m:ctrlPr>
                                    <a:rPr lang="en-US" sz="2000" b="0" i="1">
                                      <a:latin typeface="Cambria Math" panose="02040503050406030204" pitchFamily="18" charset="0"/>
                                    </a:rPr>
                                  </m:ctrlPr>
                                </m:sSubPr>
                                <m:e>
                                  <m:r>
                                    <a:rPr lang="en-US" sz="2000" b="0" i="1">
                                      <a:latin typeface="Cambria Math" panose="02040503050406030204" pitchFamily="18" charset="0"/>
                                    </a:rPr>
                                    <m:t>𝑛</m:t>
                                  </m:r>
                                </m:e>
                                <m:sub>
                                  <m:r>
                                    <a:rPr lang="en-US" sz="2000" b="0" i="1">
                                      <a:latin typeface="Cambria Math" panose="02040503050406030204" pitchFamily="18" charset="0"/>
                                    </a:rPr>
                                    <m:t>𝑖</m:t>
                                  </m:r>
                                </m:sub>
                              </m:sSub>
                            </m:num>
                            <m:den>
                              <m:r>
                                <a:rPr lang="en-US" sz="2000" b="0" i="1">
                                  <a:latin typeface="Cambria Math" panose="02040503050406030204" pitchFamily="18" charset="0"/>
                                </a:rPr>
                                <m:t>𝑛</m:t>
                              </m:r>
                            </m:den>
                          </m:f>
                          <m:r>
                            <a:rPr lang="en-US" sz="2000" b="0" i="1" smtClean="0">
                              <a:latin typeface="Cambria Math" panose="02040503050406030204" pitchFamily="18" charset="0"/>
                            </a:rPr>
                            <m:t>𝑙𝑜</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𝑔</m:t>
                              </m:r>
                            </m:e>
                            <m:sub>
                              <m:r>
                                <a:rPr lang="en-US" sz="2000" b="0" i="1" smtClean="0">
                                  <a:latin typeface="Cambria Math" panose="02040503050406030204" pitchFamily="18" charset="0"/>
                                </a:rPr>
                                <m:t>2</m:t>
                              </m:r>
                            </m:sub>
                          </m:sSub>
                        </m:e>
                      </m:nary>
                      <m:f>
                        <m:fPr>
                          <m:ctrlPr>
                            <a:rPr lang="en-US" sz="2000" b="0" i="1">
                              <a:latin typeface="Cambria Math" panose="02040503050406030204" pitchFamily="18" charset="0"/>
                            </a:rPr>
                          </m:ctrlPr>
                        </m:fPr>
                        <m:num>
                          <m:sSub>
                            <m:sSubPr>
                              <m:ctrlPr>
                                <a:rPr lang="en-US" sz="2000" b="0" i="1">
                                  <a:latin typeface="Cambria Math" panose="02040503050406030204" pitchFamily="18" charset="0"/>
                                </a:rPr>
                              </m:ctrlPr>
                            </m:sSubPr>
                            <m:e>
                              <m:r>
                                <a:rPr lang="en-US" sz="2000" b="0" i="1">
                                  <a:latin typeface="Cambria Math" panose="02040503050406030204" pitchFamily="18" charset="0"/>
                                </a:rPr>
                                <m:t>𝑛</m:t>
                              </m:r>
                            </m:e>
                            <m:sub>
                              <m:r>
                                <a:rPr lang="en-US" sz="2000" b="0" i="1">
                                  <a:latin typeface="Cambria Math" panose="02040503050406030204" pitchFamily="18" charset="0"/>
                                </a:rPr>
                                <m:t>𝑖</m:t>
                              </m:r>
                            </m:sub>
                          </m:sSub>
                        </m:num>
                        <m:den>
                          <m:r>
                            <a:rPr lang="en-US" sz="2000" b="0" i="1">
                              <a:latin typeface="Cambria Math" panose="02040503050406030204" pitchFamily="18" charset="0"/>
                            </a:rPr>
                            <m:t>𝑛</m:t>
                          </m:r>
                        </m:den>
                      </m:f>
                    </m:oMath>
                  </m:oMathPara>
                </a14:m>
                <a:endParaRPr lang="en-US" sz="2000" b="0" dirty="0"/>
              </a:p>
            </p:txBody>
          </p:sp>
        </mc:Choice>
        <mc:Fallback xmlns="">
          <p:sp>
            <p:nvSpPr>
              <p:cNvPr id="5" name="TextBox 4">
                <a:extLst>
                  <a:ext uri="{FF2B5EF4-FFF2-40B4-BE49-F238E27FC236}">
                    <a16:creationId xmlns:a16="http://schemas.microsoft.com/office/drawing/2014/main" id="{6F11D27D-8A15-4706-B134-F62DBFCA9F71}"/>
                  </a:ext>
                </a:extLst>
              </p:cNvPr>
              <p:cNvSpPr txBox="1">
                <a:spLocks noRot="1" noChangeAspect="1" noMove="1" noResize="1" noEditPoints="1" noAdjustHandles="1" noChangeArrowheads="1" noChangeShapeType="1" noTextEdit="1"/>
              </p:cNvSpPr>
              <p:nvPr/>
            </p:nvSpPr>
            <p:spPr>
              <a:xfrm>
                <a:off x="1219200" y="1752600"/>
                <a:ext cx="6818662" cy="871713"/>
              </a:xfrm>
              <a:prstGeom prst="rect">
                <a:avLst/>
              </a:prstGeom>
              <a:blipFill>
                <a:blip r:embed="rId4"/>
                <a:stretch>
                  <a:fillRect/>
                </a:stretch>
              </a:blipFill>
            </p:spPr>
            <p:txBody>
              <a:bodyPr/>
              <a:lstStyle/>
              <a:p>
                <a:r>
                  <a:rPr lang="en-US">
                    <a:noFill/>
                  </a:rPr>
                  <a:t> </a:t>
                </a:r>
              </a:p>
            </p:txBody>
          </p:sp>
        </mc:Fallback>
      </mc:AlternateContent>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E4B08A4D-FAC4-4617-9104-1E9502D34C7A}"/>
              </a:ext>
            </a:extLst>
          </p:cNvPr>
          <p:cNvSpPr>
            <a:spLocks noGrp="1" noChangeArrowheads="1"/>
          </p:cNvSpPr>
          <p:nvPr>
            <p:ph type="title"/>
          </p:nvPr>
        </p:nvSpPr>
        <p:spPr/>
        <p:txBody>
          <a:bodyPr/>
          <a:lstStyle/>
          <a:p>
            <a:pPr>
              <a:defRPr/>
            </a:pPr>
            <a:r>
              <a:rPr lang="en-US" sz="2800">
                <a:cs typeface="+mj-cs"/>
              </a:rPr>
              <a:t>Gain Ratio</a:t>
            </a:r>
            <a:endParaRPr lang="en-US">
              <a:cs typeface="+mj-cs"/>
            </a:endParaRPr>
          </a:p>
        </p:txBody>
      </p:sp>
      <mc:AlternateContent xmlns:mc="http://schemas.openxmlformats.org/markup-compatibility/2006" xmlns:a14="http://schemas.microsoft.com/office/drawing/2010/main">
        <mc:Choice Requires="a14">
          <p:sp>
            <p:nvSpPr>
              <p:cNvPr id="45059" name="Rectangle 3">
                <a:extLst>
                  <a:ext uri="{FF2B5EF4-FFF2-40B4-BE49-F238E27FC236}">
                    <a16:creationId xmlns:a16="http://schemas.microsoft.com/office/drawing/2014/main" id="{F56CF081-BF00-4DB6-B3EA-A05FAB22FD90}"/>
                  </a:ext>
                </a:extLst>
              </p:cNvPr>
              <p:cNvSpPr>
                <a:spLocks noGrp="1" noChangeArrowheads="1"/>
              </p:cNvSpPr>
              <p:nvPr>
                <p:ph type="body" sz="half" idx="1"/>
              </p:nvPr>
            </p:nvSpPr>
            <p:spPr>
              <a:xfrm>
                <a:off x="457200" y="1143000"/>
                <a:ext cx="8382000" cy="5105400"/>
              </a:xfrm>
            </p:spPr>
            <p:txBody>
              <a:bodyPr/>
              <a:lstStyle/>
              <a:p>
                <a:pPr marL="342900" indent="-342900">
                  <a:buFont typeface="Monotype Sorts" charset="0"/>
                  <a:buChar char="l"/>
                  <a:defRPr/>
                </a:pPr>
                <a:r>
                  <a:rPr lang="en-US" sz="2000" dirty="0">
                    <a:cs typeface="+mn-cs"/>
                  </a:rPr>
                  <a:t>Gain Ratio: </a:t>
                </a:r>
              </a:p>
              <a:p>
                <a:pPr marL="742950" lvl="1" indent="-285750">
                  <a:buFont typeface="Arial" charset="0"/>
                  <a:buChar char="–"/>
                  <a:defRPr/>
                </a:pPr>
                <a:endParaRPr lang="en-US" sz="2000" dirty="0"/>
              </a:p>
              <a:p>
                <a:pPr marL="742950" lvl="1" indent="-285750">
                  <a:buFont typeface="Arial" charset="0"/>
                  <a:buChar char="–"/>
                  <a:defRPr/>
                </a:pPr>
                <a:endParaRPr lang="en-US" sz="2000" dirty="0"/>
              </a:p>
              <a:p>
                <a:pPr marL="1146175" lvl="2" indent="-228600">
                  <a:buFont typeface="Wingdings" charset="0"/>
                  <a:buChar char="u"/>
                  <a:defRPr/>
                </a:pPr>
                <a:endParaRPr lang="en-US" sz="1800" dirty="0"/>
              </a:p>
              <a:p>
                <a:pPr marL="1146175" lvl="2" indent="-228600">
                  <a:buFont typeface="Wingdings" charset="0"/>
                  <a:buChar char="u"/>
                  <a:defRPr/>
                </a:pPr>
                <a:endParaRPr lang="en-US" sz="1800" dirty="0"/>
              </a:p>
              <a:p>
                <a:pPr marL="457200" lvl="2">
                  <a:buFont typeface="Wingdings" charset="0"/>
                  <a:buNone/>
                  <a:defRPr/>
                </a:pPr>
                <a:r>
                  <a:rPr lang="en-US" sz="1800" dirty="0"/>
                  <a:t>	Parent Node, </a:t>
                </a:r>
                <a14:m>
                  <m:oMath xmlns:m="http://schemas.openxmlformats.org/officeDocument/2006/math">
                    <m:r>
                      <a:rPr lang="en-US" sz="1800" i="1">
                        <a:latin typeface="Cambria Math" panose="02040503050406030204" pitchFamily="18" charset="0"/>
                      </a:rPr>
                      <m:t>𝑝</m:t>
                    </m:r>
                  </m:oMath>
                </a14:m>
                <a:r>
                  <a:rPr lang="en-US" sz="1800" dirty="0"/>
                  <a:t> is split into </a:t>
                </a:r>
                <a14:m>
                  <m:oMath xmlns:m="http://schemas.openxmlformats.org/officeDocument/2006/math">
                    <m:r>
                      <a:rPr lang="en-US" sz="1800" i="1">
                        <a:latin typeface="Cambria Math" panose="02040503050406030204" pitchFamily="18" charset="0"/>
                      </a:rPr>
                      <m:t>𝑘</m:t>
                    </m:r>
                  </m:oMath>
                </a14:m>
                <a:r>
                  <a:rPr lang="en-US" sz="1800" dirty="0"/>
                  <a:t> partitions (children)</a:t>
                </a:r>
              </a:p>
              <a:p>
                <a:pPr marL="457200" lvl="2">
                  <a:buFont typeface="Wingdings" charset="0"/>
                  <a:buNone/>
                  <a:defRPr/>
                </a:pPr>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𝑛</m:t>
                        </m:r>
                      </m:e>
                      <m:sub>
                        <m:r>
                          <a:rPr lang="en-US" sz="1800" i="1">
                            <a:latin typeface="Cambria Math" panose="02040503050406030204" pitchFamily="18" charset="0"/>
                          </a:rPr>
                          <m:t>𝑖</m:t>
                        </m:r>
                      </m:sub>
                    </m:sSub>
                  </m:oMath>
                </a14:m>
                <a:r>
                  <a:rPr lang="en-US" sz="1800" dirty="0"/>
                  <a:t> is number of records in child node </a:t>
                </a:r>
                <a14:m>
                  <m:oMath xmlns:m="http://schemas.openxmlformats.org/officeDocument/2006/math">
                    <m:r>
                      <a:rPr lang="en-US" sz="1800" i="1">
                        <a:latin typeface="Cambria Math" panose="02040503050406030204" pitchFamily="18" charset="0"/>
                      </a:rPr>
                      <m:t>𝑖</m:t>
                    </m:r>
                  </m:oMath>
                </a14:m>
                <a:br>
                  <a:rPr lang="en-US" sz="1600" dirty="0">
                    <a:latin typeface="Times New Roman" charset="0"/>
                  </a:rPr>
                </a:br>
                <a:endParaRPr lang="en-US" sz="700" dirty="0"/>
              </a:p>
              <a:p>
                <a:pPr marL="1146175" lvl="2" indent="-228600">
                  <a:buFont typeface="Wingdings" charset="0"/>
                  <a:buNone/>
                  <a:defRPr/>
                </a:pPr>
                <a:endParaRPr lang="en-US" sz="700" dirty="0"/>
              </a:p>
            </p:txBody>
          </p:sp>
        </mc:Choice>
        <mc:Fallback xmlns="">
          <p:sp>
            <p:nvSpPr>
              <p:cNvPr id="45059" name="Rectangle 3">
                <a:extLst>
                  <a:ext uri="{FF2B5EF4-FFF2-40B4-BE49-F238E27FC236}">
                    <a16:creationId xmlns:a16="http://schemas.microsoft.com/office/drawing/2014/main" id="{F56CF081-BF00-4DB6-B3EA-A05FAB22FD90}"/>
                  </a:ext>
                </a:extLst>
              </p:cNvPr>
              <p:cNvSpPr>
                <a:spLocks noGrp="1" noRot="1" noChangeAspect="1" noMove="1" noResize="1" noEditPoints="1" noAdjustHandles="1" noChangeArrowheads="1" noChangeShapeType="1" noTextEdit="1"/>
              </p:cNvSpPr>
              <p:nvPr>
                <p:ph type="body" sz="half" idx="1"/>
              </p:nvPr>
            </p:nvSpPr>
            <p:spPr>
              <a:xfrm>
                <a:off x="457200" y="1143000"/>
                <a:ext cx="8382000" cy="5105400"/>
              </a:xfrm>
              <a:blipFill>
                <a:blip r:embed="rId3"/>
                <a:stretch>
                  <a:fillRect l="-73" t="-597"/>
                </a:stretch>
              </a:blipFill>
            </p:spPr>
            <p:txBody>
              <a:bodyPr/>
              <a:lstStyle/>
              <a:p>
                <a:r>
                  <a:rPr lang="en-US">
                    <a:noFill/>
                  </a:rPr>
                  <a:t> </a:t>
                </a:r>
              </a:p>
            </p:txBody>
          </p:sp>
        </mc:Fallback>
      </mc:AlternateContent>
      <p:graphicFrame>
        <p:nvGraphicFramePr>
          <p:cNvPr id="56325" name="Object 4">
            <a:extLst>
              <a:ext uri="{FF2B5EF4-FFF2-40B4-BE49-F238E27FC236}">
                <a16:creationId xmlns:a16="http://schemas.microsoft.com/office/drawing/2014/main" id="{82A85856-AB65-4AD2-8217-D0CC0498B3AE}"/>
              </a:ext>
            </a:extLst>
          </p:cNvPr>
          <p:cNvGraphicFramePr>
            <a:graphicFrameLocks noChangeAspect="1"/>
          </p:cNvGraphicFramePr>
          <p:nvPr/>
        </p:nvGraphicFramePr>
        <p:xfrm>
          <a:off x="3657600" y="4110038"/>
          <a:ext cx="2570163" cy="1757362"/>
        </p:xfrm>
        <a:graphic>
          <a:graphicData uri="http://schemas.openxmlformats.org/presentationml/2006/ole">
            <mc:AlternateContent xmlns:mc="http://schemas.openxmlformats.org/markup-compatibility/2006">
              <mc:Choice xmlns:v="urn:schemas-microsoft-com:vml" Requires="v">
                <p:oleObj name="Document" r:id="rId4" imgW="5854700" imgH="4000500" progId="Word.Document.8">
                  <p:embed/>
                </p:oleObj>
              </mc:Choice>
              <mc:Fallback>
                <p:oleObj name="Document" r:id="rId4" imgW="5854700" imgH="400050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4110038"/>
                        <a:ext cx="2570163" cy="175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6326" name="Object 5">
            <a:extLst>
              <a:ext uri="{FF2B5EF4-FFF2-40B4-BE49-F238E27FC236}">
                <a16:creationId xmlns:a16="http://schemas.microsoft.com/office/drawing/2014/main" id="{8638D4C7-8914-4DA0-BE51-37BE3BB3E1A5}"/>
              </a:ext>
            </a:extLst>
          </p:cNvPr>
          <p:cNvGraphicFramePr>
            <a:graphicFrameLocks noChangeAspect="1"/>
          </p:cNvGraphicFramePr>
          <p:nvPr/>
        </p:nvGraphicFramePr>
        <p:xfrm>
          <a:off x="6421438" y="4105275"/>
          <a:ext cx="2570162" cy="1757363"/>
        </p:xfrm>
        <a:graphic>
          <a:graphicData uri="http://schemas.openxmlformats.org/presentationml/2006/ole">
            <mc:AlternateContent xmlns:mc="http://schemas.openxmlformats.org/markup-compatibility/2006">
              <mc:Choice xmlns:v="urn:schemas-microsoft-com:vml" Requires="v">
                <p:oleObj name="Document" r:id="rId6" imgW="5854700" imgH="4000500" progId="Word.Document.8">
                  <p:embed/>
                </p:oleObj>
              </mc:Choice>
              <mc:Fallback>
                <p:oleObj name="Document" r:id="rId6" imgW="5854700" imgH="4000500" progId="Word.Document.8">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21438" y="4105275"/>
                        <a:ext cx="2570162" cy="175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6327" name="Object 6">
            <a:extLst>
              <a:ext uri="{FF2B5EF4-FFF2-40B4-BE49-F238E27FC236}">
                <a16:creationId xmlns:a16="http://schemas.microsoft.com/office/drawing/2014/main" id="{2FB02977-C4A8-457C-A006-90F1908705E2}"/>
              </a:ext>
            </a:extLst>
          </p:cNvPr>
          <p:cNvGraphicFramePr>
            <a:graphicFrameLocks noChangeAspect="1"/>
          </p:cNvGraphicFramePr>
          <p:nvPr/>
        </p:nvGraphicFramePr>
        <p:xfrm>
          <a:off x="304800" y="4110038"/>
          <a:ext cx="3048000" cy="1570037"/>
        </p:xfrm>
        <a:graphic>
          <a:graphicData uri="http://schemas.openxmlformats.org/presentationml/2006/ole">
            <mc:AlternateContent xmlns:mc="http://schemas.openxmlformats.org/markup-compatibility/2006">
              <mc:Choice xmlns:v="urn:schemas-microsoft-com:vml" Requires="v">
                <p:oleObj name="Document" r:id="rId8" imgW="6210300" imgH="3187700" progId="Word.Document.8">
                  <p:embed/>
                </p:oleObj>
              </mc:Choice>
              <mc:Fallback>
                <p:oleObj name="Document" r:id="rId8" imgW="6210300" imgH="3187700" progId="Word.Document.8">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800" y="4110038"/>
                        <a:ext cx="3048000" cy="1570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6328" name="TextBox 1">
            <a:extLst>
              <a:ext uri="{FF2B5EF4-FFF2-40B4-BE49-F238E27FC236}">
                <a16:creationId xmlns:a16="http://schemas.microsoft.com/office/drawing/2014/main" id="{090AD5D0-5642-42A0-8C88-3BEB7A45ACDA}"/>
              </a:ext>
            </a:extLst>
          </p:cNvPr>
          <p:cNvSpPr txBox="1">
            <a:spLocks noChangeArrowheads="1"/>
          </p:cNvSpPr>
          <p:nvPr/>
        </p:nvSpPr>
        <p:spPr bwMode="auto">
          <a:xfrm>
            <a:off x="914400" y="5681663"/>
            <a:ext cx="17557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600"/>
              <a:t>SplitINFO = 1.52</a:t>
            </a:r>
          </a:p>
        </p:txBody>
      </p:sp>
      <p:sp>
        <p:nvSpPr>
          <p:cNvPr id="56329" name="TextBox 12">
            <a:extLst>
              <a:ext uri="{FF2B5EF4-FFF2-40B4-BE49-F238E27FC236}">
                <a16:creationId xmlns:a16="http://schemas.microsoft.com/office/drawing/2014/main" id="{1FC54095-8ED7-4667-8FC3-853D0EC4BE4B}"/>
              </a:ext>
            </a:extLst>
          </p:cNvPr>
          <p:cNvSpPr txBox="1">
            <a:spLocks noChangeArrowheads="1"/>
          </p:cNvSpPr>
          <p:nvPr/>
        </p:nvSpPr>
        <p:spPr bwMode="auto">
          <a:xfrm>
            <a:off x="3886200" y="5681663"/>
            <a:ext cx="17557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600"/>
              <a:t>SplitINFO = 0.72</a:t>
            </a:r>
          </a:p>
        </p:txBody>
      </p:sp>
      <p:sp>
        <p:nvSpPr>
          <p:cNvPr id="56330" name="TextBox 13">
            <a:extLst>
              <a:ext uri="{FF2B5EF4-FFF2-40B4-BE49-F238E27FC236}">
                <a16:creationId xmlns:a16="http://schemas.microsoft.com/office/drawing/2014/main" id="{837FF49B-9493-4585-B527-212E5EF400DF}"/>
              </a:ext>
            </a:extLst>
          </p:cNvPr>
          <p:cNvSpPr txBox="1">
            <a:spLocks noChangeArrowheads="1"/>
          </p:cNvSpPr>
          <p:nvPr/>
        </p:nvSpPr>
        <p:spPr bwMode="auto">
          <a:xfrm>
            <a:off x="6629400" y="5638800"/>
            <a:ext cx="17557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600"/>
              <a:t>SplitINFO = 0.97</a:t>
            </a:r>
          </a:p>
        </p:txBody>
      </p:sp>
      <p:sp>
        <p:nvSpPr>
          <p:cNvPr id="2" name="Date Placeholder 1">
            <a:extLst>
              <a:ext uri="{FF2B5EF4-FFF2-40B4-BE49-F238E27FC236}">
                <a16:creationId xmlns:a16="http://schemas.microsoft.com/office/drawing/2014/main" id="{39FAFC36-C6FD-42D2-AA15-5E50B80921E8}"/>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F9322DD0-FD6E-471C-AF03-F769584CBBE4}"/>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7F420CA6-8E96-40B5-810E-1D33260839C8}"/>
              </a:ext>
            </a:extLst>
          </p:cNvPr>
          <p:cNvSpPr>
            <a:spLocks noGrp="1"/>
          </p:cNvSpPr>
          <p:nvPr>
            <p:ph type="sldNum" sz="quarter" idx="12"/>
          </p:nvPr>
        </p:nvSpPr>
        <p:spPr/>
        <p:txBody>
          <a:bodyPr/>
          <a:lstStyle/>
          <a:p>
            <a:pPr>
              <a:defRPr/>
            </a:pPr>
            <a:fld id="{08268759-9D09-4BF4-8B94-60AA69D680E6}" type="slidenum">
              <a:rPr lang="en-US"/>
              <a:pPr>
                <a:defRPr/>
              </a:pPr>
              <a:t>52</a:t>
            </a:fld>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5F59673-0A01-497D-9CE4-7A682E61BEA3}"/>
                  </a:ext>
                </a:extLst>
              </p:cNvPr>
              <p:cNvSpPr txBox="1"/>
              <p:nvPr/>
            </p:nvSpPr>
            <p:spPr>
              <a:xfrm>
                <a:off x="1219200" y="1752600"/>
                <a:ext cx="6818662" cy="871713"/>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𝐺𝑎𝑖𝑛</m:t>
                      </m:r>
                      <m:r>
                        <a:rPr lang="en-US" sz="2000" b="0" i="1" smtClean="0">
                          <a:latin typeface="Cambria Math" panose="02040503050406030204" pitchFamily="18" charset="0"/>
                        </a:rPr>
                        <m:t> </m:t>
                      </m:r>
                      <m:r>
                        <a:rPr lang="en-US" sz="2000" b="0" i="1" smtClean="0">
                          <a:latin typeface="Cambria Math" panose="02040503050406030204" pitchFamily="18" charset="0"/>
                        </a:rPr>
                        <m:t>𝑅𝑎𝑡𝑖𝑜</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𝐺𝑎𝑖</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𝑠𝑝𝑙𝑖𝑡</m:t>
                              </m:r>
                            </m:sub>
                          </m:sSub>
                        </m:num>
                        <m:den>
                          <m:r>
                            <a:rPr lang="en-US" sz="2000" b="0" i="1" smtClean="0">
                              <a:latin typeface="Cambria Math" panose="02040503050406030204" pitchFamily="18" charset="0"/>
                            </a:rPr>
                            <m:t>𝑆𝑝𝑙𝑖𝑡</m:t>
                          </m:r>
                          <m:r>
                            <a:rPr lang="en-US" sz="2000" b="0" i="1" smtClean="0">
                              <a:latin typeface="Cambria Math" panose="02040503050406030204" pitchFamily="18" charset="0"/>
                            </a:rPr>
                            <m:t> </m:t>
                          </m:r>
                          <m:r>
                            <a:rPr lang="en-US" sz="2000" b="0" i="1" smtClean="0">
                              <a:latin typeface="Cambria Math" panose="02040503050406030204" pitchFamily="18" charset="0"/>
                            </a:rPr>
                            <m:t>𝐼𝑛𝑓𝑜</m:t>
                          </m:r>
                        </m:den>
                      </m:f>
                      <m:r>
                        <a:rPr lang="en-US" sz="2000" b="0" i="1" smtClean="0">
                          <a:latin typeface="Cambria Math" panose="02040503050406030204" pitchFamily="18" charset="0"/>
                        </a:rPr>
                        <m:t>               </m:t>
                      </m:r>
                      <m:r>
                        <a:rPr lang="en-US" sz="2000" b="0" i="1" smtClean="0">
                          <a:latin typeface="Cambria Math" panose="02040503050406030204" pitchFamily="18" charset="0"/>
                        </a:rPr>
                        <m:t>𝑆𝑝𝑙𝑖𝑡</m:t>
                      </m:r>
                      <m:r>
                        <a:rPr lang="en-US" sz="2000" b="0" i="1" smtClean="0">
                          <a:latin typeface="Cambria Math" panose="02040503050406030204" pitchFamily="18" charset="0"/>
                        </a:rPr>
                        <m:t> </m:t>
                      </m:r>
                      <m:r>
                        <a:rPr lang="en-US" sz="2000" b="0" i="1" smtClean="0">
                          <a:latin typeface="Cambria Math" panose="02040503050406030204" pitchFamily="18" charset="0"/>
                        </a:rPr>
                        <m:t>𝐼𝑛𝑓𝑜</m:t>
                      </m:r>
                      <m:r>
                        <a:rPr lang="en-US" sz="2000" b="0" i="1" smtClean="0">
                          <a:latin typeface="Cambria Math" panose="02040503050406030204" pitchFamily="18" charset="0"/>
                        </a:rPr>
                        <m:t>=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𝑘</m:t>
                          </m:r>
                        </m:sup>
                        <m:e>
                          <m:f>
                            <m:fPr>
                              <m:ctrlPr>
                                <a:rPr lang="en-US" sz="2000" b="0" i="1">
                                  <a:latin typeface="Cambria Math" panose="02040503050406030204" pitchFamily="18" charset="0"/>
                                </a:rPr>
                              </m:ctrlPr>
                            </m:fPr>
                            <m:num>
                              <m:sSub>
                                <m:sSubPr>
                                  <m:ctrlPr>
                                    <a:rPr lang="en-US" sz="2000" b="0" i="1">
                                      <a:latin typeface="Cambria Math" panose="02040503050406030204" pitchFamily="18" charset="0"/>
                                    </a:rPr>
                                  </m:ctrlPr>
                                </m:sSubPr>
                                <m:e>
                                  <m:r>
                                    <a:rPr lang="en-US" sz="2000" b="0" i="1">
                                      <a:latin typeface="Cambria Math" panose="02040503050406030204" pitchFamily="18" charset="0"/>
                                    </a:rPr>
                                    <m:t>𝑛</m:t>
                                  </m:r>
                                </m:e>
                                <m:sub>
                                  <m:r>
                                    <a:rPr lang="en-US" sz="2000" b="0" i="1">
                                      <a:latin typeface="Cambria Math" panose="02040503050406030204" pitchFamily="18" charset="0"/>
                                    </a:rPr>
                                    <m:t>𝑖</m:t>
                                  </m:r>
                                </m:sub>
                              </m:sSub>
                            </m:num>
                            <m:den>
                              <m:r>
                                <a:rPr lang="en-US" sz="2000" b="0" i="1">
                                  <a:latin typeface="Cambria Math" panose="02040503050406030204" pitchFamily="18" charset="0"/>
                                </a:rPr>
                                <m:t>𝑛</m:t>
                              </m:r>
                            </m:den>
                          </m:f>
                          <m:r>
                            <a:rPr lang="en-US" sz="2000" b="0" i="1" smtClean="0">
                              <a:latin typeface="Cambria Math" panose="02040503050406030204" pitchFamily="18" charset="0"/>
                            </a:rPr>
                            <m:t>𝑙𝑜</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𝑔</m:t>
                              </m:r>
                            </m:e>
                            <m:sub>
                              <m:r>
                                <a:rPr lang="en-US" sz="2000" b="0" i="1" smtClean="0">
                                  <a:latin typeface="Cambria Math" panose="02040503050406030204" pitchFamily="18" charset="0"/>
                                </a:rPr>
                                <m:t>2</m:t>
                              </m:r>
                            </m:sub>
                          </m:sSub>
                        </m:e>
                      </m:nary>
                      <m:f>
                        <m:fPr>
                          <m:ctrlPr>
                            <a:rPr lang="en-US" sz="2000" b="0" i="1">
                              <a:latin typeface="Cambria Math" panose="02040503050406030204" pitchFamily="18" charset="0"/>
                            </a:rPr>
                          </m:ctrlPr>
                        </m:fPr>
                        <m:num>
                          <m:sSub>
                            <m:sSubPr>
                              <m:ctrlPr>
                                <a:rPr lang="en-US" sz="2000" b="0" i="1">
                                  <a:latin typeface="Cambria Math" panose="02040503050406030204" pitchFamily="18" charset="0"/>
                                </a:rPr>
                              </m:ctrlPr>
                            </m:sSubPr>
                            <m:e>
                              <m:r>
                                <a:rPr lang="en-US" sz="2000" b="0" i="1">
                                  <a:latin typeface="Cambria Math" panose="02040503050406030204" pitchFamily="18" charset="0"/>
                                </a:rPr>
                                <m:t>𝑛</m:t>
                              </m:r>
                            </m:e>
                            <m:sub>
                              <m:r>
                                <a:rPr lang="en-US" sz="2000" b="0" i="1">
                                  <a:latin typeface="Cambria Math" panose="02040503050406030204" pitchFamily="18" charset="0"/>
                                </a:rPr>
                                <m:t>𝑖</m:t>
                              </m:r>
                            </m:sub>
                          </m:sSub>
                        </m:num>
                        <m:den>
                          <m:r>
                            <a:rPr lang="en-US" sz="2000" b="0" i="1">
                              <a:latin typeface="Cambria Math" panose="02040503050406030204" pitchFamily="18" charset="0"/>
                            </a:rPr>
                            <m:t>𝑛</m:t>
                          </m:r>
                        </m:den>
                      </m:f>
                    </m:oMath>
                  </m:oMathPara>
                </a14:m>
                <a:endParaRPr lang="en-US" sz="2000" b="0" dirty="0"/>
              </a:p>
            </p:txBody>
          </p:sp>
        </mc:Choice>
        <mc:Fallback xmlns="">
          <p:sp>
            <p:nvSpPr>
              <p:cNvPr id="18" name="TextBox 17">
                <a:extLst>
                  <a:ext uri="{FF2B5EF4-FFF2-40B4-BE49-F238E27FC236}">
                    <a16:creationId xmlns:a16="http://schemas.microsoft.com/office/drawing/2014/main" id="{F5F59673-0A01-497D-9CE4-7A682E61BEA3}"/>
                  </a:ext>
                </a:extLst>
              </p:cNvPr>
              <p:cNvSpPr txBox="1">
                <a:spLocks noRot="1" noChangeAspect="1" noMove="1" noResize="1" noEditPoints="1" noAdjustHandles="1" noChangeArrowheads="1" noChangeShapeType="1" noTextEdit="1"/>
              </p:cNvSpPr>
              <p:nvPr/>
            </p:nvSpPr>
            <p:spPr>
              <a:xfrm>
                <a:off x="1219200" y="1752600"/>
                <a:ext cx="6818662" cy="871713"/>
              </a:xfrm>
              <a:prstGeom prst="rect">
                <a:avLst/>
              </a:prstGeom>
              <a:blipFill>
                <a:blip r:embed="rId10"/>
                <a:stretch>
                  <a:fillRect/>
                </a:stretch>
              </a:blipFill>
            </p:spPr>
            <p:txBody>
              <a:bodyPr/>
              <a:lstStyle/>
              <a:p>
                <a:r>
                  <a:rPr lang="en-US">
                    <a:noFill/>
                  </a:rPr>
                  <a:t> </a:t>
                </a:r>
              </a:p>
            </p:txBody>
          </p:sp>
        </mc:Fallback>
      </mc:AlternateContent>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D866F26-FADC-4DC3-8B26-F5BFD39B8C4C}"/>
              </a:ext>
            </a:extLst>
          </p:cNvPr>
          <p:cNvSpPr>
            <a:spLocks noGrp="1" noChangeArrowheads="1"/>
          </p:cNvSpPr>
          <p:nvPr>
            <p:ph type="title"/>
          </p:nvPr>
        </p:nvSpPr>
        <p:spPr>
          <a:xfrm>
            <a:off x="381000" y="152400"/>
            <a:ext cx="8534400" cy="533400"/>
          </a:xfrm>
        </p:spPr>
        <p:txBody>
          <a:bodyPr/>
          <a:lstStyle/>
          <a:p>
            <a:pPr>
              <a:defRPr/>
            </a:pPr>
            <a:r>
              <a:rPr lang="en-US" sz="2800">
                <a:cs typeface="+mj-cs"/>
              </a:rPr>
              <a:t>Measure of Impurity: Classification Error</a:t>
            </a:r>
            <a:endParaRPr lang="en-US">
              <a:cs typeface="+mj-cs"/>
            </a:endParaRPr>
          </a:p>
        </p:txBody>
      </p:sp>
      <mc:AlternateContent xmlns:mc="http://schemas.openxmlformats.org/markup-compatibility/2006" xmlns:a14="http://schemas.microsoft.com/office/drawing/2010/main">
        <mc:Choice Requires="a14">
          <p:sp>
            <p:nvSpPr>
              <p:cNvPr id="46083" name="Rectangle 3">
                <a:extLst>
                  <a:ext uri="{FF2B5EF4-FFF2-40B4-BE49-F238E27FC236}">
                    <a16:creationId xmlns:a16="http://schemas.microsoft.com/office/drawing/2014/main" id="{65C5A524-0CE4-4BF7-9AF0-750C19FE06DD}"/>
                  </a:ext>
                </a:extLst>
              </p:cNvPr>
              <p:cNvSpPr>
                <a:spLocks noGrp="1" noChangeArrowheads="1"/>
              </p:cNvSpPr>
              <p:nvPr>
                <p:ph type="body" idx="1"/>
              </p:nvPr>
            </p:nvSpPr>
            <p:spPr/>
            <p:txBody>
              <a:bodyPr/>
              <a:lstStyle/>
              <a:p>
                <a:pPr marL="342900" indent="-342900">
                  <a:buFont typeface="Monotype Sorts" charset="0"/>
                  <a:buChar char="l"/>
                  <a:defRPr/>
                </a:pPr>
                <a:r>
                  <a:rPr lang="en-US" dirty="0">
                    <a:cs typeface="+mn-cs"/>
                  </a:rPr>
                  <a:t>Classification error at a node </a:t>
                </a:r>
                <a14:m>
                  <m:oMath xmlns:m="http://schemas.openxmlformats.org/officeDocument/2006/math">
                    <m:r>
                      <a:rPr lang="en-US" i="1">
                        <a:latin typeface="Cambria Math" panose="02040503050406030204" pitchFamily="18" charset="0"/>
                      </a:rPr>
                      <m:t>𝑡</m:t>
                    </m:r>
                  </m:oMath>
                </a14:m>
                <a:endParaRPr lang="en-US" dirty="0">
                  <a:cs typeface="+mn-cs"/>
                </a:endParaRPr>
              </a:p>
              <a:p>
                <a:pPr marL="342900" indent="-342900">
                  <a:buFont typeface="Monotype Sorts" charset="0"/>
                  <a:buChar char="l"/>
                  <a:defRPr/>
                </a:pPr>
                <a:endParaRPr lang="en-US" dirty="0">
                  <a:cs typeface="+mn-cs"/>
                </a:endParaRPr>
              </a:p>
              <a:p>
                <a:pPr marL="342900" indent="-342900">
                  <a:buFont typeface="Monotype Sorts" charset="0"/>
                  <a:buChar char="l"/>
                  <a:defRPr/>
                </a:pPr>
                <a:endParaRPr lang="en-US" dirty="0">
                  <a:cs typeface="+mn-cs"/>
                </a:endParaRPr>
              </a:p>
              <a:p>
                <a:pPr marL="742950" lvl="1" indent="-285750">
                  <a:buFont typeface="Arial" charset="0"/>
                  <a:buChar char="–"/>
                  <a:defRPr/>
                </a:pPr>
                <a:endParaRPr lang="en-US" sz="2400" dirty="0"/>
              </a:p>
              <a:p>
                <a:pPr marL="742950" lvl="1" indent="-285750">
                  <a:buFont typeface="Arial" charset="0"/>
                  <a:buChar char="–"/>
                  <a:defRPr/>
                </a:pPr>
                <a:r>
                  <a:rPr lang="en-US" sz="2400" dirty="0"/>
                  <a:t>Maximum of </a:t>
                </a:r>
                <a14:m>
                  <m:oMath xmlns:m="http://schemas.openxmlformats.org/officeDocument/2006/math">
                    <m:r>
                      <a:rPr lang="en-US" sz="2400">
                        <a:latin typeface="Cambria Math" panose="02040503050406030204" pitchFamily="18" charset="0"/>
                      </a:rPr>
                      <m:t>1−1/</m:t>
                    </m:r>
                    <m:r>
                      <a:rPr lang="en-US" sz="2400" i="1">
                        <a:latin typeface="Cambria Math" panose="02040503050406030204" pitchFamily="18" charset="0"/>
                      </a:rPr>
                      <m:t>𝑐</m:t>
                    </m:r>
                    <m:r>
                      <a:rPr lang="en-US" sz="2400" i="1">
                        <a:latin typeface="Cambria Math" panose="02040503050406030204" pitchFamily="18" charset="0"/>
                      </a:rPr>
                      <m:t> </m:t>
                    </m:r>
                  </m:oMath>
                </a14:m>
                <a:r>
                  <a:rPr lang="en-US" sz="2400" dirty="0"/>
                  <a:t>when records are equally distributed among all classes, implying the least interesting situation</a:t>
                </a:r>
              </a:p>
              <a:p>
                <a:pPr marL="742950" lvl="1" indent="-285750">
                  <a:buFont typeface="Arial" charset="0"/>
                  <a:buChar char="–"/>
                  <a:defRPr/>
                </a:pPr>
                <a:r>
                  <a:rPr lang="en-US" sz="2400" dirty="0"/>
                  <a:t>Minimum of 0 when all records belong to one class, implying the most interesting situation</a:t>
                </a:r>
              </a:p>
            </p:txBody>
          </p:sp>
        </mc:Choice>
        <mc:Fallback xmlns="">
          <p:sp>
            <p:nvSpPr>
              <p:cNvPr id="46083" name="Rectangle 3">
                <a:extLst>
                  <a:ext uri="{FF2B5EF4-FFF2-40B4-BE49-F238E27FC236}">
                    <a16:creationId xmlns:a16="http://schemas.microsoft.com/office/drawing/2014/main" id="{65C5A524-0CE4-4BF7-9AF0-750C19FE06DD}"/>
                  </a:ext>
                </a:extLst>
              </p:cNvPr>
              <p:cNvSpPr>
                <a:spLocks noGrp="1" noRot="1" noChangeAspect="1" noMove="1" noResize="1" noEditPoints="1" noAdjustHandles="1" noChangeArrowheads="1" noChangeShapeType="1" noTextEdit="1"/>
              </p:cNvSpPr>
              <p:nvPr>
                <p:ph type="body" idx="1"/>
              </p:nvPr>
            </p:nvSpPr>
            <p:spPr>
              <a:blipFill>
                <a:blip r:embed="rId2"/>
                <a:stretch>
                  <a:fillRect l="-513" t="-1294"/>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4FE94231-EC7E-4712-8238-A33C4AAA483A}"/>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48F8608D-BB56-49C4-9747-DF039EF2DBC4}"/>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81C5A85C-18BE-430E-ADFA-9967598E8D8D}"/>
              </a:ext>
            </a:extLst>
          </p:cNvPr>
          <p:cNvSpPr>
            <a:spLocks noGrp="1"/>
          </p:cNvSpPr>
          <p:nvPr>
            <p:ph type="sldNum" sz="quarter" idx="12"/>
          </p:nvPr>
        </p:nvSpPr>
        <p:spPr/>
        <p:txBody>
          <a:bodyPr/>
          <a:lstStyle/>
          <a:p>
            <a:pPr>
              <a:defRPr/>
            </a:pPr>
            <a:fld id="{9293D3DE-3006-4CC2-9A91-7E4C80B6FDC9}" type="slidenum">
              <a:rPr lang="en-US"/>
              <a:pPr>
                <a:defRPr/>
              </a:pPr>
              <a:t>53</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CAA0C4D-0C59-4BFA-A6F3-3CB425CAB844}"/>
                  </a:ext>
                </a:extLst>
              </p:cNvPr>
              <p:cNvSpPr txBox="1"/>
              <p:nvPr/>
            </p:nvSpPr>
            <p:spPr>
              <a:xfrm>
                <a:off x="1524000" y="2133600"/>
                <a:ext cx="4304768" cy="5636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𝐸𝑟𝑟𝑜𝑟</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limLow>
                        <m:limLowPr>
                          <m:ctrlPr>
                            <a:rPr lang="en-US" sz="2800" b="0" i="1" smtClean="0">
                              <a:latin typeface="Cambria Math" panose="02040503050406030204" pitchFamily="18" charset="0"/>
                            </a:rPr>
                          </m:ctrlPr>
                        </m:limLowPr>
                        <m:e>
                          <m:r>
                            <a:rPr lang="en-US" sz="2800" b="0" i="0" smtClean="0">
                              <a:latin typeface="Cambria Math" panose="02040503050406030204" pitchFamily="18" charset="0"/>
                            </a:rPr>
                            <m:t>1 −</m:t>
                          </m:r>
                          <m:r>
                            <m:rPr>
                              <m:sty m:val="p"/>
                            </m:rPr>
                            <a:rPr lang="en-US" sz="2800" b="0" i="0" smtClean="0">
                              <a:latin typeface="Cambria Math" panose="02040503050406030204" pitchFamily="18" charset="0"/>
                            </a:rPr>
                            <m:t>max</m:t>
                          </m:r>
                        </m:e>
                        <m:lim>
                          <m:r>
                            <a:rPr lang="en-US" sz="2800" b="0" i="1" smtClean="0">
                              <a:latin typeface="Cambria Math" panose="02040503050406030204" pitchFamily="18" charset="0"/>
                            </a:rPr>
                            <m:t>            </m:t>
                          </m:r>
                          <m:r>
                            <a:rPr lang="en-US" sz="2800" b="0" i="1" smtClean="0">
                              <a:latin typeface="Cambria Math" panose="02040503050406030204" pitchFamily="18" charset="0"/>
                            </a:rPr>
                            <m:t>𝑖</m:t>
                          </m:r>
                        </m:lim>
                      </m:limLow>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𝑝</m:t>
                          </m:r>
                        </m:e>
                        <m:sub>
                          <m:r>
                            <a:rPr lang="en-US" sz="2800" b="0" i="1" smtClean="0">
                              <a:latin typeface="Cambria Math" panose="02040503050406030204" pitchFamily="18" charset="0"/>
                            </a:rPr>
                            <m:t>𝑖</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oMath>
                  </m:oMathPara>
                </a14:m>
                <a:endParaRPr lang="en-US" sz="2800" b="0" dirty="0"/>
              </a:p>
            </p:txBody>
          </p:sp>
        </mc:Choice>
        <mc:Fallback xmlns="">
          <p:sp>
            <p:nvSpPr>
              <p:cNvPr id="5" name="TextBox 4">
                <a:extLst>
                  <a:ext uri="{FF2B5EF4-FFF2-40B4-BE49-F238E27FC236}">
                    <a16:creationId xmlns:a16="http://schemas.microsoft.com/office/drawing/2014/main" id="{0CAA0C4D-0C59-4BFA-A6F3-3CB425CAB844}"/>
                  </a:ext>
                </a:extLst>
              </p:cNvPr>
              <p:cNvSpPr txBox="1">
                <a:spLocks noRot="1" noChangeAspect="1" noMove="1" noResize="1" noEditPoints="1" noAdjustHandles="1" noChangeArrowheads="1" noChangeShapeType="1" noTextEdit="1"/>
              </p:cNvSpPr>
              <p:nvPr/>
            </p:nvSpPr>
            <p:spPr>
              <a:xfrm>
                <a:off x="1524000" y="2133600"/>
                <a:ext cx="4304768" cy="563680"/>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BAF0C745-CD98-4A1A-AB30-4315773BB376}"/>
              </a:ext>
            </a:extLst>
          </p:cNvPr>
          <p:cNvSpPr>
            <a:spLocks noGrp="1" noChangeArrowheads="1"/>
          </p:cNvSpPr>
          <p:nvPr>
            <p:ph type="title"/>
          </p:nvPr>
        </p:nvSpPr>
        <p:spPr/>
        <p:txBody>
          <a:bodyPr/>
          <a:lstStyle/>
          <a:p>
            <a:pPr>
              <a:defRPr/>
            </a:pPr>
            <a:r>
              <a:rPr lang="en-US">
                <a:cs typeface="+mj-cs"/>
              </a:rPr>
              <a:t>Computing Error of a Single Node</a:t>
            </a:r>
          </a:p>
        </p:txBody>
      </p:sp>
      <p:graphicFrame>
        <p:nvGraphicFramePr>
          <p:cNvPr id="58370" name="Object 3">
            <a:extLst>
              <a:ext uri="{FF2B5EF4-FFF2-40B4-BE49-F238E27FC236}">
                <a16:creationId xmlns:a16="http://schemas.microsoft.com/office/drawing/2014/main" id="{6A48B403-AB3C-4FD0-8E61-791D9E764EBF}"/>
              </a:ext>
            </a:extLst>
          </p:cNvPr>
          <p:cNvGraphicFramePr>
            <a:graphicFrameLocks noChangeAspect="1"/>
          </p:cNvGraphicFramePr>
          <p:nvPr/>
        </p:nvGraphicFramePr>
        <p:xfrm>
          <a:off x="304800" y="2339975"/>
          <a:ext cx="2362200" cy="936625"/>
        </p:xfrm>
        <a:graphic>
          <a:graphicData uri="http://schemas.openxmlformats.org/presentationml/2006/ole">
            <mc:AlternateContent xmlns:mc="http://schemas.openxmlformats.org/markup-compatibility/2006">
              <mc:Choice xmlns:v="urn:schemas-microsoft-com:vml" Requires="v">
                <p:oleObj name="Document" r:id="rId2" imgW="3238500" imgH="1357884" progId="Word.Document.8">
                  <p:embed/>
                </p:oleObj>
              </mc:Choice>
              <mc:Fallback>
                <p:oleObj name="Document" r:id="rId2" imgW="3238500" imgH="1357884" progId="Word.Document.8">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339975"/>
                        <a:ext cx="236220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8371" name="Object 4">
            <a:extLst>
              <a:ext uri="{FF2B5EF4-FFF2-40B4-BE49-F238E27FC236}">
                <a16:creationId xmlns:a16="http://schemas.microsoft.com/office/drawing/2014/main" id="{7F74DCE7-9836-4233-8C29-3FB1164055F1}"/>
              </a:ext>
            </a:extLst>
          </p:cNvPr>
          <p:cNvGraphicFramePr>
            <a:graphicFrameLocks noChangeAspect="1"/>
          </p:cNvGraphicFramePr>
          <p:nvPr/>
        </p:nvGraphicFramePr>
        <p:xfrm>
          <a:off x="381000" y="5181600"/>
          <a:ext cx="2286000" cy="938213"/>
        </p:xfrm>
        <a:graphic>
          <a:graphicData uri="http://schemas.openxmlformats.org/presentationml/2006/ole">
            <mc:AlternateContent xmlns:mc="http://schemas.openxmlformats.org/markup-compatibility/2006">
              <mc:Choice xmlns:v="urn:schemas-microsoft-com:vml" Requires="v">
                <p:oleObj name="Document" r:id="rId4" imgW="3238500" imgH="1382268" progId="Word.Document.8">
                  <p:embed/>
                </p:oleObj>
              </mc:Choice>
              <mc:Fallback>
                <p:oleObj name="Document" r:id="rId4" imgW="3238500" imgH="1382268"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5181600"/>
                        <a:ext cx="2286000"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8372" name="Object 5">
            <a:extLst>
              <a:ext uri="{FF2B5EF4-FFF2-40B4-BE49-F238E27FC236}">
                <a16:creationId xmlns:a16="http://schemas.microsoft.com/office/drawing/2014/main" id="{125CF67F-23C4-411B-9952-9BE05B958264}"/>
              </a:ext>
            </a:extLst>
          </p:cNvPr>
          <p:cNvGraphicFramePr>
            <a:graphicFrameLocks noChangeAspect="1"/>
          </p:cNvGraphicFramePr>
          <p:nvPr/>
        </p:nvGraphicFramePr>
        <p:xfrm>
          <a:off x="381000" y="3817938"/>
          <a:ext cx="2286000" cy="906462"/>
        </p:xfrm>
        <a:graphic>
          <a:graphicData uri="http://schemas.openxmlformats.org/presentationml/2006/ole">
            <mc:AlternateContent xmlns:mc="http://schemas.openxmlformats.org/markup-compatibility/2006">
              <mc:Choice xmlns:v="urn:schemas-microsoft-com:vml" Requires="v">
                <p:oleObj name="Document" r:id="rId6" imgW="3238500" imgH="1357884" progId="Word.Document.8">
                  <p:embed/>
                </p:oleObj>
              </mc:Choice>
              <mc:Fallback>
                <p:oleObj name="Document" r:id="rId6" imgW="3238500" imgH="1357884" progId="Word.Document.8">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3817938"/>
                        <a:ext cx="2286000"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8373" name="Text Box 6">
            <a:extLst>
              <a:ext uri="{FF2B5EF4-FFF2-40B4-BE49-F238E27FC236}">
                <a16:creationId xmlns:a16="http://schemas.microsoft.com/office/drawing/2014/main" id="{DF232E83-3B46-424E-A516-44BC9A1FC75D}"/>
              </a:ext>
            </a:extLst>
          </p:cNvPr>
          <p:cNvSpPr txBox="1">
            <a:spLocks noChangeArrowheads="1"/>
          </p:cNvSpPr>
          <p:nvPr/>
        </p:nvSpPr>
        <p:spPr bwMode="auto">
          <a:xfrm>
            <a:off x="2895600" y="2339975"/>
            <a:ext cx="5943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P(C1) = 0/6 = 0     P(C2) = 6/6 = 1</a:t>
            </a:r>
          </a:p>
          <a:p>
            <a:pPr>
              <a:spcBef>
                <a:spcPct val="50000"/>
              </a:spcBef>
              <a:spcAft>
                <a:spcPct val="0"/>
              </a:spcAft>
              <a:buClrTx/>
              <a:buSzTx/>
              <a:buFontTx/>
              <a:buNone/>
            </a:pPr>
            <a:r>
              <a:rPr lang="en-US" altLang="en-US" sz="2000"/>
              <a:t>Error = 1 – max (0, 1) = 1 – 1 = 0 </a:t>
            </a:r>
          </a:p>
        </p:txBody>
      </p:sp>
      <p:sp>
        <p:nvSpPr>
          <p:cNvPr id="58374" name="Text Box 7">
            <a:extLst>
              <a:ext uri="{FF2B5EF4-FFF2-40B4-BE49-F238E27FC236}">
                <a16:creationId xmlns:a16="http://schemas.microsoft.com/office/drawing/2014/main" id="{C5B8324E-89A1-4D1E-A5A2-326BC8494CAF}"/>
              </a:ext>
            </a:extLst>
          </p:cNvPr>
          <p:cNvSpPr txBox="1">
            <a:spLocks noChangeArrowheads="1"/>
          </p:cNvSpPr>
          <p:nvPr/>
        </p:nvSpPr>
        <p:spPr bwMode="auto">
          <a:xfrm>
            <a:off x="2971800" y="3733800"/>
            <a:ext cx="51054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P(C1) = 1/6          P(C2) = 5/6</a:t>
            </a:r>
          </a:p>
          <a:p>
            <a:pPr>
              <a:spcBef>
                <a:spcPct val="50000"/>
              </a:spcBef>
              <a:spcAft>
                <a:spcPct val="0"/>
              </a:spcAft>
              <a:buClrTx/>
              <a:buSzTx/>
              <a:buFontTx/>
              <a:buNone/>
            </a:pPr>
            <a:r>
              <a:rPr lang="en-US" altLang="en-US" sz="2000"/>
              <a:t>Error = 1 – max (1/6, 5/6) = 1 – 5/6 = 1/6</a:t>
            </a:r>
          </a:p>
        </p:txBody>
      </p:sp>
      <p:sp>
        <p:nvSpPr>
          <p:cNvPr id="58375" name="Text Box 8">
            <a:extLst>
              <a:ext uri="{FF2B5EF4-FFF2-40B4-BE49-F238E27FC236}">
                <a16:creationId xmlns:a16="http://schemas.microsoft.com/office/drawing/2014/main" id="{19CD679F-69B6-4B8A-9098-F1E7BC6B15E7}"/>
              </a:ext>
            </a:extLst>
          </p:cNvPr>
          <p:cNvSpPr txBox="1">
            <a:spLocks noChangeArrowheads="1"/>
          </p:cNvSpPr>
          <p:nvPr/>
        </p:nvSpPr>
        <p:spPr bwMode="auto">
          <a:xfrm>
            <a:off x="2971800" y="5105400"/>
            <a:ext cx="61722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P(C1) = 2/6          P(C2) = 4/6</a:t>
            </a:r>
          </a:p>
          <a:p>
            <a:pPr>
              <a:spcBef>
                <a:spcPct val="50000"/>
              </a:spcBef>
              <a:spcAft>
                <a:spcPct val="0"/>
              </a:spcAft>
              <a:buClrTx/>
              <a:buSzTx/>
              <a:buFontTx/>
              <a:buNone/>
            </a:pPr>
            <a:r>
              <a:rPr lang="en-US" altLang="en-US" sz="2000"/>
              <a:t>Error = 1 – max (2/6, 4/6) = 1 – 4/6 = 1/3</a:t>
            </a:r>
          </a:p>
        </p:txBody>
      </p:sp>
      <p:sp>
        <p:nvSpPr>
          <p:cNvPr id="2" name="Date Placeholder 1">
            <a:extLst>
              <a:ext uri="{FF2B5EF4-FFF2-40B4-BE49-F238E27FC236}">
                <a16:creationId xmlns:a16="http://schemas.microsoft.com/office/drawing/2014/main" id="{05173E6C-8C53-4DCA-B1CD-98445265A26A}"/>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10712EEC-6179-4693-8F5E-28FFB003CC8B}"/>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0815A619-028A-46F1-9A6D-1EB8314F74AE}"/>
              </a:ext>
            </a:extLst>
          </p:cNvPr>
          <p:cNvSpPr>
            <a:spLocks noGrp="1"/>
          </p:cNvSpPr>
          <p:nvPr>
            <p:ph type="sldNum" sz="quarter" idx="12"/>
          </p:nvPr>
        </p:nvSpPr>
        <p:spPr/>
        <p:txBody>
          <a:bodyPr/>
          <a:lstStyle/>
          <a:p>
            <a:pPr>
              <a:defRPr/>
            </a:pPr>
            <a:fld id="{492EFA7E-4E09-40EF-AB70-EBB452ADC926}" type="slidenum">
              <a:rPr lang="en-US"/>
              <a:pPr>
                <a:defRPr/>
              </a:pPr>
              <a:t>54</a:t>
            </a:fld>
            <a:endParaRPr lang="en-US"/>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964493B-930D-455B-9DE3-54A534D6C39F}"/>
                  </a:ext>
                </a:extLst>
              </p:cNvPr>
              <p:cNvSpPr txBox="1"/>
              <p:nvPr/>
            </p:nvSpPr>
            <p:spPr>
              <a:xfrm>
                <a:off x="1753132" y="1465636"/>
                <a:ext cx="4304768" cy="5636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𝐸𝑟𝑟𝑜𝑟</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limLow>
                        <m:limLowPr>
                          <m:ctrlPr>
                            <a:rPr lang="en-US" sz="2800" b="0" i="1" smtClean="0">
                              <a:latin typeface="Cambria Math" panose="02040503050406030204" pitchFamily="18" charset="0"/>
                            </a:rPr>
                          </m:ctrlPr>
                        </m:limLowPr>
                        <m:e>
                          <m:r>
                            <a:rPr lang="en-US" sz="2800" b="0" i="0" smtClean="0">
                              <a:latin typeface="Cambria Math" panose="02040503050406030204" pitchFamily="18" charset="0"/>
                            </a:rPr>
                            <m:t>1 −</m:t>
                          </m:r>
                          <m:r>
                            <m:rPr>
                              <m:sty m:val="p"/>
                            </m:rPr>
                            <a:rPr lang="en-US" sz="2800" b="0" i="0" smtClean="0">
                              <a:latin typeface="Cambria Math" panose="02040503050406030204" pitchFamily="18" charset="0"/>
                            </a:rPr>
                            <m:t>max</m:t>
                          </m:r>
                        </m:e>
                        <m:lim>
                          <m:r>
                            <a:rPr lang="en-US" sz="2800" b="0" i="1" smtClean="0">
                              <a:latin typeface="Cambria Math" panose="02040503050406030204" pitchFamily="18" charset="0"/>
                            </a:rPr>
                            <m:t>            </m:t>
                          </m:r>
                          <m:r>
                            <a:rPr lang="en-US" sz="2800" b="0" i="1" smtClean="0">
                              <a:latin typeface="Cambria Math" panose="02040503050406030204" pitchFamily="18" charset="0"/>
                            </a:rPr>
                            <m:t>𝑖</m:t>
                          </m:r>
                        </m:lim>
                      </m:limLow>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𝑝</m:t>
                          </m:r>
                        </m:e>
                        <m:sub>
                          <m:r>
                            <a:rPr lang="en-US" sz="2800" b="0" i="1" smtClean="0">
                              <a:latin typeface="Cambria Math" panose="02040503050406030204" pitchFamily="18" charset="0"/>
                            </a:rPr>
                            <m:t>𝑖</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oMath>
                  </m:oMathPara>
                </a14:m>
                <a:endParaRPr lang="en-US" sz="2800" b="0" dirty="0"/>
              </a:p>
            </p:txBody>
          </p:sp>
        </mc:Choice>
        <mc:Fallback xmlns="">
          <p:sp>
            <p:nvSpPr>
              <p:cNvPr id="14" name="TextBox 13">
                <a:extLst>
                  <a:ext uri="{FF2B5EF4-FFF2-40B4-BE49-F238E27FC236}">
                    <a16:creationId xmlns:a16="http://schemas.microsoft.com/office/drawing/2014/main" id="{3964493B-930D-455B-9DE3-54A534D6C39F}"/>
                  </a:ext>
                </a:extLst>
              </p:cNvPr>
              <p:cNvSpPr txBox="1">
                <a:spLocks noRot="1" noChangeAspect="1" noMove="1" noResize="1" noEditPoints="1" noAdjustHandles="1" noChangeArrowheads="1" noChangeShapeType="1" noTextEdit="1"/>
              </p:cNvSpPr>
              <p:nvPr/>
            </p:nvSpPr>
            <p:spPr>
              <a:xfrm>
                <a:off x="1753132" y="1465636"/>
                <a:ext cx="4304768" cy="563680"/>
              </a:xfrm>
              <a:prstGeom prst="rect">
                <a:avLst/>
              </a:prstGeom>
              <a:blipFill>
                <a:blip r:embed="rId9"/>
                <a:stretch>
                  <a:fillRect/>
                </a:stretch>
              </a:blipFill>
            </p:spPr>
            <p:txBody>
              <a:bodyPr/>
              <a:lstStyle/>
              <a:p>
                <a:r>
                  <a:rPr lang="en-US">
                    <a:noFill/>
                  </a:rPr>
                  <a:t> </a:t>
                </a:r>
              </a:p>
            </p:txBody>
          </p:sp>
        </mc:Fallback>
      </mc:AlternateContent>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B8CD58B2-C215-42EA-99AE-465A35C19900}"/>
              </a:ext>
            </a:extLst>
          </p:cNvPr>
          <p:cNvSpPr>
            <a:spLocks noGrp="1" noChangeArrowheads="1"/>
          </p:cNvSpPr>
          <p:nvPr>
            <p:ph type="title"/>
          </p:nvPr>
        </p:nvSpPr>
        <p:spPr/>
        <p:txBody>
          <a:bodyPr/>
          <a:lstStyle/>
          <a:p>
            <a:pPr>
              <a:defRPr/>
            </a:pPr>
            <a:r>
              <a:rPr lang="en-US">
                <a:cs typeface="+mj-cs"/>
              </a:rPr>
              <a:t>Comparison among Impurity Measures</a:t>
            </a:r>
          </a:p>
        </p:txBody>
      </p:sp>
      <p:pic>
        <p:nvPicPr>
          <p:cNvPr id="59394" name="Picture 3">
            <a:extLst>
              <a:ext uri="{FF2B5EF4-FFF2-40B4-BE49-F238E27FC236}">
                <a16:creationId xmlns:a16="http://schemas.microsoft.com/office/drawing/2014/main" id="{82D9F279-81C1-4787-A9EE-E80B051BAE46}"/>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47800" y="1714500"/>
            <a:ext cx="62484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5" name="Text Box 4">
            <a:extLst>
              <a:ext uri="{FF2B5EF4-FFF2-40B4-BE49-F238E27FC236}">
                <a16:creationId xmlns:a16="http://schemas.microsoft.com/office/drawing/2014/main" id="{71577A7D-B33F-45DB-BD8E-5BC6AF1E3105}"/>
              </a:ext>
            </a:extLst>
          </p:cNvPr>
          <p:cNvSpPr txBox="1">
            <a:spLocks noChangeArrowheads="1"/>
          </p:cNvSpPr>
          <p:nvPr/>
        </p:nvSpPr>
        <p:spPr bwMode="auto">
          <a:xfrm>
            <a:off x="381000" y="1219200"/>
            <a:ext cx="472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400"/>
              <a:t>For a 2-class problem:</a:t>
            </a:r>
          </a:p>
        </p:txBody>
      </p:sp>
      <p:sp>
        <p:nvSpPr>
          <p:cNvPr id="2" name="Date Placeholder 1">
            <a:extLst>
              <a:ext uri="{FF2B5EF4-FFF2-40B4-BE49-F238E27FC236}">
                <a16:creationId xmlns:a16="http://schemas.microsoft.com/office/drawing/2014/main" id="{A612C0FD-1643-413F-A280-453E21802185}"/>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83B36D0A-2036-4D71-914C-82F886F18CEF}"/>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AFB19EBA-2491-4981-9445-6A292A428ABE}"/>
              </a:ext>
            </a:extLst>
          </p:cNvPr>
          <p:cNvSpPr>
            <a:spLocks noGrp="1"/>
          </p:cNvSpPr>
          <p:nvPr>
            <p:ph type="sldNum" sz="quarter" idx="12"/>
          </p:nvPr>
        </p:nvSpPr>
        <p:spPr/>
        <p:txBody>
          <a:bodyPr/>
          <a:lstStyle/>
          <a:p>
            <a:pPr>
              <a:defRPr/>
            </a:pPr>
            <a:fld id="{A73406A5-55CE-4E30-887A-CB23CAA2D1E5}" type="slidenum">
              <a:rPr lang="en-US"/>
              <a:pPr>
                <a:defRPr/>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C50AAA92-139F-4E27-A211-2D918A463EF4}"/>
              </a:ext>
            </a:extLst>
          </p:cNvPr>
          <p:cNvSpPr>
            <a:spLocks noGrp="1" noChangeArrowheads="1"/>
          </p:cNvSpPr>
          <p:nvPr>
            <p:ph type="title"/>
          </p:nvPr>
        </p:nvSpPr>
        <p:spPr/>
        <p:txBody>
          <a:bodyPr/>
          <a:lstStyle/>
          <a:p>
            <a:pPr>
              <a:defRPr/>
            </a:pPr>
            <a:r>
              <a:rPr lang="en-US" dirty="0">
                <a:cs typeface="+mj-cs"/>
              </a:rPr>
              <a:t>Misclassification Error vs Gini Index</a:t>
            </a:r>
          </a:p>
        </p:txBody>
      </p:sp>
      <p:sp>
        <p:nvSpPr>
          <p:cNvPr id="60418" name="Oval 3">
            <a:extLst>
              <a:ext uri="{FF2B5EF4-FFF2-40B4-BE49-F238E27FC236}">
                <a16:creationId xmlns:a16="http://schemas.microsoft.com/office/drawing/2014/main" id="{521D2FC1-D78E-4856-8B92-C0B61DA0AC57}"/>
              </a:ext>
            </a:extLst>
          </p:cNvPr>
          <p:cNvSpPr>
            <a:spLocks noChangeArrowheads="1"/>
          </p:cNvSpPr>
          <p:nvPr/>
        </p:nvSpPr>
        <p:spPr bwMode="auto">
          <a:xfrm>
            <a:off x="3124200" y="1295400"/>
            <a:ext cx="1009650" cy="454025"/>
          </a:xfrm>
          <a:prstGeom prst="ellipse">
            <a:avLst/>
          </a:prstGeom>
          <a:solidFill>
            <a:srgbClr val="FFFFFF"/>
          </a:solidFill>
          <a:ln w="9525">
            <a:solidFill>
              <a:schemeClr val="tx1"/>
            </a:solidFill>
            <a:round/>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2000" b="0">
                <a:latin typeface="Times New Roman" panose="02020603050405020304" pitchFamily="18" charset="0"/>
              </a:rPr>
              <a:t>A?</a:t>
            </a:r>
            <a:endParaRPr lang="en-US" altLang="en-US" sz="2400" b="0">
              <a:latin typeface="Times New Roman" panose="02020603050405020304" pitchFamily="18" charset="0"/>
            </a:endParaRPr>
          </a:p>
        </p:txBody>
      </p:sp>
      <p:sp>
        <p:nvSpPr>
          <p:cNvPr id="60419" name="Line 4">
            <a:extLst>
              <a:ext uri="{FF2B5EF4-FFF2-40B4-BE49-F238E27FC236}">
                <a16:creationId xmlns:a16="http://schemas.microsoft.com/office/drawing/2014/main" id="{06C45276-07CE-4CA0-91E7-F3D02A20A88A}"/>
              </a:ext>
            </a:extLst>
          </p:cNvPr>
          <p:cNvSpPr>
            <a:spLocks noChangeShapeType="1"/>
          </p:cNvSpPr>
          <p:nvPr/>
        </p:nvSpPr>
        <p:spPr bwMode="auto">
          <a:xfrm flipH="1">
            <a:off x="2549525" y="1752600"/>
            <a:ext cx="1108075"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20" name="Line 5">
            <a:extLst>
              <a:ext uri="{FF2B5EF4-FFF2-40B4-BE49-F238E27FC236}">
                <a16:creationId xmlns:a16="http://schemas.microsoft.com/office/drawing/2014/main" id="{C2495EB5-DE93-421E-8F23-30090A395493}"/>
              </a:ext>
            </a:extLst>
          </p:cNvPr>
          <p:cNvSpPr>
            <a:spLocks noChangeShapeType="1"/>
          </p:cNvSpPr>
          <p:nvPr/>
        </p:nvSpPr>
        <p:spPr bwMode="auto">
          <a:xfrm>
            <a:off x="3657600" y="1752600"/>
            <a:ext cx="1184275"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21" name="Text Box 6">
            <a:extLst>
              <a:ext uri="{FF2B5EF4-FFF2-40B4-BE49-F238E27FC236}">
                <a16:creationId xmlns:a16="http://schemas.microsoft.com/office/drawing/2014/main" id="{94D08963-44A0-491A-9F12-26CFFCC801C6}"/>
              </a:ext>
            </a:extLst>
          </p:cNvPr>
          <p:cNvSpPr txBox="1">
            <a:spLocks noChangeArrowheads="1"/>
          </p:cNvSpPr>
          <p:nvPr/>
        </p:nvSpPr>
        <p:spPr bwMode="auto">
          <a:xfrm>
            <a:off x="2276475" y="1868488"/>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Yes</a:t>
            </a:r>
          </a:p>
        </p:txBody>
      </p:sp>
      <p:sp>
        <p:nvSpPr>
          <p:cNvPr id="60422" name="Text Box 7">
            <a:extLst>
              <a:ext uri="{FF2B5EF4-FFF2-40B4-BE49-F238E27FC236}">
                <a16:creationId xmlns:a16="http://schemas.microsoft.com/office/drawing/2014/main" id="{14219415-2588-4D79-9FA5-64555E040564}"/>
              </a:ext>
            </a:extLst>
          </p:cNvPr>
          <p:cNvSpPr txBox="1">
            <a:spLocks noChangeArrowheads="1"/>
          </p:cNvSpPr>
          <p:nvPr/>
        </p:nvSpPr>
        <p:spPr bwMode="auto">
          <a:xfrm>
            <a:off x="4765675" y="1868488"/>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a:t>
            </a:r>
          </a:p>
        </p:txBody>
      </p:sp>
      <p:sp>
        <p:nvSpPr>
          <p:cNvPr id="60423" name="Rectangle 8">
            <a:extLst>
              <a:ext uri="{FF2B5EF4-FFF2-40B4-BE49-F238E27FC236}">
                <a16:creationId xmlns:a16="http://schemas.microsoft.com/office/drawing/2014/main" id="{BF248E79-A5A2-48FC-82B3-068BB182CF99}"/>
              </a:ext>
            </a:extLst>
          </p:cNvPr>
          <p:cNvSpPr>
            <a:spLocks noChangeArrowheads="1"/>
          </p:cNvSpPr>
          <p:nvPr/>
        </p:nvSpPr>
        <p:spPr bwMode="auto">
          <a:xfrm>
            <a:off x="2133600" y="2478088"/>
            <a:ext cx="936625" cy="341312"/>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Node N1</a:t>
            </a:r>
          </a:p>
        </p:txBody>
      </p:sp>
      <p:sp>
        <p:nvSpPr>
          <p:cNvPr id="60424" name="Rectangle 9">
            <a:extLst>
              <a:ext uri="{FF2B5EF4-FFF2-40B4-BE49-F238E27FC236}">
                <a16:creationId xmlns:a16="http://schemas.microsoft.com/office/drawing/2014/main" id="{C81A9C04-F004-4D25-93FB-79EAA08FD4B2}"/>
              </a:ext>
            </a:extLst>
          </p:cNvPr>
          <p:cNvSpPr>
            <a:spLocks noChangeArrowheads="1"/>
          </p:cNvSpPr>
          <p:nvPr/>
        </p:nvSpPr>
        <p:spPr bwMode="auto">
          <a:xfrm>
            <a:off x="4321175" y="2478088"/>
            <a:ext cx="936625" cy="341312"/>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Node N2</a:t>
            </a:r>
          </a:p>
        </p:txBody>
      </p:sp>
      <p:graphicFrame>
        <p:nvGraphicFramePr>
          <p:cNvPr id="60425" name="Object 10">
            <a:extLst>
              <a:ext uri="{FF2B5EF4-FFF2-40B4-BE49-F238E27FC236}">
                <a16:creationId xmlns:a16="http://schemas.microsoft.com/office/drawing/2014/main" id="{278EF872-5ADD-4FBE-BB9A-BEB0E98567E8}"/>
              </a:ext>
            </a:extLst>
          </p:cNvPr>
          <p:cNvGraphicFramePr>
            <a:graphicFrameLocks noChangeAspect="1"/>
          </p:cNvGraphicFramePr>
          <p:nvPr/>
        </p:nvGraphicFramePr>
        <p:xfrm>
          <a:off x="6243638" y="1217613"/>
          <a:ext cx="1968500" cy="1893887"/>
        </p:xfrm>
        <a:graphic>
          <a:graphicData uri="http://schemas.openxmlformats.org/presentationml/2006/ole">
            <mc:AlternateContent xmlns:mc="http://schemas.openxmlformats.org/markup-compatibility/2006">
              <mc:Choice xmlns:v="urn:schemas-microsoft-com:vml" Requires="v">
                <p:oleObj name="Document" r:id="rId3" imgW="3177540" imgH="3054096" progId="Word.Document.8">
                  <p:embed/>
                </p:oleObj>
              </mc:Choice>
              <mc:Fallback>
                <p:oleObj name="Document" r:id="rId3" imgW="3177540" imgH="3054096" progId="Word.Document.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3638" y="1217613"/>
                        <a:ext cx="1968500" cy="1893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60426" name="Object 11">
            <a:extLst>
              <a:ext uri="{FF2B5EF4-FFF2-40B4-BE49-F238E27FC236}">
                <a16:creationId xmlns:a16="http://schemas.microsoft.com/office/drawing/2014/main" id="{6BF92EE1-84FD-43CF-95D8-C1452CC7977B}"/>
              </a:ext>
            </a:extLst>
          </p:cNvPr>
          <p:cNvGraphicFramePr>
            <a:graphicFrameLocks noChangeAspect="1"/>
          </p:cNvGraphicFramePr>
          <p:nvPr/>
        </p:nvGraphicFramePr>
        <p:xfrm>
          <a:off x="2971800" y="3733800"/>
          <a:ext cx="1905000" cy="1471613"/>
        </p:xfrm>
        <a:graphic>
          <a:graphicData uri="http://schemas.openxmlformats.org/presentationml/2006/ole">
            <mc:AlternateContent xmlns:mc="http://schemas.openxmlformats.org/markup-compatibility/2006">
              <mc:Choice xmlns:v="urn:schemas-microsoft-com:vml" Requires="v">
                <p:oleObj name="Document" r:id="rId5" imgW="3276600" imgH="2552700" progId="Word.Document.8">
                  <p:embed/>
                </p:oleObj>
              </mc:Choice>
              <mc:Fallback>
                <p:oleObj name="Document" r:id="rId5" imgW="3276600" imgH="2552700" progId="Word.Document.8">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3733800"/>
                        <a:ext cx="1905000" cy="147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0427" name="Text Box 12">
            <a:extLst>
              <a:ext uri="{FF2B5EF4-FFF2-40B4-BE49-F238E27FC236}">
                <a16:creationId xmlns:a16="http://schemas.microsoft.com/office/drawing/2014/main" id="{92341F56-3066-4D05-9D52-438BF4234BF0}"/>
              </a:ext>
            </a:extLst>
          </p:cNvPr>
          <p:cNvSpPr txBox="1">
            <a:spLocks noChangeArrowheads="1"/>
          </p:cNvSpPr>
          <p:nvPr/>
        </p:nvSpPr>
        <p:spPr bwMode="auto">
          <a:xfrm>
            <a:off x="304800" y="3581400"/>
            <a:ext cx="2438400"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Gini(N1) </a:t>
            </a:r>
            <a:br>
              <a:rPr lang="en-US" altLang="en-US" sz="2000"/>
            </a:br>
            <a:r>
              <a:rPr lang="en-US" altLang="en-US" sz="2000"/>
              <a:t>= 1 – (3/3)</a:t>
            </a:r>
            <a:r>
              <a:rPr lang="en-US" altLang="en-US" sz="2000" baseline="30000"/>
              <a:t>2 </a:t>
            </a:r>
            <a:r>
              <a:rPr lang="en-US" altLang="en-US" sz="2000"/>
              <a:t>– (0/3)</a:t>
            </a:r>
            <a:r>
              <a:rPr lang="en-US" altLang="en-US" sz="2000" baseline="30000"/>
              <a:t>2</a:t>
            </a:r>
            <a:r>
              <a:rPr lang="en-US" altLang="en-US" sz="2000"/>
              <a:t> </a:t>
            </a:r>
            <a:br>
              <a:rPr lang="en-US" altLang="en-US" sz="2000"/>
            </a:br>
            <a:r>
              <a:rPr lang="en-US" altLang="en-US" sz="2000"/>
              <a:t>= 0 </a:t>
            </a:r>
          </a:p>
          <a:p>
            <a:pPr>
              <a:spcBef>
                <a:spcPct val="50000"/>
              </a:spcBef>
              <a:spcAft>
                <a:spcPct val="0"/>
              </a:spcAft>
              <a:buClrTx/>
              <a:buSzTx/>
              <a:buFontTx/>
              <a:buNone/>
            </a:pPr>
            <a:r>
              <a:rPr lang="en-US" altLang="en-US" sz="2000"/>
              <a:t>Gini(N2) </a:t>
            </a:r>
            <a:br>
              <a:rPr lang="en-US" altLang="en-US" sz="2000"/>
            </a:br>
            <a:r>
              <a:rPr lang="en-US" altLang="en-US" sz="2000"/>
              <a:t>= 1 – (4/7)</a:t>
            </a:r>
            <a:r>
              <a:rPr lang="en-US" altLang="en-US" sz="2000" baseline="30000"/>
              <a:t>2 </a:t>
            </a:r>
            <a:r>
              <a:rPr lang="en-US" altLang="en-US" sz="2000"/>
              <a:t>– (3/7)</a:t>
            </a:r>
            <a:r>
              <a:rPr lang="en-US" altLang="en-US" sz="2000" baseline="30000"/>
              <a:t>2</a:t>
            </a:r>
            <a:r>
              <a:rPr lang="en-US" altLang="en-US" sz="2000"/>
              <a:t> </a:t>
            </a:r>
            <a:br>
              <a:rPr lang="en-US" altLang="en-US" sz="2000"/>
            </a:br>
            <a:r>
              <a:rPr lang="en-US" altLang="en-US" sz="2000"/>
              <a:t>= 0.489</a:t>
            </a:r>
          </a:p>
        </p:txBody>
      </p:sp>
      <p:sp>
        <p:nvSpPr>
          <p:cNvPr id="60428" name="Text Box 13">
            <a:extLst>
              <a:ext uri="{FF2B5EF4-FFF2-40B4-BE49-F238E27FC236}">
                <a16:creationId xmlns:a16="http://schemas.microsoft.com/office/drawing/2014/main" id="{7E14F35B-24E8-44E0-9FCE-87AD3920C979}"/>
              </a:ext>
            </a:extLst>
          </p:cNvPr>
          <p:cNvSpPr txBox="1">
            <a:spLocks noChangeArrowheads="1"/>
          </p:cNvSpPr>
          <p:nvPr/>
        </p:nvSpPr>
        <p:spPr bwMode="auto">
          <a:xfrm>
            <a:off x="5638800" y="3810000"/>
            <a:ext cx="2438400"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Gini(Children) </a:t>
            </a:r>
            <a:br>
              <a:rPr lang="en-US" altLang="en-US" sz="2000"/>
            </a:br>
            <a:r>
              <a:rPr lang="en-US" altLang="en-US" sz="2000"/>
              <a:t>= 3/10 * 0 </a:t>
            </a:r>
            <a:br>
              <a:rPr lang="en-US" altLang="en-US" sz="2000"/>
            </a:br>
            <a:r>
              <a:rPr lang="en-US" altLang="en-US" sz="2000"/>
              <a:t>+ 7/10 * 0.489</a:t>
            </a:r>
            <a:br>
              <a:rPr lang="en-US" altLang="en-US" sz="2000"/>
            </a:br>
            <a:r>
              <a:rPr lang="en-US" altLang="en-US" sz="2000"/>
              <a:t>= 0.342</a:t>
            </a:r>
          </a:p>
          <a:p>
            <a:pPr>
              <a:spcBef>
                <a:spcPct val="50000"/>
              </a:spcBef>
              <a:spcAft>
                <a:spcPct val="0"/>
              </a:spcAft>
              <a:buClrTx/>
              <a:buSzTx/>
              <a:buFontTx/>
              <a:buNone/>
            </a:pPr>
            <a:r>
              <a:rPr lang="en-US" altLang="en-US" sz="2000">
                <a:solidFill>
                  <a:srgbClr val="FF0000"/>
                </a:solidFill>
              </a:rPr>
              <a:t>Gini improves but error remains the same!!</a:t>
            </a:r>
          </a:p>
        </p:txBody>
      </p:sp>
      <p:sp>
        <p:nvSpPr>
          <p:cNvPr id="2" name="Date Placeholder 1">
            <a:extLst>
              <a:ext uri="{FF2B5EF4-FFF2-40B4-BE49-F238E27FC236}">
                <a16:creationId xmlns:a16="http://schemas.microsoft.com/office/drawing/2014/main" id="{B0EB0E44-C254-449D-B370-51531115C018}"/>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883CD1A1-E553-4BBC-AC73-67AC68D824C8}"/>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4EF2DDCC-86D0-43C0-9407-AAAEE547063A}"/>
              </a:ext>
            </a:extLst>
          </p:cNvPr>
          <p:cNvSpPr>
            <a:spLocks noGrp="1"/>
          </p:cNvSpPr>
          <p:nvPr>
            <p:ph type="sldNum" sz="quarter" idx="12"/>
          </p:nvPr>
        </p:nvSpPr>
        <p:spPr/>
        <p:txBody>
          <a:bodyPr/>
          <a:lstStyle/>
          <a:p>
            <a:pPr>
              <a:defRPr/>
            </a:pPr>
            <a:fld id="{23A2910C-62C3-4E90-9528-AB415EE2307C}" type="slidenum">
              <a:rPr lang="en-US"/>
              <a:pPr>
                <a:defRPr/>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146DF-3A10-9BB4-AB9B-89D195292912}"/>
              </a:ext>
            </a:extLst>
          </p:cNvPr>
          <p:cNvSpPr>
            <a:spLocks noGrp="1"/>
          </p:cNvSpPr>
          <p:nvPr>
            <p:ph type="title"/>
          </p:nvPr>
        </p:nvSpPr>
        <p:spPr/>
        <p:txBody>
          <a:bodyPr/>
          <a:lstStyle/>
          <a:p>
            <a:r>
              <a:rPr lang="en-US" dirty="0"/>
              <a:t>Why?</a:t>
            </a:r>
          </a:p>
        </p:txBody>
      </p:sp>
      <p:sp>
        <p:nvSpPr>
          <p:cNvPr id="3" name="Date Placeholder 2">
            <a:extLst>
              <a:ext uri="{FF2B5EF4-FFF2-40B4-BE49-F238E27FC236}">
                <a16:creationId xmlns:a16="http://schemas.microsoft.com/office/drawing/2014/main" id="{10E1843E-7C1A-9B26-DA53-C54728E79DE4}"/>
              </a:ext>
            </a:extLst>
          </p:cNvPr>
          <p:cNvSpPr>
            <a:spLocks noGrp="1"/>
          </p:cNvSpPr>
          <p:nvPr>
            <p:ph type="dt" sz="half" idx="10"/>
          </p:nvPr>
        </p:nvSpPr>
        <p:spPr/>
        <p:txBody>
          <a:bodyPr/>
          <a:lstStyle/>
          <a:p>
            <a:pPr>
              <a:defRPr/>
            </a:pPr>
            <a:r>
              <a:rPr lang="en-US"/>
              <a:t>2/1/2021</a:t>
            </a:r>
            <a:endParaRPr lang="en-US" dirty="0"/>
          </a:p>
        </p:txBody>
      </p:sp>
      <p:sp>
        <p:nvSpPr>
          <p:cNvPr id="4" name="Footer Placeholder 3">
            <a:extLst>
              <a:ext uri="{FF2B5EF4-FFF2-40B4-BE49-F238E27FC236}">
                <a16:creationId xmlns:a16="http://schemas.microsoft.com/office/drawing/2014/main" id="{B569F968-7197-F74A-618A-5D40951A3D62}"/>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5" name="Slide Number Placeholder 4">
            <a:extLst>
              <a:ext uri="{FF2B5EF4-FFF2-40B4-BE49-F238E27FC236}">
                <a16:creationId xmlns:a16="http://schemas.microsoft.com/office/drawing/2014/main" id="{842FF644-C2E2-05B5-189B-899997191D86}"/>
              </a:ext>
            </a:extLst>
          </p:cNvPr>
          <p:cNvSpPr>
            <a:spLocks noGrp="1"/>
          </p:cNvSpPr>
          <p:nvPr>
            <p:ph type="sldNum" sz="quarter" idx="12"/>
          </p:nvPr>
        </p:nvSpPr>
        <p:spPr/>
        <p:txBody>
          <a:bodyPr/>
          <a:lstStyle/>
          <a:p>
            <a:pPr>
              <a:defRPr/>
            </a:pPr>
            <a:fld id="{94D6E141-97F8-4B3F-847A-A8137189DD69}" type="slidenum">
              <a:rPr lang="en-US" smtClean="0"/>
              <a:pPr>
                <a:defRPr/>
              </a:pPr>
              <a:t>57</a:t>
            </a:fld>
            <a:endParaRPr lang="en-US"/>
          </a:p>
        </p:txBody>
      </p:sp>
      <p:sp>
        <p:nvSpPr>
          <p:cNvPr id="7" name="TextBox 6">
            <a:extLst>
              <a:ext uri="{FF2B5EF4-FFF2-40B4-BE49-F238E27FC236}">
                <a16:creationId xmlns:a16="http://schemas.microsoft.com/office/drawing/2014/main" id="{BFF5BBAD-54BD-A46A-F45D-1E82965E6F33}"/>
              </a:ext>
            </a:extLst>
          </p:cNvPr>
          <p:cNvSpPr txBox="1"/>
          <p:nvPr/>
        </p:nvSpPr>
        <p:spPr>
          <a:xfrm>
            <a:off x="381000" y="1295400"/>
            <a:ext cx="8458200" cy="4401205"/>
          </a:xfrm>
          <a:prstGeom prst="rect">
            <a:avLst/>
          </a:prstGeom>
          <a:noFill/>
        </p:spPr>
        <p:txBody>
          <a:bodyPr wrap="square">
            <a:spAutoFit/>
          </a:bodyPr>
          <a:lstStyle/>
          <a:p>
            <a:pPr marL="285750" indent="-285750" algn="just">
              <a:buFont typeface="Arial" panose="020B0604020202020204" pitchFamily="34" charset="0"/>
              <a:buChar char="•"/>
            </a:pPr>
            <a:r>
              <a:rPr lang="en-US" sz="2800" b="0" i="0" dirty="0">
                <a:effectLst/>
                <a:latin typeface="+mn-lt"/>
              </a:rPr>
              <a:t>Entropy is the phenomenon of information theory used to calculate uncertainty or impurity in information</a:t>
            </a:r>
          </a:p>
          <a:p>
            <a:pPr marL="285750" indent="-285750" algn="just">
              <a:buFont typeface="Arial" panose="020B0604020202020204" pitchFamily="34" charset="0"/>
              <a:buChar char="•"/>
            </a:pPr>
            <a:r>
              <a:rPr lang="en-US" sz="2800" b="0" dirty="0">
                <a:latin typeface="+mn-lt"/>
              </a:rPr>
              <a:t>The misclassification loss computes the fraction of misclassified samples</a:t>
            </a:r>
          </a:p>
          <a:p>
            <a:pPr marL="285750" indent="-285750" algn="just">
              <a:buFont typeface="Arial" panose="020B0604020202020204" pitchFamily="34" charset="0"/>
              <a:buChar char="•"/>
            </a:pPr>
            <a:r>
              <a:rPr lang="en-US" sz="2800" b="0" dirty="0">
                <a:latin typeface="+mn-lt"/>
              </a:rPr>
              <a:t>Therefore, compared to entropy, the misclassification loss is not sensitive to changes in the class probabilities, due to which entropy is often used in building the decision tree for classification.</a:t>
            </a:r>
          </a:p>
        </p:txBody>
      </p:sp>
    </p:spTree>
    <p:extLst>
      <p:ext uri="{BB962C8B-B14F-4D97-AF65-F5344CB8AC3E}">
        <p14:creationId xmlns:p14="http://schemas.microsoft.com/office/powerpoint/2010/main" val="5526594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43D804FB-F39F-4A31-8110-86F1CC947C63}"/>
              </a:ext>
            </a:extLst>
          </p:cNvPr>
          <p:cNvSpPr>
            <a:spLocks noGrp="1" noChangeArrowheads="1"/>
          </p:cNvSpPr>
          <p:nvPr>
            <p:ph type="title"/>
          </p:nvPr>
        </p:nvSpPr>
        <p:spPr/>
        <p:txBody>
          <a:bodyPr/>
          <a:lstStyle/>
          <a:p>
            <a:pPr>
              <a:defRPr/>
            </a:pPr>
            <a:r>
              <a:rPr lang="en-US">
                <a:cs typeface="+mj-cs"/>
              </a:rPr>
              <a:t>Misclassification Error vs Gini Index</a:t>
            </a:r>
          </a:p>
        </p:txBody>
      </p:sp>
      <p:sp>
        <p:nvSpPr>
          <p:cNvPr id="61442" name="Oval 3">
            <a:extLst>
              <a:ext uri="{FF2B5EF4-FFF2-40B4-BE49-F238E27FC236}">
                <a16:creationId xmlns:a16="http://schemas.microsoft.com/office/drawing/2014/main" id="{2350CCC0-71C3-40C2-859C-DCA7846EB458}"/>
              </a:ext>
            </a:extLst>
          </p:cNvPr>
          <p:cNvSpPr>
            <a:spLocks noChangeArrowheads="1"/>
          </p:cNvSpPr>
          <p:nvPr/>
        </p:nvSpPr>
        <p:spPr bwMode="auto">
          <a:xfrm>
            <a:off x="3124200" y="1295400"/>
            <a:ext cx="1009650" cy="454025"/>
          </a:xfrm>
          <a:prstGeom prst="ellipse">
            <a:avLst/>
          </a:prstGeom>
          <a:solidFill>
            <a:srgbClr val="FFFFFF"/>
          </a:solidFill>
          <a:ln w="9525">
            <a:solidFill>
              <a:schemeClr val="tx1"/>
            </a:solidFill>
            <a:round/>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2000" b="0">
                <a:latin typeface="Times New Roman" panose="02020603050405020304" pitchFamily="18" charset="0"/>
              </a:rPr>
              <a:t>A?</a:t>
            </a:r>
            <a:endParaRPr lang="en-US" altLang="en-US" sz="2400" b="0">
              <a:latin typeface="Times New Roman" panose="02020603050405020304" pitchFamily="18" charset="0"/>
            </a:endParaRPr>
          </a:p>
        </p:txBody>
      </p:sp>
      <p:sp>
        <p:nvSpPr>
          <p:cNvPr id="61443" name="Line 4">
            <a:extLst>
              <a:ext uri="{FF2B5EF4-FFF2-40B4-BE49-F238E27FC236}">
                <a16:creationId xmlns:a16="http://schemas.microsoft.com/office/drawing/2014/main" id="{2A0A5407-5B22-47AE-B968-4BF6E95872D8}"/>
              </a:ext>
            </a:extLst>
          </p:cNvPr>
          <p:cNvSpPr>
            <a:spLocks noChangeShapeType="1"/>
          </p:cNvSpPr>
          <p:nvPr/>
        </p:nvSpPr>
        <p:spPr bwMode="auto">
          <a:xfrm flipH="1">
            <a:off x="2549525" y="1752600"/>
            <a:ext cx="1108075"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44" name="Line 5">
            <a:extLst>
              <a:ext uri="{FF2B5EF4-FFF2-40B4-BE49-F238E27FC236}">
                <a16:creationId xmlns:a16="http://schemas.microsoft.com/office/drawing/2014/main" id="{A8904E68-A1E2-42F4-9B8F-8A67D289FA7E}"/>
              </a:ext>
            </a:extLst>
          </p:cNvPr>
          <p:cNvSpPr>
            <a:spLocks noChangeShapeType="1"/>
          </p:cNvSpPr>
          <p:nvPr/>
        </p:nvSpPr>
        <p:spPr bwMode="auto">
          <a:xfrm>
            <a:off x="3657600" y="1752600"/>
            <a:ext cx="1184275"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45" name="Text Box 6">
            <a:extLst>
              <a:ext uri="{FF2B5EF4-FFF2-40B4-BE49-F238E27FC236}">
                <a16:creationId xmlns:a16="http://schemas.microsoft.com/office/drawing/2014/main" id="{EED1957E-B7AF-4F67-B490-AE2DAF7848A6}"/>
              </a:ext>
            </a:extLst>
          </p:cNvPr>
          <p:cNvSpPr txBox="1">
            <a:spLocks noChangeArrowheads="1"/>
          </p:cNvSpPr>
          <p:nvPr/>
        </p:nvSpPr>
        <p:spPr bwMode="auto">
          <a:xfrm>
            <a:off x="2276475" y="1868488"/>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Yes</a:t>
            </a:r>
          </a:p>
        </p:txBody>
      </p:sp>
      <p:sp>
        <p:nvSpPr>
          <p:cNvPr id="61446" name="Text Box 7">
            <a:extLst>
              <a:ext uri="{FF2B5EF4-FFF2-40B4-BE49-F238E27FC236}">
                <a16:creationId xmlns:a16="http://schemas.microsoft.com/office/drawing/2014/main" id="{1C64C75C-7900-40CA-921E-E90EC1E200D3}"/>
              </a:ext>
            </a:extLst>
          </p:cNvPr>
          <p:cNvSpPr txBox="1">
            <a:spLocks noChangeArrowheads="1"/>
          </p:cNvSpPr>
          <p:nvPr/>
        </p:nvSpPr>
        <p:spPr bwMode="auto">
          <a:xfrm>
            <a:off x="4765675" y="1868488"/>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a:t>
            </a:r>
          </a:p>
        </p:txBody>
      </p:sp>
      <p:sp>
        <p:nvSpPr>
          <p:cNvPr id="61447" name="Rectangle 8">
            <a:extLst>
              <a:ext uri="{FF2B5EF4-FFF2-40B4-BE49-F238E27FC236}">
                <a16:creationId xmlns:a16="http://schemas.microsoft.com/office/drawing/2014/main" id="{2598FD4C-49E8-49DF-8472-D812C4341551}"/>
              </a:ext>
            </a:extLst>
          </p:cNvPr>
          <p:cNvSpPr>
            <a:spLocks noChangeArrowheads="1"/>
          </p:cNvSpPr>
          <p:nvPr/>
        </p:nvSpPr>
        <p:spPr bwMode="auto">
          <a:xfrm>
            <a:off x="2133600" y="2478088"/>
            <a:ext cx="936625" cy="341312"/>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Node N1</a:t>
            </a:r>
          </a:p>
        </p:txBody>
      </p:sp>
      <p:sp>
        <p:nvSpPr>
          <p:cNvPr id="61448" name="Rectangle 9">
            <a:extLst>
              <a:ext uri="{FF2B5EF4-FFF2-40B4-BE49-F238E27FC236}">
                <a16:creationId xmlns:a16="http://schemas.microsoft.com/office/drawing/2014/main" id="{7B4247D2-1FC7-470E-BFFB-88A1F7B4D975}"/>
              </a:ext>
            </a:extLst>
          </p:cNvPr>
          <p:cNvSpPr>
            <a:spLocks noChangeArrowheads="1"/>
          </p:cNvSpPr>
          <p:nvPr/>
        </p:nvSpPr>
        <p:spPr bwMode="auto">
          <a:xfrm>
            <a:off x="4321175" y="2478088"/>
            <a:ext cx="936625" cy="341312"/>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Node N2</a:t>
            </a:r>
          </a:p>
        </p:txBody>
      </p:sp>
      <p:graphicFrame>
        <p:nvGraphicFramePr>
          <p:cNvPr id="61449" name="Object 10">
            <a:extLst>
              <a:ext uri="{FF2B5EF4-FFF2-40B4-BE49-F238E27FC236}">
                <a16:creationId xmlns:a16="http://schemas.microsoft.com/office/drawing/2014/main" id="{EDFD8564-0189-4A7D-942C-14A126A51912}"/>
              </a:ext>
            </a:extLst>
          </p:cNvPr>
          <p:cNvGraphicFramePr>
            <a:graphicFrameLocks noChangeAspect="1"/>
          </p:cNvGraphicFramePr>
          <p:nvPr/>
        </p:nvGraphicFramePr>
        <p:xfrm>
          <a:off x="6243638" y="1217613"/>
          <a:ext cx="1968500" cy="1893887"/>
        </p:xfrm>
        <a:graphic>
          <a:graphicData uri="http://schemas.openxmlformats.org/presentationml/2006/ole">
            <mc:AlternateContent xmlns:mc="http://schemas.openxmlformats.org/markup-compatibility/2006">
              <mc:Choice xmlns:v="urn:schemas-microsoft-com:vml" Requires="v">
                <p:oleObj name="Document" r:id="rId2" imgW="3177540" imgH="3054096" progId="Word.Document.8">
                  <p:embed/>
                </p:oleObj>
              </mc:Choice>
              <mc:Fallback>
                <p:oleObj name="Document" r:id="rId2" imgW="3177540" imgH="3054096" progId="Word.Document.8">
                  <p:embed/>
                  <p:pic>
                    <p:nvPicPr>
                      <p:cNvPr id="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3638" y="1217613"/>
                        <a:ext cx="1968500" cy="1893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61450" name="Object 11">
            <a:extLst>
              <a:ext uri="{FF2B5EF4-FFF2-40B4-BE49-F238E27FC236}">
                <a16:creationId xmlns:a16="http://schemas.microsoft.com/office/drawing/2014/main" id="{49BCA00E-76E1-4C1F-97F9-52C92EF599F1}"/>
              </a:ext>
            </a:extLst>
          </p:cNvPr>
          <p:cNvGraphicFramePr>
            <a:graphicFrameLocks noChangeAspect="1"/>
          </p:cNvGraphicFramePr>
          <p:nvPr/>
        </p:nvGraphicFramePr>
        <p:xfrm>
          <a:off x="838200" y="3733800"/>
          <a:ext cx="1905000" cy="1471613"/>
        </p:xfrm>
        <a:graphic>
          <a:graphicData uri="http://schemas.openxmlformats.org/presentationml/2006/ole">
            <mc:AlternateContent xmlns:mc="http://schemas.openxmlformats.org/markup-compatibility/2006">
              <mc:Choice xmlns:v="urn:schemas-microsoft-com:vml" Requires="v">
                <p:oleObj name="Document" r:id="rId4" imgW="3276600" imgH="2552700" progId="Word.Document.8">
                  <p:embed/>
                </p:oleObj>
              </mc:Choice>
              <mc:Fallback>
                <p:oleObj name="Document" r:id="rId4" imgW="3276600" imgH="2552700" progId="Word.Document.8">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733800"/>
                        <a:ext cx="1905000" cy="147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61451" name="Object 1">
            <a:extLst>
              <a:ext uri="{FF2B5EF4-FFF2-40B4-BE49-F238E27FC236}">
                <a16:creationId xmlns:a16="http://schemas.microsoft.com/office/drawing/2014/main" id="{28EE0492-72C7-486F-97A8-900351FC452C}"/>
              </a:ext>
            </a:extLst>
          </p:cNvPr>
          <p:cNvGraphicFramePr>
            <a:graphicFrameLocks noChangeAspect="1"/>
          </p:cNvGraphicFramePr>
          <p:nvPr/>
        </p:nvGraphicFramePr>
        <p:xfrm>
          <a:off x="3962400" y="3733800"/>
          <a:ext cx="1866900" cy="1460500"/>
        </p:xfrm>
        <a:graphic>
          <a:graphicData uri="http://schemas.openxmlformats.org/presentationml/2006/ole">
            <mc:AlternateContent xmlns:mc="http://schemas.openxmlformats.org/markup-compatibility/2006">
              <mc:Choice xmlns:v="urn:schemas-microsoft-com:vml" Requires="v">
                <p:oleObj name="Document" r:id="rId6" imgW="3276600" imgH="2552700" progId="Word.Document.8">
                  <p:embed/>
                </p:oleObj>
              </mc:Choice>
              <mc:Fallback>
                <p:oleObj name="Document" r:id="rId6" imgW="3276600" imgH="2552700" progId="Word.Document.8">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2400" y="3733800"/>
                        <a:ext cx="1866900" cy="146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1452" name="TextBox 2">
            <a:extLst>
              <a:ext uri="{FF2B5EF4-FFF2-40B4-BE49-F238E27FC236}">
                <a16:creationId xmlns:a16="http://schemas.microsoft.com/office/drawing/2014/main" id="{13CD9EEA-A238-475D-A016-6AAEFB585823}"/>
              </a:ext>
            </a:extLst>
          </p:cNvPr>
          <p:cNvSpPr txBox="1">
            <a:spLocks noChangeArrowheads="1"/>
          </p:cNvSpPr>
          <p:nvPr/>
        </p:nvSpPr>
        <p:spPr bwMode="auto">
          <a:xfrm>
            <a:off x="1149350" y="5624513"/>
            <a:ext cx="60896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800" dirty="0"/>
              <a:t>Misclassification error for all three cases = 0.3 ! </a:t>
            </a:r>
          </a:p>
        </p:txBody>
      </p:sp>
      <p:sp>
        <p:nvSpPr>
          <p:cNvPr id="2" name="Date Placeholder 1">
            <a:extLst>
              <a:ext uri="{FF2B5EF4-FFF2-40B4-BE49-F238E27FC236}">
                <a16:creationId xmlns:a16="http://schemas.microsoft.com/office/drawing/2014/main" id="{9C43EAF0-DDE0-4C59-AA56-F6B0E9FB8175}"/>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45E9247A-6C4B-4857-9638-B2D0886F14CF}"/>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23EB10D9-89A4-4963-B7B5-54D001965A8D}"/>
              </a:ext>
            </a:extLst>
          </p:cNvPr>
          <p:cNvSpPr>
            <a:spLocks noGrp="1"/>
          </p:cNvSpPr>
          <p:nvPr>
            <p:ph type="sldNum" sz="quarter" idx="12"/>
          </p:nvPr>
        </p:nvSpPr>
        <p:spPr/>
        <p:txBody>
          <a:bodyPr/>
          <a:lstStyle/>
          <a:p>
            <a:pPr>
              <a:defRPr/>
            </a:pPr>
            <a:fld id="{DBF58235-7CDB-4D69-B45A-EA0C3A971689}" type="slidenum">
              <a:rPr lang="en-US"/>
              <a:pPr>
                <a:defRPr/>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3B2F3-BBD4-B041-34C5-AA263F798F18}"/>
              </a:ext>
            </a:extLst>
          </p:cNvPr>
          <p:cNvSpPr>
            <a:spLocks noGrp="1"/>
          </p:cNvSpPr>
          <p:nvPr>
            <p:ph type="title"/>
          </p:nvPr>
        </p:nvSpPr>
        <p:spPr>
          <a:xfrm>
            <a:off x="381000" y="152400"/>
            <a:ext cx="8280400" cy="533400"/>
          </a:xfrm>
        </p:spPr>
        <p:txBody>
          <a:bodyPr wrap="square" anchor="b">
            <a:normAutofit/>
          </a:bodyPr>
          <a:lstStyle/>
          <a:p>
            <a:r>
              <a:rPr lang="en-US" sz="2700"/>
              <a:t>Decision Tree Algorithm</a:t>
            </a:r>
          </a:p>
        </p:txBody>
      </p:sp>
      <p:pic>
        <p:nvPicPr>
          <p:cNvPr id="7" name="Picture 6" descr="A screenshot of a computer code">
            <a:extLst>
              <a:ext uri="{FF2B5EF4-FFF2-40B4-BE49-F238E27FC236}">
                <a16:creationId xmlns:a16="http://schemas.microsoft.com/office/drawing/2014/main" id="{D4D1D721-3333-F79D-3C8B-30D4C1EA77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163" y="1373426"/>
            <a:ext cx="8318500" cy="4720748"/>
          </a:xfrm>
          <a:prstGeom prst="rect">
            <a:avLst/>
          </a:prstGeom>
          <a:noFill/>
        </p:spPr>
      </p:pic>
      <p:sp>
        <p:nvSpPr>
          <p:cNvPr id="3" name="Date Placeholder 2">
            <a:extLst>
              <a:ext uri="{FF2B5EF4-FFF2-40B4-BE49-F238E27FC236}">
                <a16:creationId xmlns:a16="http://schemas.microsoft.com/office/drawing/2014/main" id="{B508B9FA-D95B-4737-4B10-6C0591E813BC}"/>
              </a:ext>
            </a:extLst>
          </p:cNvPr>
          <p:cNvSpPr>
            <a:spLocks noGrp="1"/>
          </p:cNvSpPr>
          <p:nvPr>
            <p:ph type="dt" sz="half" idx="10"/>
          </p:nvPr>
        </p:nvSpPr>
        <p:spPr>
          <a:xfrm>
            <a:off x="628650" y="6356350"/>
            <a:ext cx="2057400" cy="365125"/>
          </a:xfrm>
        </p:spPr>
        <p:txBody>
          <a:bodyPr anchor="ctr">
            <a:normAutofit/>
          </a:bodyPr>
          <a:lstStyle/>
          <a:p>
            <a:pPr>
              <a:spcAft>
                <a:spcPts val="600"/>
              </a:spcAft>
              <a:defRPr/>
            </a:pPr>
            <a:r>
              <a:rPr lang="en-US"/>
              <a:t>2/1/2021</a:t>
            </a:r>
          </a:p>
        </p:txBody>
      </p:sp>
      <p:sp>
        <p:nvSpPr>
          <p:cNvPr id="4" name="Footer Placeholder 3">
            <a:extLst>
              <a:ext uri="{FF2B5EF4-FFF2-40B4-BE49-F238E27FC236}">
                <a16:creationId xmlns:a16="http://schemas.microsoft.com/office/drawing/2014/main" id="{C5B6C437-CDCF-7361-E6A8-C9BBFECC9444}"/>
              </a:ext>
            </a:extLst>
          </p:cNvPr>
          <p:cNvSpPr>
            <a:spLocks noGrp="1"/>
          </p:cNvSpPr>
          <p:nvPr>
            <p:ph type="ftr" sz="quarter" idx="11"/>
          </p:nvPr>
        </p:nvSpPr>
        <p:spPr>
          <a:xfrm>
            <a:off x="3028950" y="6356350"/>
            <a:ext cx="3086100" cy="365125"/>
          </a:xfrm>
        </p:spPr>
        <p:txBody>
          <a:bodyPr anchor="ctr">
            <a:normAutofit/>
          </a:bodyPr>
          <a:lstStyle/>
          <a:p>
            <a:pPr>
              <a:spcAft>
                <a:spcPts val="600"/>
              </a:spcAft>
              <a:defRPr/>
            </a:pPr>
            <a:r>
              <a:rPr lang="en-US"/>
              <a:t>Introduction to Data Mining, 2</a:t>
            </a:r>
            <a:r>
              <a:rPr lang="en-US" baseline="30000"/>
              <a:t>nd</a:t>
            </a:r>
            <a:r>
              <a:rPr lang="en-US"/>
              <a:t> Edition</a:t>
            </a:r>
          </a:p>
        </p:txBody>
      </p:sp>
      <p:sp>
        <p:nvSpPr>
          <p:cNvPr id="5" name="Slide Number Placeholder 4">
            <a:extLst>
              <a:ext uri="{FF2B5EF4-FFF2-40B4-BE49-F238E27FC236}">
                <a16:creationId xmlns:a16="http://schemas.microsoft.com/office/drawing/2014/main" id="{8848BC42-53BD-997B-0057-5221C82D9FDF}"/>
              </a:ext>
            </a:extLst>
          </p:cNvPr>
          <p:cNvSpPr>
            <a:spLocks noGrp="1"/>
          </p:cNvSpPr>
          <p:nvPr>
            <p:ph type="sldNum" sz="quarter" idx="12"/>
          </p:nvPr>
        </p:nvSpPr>
        <p:spPr>
          <a:xfrm>
            <a:off x="6457950" y="6356350"/>
            <a:ext cx="2057400" cy="365125"/>
          </a:xfrm>
        </p:spPr>
        <p:txBody>
          <a:bodyPr anchor="ctr">
            <a:normAutofit/>
          </a:bodyPr>
          <a:lstStyle/>
          <a:p>
            <a:pPr>
              <a:spcAft>
                <a:spcPts val="600"/>
              </a:spcAft>
              <a:defRPr/>
            </a:pPr>
            <a:fld id="{94D6E141-97F8-4B3F-847A-A8137189DD69}" type="slidenum">
              <a:rPr lang="en-US" smtClean="0"/>
              <a:pPr>
                <a:spcAft>
                  <a:spcPts val="600"/>
                </a:spcAft>
                <a:defRPr/>
              </a:pPr>
              <a:t>59</a:t>
            </a:fld>
            <a:endParaRPr lang="en-US"/>
          </a:p>
        </p:txBody>
      </p:sp>
    </p:spTree>
    <p:extLst>
      <p:ext uri="{BB962C8B-B14F-4D97-AF65-F5344CB8AC3E}">
        <p14:creationId xmlns:p14="http://schemas.microsoft.com/office/powerpoint/2010/main" val="594316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9304AC4-68D1-439E-9010-1939C98A243F}"/>
              </a:ext>
            </a:extLst>
          </p:cNvPr>
          <p:cNvSpPr>
            <a:spLocks noGrp="1" noChangeArrowheads="1"/>
          </p:cNvSpPr>
          <p:nvPr>
            <p:ph type="title"/>
          </p:nvPr>
        </p:nvSpPr>
        <p:spPr>
          <a:xfrm>
            <a:off x="381000" y="381000"/>
            <a:ext cx="8280400" cy="533400"/>
          </a:xfrm>
        </p:spPr>
        <p:txBody>
          <a:bodyPr/>
          <a:lstStyle/>
          <a:p>
            <a:pPr>
              <a:defRPr/>
            </a:pPr>
            <a:r>
              <a:rPr lang="en-US">
                <a:cs typeface="+mj-cs"/>
              </a:rPr>
              <a:t>General Approach for Building Classification Model</a:t>
            </a:r>
          </a:p>
        </p:txBody>
      </p:sp>
      <p:sp>
        <p:nvSpPr>
          <p:cNvPr id="2" name="Date Placeholder 1">
            <a:extLst>
              <a:ext uri="{FF2B5EF4-FFF2-40B4-BE49-F238E27FC236}">
                <a16:creationId xmlns:a16="http://schemas.microsoft.com/office/drawing/2014/main" id="{A153B2C6-096E-43D2-A54D-F01C3BBE5B42}"/>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2FCE8C20-5521-4B20-A564-301DA80FDF5E}"/>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027FAC17-B677-4A28-992C-AAE865F82F47}"/>
              </a:ext>
            </a:extLst>
          </p:cNvPr>
          <p:cNvSpPr>
            <a:spLocks noGrp="1"/>
          </p:cNvSpPr>
          <p:nvPr>
            <p:ph type="sldNum" sz="quarter" idx="12"/>
          </p:nvPr>
        </p:nvSpPr>
        <p:spPr/>
        <p:txBody>
          <a:bodyPr/>
          <a:lstStyle/>
          <a:p>
            <a:pPr>
              <a:defRPr/>
            </a:pPr>
            <a:fld id="{493303AC-9DAF-4A0A-8404-C373509D0818}" type="slidenum">
              <a:rPr lang="en-US"/>
              <a:pPr>
                <a:defRPr/>
              </a:pPr>
              <a:t>6</a:t>
            </a:fld>
            <a:endParaRPr lang="en-US"/>
          </a:p>
        </p:txBody>
      </p:sp>
      <p:pic>
        <p:nvPicPr>
          <p:cNvPr id="8" name="Picture 7">
            <a:extLst>
              <a:ext uri="{FF2B5EF4-FFF2-40B4-BE49-F238E27FC236}">
                <a16:creationId xmlns:a16="http://schemas.microsoft.com/office/drawing/2014/main" id="{CFA24205-C6DD-4289-9A38-FEB9720E22E0}"/>
              </a:ext>
            </a:extLst>
          </p:cNvPr>
          <p:cNvPicPr>
            <a:picLocks noChangeAspect="1"/>
          </p:cNvPicPr>
          <p:nvPr/>
        </p:nvPicPr>
        <p:blipFill>
          <a:blip r:embed="rId3"/>
          <a:stretch>
            <a:fillRect/>
          </a:stretch>
        </p:blipFill>
        <p:spPr>
          <a:xfrm>
            <a:off x="1685572" y="1284111"/>
            <a:ext cx="5260790" cy="502920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89BBE-2897-72A0-8328-13D8643603DC}"/>
              </a:ext>
            </a:extLst>
          </p:cNvPr>
          <p:cNvSpPr>
            <a:spLocks noGrp="1"/>
          </p:cNvSpPr>
          <p:nvPr>
            <p:ph type="title"/>
          </p:nvPr>
        </p:nvSpPr>
        <p:spPr/>
        <p:txBody>
          <a:bodyPr/>
          <a:lstStyle/>
          <a:p>
            <a:r>
              <a:rPr lang="en-US" dirty="0"/>
              <a:t>Algorithm</a:t>
            </a:r>
          </a:p>
        </p:txBody>
      </p:sp>
      <p:sp>
        <p:nvSpPr>
          <p:cNvPr id="3" name="Content Placeholder 2">
            <a:extLst>
              <a:ext uri="{FF2B5EF4-FFF2-40B4-BE49-F238E27FC236}">
                <a16:creationId xmlns:a16="http://schemas.microsoft.com/office/drawing/2014/main" id="{14031EEE-A29E-0684-02E3-616A978ACF3F}"/>
              </a:ext>
            </a:extLst>
          </p:cNvPr>
          <p:cNvSpPr>
            <a:spLocks noGrp="1"/>
          </p:cNvSpPr>
          <p:nvPr>
            <p:ph idx="1"/>
          </p:nvPr>
        </p:nvSpPr>
        <p:spPr/>
        <p:txBody>
          <a:bodyPr/>
          <a:lstStyle/>
          <a:p>
            <a:pPr algn="just"/>
            <a:r>
              <a:rPr lang="en-US" b="0" i="0" u="none" strike="noStrike" baseline="0" dirty="0">
                <a:latin typeface="CMR10"/>
              </a:rPr>
              <a:t>The </a:t>
            </a:r>
            <a:r>
              <a:rPr lang="en-US" b="0" i="0" u="none" strike="noStrike" baseline="0" dirty="0" err="1">
                <a:latin typeface="CMTT10"/>
              </a:rPr>
              <a:t>createNode</a:t>
            </a:r>
            <a:r>
              <a:rPr lang="en-US" b="0" i="0" u="none" strike="noStrike" baseline="0" dirty="0">
                <a:latin typeface="CMR10"/>
              </a:rPr>
              <a:t>() function extends the decision tree by creating a new node. A node in the decision tree has either a test condition, denoted as </a:t>
            </a:r>
            <a:r>
              <a:rPr lang="en-US" b="0" i="1" u="none" strike="noStrike" baseline="0" dirty="0" err="1">
                <a:latin typeface="CMMI10"/>
              </a:rPr>
              <a:t>node.test</a:t>
            </a:r>
            <a:r>
              <a:rPr lang="en-US" b="0" i="1" u="none" strike="noStrike" baseline="0" dirty="0">
                <a:latin typeface="CMMI10"/>
              </a:rPr>
              <a:t> </a:t>
            </a:r>
            <a:r>
              <a:rPr lang="en-US" b="0" i="1" u="none" strike="noStrike" baseline="0" dirty="0" err="1">
                <a:latin typeface="CMMI10"/>
              </a:rPr>
              <a:t>cond</a:t>
            </a:r>
            <a:r>
              <a:rPr lang="en-US" b="0" i="0" u="none" strike="noStrike" baseline="0" dirty="0">
                <a:latin typeface="CMR10"/>
              </a:rPr>
              <a:t>, or a class label, denoted as </a:t>
            </a:r>
            <a:r>
              <a:rPr lang="en-US" b="0" i="1" u="none" strike="noStrike" baseline="0" dirty="0" err="1">
                <a:latin typeface="CMMI10"/>
              </a:rPr>
              <a:t>node.label</a:t>
            </a:r>
            <a:r>
              <a:rPr lang="en-US" b="0" i="0" u="none" strike="noStrike" baseline="0" dirty="0">
                <a:latin typeface="CMR10"/>
              </a:rPr>
              <a:t>.</a:t>
            </a:r>
          </a:p>
          <a:p>
            <a:pPr algn="just"/>
            <a:r>
              <a:rPr lang="en-US" b="0" i="0" u="none" strike="noStrike" baseline="0" dirty="0">
                <a:latin typeface="CMR10"/>
              </a:rPr>
              <a:t>The </a:t>
            </a:r>
            <a:r>
              <a:rPr lang="en-US" b="0" i="0" u="none" strike="noStrike" baseline="0" dirty="0">
                <a:latin typeface="CMTT10"/>
              </a:rPr>
              <a:t>find best split</a:t>
            </a:r>
            <a:r>
              <a:rPr lang="en-US" b="0" i="0" u="none" strike="noStrike" baseline="0" dirty="0">
                <a:latin typeface="CMR10"/>
              </a:rPr>
              <a:t>() function determines which attribute should be selected as the test condition for splitting the training records. As previously noted, the choice of test condition depends on which impurity measure is used to determine the goodness of a split. Some widely used measures include entropy, the Gini index, and the </a:t>
            </a:r>
            <a:r>
              <a:rPr lang="en-US" b="0" i="1" u="none" strike="noStrike" baseline="0" dirty="0">
                <a:latin typeface="CMMI10"/>
              </a:rPr>
              <a:t>χ</a:t>
            </a:r>
            <a:r>
              <a:rPr lang="en-US" b="0" i="0" u="none" strike="noStrike" baseline="0" dirty="0">
                <a:latin typeface="CMR8"/>
              </a:rPr>
              <a:t>2 </a:t>
            </a:r>
            <a:r>
              <a:rPr lang="en-US" b="0" i="0" u="none" strike="noStrike" baseline="0" dirty="0">
                <a:latin typeface="CMR10"/>
              </a:rPr>
              <a:t>statistic.</a:t>
            </a:r>
            <a:endParaRPr lang="en-US" dirty="0"/>
          </a:p>
        </p:txBody>
      </p:sp>
      <p:sp>
        <p:nvSpPr>
          <p:cNvPr id="4" name="Date Placeholder 3">
            <a:extLst>
              <a:ext uri="{FF2B5EF4-FFF2-40B4-BE49-F238E27FC236}">
                <a16:creationId xmlns:a16="http://schemas.microsoft.com/office/drawing/2014/main" id="{D3210EE9-42AE-6CBA-45D7-6602395B74DA}"/>
              </a:ext>
            </a:extLst>
          </p:cNvPr>
          <p:cNvSpPr>
            <a:spLocks noGrp="1"/>
          </p:cNvSpPr>
          <p:nvPr>
            <p:ph type="dt" sz="half" idx="10"/>
          </p:nvPr>
        </p:nvSpPr>
        <p:spPr/>
        <p:txBody>
          <a:bodyPr/>
          <a:lstStyle/>
          <a:p>
            <a:pPr>
              <a:defRPr/>
            </a:pPr>
            <a:r>
              <a:rPr lang="en-US"/>
              <a:t>2/1/2021</a:t>
            </a:r>
            <a:endParaRPr lang="en-US" dirty="0"/>
          </a:p>
        </p:txBody>
      </p:sp>
      <p:sp>
        <p:nvSpPr>
          <p:cNvPr id="5" name="Footer Placeholder 4">
            <a:extLst>
              <a:ext uri="{FF2B5EF4-FFF2-40B4-BE49-F238E27FC236}">
                <a16:creationId xmlns:a16="http://schemas.microsoft.com/office/drawing/2014/main" id="{496CF141-5383-3616-1576-DFDF4423090B}"/>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3CA75A30-9C75-DA64-CB84-5E9B542AEF42}"/>
              </a:ext>
            </a:extLst>
          </p:cNvPr>
          <p:cNvSpPr>
            <a:spLocks noGrp="1"/>
          </p:cNvSpPr>
          <p:nvPr>
            <p:ph type="sldNum" sz="quarter" idx="12"/>
          </p:nvPr>
        </p:nvSpPr>
        <p:spPr/>
        <p:txBody>
          <a:bodyPr/>
          <a:lstStyle/>
          <a:p>
            <a:pPr>
              <a:defRPr/>
            </a:pPr>
            <a:fld id="{24876ADD-85D9-4CF9-A35B-123309FF4FEE}" type="slidenum">
              <a:rPr lang="en-US" smtClean="0"/>
              <a:pPr>
                <a:defRPr/>
              </a:pPr>
              <a:t>60</a:t>
            </a:fld>
            <a:endParaRPr lang="en-US"/>
          </a:p>
        </p:txBody>
      </p:sp>
    </p:spTree>
    <p:extLst>
      <p:ext uri="{BB962C8B-B14F-4D97-AF65-F5344CB8AC3E}">
        <p14:creationId xmlns:p14="http://schemas.microsoft.com/office/powerpoint/2010/main" val="7322922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89BBE-2897-72A0-8328-13D8643603DC}"/>
              </a:ext>
            </a:extLst>
          </p:cNvPr>
          <p:cNvSpPr>
            <a:spLocks noGrp="1"/>
          </p:cNvSpPr>
          <p:nvPr>
            <p:ph type="title"/>
          </p:nvPr>
        </p:nvSpPr>
        <p:spPr/>
        <p:txBody>
          <a:bodyPr/>
          <a:lstStyle/>
          <a:p>
            <a:r>
              <a:rPr lang="en-US" dirty="0"/>
              <a:t>Algorithm Continued :</a:t>
            </a:r>
          </a:p>
        </p:txBody>
      </p:sp>
      <p:sp>
        <p:nvSpPr>
          <p:cNvPr id="3" name="Content Placeholder 2">
            <a:extLst>
              <a:ext uri="{FF2B5EF4-FFF2-40B4-BE49-F238E27FC236}">
                <a16:creationId xmlns:a16="http://schemas.microsoft.com/office/drawing/2014/main" id="{14031EEE-A29E-0684-02E3-616A978ACF3F}"/>
              </a:ext>
            </a:extLst>
          </p:cNvPr>
          <p:cNvSpPr>
            <a:spLocks noGrp="1"/>
          </p:cNvSpPr>
          <p:nvPr>
            <p:ph idx="1"/>
          </p:nvPr>
        </p:nvSpPr>
        <p:spPr>
          <a:xfrm>
            <a:off x="411162" y="1143000"/>
            <a:ext cx="8504237" cy="5181600"/>
          </a:xfrm>
        </p:spPr>
        <p:txBody>
          <a:bodyPr/>
          <a:lstStyle/>
          <a:p>
            <a:pPr algn="just"/>
            <a:r>
              <a:rPr lang="en-US" b="0" i="0" u="none" strike="noStrike" baseline="0" dirty="0">
                <a:latin typeface="CMR10"/>
              </a:rPr>
              <a:t>The Classify() function determines the class label to be assigned to a leaf node. For each leaf node t, let p(</a:t>
            </a:r>
            <a:r>
              <a:rPr lang="en-US" b="0" i="0" u="none" strike="noStrike" baseline="0" dirty="0" err="1">
                <a:latin typeface="CMR10"/>
              </a:rPr>
              <a:t>i|t</a:t>
            </a:r>
            <a:r>
              <a:rPr lang="en-US" b="0" i="0" u="none" strike="noStrike" baseline="0" dirty="0">
                <a:latin typeface="CMR10"/>
              </a:rPr>
              <a:t>) denote the fraction of training records from class </a:t>
            </a:r>
            <a:r>
              <a:rPr lang="en-US" b="0" i="0" u="none" strike="noStrike" baseline="0" dirty="0" err="1">
                <a:latin typeface="CMR10"/>
              </a:rPr>
              <a:t>i</a:t>
            </a:r>
            <a:r>
              <a:rPr lang="en-US" b="0" i="0" u="none" strike="noStrike" baseline="0" dirty="0">
                <a:latin typeface="CMR10"/>
              </a:rPr>
              <a:t> associated with the node t. In most cases, the leaf node is assigned to the class that has the majority number of training records</a:t>
            </a:r>
            <a:r>
              <a:rPr lang="en-US" dirty="0">
                <a:latin typeface="CMR10"/>
              </a:rPr>
              <a:t>.</a:t>
            </a:r>
          </a:p>
          <a:p>
            <a:pPr algn="just"/>
            <a:r>
              <a:rPr lang="en-US" b="0" i="0" u="none" strike="noStrike" baseline="0" dirty="0">
                <a:latin typeface="CMR10"/>
              </a:rPr>
              <a:t>The </a:t>
            </a:r>
            <a:r>
              <a:rPr lang="en-US" b="0" i="0" u="none" strike="noStrike" baseline="0" dirty="0">
                <a:latin typeface="CMTT10"/>
              </a:rPr>
              <a:t>stopping </a:t>
            </a:r>
            <a:r>
              <a:rPr lang="en-US" b="0" i="0" u="none" strike="noStrike" baseline="0" dirty="0" err="1">
                <a:latin typeface="CMTT10"/>
              </a:rPr>
              <a:t>cond</a:t>
            </a:r>
            <a:r>
              <a:rPr lang="en-US" b="0" i="0" u="none" strike="noStrike" baseline="0" dirty="0">
                <a:latin typeface="CMR10"/>
              </a:rPr>
              <a:t>() function is used to terminate the tree-growing process by testing whether all the records have either the same class label or the same attribute values. Another way to terminate the recursive function is to test whether the number of records have fallen below some minimum threshold.</a:t>
            </a:r>
            <a:endParaRPr lang="en-US" dirty="0"/>
          </a:p>
        </p:txBody>
      </p:sp>
      <p:sp>
        <p:nvSpPr>
          <p:cNvPr id="4" name="Date Placeholder 3">
            <a:extLst>
              <a:ext uri="{FF2B5EF4-FFF2-40B4-BE49-F238E27FC236}">
                <a16:creationId xmlns:a16="http://schemas.microsoft.com/office/drawing/2014/main" id="{D3210EE9-42AE-6CBA-45D7-6602395B74DA}"/>
              </a:ext>
            </a:extLst>
          </p:cNvPr>
          <p:cNvSpPr>
            <a:spLocks noGrp="1"/>
          </p:cNvSpPr>
          <p:nvPr>
            <p:ph type="dt" sz="half" idx="10"/>
          </p:nvPr>
        </p:nvSpPr>
        <p:spPr/>
        <p:txBody>
          <a:bodyPr/>
          <a:lstStyle/>
          <a:p>
            <a:pPr>
              <a:defRPr/>
            </a:pPr>
            <a:r>
              <a:rPr lang="en-US"/>
              <a:t>2/1/2021</a:t>
            </a:r>
            <a:endParaRPr lang="en-US" dirty="0"/>
          </a:p>
        </p:txBody>
      </p:sp>
      <p:sp>
        <p:nvSpPr>
          <p:cNvPr id="5" name="Footer Placeholder 4">
            <a:extLst>
              <a:ext uri="{FF2B5EF4-FFF2-40B4-BE49-F238E27FC236}">
                <a16:creationId xmlns:a16="http://schemas.microsoft.com/office/drawing/2014/main" id="{496CF141-5383-3616-1576-DFDF4423090B}"/>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3CA75A30-9C75-DA64-CB84-5E9B542AEF42}"/>
              </a:ext>
            </a:extLst>
          </p:cNvPr>
          <p:cNvSpPr>
            <a:spLocks noGrp="1"/>
          </p:cNvSpPr>
          <p:nvPr>
            <p:ph type="sldNum" sz="quarter" idx="12"/>
          </p:nvPr>
        </p:nvSpPr>
        <p:spPr/>
        <p:txBody>
          <a:bodyPr/>
          <a:lstStyle/>
          <a:p>
            <a:pPr>
              <a:defRPr/>
            </a:pPr>
            <a:fld id="{24876ADD-85D9-4CF9-A35B-123309FF4FEE}" type="slidenum">
              <a:rPr lang="en-US" smtClean="0"/>
              <a:pPr>
                <a:defRPr/>
              </a:pPr>
              <a:t>61</a:t>
            </a:fld>
            <a:endParaRPr lang="en-US"/>
          </a:p>
        </p:txBody>
      </p:sp>
    </p:spTree>
    <p:extLst>
      <p:ext uri="{BB962C8B-B14F-4D97-AF65-F5344CB8AC3E}">
        <p14:creationId xmlns:p14="http://schemas.microsoft.com/office/powerpoint/2010/main" val="32440427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00E24C15-58FA-49A4-8662-2087F7A4095F}"/>
              </a:ext>
            </a:extLst>
          </p:cNvPr>
          <p:cNvSpPr>
            <a:spLocks noGrp="1" noChangeArrowheads="1"/>
          </p:cNvSpPr>
          <p:nvPr>
            <p:ph type="title"/>
          </p:nvPr>
        </p:nvSpPr>
        <p:spPr/>
        <p:txBody>
          <a:bodyPr/>
          <a:lstStyle/>
          <a:p>
            <a:pPr>
              <a:defRPr/>
            </a:pPr>
            <a:r>
              <a:rPr lang="en-US">
                <a:cs typeface="+mj-cs"/>
              </a:rPr>
              <a:t>Decision Tree Based Classification</a:t>
            </a:r>
          </a:p>
        </p:txBody>
      </p:sp>
      <p:sp>
        <p:nvSpPr>
          <p:cNvPr id="51203" name="Rectangle 3">
            <a:extLst>
              <a:ext uri="{FF2B5EF4-FFF2-40B4-BE49-F238E27FC236}">
                <a16:creationId xmlns:a16="http://schemas.microsoft.com/office/drawing/2014/main" id="{65DEAFD4-4EBE-4E06-9D98-38639A5524F9}"/>
              </a:ext>
            </a:extLst>
          </p:cNvPr>
          <p:cNvSpPr>
            <a:spLocks noGrp="1" noChangeArrowheads="1"/>
          </p:cNvSpPr>
          <p:nvPr>
            <p:ph type="body" idx="1"/>
          </p:nvPr>
        </p:nvSpPr>
        <p:spPr>
          <a:xfrm>
            <a:off x="411163" y="914400"/>
            <a:ext cx="8318500" cy="5181600"/>
          </a:xfrm>
        </p:spPr>
        <p:txBody>
          <a:bodyPr/>
          <a:lstStyle/>
          <a:p>
            <a:pPr>
              <a:buFont typeface="Monotype Sorts" charset="0"/>
              <a:buChar char="l"/>
              <a:defRPr/>
            </a:pPr>
            <a:r>
              <a:rPr lang="en-US" sz="2400" dirty="0">
                <a:cs typeface="+mn-cs"/>
              </a:rPr>
              <a:t>Advantages:</a:t>
            </a:r>
          </a:p>
          <a:p>
            <a:pPr lvl="1">
              <a:buFont typeface="Arial" charset="0"/>
              <a:buChar char="–"/>
              <a:defRPr/>
            </a:pPr>
            <a:r>
              <a:rPr lang="en-US" sz="1800" dirty="0"/>
              <a:t>Relatively inexpensive to construct</a:t>
            </a:r>
          </a:p>
          <a:p>
            <a:pPr lvl="1">
              <a:buFont typeface="Arial" charset="0"/>
              <a:buChar char="–"/>
              <a:defRPr/>
            </a:pPr>
            <a:r>
              <a:rPr lang="en-US" sz="1800" dirty="0"/>
              <a:t>Extremely fast at classifying unknown records</a:t>
            </a:r>
          </a:p>
          <a:p>
            <a:pPr lvl="1">
              <a:buFont typeface="Arial" charset="0"/>
              <a:buChar char="–"/>
              <a:defRPr/>
            </a:pPr>
            <a:r>
              <a:rPr lang="en-US" sz="1800" dirty="0"/>
              <a:t>Easy to interpret for small-sized trees</a:t>
            </a:r>
          </a:p>
          <a:p>
            <a:pPr lvl="1">
              <a:buFont typeface="Arial" charset="0"/>
              <a:buChar char="–"/>
              <a:defRPr/>
            </a:pPr>
            <a:r>
              <a:rPr lang="en-US" sz="1800" dirty="0"/>
              <a:t>Robust to noise (especially when methods to avoid overfitting are employed)</a:t>
            </a:r>
          </a:p>
          <a:p>
            <a:pPr lvl="1">
              <a:buFont typeface="Arial" charset="0"/>
              <a:buChar char="–"/>
              <a:defRPr/>
            </a:pPr>
            <a:r>
              <a:rPr lang="en-US" sz="1800" dirty="0"/>
              <a:t>Can easily handle redundant attributes</a:t>
            </a:r>
          </a:p>
          <a:p>
            <a:pPr lvl="1">
              <a:buFont typeface="Arial" charset="0"/>
              <a:buChar char="–"/>
              <a:defRPr/>
            </a:pPr>
            <a:r>
              <a:rPr lang="en-US" sz="1800" dirty="0"/>
              <a:t>Can easily handle irrelevant attributes (unless the attributes are </a:t>
            </a:r>
            <a:r>
              <a:rPr lang="en-US" sz="1800" dirty="0">
                <a:solidFill>
                  <a:srgbClr val="FF0000"/>
                </a:solidFill>
              </a:rPr>
              <a:t>interacting</a:t>
            </a:r>
            <a:r>
              <a:rPr lang="en-US" sz="1800" dirty="0"/>
              <a:t>)</a:t>
            </a:r>
          </a:p>
          <a:p>
            <a:pPr>
              <a:buFont typeface="Monotype Sorts" charset="0"/>
              <a:buChar char="l"/>
              <a:defRPr/>
            </a:pPr>
            <a:r>
              <a:rPr lang="en-US" sz="2400" dirty="0">
                <a:cs typeface="+mn-cs"/>
              </a:rPr>
              <a:t>Disadvantages: </a:t>
            </a:r>
            <a:r>
              <a:rPr lang="en-US" sz="2200" dirty="0"/>
              <a:t>.</a:t>
            </a:r>
          </a:p>
          <a:p>
            <a:pPr lvl="1">
              <a:buFont typeface="Arial" charset="0"/>
              <a:buChar char="–"/>
              <a:defRPr/>
            </a:pPr>
            <a:r>
              <a:rPr lang="en-US" sz="1800" dirty="0"/>
              <a:t>Due to the greedy nature of splitting criterion,  </a:t>
            </a:r>
            <a:r>
              <a:rPr lang="en-US" sz="1800" dirty="0">
                <a:solidFill>
                  <a:srgbClr val="FF0000"/>
                </a:solidFill>
              </a:rPr>
              <a:t>interacting</a:t>
            </a:r>
            <a:r>
              <a:rPr lang="en-US" sz="1800" dirty="0"/>
              <a:t> attributes (that can distinguish between classes together but not individually) may be passed over in favor of other attributed that are less discriminating.</a:t>
            </a:r>
          </a:p>
          <a:p>
            <a:pPr lvl="1">
              <a:buFont typeface="Arial" charset="0"/>
              <a:buChar char="–"/>
              <a:defRPr/>
            </a:pPr>
            <a:r>
              <a:rPr lang="en-US" sz="1800" dirty="0"/>
              <a:t>Each decision boundary involves only a single attribute</a:t>
            </a:r>
          </a:p>
        </p:txBody>
      </p:sp>
      <p:sp>
        <p:nvSpPr>
          <p:cNvPr id="2" name="Date Placeholder 1">
            <a:extLst>
              <a:ext uri="{FF2B5EF4-FFF2-40B4-BE49-F238E27FC236}">
                <a16:creationId xmlns:a16="http://schemas.microsoft.com/office/drawing/2014/main" id="{8B38AFE2-E916-42F8-A85A-3ED6DECDB5C4}"/>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DBEDCFFA-53F9-4105-AE62-9992C18D9F86}"/>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D35B0636-CCAF-4D60-9694-05C2B780602F}"/>
              </a:ext>
            </a:extLst>
          </p:cNvPr>
          <p:cNvSpPr>
            <a:spLocks noGrp="1"/>
          </p:cNvSpPr>
          <p:nvPr>
            <p:ph type="sldNum" sz="quarter" idx="12"/>
          </p:nvPr>
        </p:nvSpPr>
        <p:spPr/>
        <p:txBody>
          <a:bodyPr/>
          <a:lstStyle/>
          <a:p>
            <a:pPr>
              <a:defRPr/>
            </a:pPr>
            <a:fld id="{5820E007-BACA-4EDA-9D4C-E31FAF01E3B4}" type="slidenum">
              <a:rPr lang="en-US"/>
              <a:pPr>
                <a:defRPr/>
              </a:pPr>
              <a:t>62</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DC01-60E0-D2C7-F9E0-8B104DBB0961}"/>
              </a:ext>
            </a:extLst>
          </p:cNvPr>
          <p:cNvSpPr>
            <a:spLocks noGrp="1"/>
          </p:cNvSpPr>
          <p:nvPr>
            <p:ph type="title"/>
          </p:nvPr>
        </p:nvSpPr>
        <p:spPr/>
        <p:txBody>
          <a:bodyPr/>
          <a:lstStyle/>
          <a:p>
            <a:r>
              <a:rPr lang="en-US" dirty="0"/>
              <a:t>Performance Metrics</a:t>
            </a:r>
          </a:p>
        </p:txBody>
      </p:sp>
      <p:pic>
        <p:nvPicPr>
          <p:cNvPr id="8" name="Content Placeholder 7" descr="A table with numbers and equations&#10;&#10;Description automatically generated">
            <a:extLst>
              <a:ext uri="{FF2B5EF4-FFF2-40B4-BE49-F238E27FC236}">
                <a16:creationId xmlns:a16="http://schemas.microsoft.com/office/drawing/2014/main" id="{24F8A929-E86A-B7C4-1BB3-E72C6ED3C7F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6511" y="1512883"/>
            <a:ext cx="4677428" cy="1162212"/>
          </a:xfrm>
        </p:spPr>
      </p:pic>
      <p:sp>
        <p:nvSpPr>
          <p:cNvPr id="4" name="Date Placeholder 3">
            <a:extLst>
              <a:ext uri="{FF2B5EF4-FFF2-40B4-BE49-F238E27FC236}">
                <a16:creationId xmlns:a16="http://schemas.microsoft.com/office/drawing/2014/main" id="{81B80260-BB93-C5B4-5B81-FBDFF9091BC9}"/>
              </a:ext>
            </a:extLst>
          </p:cNvPr>
          <p:cNvSpPr>
            <a:spLocks noGrp="1"/>
          </p:cNvSpPr>
          <p:nvPr>
            <p:ph type="dt" sz="half" idx="10"/>
          </p:nvPr>
        </p:nvSpPr>
        <p:spPr/>
        <p:txBody>
          <a:bodyPr/>
          <a:lstStyle/>
          <a:p>
            <a:pPr>
              <a:defRPr/>
            </a:pPr>
            <a:r>
              <a:rPr lang="en-US"/>
              <a:t>2/1/2021</a:t>
            </a:r>
            <a:endParaRPr lang="en-US" dirty="0"/>
          </a:p>
        </p:txBody>
      </p:sp>
      <p:sp>
        <p:nvSpPr>
          <p:cNvPr id="5" name="Footer Placeholder 4">
            <a:extLst>
              <a:ext uri="{FF2B5EF4-FFF2-40B4-BE49-F238E27FC236}">
                <a16:creationId xmlns:a16="http://schemas.microsoft.com/office/drawing/2014/main" id="{D1C9E7D2-9625-1F9D-9C6A-3AE1541E6467}"/>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81EC2761-93A4-9A7E-66CA-FEEF03436694}"/>
              </a:ext>
            </a:extLst>
          </p:cNvPr>
          <p:cNvSpPr>
            <a:spLocks noGrp="1"/>
          </p:cNvSpPr>
          <p:nvPr>
            <p:ph type="sldNum" sz="quarter" idx="12"/>
          </p:nvPr>
        </p:nvSpPr>
        <p:spPr/>
        <p:txBody>
          <a:bodyPr/>
          <a:lstStyle/>
          <a:p>
            <a:pPr>
              <a:defRPr/>
            </a:pPr>
            <a:fld id="{24876ADD-85D9-4CF9-A35B-123309FF4FEE}" type="slidenum">
              <a:rPr lang="en-US" smtClean="0"/>
              <a:pPr>
                <a:defRPr/>
              </a:pPr>
              <a:t>7</a:t>
            </a:fld>
            <a:endParaRPr lang="en-US"/>
          </a:p>
        </p:txBody>
      </p:sp>
      <p:pic>
        <p:nvPicPr>
          <p:cNvPr id="10" name="Picture 9" descr="A white background with black text">
            <a:extLst>
              <a:ext uri="{FF2B5EF4-FFF2-40B4-BE49-F238E27FC236}">
                <a16:creationId xmlns:a16="http://schemas.microsoft.com/office/drawing/2014/main" id="{A26C7AF1-2BE3-001A-B3A7-56F732C6E2BC}"/>
              </a:ext>
            </a:extLst>
          </p:cNvPr>
          <p:cNvPicPr>
            <a:picLocks noChangeAspect="1"/>
          </p:cNvPicPr>
          <p:nvPr/>
        </p:nvPicPr>
        <p:blipFill rotWithShape="1">
          <a:blip r:embed="rId4">
            <a:extLst>
              <a:ext uri="{28A0092B-C50C-407E-A947-70E740481C1C}">
                <a14:useLocalDpi xmlns:a14="http://schemas.microsoft.com/office/drawing/2010/main" val="0"/>
              </a:ext>
            </a:extLst>
          </a:blip>
          <a:srcRect t="16876"/>
          <a:stretch/>
        </p:blipFill>
        <p:spPr>
          <a:xfrm>
            <a:off x="504042" y="3276600"/>
            <a:ext cx="5611008" cy="1876740"/>
          </a:xfrm>
          <a:prstGeom prst="rect">
            <a:avLst/>
          </a:prstGeom>
        </p:spPr>
      </p:pic>
    </p:spTree>
    <p:extLst>
      <p:ext uri="{BB962C8B-B14F-4D97-AF65-F5344CB8AC3E}">
        <p14:creationId xmlns:p14="http://schemas.microsoft.com/office/powerpoint/2010/main" val="3921223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31FE5F76-0189-4571-9D7B-DC99E81702B2}"/>
              </a:ext>
            </a:extLst>
          </p:cNvPr>
          <p:cNvSpPr>
            <a:spLocks noGrp="1" noChangeArrowheads="1"/>
          </p:cNvSpPr>
          <p:nvPr>
            <p:ph type="title"/>
          </p:nvPr>
        </p:nvSpPr>
        <p:spPr/>
        <p:txBody>
          <a:bodyPr/>
          <a:lstStyle/>
          <a:p>
            <a:pPr>
              <a:defRPr/>
            </a:pPr>
            <a:r>
              <a:rPr lang="en-US">
                <a:cs typeface="+mj-cs"/>
              </a:rPr>
              <a:t>Classification Techniques</a:t>
            </a:r>
          </a:p>
        </p:txBody>
      </p:sp>
      <p:sp>
        <p:nvSpPr>
          <p:cNvPr id="10242" name="Rectangle 5">
            <a:extLst>
              <a:ext uri="{FF2B5EF4-FFF2-40B4-BE49-F238E27FC236}">
                <a16:creationId xmlns:a16="http://schemas.microsoft.com/office/drawing/2014/main" id="{CD4B3303-47A0-4367-91DB-339D26A43A37}"/>
              </a:ext>
            </a:extLst>
          </p:cNvPr>
          <p:cNvSpPr>
            <a:spLocks noGrp="1" noChangeArrowheads="1"/>
          </p:cNvSpPr>
          <p:nvPr>
            <p:ph type="body" idx="1"/>
          </p:nvPr>
        </p:nvSpPr>
        <p:spPr/>
        <p:txBody>
          <a:bodyPr/>
          <a:lstStyle/>
          <a:p>
            <a:pPr>
              <a:lnSpc>
                <a:spcPct val="90000"/>
              </a:lnSpc>
            </a:pPr>
            <a:r>
              <a:rPr lang="en-US" altLang="en-US" dirty="0">
                <a:ea typeface="ＭＳ Ｐゴシック" panose="020B0600070205080204" pitchFamily="34" charset="-128"/>
              </a:rPr>
              <a:t>Base Classifiers</a:t>
            </a:r>
          </a:p>
          <a:p>
            <a:pPr lvl="1">
              <a:lnSpc>
                <a:spcPct val="90000"/>
              </a:lnSpc>
            </a:pPr>
            <a:r>
              <a:rPr lang="en-US" altLang="en-US" sz="2400" dirty="0">
                <a:ea typeface="ＭＳ Ｐゴシック" panose="020B0600070205080204" pitchFamily="34" charset="-128"/>
              </a:rPr>
              <a:t>Decision Tree based Methods</a:t>
            </a:r>
          </a:p>
          <a:p>
            <a:pPr lvl="1">
              <a:lnSpc>
                <a:spcPct val="90000"/>
              </a:lnSpc>
            </a:pPr>
            <a:r>
              <a:rPr lang="en-US" altLang="en-US" sz="2400" dirty="0">
                <a:ea typeface="ＭＳ Ｐゴシック" panose="020B0600070205080204" pitchFamily="34" charset="-128"/>
              </a:rPr>
              <a:t>Rule-based Methods</a:t>
            </a:r>
          </a:p>
          <a:p>
            <a:pPr lvl="1">
              <a:lnSpc>
                <a:spcPct val="90000"/>
              </a:lnSpc>
            </a:pPr>
            <a:r>
              <a:rPr lang="en-US" altLang="en-US" sz="2400" dirty="0">
                <a:ea typeface="ＭＳ Ｐゴシック" panose="020B0600070205080204" pitchFamily="34" charset="-128"/>
              </a:rPr>
              <a:t>Nearest-neighbor</a:t>
            </a:r>
          </a:p>
          <a:p>
            <a:pPr lvl="1">
              <a:lnSpc>
                <a:spcPct val="90000"/>
              </a:lnSpc>
            </a:pPr>
            <a:r>
              <a:rPr lang="en-US" altLang="en-US" sz="2400" dirty="0">
                <a:ea typeface="ＭＳ Ｐゴシック" panose="020B0600070205080204" pitchFamily="34" charset="-128"/>
              </a:rPr>
              <a:t>Naïve Bayes and Bayesian Belief Networks</a:t>
            </a:r>
          </a:p>
          <a:p>
            <a:pPr lvl="1">
              <a:lnSpc>
                <a:spcPct val="90000"/>
              </a:lnSpc>
            </a:pPr>
            <a:r>
              <a:rPr lang="en-US" altLang="en-US" sz="2400" dirty="0">
                <a:ea typeface="ＭＳ Ｐゴシック" panose="020B0600070205080204" pitchFamily="34" charset="-128"/>
              </a:rPr>
              <a:t>Support Vector Machines</a:t>
            </a:r>
          </a:p>
          <a:p>
            <a:pPr lvl="1">
              <a:lnSpc>
                <a:spcPct val="90000"/>
              </a:lnSpc>
            </a:pPr>
            <a:r>
              <a:rPr lang="en-US" altLang="en-US" sz="2400" dirty="0">
                <a:ea typeface="ＭＳ Ｐゴシック" panose="020B0600070205080204" pitchFamily="34" charset="-128"/>
              </a:rPr>
              <a:t>Neural Networks, Deep Neural Nets</a:t>
            </a:r>
          </a:p>
          <a:p>
            <a:pPr lvl="1">
              <a:lnSpc>
                <a:spcPct val="90000"/>
              </a:lnSpc>
            </a:pPr>
            <a:endParaRPr lang="en-US" altLang="en-US" dirty="0">
              <a:ea typeface="ＭＳ Ｐゴシック" panose="020B0600070205080204" pitchFamily="34" charset="-128"/>
            </a:endParaRPr>
          </a:p>
          <a:p>
            <a:pPr>
              <a:lnSpc>
                <a:spcPct val="90000"/>
              </a:lnSpc>
            </a:pPr>
            <a:r>
              <a:rPr lang="en-US" altLang="en-US" dirty="0">
                <a:ea typeface="ＭＳ Ｐゴシック" panose="020B0600070205080204" pitchFamily="34" charset="-128"/>
              </a:rPr>
              <a:t>Ensemble Classifiers</a:t>
            </a:r>
          </a:p>
          <a:p>
            <a:pPr lvl="1">
              <a:lnSpc>
                <a:spcPct val="90000"/>
              </a:lnSpc>
            </a:pPr>
            <a:r>
              <a:rPr lang="en-US" altLang="en-US" sz="2400" dirty="0">
                <a:ea typeface="ＭＳ Ｐゴシック" panose="020B0600070205080204" pitchFamily="34" charset="-128"/>
              </a:rPr>
              <a:t>Boosting, Bagging, Random Forests</a:t>
            </a:r>
          </a:p>
        </p:txBody>
      </p:sp>
      <p:sp>
        <p:nvSpPr>
          <p:cNvPr id="2" name="Date Placeholder 1">
            <a:extLst>
              <a:ext uri="{FF2B5EF4-FFF2-40B4-BE49-F238E27FC236}">
                <a16:creationId xmlns:a16="http://schemas.microsoft.com/office/drawing/2014/main" id="{358BF689-0405-4689-8AA8-F20C26087975}"/>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7276BBBF-2958-40EF-A85A-062680F269B5}"/>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EF2A6AB2-31A3-4DB3-940B-BE07E3D231AC}"/>
              </a:ext>
            </a:extLst>
          </p:cNvPr>
          <p:cNvSpPr>
            <a:spLocks noGrp="1"/>
          </p:cNvSpPr>
          <p:nvPr>
            <p:ph type="sldNum" sz="quarter" idx="12"/>
          </p:nvPr>
        </p:nvSpPr>
        <p:spPr/>
        <p:txBody>
          <a:bodyPr/>
          <a:lstStyle/>
          <a:p>
            <a:pPr>
              <a:defRPr/>
            </a:pPr>
            <a:fld id="{058A5596-71A0-4179-8254-834A517C85E5}" type="slidenum">
              <a:rPr lang="en-US"/>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CC0A5A4-C05B-4EF2-B6EB-881B068D7345}"/>
              </a:ext>
            </a:extLst>
          </p:cNvPr>
          <p:cNvSpPr>
            <a:spLocks noGrp="1" noChangeArrowheads="1"/>
          </p:cNvSpPr>
          <p:nvPr>
            <p:ph type="title"/>
          </p:nvPr>
        </p:nvSpPr>
        <p:spPr/>
        <p:txBody>
          <a:bodyPr/>
          <a:lstStyle/>
          <a:p>
            <a:pPr>
              <a:defRPr/>
            </a:pPr>
            <a:r>
              <a:rPr lang="en-US">
                <a:cs typeface="+mj-cs"/>
              </a:rPr>
              <a:t>Example of a Decision Tree</a:t>
            </a:r>
          </a:p>
        </p:txBody>
      </p:sp>
      <p:graphicFrame>
        <p:nvGraphicFramePr>
          <p:cNvPr id="11266" name="Object 4">
            <a:extLst>
              <a:ext uri="{FF2B5EF4-FFF2-40B4-BE49-F238E27FC236}">
                <a16:creationId xmlns:a16="http://schemas.microsoft.com/office/drawing/2014/main" id="{AAF733EE-AC48-417C-A650-8AA95D1D3A6D}"/>
              </a:ext>
            </a:extLst>
          </p:cNvPr>
          <p:cNvGraphicFramePr>
            <a:graphicFrameLocks noChangeAspect="1"/>
          </p:cNvGraphicFramePr>
          <p:nvPr/>
        </p:nvGraphicFramePr>
        <p:xfrm>
          <a:off x="152400" y="1990725"/>
          <a:ext cx="3810000" cy="3770313"/>
        </p:xfrm>
        <a:graphic>
          <a:graphicData uri="http://schemas.openxmlformats.org/presentationml/2006/ole">
            <mc:AlternateContent xmlns:mc="http://schemas.openxmlformats.org/markup-compatibility/2006">
              <mc:Choice xmlns:v="urn:schemas-microsoft-com:vml" Requires="v">
                <p:oleObj name="Document" r:id="rId3" imgW="5854700" imgH="5778500" progId="Word.Document.8">
                  <p:embed/>
                </p:oleObj>
              </mc:Choice>
              <mc:Fallback>
                <p:oleObj name="Document" r:id="rId3" imgW="5854700" imgH="577850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990725"/>
                        <a:ext cx="3810000" cy="3770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1267" name="Text Box 5">
            <a:extLst>
              <a:ext uri="{FF2B5EF4-FFF2-40B4-BE49-F238E27FC236}">
                <a16:creationId xmlns:a16="http://schemas.microsoft.com/office/drawing/2014/main" id="{3621E2A5-F664-437B-AE78-7D73B7C096C2}"/>
              </a:ext>
            </a:extLst>
          </p:cNvPr>
          <p:cNvSpPr txBox="1">
            <a:spLocks noChangeArrowheads="1"/>
          </p:cNvSpPr>
          <p:nvPr/>
        </p:nvSpPr>
        <p:spPr bwMode="auto">
          <a:xfrm rot="-2416809">
            <a:off x="838200" y="1371600"/>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006600"/>
                </a:solidFill>
              </a:rPr>
              <a:t>categorical</a:t>
            </a:r>
            <a:endParaRPr lang="en-US" altLang="en-US" sz="1600">
              <a:solidFill>
                <a:schemeClr val="bg2"/>
              </a:solidFill>
            </a:endParaRPr>
          </a:p>
        </p:txBody>
      </p:sp>
      <p:sp>
        <p:nvSpPr>
          <p:cNvPr id="11268" name="Text Box 6">
            <a:extLst>
              <a:ext uri="{FF2B5EF4-FFF2-40B4-BE49-F238E27FC236}">
                <a16:creationId xmlns:a16="http://schemas.microsoft.com/office/drawing/2014/main" id="{12F31BB3-3622-408D-93AE-1E2B768392EA}"/>
              </a:ext>
            </a:extLst>
          </p:cNvPr>
          <p:cNvSpPr txBox="1">
            <a:spLocks noChangeArrowheads="1"/>
          </p:cNvSpPr>
          <p:nvPr/>
        </p:nvSpPr>
        <p:spPr bwMode="auto">
          <a:xfrm rot="-2416809">
            <a:off x="1524000" y="1371600"/>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006600"/>
                </a:solidFill>
              </a:rPr>
              <a:t>categorical</a:t>
            </a:r>
            <a:endParaRPr lang="en-US" altLang="en-US" sz="1600">
              <a:solidFill>
                <a:schemeClr val="bg2"/>
              </a:solidFill>
            </a:endParaRPr>
          </a:p>
        </p:txBody>
      </p:sp>
      <p:sp>
        <p:nvSpPr>
          <p:cNvPr id="11269" name="Text Box 7">
            <a:extLst>
              <a:ext uri="{FF2B5EF4-FFF2-40B4-BE49-F238E27FC236}">
                <a16:creationId xmlns:a16="http://schemas.microsoft.com/office/drawing/2014/main" id="{CEF1E55E-15F9-4FB1-9AD2-4096F05313E4}"/>
              </a:ext>
            </a:extLst>
          </p:cNvPr>
          <p:cNvSpPr txBox="1">
            <a:spLocks noChangeArrowheads="1"/>
          </p:cNvSpPr>
          <p:nvPr/>
        </p:nvSpPr>
        <p:spPr bwMode="auto">
          <a:xfrm rot="-2416809">
            <a:off x="2362200" y="1371600"/>
            <a:ext cx="12779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006600"/>
                </a:solidFill>
              </a:rPr>
              <a:t>continuous</a:t>
            </a:r>
            <a:endParaRPr lang="en-US" altLang="en-US" sz="1600">
              <a:solidFill>
                <a:schemeClr val="bg2"/>
              </a:solidFill>
            </a:endParaRPr>
          </a:p>
        </p:txBody>
      </p:sp>
      <p:sp>
        <p:nvSpPr>
          <p:cNvPr id="11270" name="Text Box 8">
            <a:extLst>
              <a:ext uri="{FF2B5EF4-FFF2-40B4-BE49-F238E27FC236}">
                <a16:creationId xmlns:a16="http://schemas.microsoft.com/office/drawing/2014/main" id="{00F11CDF-7A5F-4A25-A27F-5E19BE37B18E}"/>
              </a:ext>
            </a:extLst>
          </p:cNvPr>
          <p:cNvSpPr txBox="1">
            <a:spLocks noChangeArrowheads="1"/>
          </p:cNvSpPr>
          <p:nvPr/>
        </p:nvSpPr>
        <p:spPr bwMode="auto">
          <a:xfrm rot="-2416809">
            <a:off x="3124200" y="15240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006600"/>
                </a:solidFill>
              </a:rPr>
              <a:t>class</a:t>
            </a:r>
            <a:endParaRPr lang="en-US" altLang="en-US" sz="1600">
              <a:solidFill>
                <a:schemeClr val="bg2"/>
              </a:solidFill>
            </a:endParaRPr>
          </a:p>
        </p:txBody>
      </p:sp>
      <p:sp>
        <p:nvSpPr>
          <p:cNvPr id="11271" name="Line 9">
            <a:extLst>
              <a:ext uri="{FF2B5EF4-FFF2-40B4-BE49-F238E27FC236}">
                <a16:creationId xmlns:a16="http://schemas.microsoft.com/office/drawing/2014/main" id="{82EAE677-E585-4156-876E-0290EF4FEB8D}"/>
              </a:ext>
            </a:extLst>
          </p:cNvPr>
          <p:cNvSpPr>
            <a:spLocks noChangeShapeType="1"/>
          </p:cNvSpPr>
          <p:nvPr/>
        </p:nvSpPr>
        <p:spPr bwMode="auto">
          <a:xfrm>
            <a:off x="6965950" y="4505325"/>
            <a:ext cx="242888" cy="5270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72" name="Line 10">
            <a:extLst>
              <a:ext uri="{FF2B5EF4-FFF2-40B4-BE49-F238E27FC236}">
                <a16:creationId xmlns:a16="http://schemas.microsoft.com/office/drawing/2014/main" id="{77ED1CC4-49CF-4F79-A87A-9B456060847D}"/>
              </a:ext>
            </a:extLst>
          </p:cNvPr>
          <p:cNvSpPr>
            <a:spLocks noChangeShapeType="1"/>
          </p:cNvSpPr>
          <p:nvPr/>
        </p:nvSpPr>
        <p:spPr bwMode="auto">
          <a:xfrm flipH="1">
            <a:off x="5835650" y="4505325"/>
            <a:ext cx="323850" cy="5270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73" name="Line 11">
            <a:extLst>
              <a:ext uri="{FF2B5EF4-FFF2-40B4-BE49-F238E27FC236}">
                <a16:creationId xmlns:a16="http://schemas.microsoft.com/office/drawing/2014/main" id="{52BA86D1-67C3-433A-AACE-C464A5A1904A}"/>
              </a:ext>
            </a:extLst>
          </p:cNvPr>
          <p:cNvSpPr>
            <a:spLocks noChangeShapeType="1"/>
          </p:cNvSpPr>
          <p:nvPr/>
        </p:nvSpPr>
        <p:spPr bwMode="auto">
          <a:xfrm flipH="1">
            <a:off x="6481763" y="3711575"/>
            <a:ext cx="403225" cy="5286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74" name="Line 12">
            <a:extLst>
              <a:ext uri="{FF2B5EF4-FFF2-40B4-BE49-F238E27FC236}">
                <a16:creationId xmlns:a16="http://schemas.microsoft.com/office/drawing/2014/main" id="{A7BED808-9C10-478B-9B3B-A9AC1809CAEE}"/>
              </a:ext>
            </a:extLst>
          </p:cNvPr>
          <p:cNvSpPr>
            <a:spLocks noChangeShapeType="1"/>
          </p:cNvSpPr>
          <p:nvPr/>
        </p:nvSpPr>
        <p:spPr bwMode="auto">
          <a:xfrm>
            <a:off x="7693025" y="3711575"/>
            <a:ext cx="484188" cy="5286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75" name="Line 13">
            <a:extLst>
              <a:ext uri="{FF2B5EF4-FFF2-40B4-BE49-F238E27FC236}">
                <a16:creationId xmlns:a16="http://schemas.microsoft.com/office/drawing/2014/main" id="{80E001A5-6780-480F-ABAA-39BF004359A5}"/>
              </a:ext>
            </a:extLst>
          </p:cNvPr>
          <p:cNvSpPr>
            <a:spLocks noChangeShapeType="1"/>
          </p:cNvSpPr>
          <p:nvPr/>
        </p:nvSpPr>
        <p:spPr bwMode="auto">
          <a:xfrm>
            <a:off x="6643688" y="2984500"/>
            <a:ext cx="565150"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76" name="Line 14">
            <a:extLst>
              <a:ext uri="{FF2B5EF4-FFF2-40B4-BE49-F238E27FC236}">
                <a16:creationId xmlns:a16="http://schemas.microsoft.com/office/drawing/2014/main" id="{8D54B519-3549-4FC6-A7BA-9E2644A6412A}"/>
              </a:ext>
            </a:extLst>
          </p:cNvPr>
          <p:cNvSpPr>
            <a:spLocks noChangeShapeType="1"/>
          </p:cNvSpPr>
          <p:nvPr/>
        </p:nvSpPr>
        <p:spPr bwMode="auto">
          <a:xfrm flipH="1">
            <a:off x="5270500" y="2984500"/>
            <a:ext cx="565150"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77" name="Text Box 15">
            <a:extLst>
              <a:ext uri="{FF2B5EF4-FFF2-40B4-BE49-F238E27FC236}">
                <a16:creationId xmlns:a16="http://schemas.microsoft.com/office/drawing/2014/main" id="{069D5BD2-820C-412A-B6B0-62846A9D6CCF}"/>
              </a:ext>
            </a:extLst>
          </p:cNvPr>
          <p:cNvSpPr txBox="1">
            <a:spLocks noChangeArrowheads="1"/>
          </p:cNvSpPr>
          <p:nvPr/>
        </p:nvSpPr>
        <p:spPr bwMode="auto">
          <a:xfrm>
            <a:off x="5788025" y="2530475"/>
            <a:ext cx="936625" cy="593725"/>
          </a:xfrm>
          <a:prstGeom prst="rect">
            <a:avLst/>
          </a:prstGeom>
          <a:solidFill>
            <a:srgbClr val="FFFF00"/>
          </a:solidFill>
          <a:ln w="12700">
            <a:solidFill>
              <a:srgbClr val="0000FF"/>
            </a:solidFill>
            <a:miter lim="800000"/>
            <a:headEnd/>
            <a:tailEnd/>
          </a:ln>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Home Owner</a:t>
            </a:r>
            <a:endParaRPr lang="en-US" altLang="en-US" sz="1600" b="0">
              <a:solidFill>
                <a:schemeClr val="bg2"/>
              </a:solidFill>
            </a:endParaRPr>
          </a:p>
        </p:txBody>
      </p:sp>
      <p:sp>
        <p:nvSpPr>
          <p:cNvPr id="11278" name="Text Box 16">
            <a:extLst>
              <a:ext uri="{FF2B5EF4-FFF2-40B4-BE49-F238E27FC236}">
                <a16:creationId xmlns:a16="http://schemas.microsoft.com/office/drawing/2014/main" id="{8C8FDB0A-874F-41DF-874F-3ED923F47CB3}"/>
              </a:ext>
            </a:extLst>
          </p:cNvPr>
          <p:cNvSpPr txBox="1">
            <a:spLocks noChangeArrowheads="1"/>
          </p:cNvSpPr>
          <p:nvPr/>
        </p:nvSpPr>
        <p:spPr bwMode="auto">
          <a:xfrm>
            <a:off x="6804025" y="3448050"/>
            <a:ext cx="935038"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MarSt</a:t>
            </a:r>
            <a:endParaRPr lang="en-US" altLang="en-US" sz="1600" b="0">
              <a:solidFill>
                <a:schemeClr val="bg2"/>
              </a:solidFill>
            </a:endParaRPr>
          </a:p>
        </p:txBody>
      </p:sp>
      <p:sp>
        <p:nvSpPr>
          <p:cNvPr id="11279" name="Text Box 17">
            <a:extLst>
              <a:ext uri="{FF2B5EF4-FFF2-40B4-BE49-F238E27FC236}">
                <a16:creationId xmlns:a16="http://schemas.microsoft.com/office/drawing/2014/main" id="{90756A9E-17D5-4C9B-B6F1-3D7F0D6399EC}"/>
              </a:ext>
            </a:extLst>
          </p:cNvPr>
          <p:cNvSpPr txBox="1">
            <a:spLocks noChangeArrowheads="1"/>
          </p:cNvSpPr>
          <p:nvPr/>
        </p:nvSpPr>
        <p:spPr bwMode="auto">
          <a:xfrm>
            <a:off x="6078538" y="4240213"/>
            <a:ext cx="968375"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Income</a:t>
            </a:r>
            <a:endParaRPr lang="en-US" altLang="en-US" sz="1600" b="0">
              <a:solidFill>
                <a:schemeClr val="bg2"/>
              </a:solidFill>
            </a:endParaRPr>
          </a:p>
        </p:txBody>
      </p:sp>
      <p:sp>
        <p:nvSpPr>
          <p:cNvPr id="11280" name="AutoShape 18">
            <a:extLst>
              <a:ext uri="{FF2B5EF4-FFF2-40B4-BE49-F238E27FC236}">
                <a16:creationId xmlns:a16="http://schemas.microsoft.com/office/drawing/2014/main" id="{FD2811B5-DCF5-4B53-8300-1207982C1507}"/>
              </a:ext>
            </a:extLst>
          </p:cNvPr>
          <p:cNvSpPr>
            <a:spLocks noChangeArrowheads="1"/>
          </p:cNvSpPr>
          <p:nvPr/>
        </p:nvSpPr>
        <p:spPr bwMode="auto">
          <a:xfrm>
            <a:off x="7005638" y="5029200"/>
            <a:ext cx="627062" cy="366713"/>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1281" name="Text Box 19">
            <a:extLst>
              <a:ext uri="{FF2B5EF4-FFF2-40B4-BE49-F238E27FC236}">
                <a16:creationId xmlns:a16="http://schemas.microsoft.com/office/drawing/2014/main" id="{666E12E6-A47F-4131-8ACB-CDA366AA47FA}"/>
              </a:ext>
            </a:extLst>
          </p:cNvPr>
          <p:cNvSpPr txBox="1">
            <a:spLocks noChangeArrowheads="1"/>
          </p:cNvSpPr>
          <p:nvPr/>
        </p:nvSpPr>
        <p:spPr bwMode="auto">
          <a:xfrm>
            <a:off x="6929438" y="5029200"/>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YES</a:t>
            </a:r>
            <a:endParaRPr lang="en-US" altLang="en-US" sz="1600" b="0">
              <a:solidFill>
                <a:schemeClr val="bg2"/>
              </a:solidFill>
            </a:endParaRPr>
          </a:p>
        </p:txBody>
      </p:sp>
      <p:sp>
        <p:nvSpPr>
          <p:cNvPr id="11282" name="AutoShape 20">
            <a:extLst>
              <a:ext uri="{FF2B5EF4-FFF2-40B4-BE49-F238E27FC236}">
                <a16:creationId xmlns:a16="http://schemas.microsoft.com/office/drawing/2014/main" id="{59367DB1-AA95-409A-BAB9-E1B9AC7537C8}"/>
              </a:ext>
            </a:extLst>
          </p:cNvPr>
          <p:cNvSpPr>
            <a:spLocks noChangeArrowheads="1"/>
          </p:cNvSpPr>
          <p:nvPr/>
        </p:nvSpPr>
        <p:spPr bwMode="auto">
          <a:xfrm>
            <a:off x="5513388" y="5046663"/>
            <a:ext cx="654050" cy="3635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1283" name="Text Box 21">
            <a:extLst>
              <a:ext uri="{FF2B5EF4-FFF2-40B4-BE49-F238E27FC236}">
                <a16:creationId xmlns:a16="http://schemas.microsoft.com/office/drawing/2014/main" id="{70F9981D-6F2D-4A8A-AC4E-50B624ACBCAF}"/>
              </a:ext>
            </a:extLst>
          </p:cNvPr>
          <p:cNvSpPr txBox="1">
            <a:spLocks noChangeArrowheads="1"/>
          </p:cNvSpPr>
          <p:nvPr/>
        </p:nvSpPr>
        <p:spPr bwMode="auto">
          <a:xfrm>
            <a:off x="5610225" y="50323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1284" name="AutoShape 22">
            <a:extLst>
              <a:ext uri="{FF2B5EF4-FFF2-40B4-BE49-F238E27FC236}">
                <a16:creationId xmlns:a16="http://schemas.microsoft.com/office/drawing/2014/main" id="{90EC9A02-70FF-437E-A083-E036EBC7A6C7}"/>
              </a:ext>
            </a:extLst>
          </p:cNvPr>
          <p:cNvSpPr>
            <a:spLocks noChangeArrowheads="1"/>
          </p:cNvSpPr>
          <p:nvPr/>
        </p:nvSpPr>
        <p:spPr bwMode="auto">
          <a:xfrm>
            <a:off x="4948238" y="3462338"/>
            <a:ext cx="685800" cy="347662"/>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1285" name="Text Box 23">
            <a:extLst>
              <a:ext uri="{FF2B5EF4-FFF2-40B4-BE49-F238E27FC236}">
                <a16:creationId xmlns:a16="http://schemas.microsoft.com/office/drawing/2014/main" id="{8C2D9E2E-C19E-4553-9C99-F6A57301403F}"/>
              </a:ext>
            </a:extLst>
          </p:cNvPr>
          <p:cNvSpPr txBox="1">
            <a:spLocks noChangeArrowheads="1"/>
          </p:cNvSpPr>
          <p:nvPr/>
        </p:nvSpPr>
        <p:spPr bwMode="auto">
          <a:xfrm>
            <a:off x="5043488" y="3448050"/>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rgbClr val="00FFFF"/>
              </a:solidFill>
            </a:endParaRPr>
          </a:p>
        </p:txBody>
      </p:sp>
      <p:sp>
        <p:nvSpPr>
          <p:cNvPr id="11286" name="AutoShape 24">
            <a:extLst>
              <a:ext uri="{FF2B5EF4-FFF2-40B4-BE49-F238E27FC236}">
                <a16:creationId xmlns:a16="http://schemas.microsoft.com/office/drawing/2014/main" id="{46D93ED2-48A5-41B8-A320-78D0FAD2B4BF}"/>
              </a:ext>
            </a:extLst>
          </p:cNvPr>
          <p:cNvSpPr>
            <a:spLocks noChangeArrowheads="1"/>
          </p:cNvSpPr>
          <p:nvPr/>
        </p:nvSpPr>
        <p:spPr bwMode="auto">
          <a:xfrm>
            <a:off x="7843838" y="4267200"/>
            <a:ext cx="685800" cy="381000"/>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1287" name="Text Box 25">
            <a:extLst>
              <a:ext uri="{FF2B5EF4-FFF2-40B4-BE49-F238E27FC236}">
                <a16:creationId xmlns:a16="http://schemas.microsoft.com/office/drawing/2014/main" id="{FE82CFED-1B96-4755-A8B2-8B44720BD3B9}"/>
              </a:ext>
            </a:extLst>
          </p:cNvPr>
          <p:cNvSpPr txBox="1">
            <a:spLocks noChangeArrowheads="1"/>
          </p:cNvSpPr>
          <p:nvPr/>
        </p:nvSpPr>
        <p:spPr bwMode="auto">
          <a:xfrm>
            <a:off x="7920038" y="4267200"/>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1288" name="Text Box 26">
            <a:extLst>
              <a:ext uri="{FF2B5EF4-FFF2-40B4-BE49-F238E27FC236}">
                <a16:creationId xmlns:a16="http://schemas.microsoft.com/office/drawing/2014/main" id="{6386C606-B31B-495F-8C24-07187CCC513A}"/>
              </a:ext>
            </a:extLst>
          </p:cNvPr>
          <p:cNvSpPr txBox="1">
            <a:spLocks noChangeArrowheads="1"/>
          </p:cNvSpPr>
          <p:nvPr/>
        </p:nvSpPr>
        <p:spPr bwMode="auto">
          <a:xfrm>
            <a:off x="5060950" y="29845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Yes</a:t>
            </a:r>
            <a:endParaRPr lang="en-US" altLang="en-US" sz="1600" b="0">
              <a:solidFill>
                <a:schemeClr val="bg2"/>
              </a:solidFill>
            </a:endParaRPr>
          </a:p>
        </p:txBody>
      </p:sp>
      <p:sp>
        <p:nvSpPr>
          <p:cNvPr id="11289" name="Text Box 27">
            <a:extLst>
              <a:ext uri="{FF2B5EF4-FFF2-40B4-BE49-F238E27FC236}">
                <a16:creationId xmlns:a16="http://schemas.microsoft.com/office/drawing/2014/main" id="{77EC554D-F790-49A4-B9EE-AE546643144A}"/>
              </a:ext>
            </a:extLst>
          </p:cNvPr>
          <p:cNvSpPr txBox="1">
            <a:spLocks noChangeArrowheads="1"/>
          </p:cNvSpPr>
          <p:nvPr/>
        </p:nvSpPr>
        <p:spPr bwMode="auto">
          <a:xfrm>
            <a:off x="6926263" y="298450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No</a:t>
            </a:r>
            <a:endParaRPr lang="en-US" altLang="en-US" sz="1600" b="0">
              <a:solidFill>
                <a:schemeClr val="bg2"/>
              </a:solidFill>
            </a:endParaRPr>
          </a:p>
        </p:txBody>
      </p:sp>
      <p:sp>
        <p:nvSpPr>
          <p:cNvPr id="11290" name="Text Box 28">
            <a:extLst>
              <a:ext uri="{FF2B5EF4-FFF2-40B4-BE49-F238E27FC236}">
                <a16:creationId xmlns:a16="http://schemas.microsoft.com/office/drawing/2014/main" id="{E28D3DC4-73ED-4E15-A5DD-6639DB190D3E}"/>
              </a:ext>
            </a:extLst>
          </p:cNvPr>
          <p:cNvSpPr txBox="1">
            <a:spLocks noChangeArrowheads="1"/>
          </p:cNvSpPr>
          <p:nvPr/>
        </p:nvSpPr>
        <p:spPr bwMode="auto">
          <a:xfrm>
            <a:off x="7908925" y="3749675"/>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Married</a:t>
            </a:r>
            <a:r>
              <a:rPr lang="en-US" altLang="en-US" sz="1600" b="0">
                <a:solidFill>
                  <a:schemeClr val="bg2"/>
                </a:solidFill>
              </a:rPr>
              <a:t> </a:t>
            </a:r>
          </a:p>
        </p:txBody>
      </p:sp>
      <p:sp>
        <p:nvSpPr>
          <p:cNvPr id="11291" name="Text Box 29">
            <a:extLst>
              <a:ext uri="{FF2B5EF4-FFF2-40B4-BE49-F238E27FC236}">
                <a16:creationId xmlns:a16="http://schemas.microsoft.com/office/drawing/2014/main" id="{BDBC937C-75A1-46F9-8781-4F71834416DC}"/>
              </a:ext>
            </a:extLst>
          </p:cNvPr>
          <p:cNvSpPr txBox="1">
            <a:spLocks noChangeArrowheads="1"/>
          </p:cNvSpPr>
          <p:nvPr/>
        </p:nvSpPr>
        <p:spPr bwMode="auto">
          <a:xfrm>
            <a:off x="5692775" y="3778250"/>
            <a:ext cx="1660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Single, Divorced</a:t>
            </a:r>
            <a:endParaRPr lang="en-US" altLang="en-US" sz="1600" b="0">
              <a:solidFill>
                <a:schemeClr val="bg2"/>
              </a:solidFill>
            </a:endParaRPr>
          </a:p>
        </p:txBody>
      </p:sp>
      <p:sp>
        <p:nvSpPr>
          <p:cNvPr id="11292" name="Text Box 30">
            <a:extLst>
              <a:ext uri="{FF2B5EF4-FFF2-40B4-BE49-F238E27FC236}">
                <a16:creationId xmlns:a16="http://schemas.microsoft.com/office/drawing/2014/main" id="{E0C44E44-8289-4C7B-9727-148BF58FCE74}"/>
              </a:ext>
            </a:extLst>
          </p:cNvPr>
          <p:cNvSpPr txBox="1">
            <a:spLocks noChangeArrowheads="1"/>
          </p:cNvSpPr>
          <p:nvPr/>
        </p:nvSpPr>
        <p:spPr bwMode="auto">
          <a:xfrm>
            <a:off x="5313363" y="4570413"/>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&lt; 80K</a:t>
            </a:r>
            <a:endParaRPr lang="en-US" altLang="en-US" sz="1600" b="0">
              <a:solidFill>
                <a:schemeClr val="bg2"/>
              </a:solidFill>
            </a:endParaRPr>
          </a:p>
        </p:txBody>
      </p:sp>
      <p:sp>
        <p:nvSpPr>
          <p:cNvPr id="11293" name="Text Box 31">
            <a:extLst>
              <a:ext uri="{FF2B5EF4-FFF2-40B4-BE49-F238E27FC236}">
                <a16:creationId xmlns:a16="http://schemas.microsoft.com/office/drawing/2014/main" id="{6F73CB7E-83CF-4740-B92C-00CFC599F217}"/>
              </a:ext>
            </a:extLst>
          </p:cNvPr>
          <p:cNvSpPr txBox="1">
            <a:spLocks noChangeArrowheads="1"/>
          </p:cNvSpPr>
          <p:nvPr/>
        </p:nvSpPr>
        <p:spPr bwMode="auto">
          <a:xfrm>
            <a:off x="7088188" y="4570413"/>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&gt; 80K</a:t>
            </a:r>
            <a:endParaRPr lang="en-US" altLang="en-US" sz="1600" b="0">
              <a:solidFill>
                <a:schemeClr val="bg2"/>
              </a:solidFill>
            </a:endParaRPr>
          </a:p>
        </p:txBody>
      </p:sp>
      <p:sp>
        <p:nvSpPr>
          <p:cNvPr id="11294" name="Text Box 32">
            <a:extLst>
              <a:ext uri="{FF2B5EF4-FFF2-40B4-BE49-F238E27FC236}">
                <a16:creationId xmlns:a16="http://schemas.microsoft.com/office/drawing/2014/main" id="{F4E39710-1A80-4186-BA53-52E339F36796}"/>
              </a:ext>
            </a:extLst>
          </p:cNvPr>
          <p:cNvSpPr txBox="1">
            <a:spLocks noChangeArrowheads="1"/>
          </p:cNvSpPr>
          <p:nvPr/>
        </p:nvSpPr>
        <p:spPr bwMode="auto">
          <a:xfrm>
            <a:off x="6427788" y="1766888"/>
            <a:ext cx="2241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800" i="1">
                <a:solidFill>
                  <a:srgbClr val="FF0000"/>
                </a:solidFill>
              </a:rPr>
              <a:t>Splitting Attributes</a:t>
            </a:r>
          </a:p>
        </p:txBody>
      </p:sp>
      <p:sp>
        <p:nvSpPr>
          <p:cNvPr id="11295" name="Line 33">
            <a:extLst>
              <a:ext uri="{FF2B5EF4-FFF2-40B4-BE49-F238E27FC236}">
                <a16:creationId xmlns:a16="http://schemas.microsoft.com/office/drawing/2014/main" id="{D43A1C32-B52E-4411-9CA0-91161532E050}"/>
              </a:ext>
            </a:extLst>
          </p:cNvPr>
          <p:cNvSpPr>
            <a:spLocks noChangeShapeType="1"/>
          </p:cNvSpPr>
          <p:nvPr/>
        </p:nvSpPr>
        <p:spPr bwMode="auto">
          <a:xfrm flipH="1">
            <a:off x="6805613" y="2147888"/>
            <a:ext cx="536575" cy="534987"/>
          </a:xfrm>
          <a:prstGeom prst="line">
            <a:avLst/>
          </a:prstGeom>
          <a:noFill/>
          <a:ln w="158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96" name="AutoShape 34">
            <a:extLst>
              <a:ext uri="{FF2B5EF4-FFF2-40B4-BE49-F238E27FC236}">
                <a16:creationId xmlns:a16="http://schemas.microsoft.com/office/drawing/2014/main" id="{83756341-704C-4551-85C1-F261F77EBAB7}"/>
              </a:ext>
            </a:extLst>
          </p:cNvPr>
          <p:cNvSpPr>
            <a:spLocks noChangeArrowheads="1"/>
          </p:cNvSpPr>
          <p:nvPr/>
        </p:nvSpPr>
        <p:spPr bwMode="auto">
          <a:xfrm>
            <a:off x="3810000" y="3810000"/>
            <a:ext cx="914400" cy="293688"/>
          </a:xfrm>
          <a:prstGeom prst="rightArrow">
            <a:avLst>
              <a:gd name="adj1" fmla="val 50000"/>
              <a:gd name="adj2" fmla="val 77838"/>
            </a:avLst>
          </a:prstGeom>
          <a:solidFill>
            <a:srgbClr val="CC0000"/>
          </a:solidFill>
          <a:ln w="12700">
            <a:solidFill>
              <a:srgbClr val="CC0000"/>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1297" name="Line 35">
            <a:extLst>
              <a:ext uri="{FF2B5EF4-FFF2-40B4-BE49-F238E27FC236}">
                <a16:creationId xmlns:a16="http://schemas.microsoft.com/office/drawing/2014/main" id="{7749B7FD-180C-42E4-B610-574E3B2AA4D5}"/>
              </a:ext>
            </a:extLst>
          </p:cNvPr>
          <p:cNvSpPr>
            <a:spLocks noChangeShapeType="1"/>
          </p:cNvSpPr>
          <p:nvPr/>
        </p:nvSpPr>
        <p:spPr bwMode="auto">
          <a:xfrm>
            <a:off x="7418388" y="2147888"/>
            <a:ext cx="76200" cy="1144587"/>
          </a:xfrm>
          <a:prstGeom prst="line">
            <a:avLst/>
          </a:prstGeom>
          <a:noFill/>
          <a:ln w="158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98" name="Text Box 36">
            <a:extLst>
              <a:ext uri="{FF2B5EF4-FFF2-40B4-BE49-F238E27FC236}">
                <a16:creationId xmlns:a16="http://schemas.microsoft.com/office/drawing/2014/main" id="{FA00C3E4-B00D-4A5E-9FF8-1893408D4EC3}"/>
              </a:ext>
            </a:extLst>
          </p:cNvPr>
          <p:cNvSpPr txBox="1">
            <a:spLocks noChangeArrowheads="1"/>
          </p:cNvSpPr>
          <p:nvPr/>
        </p:nvSpPr>
        <p:spPr bwMode="auto">
          <a:xfrm>
            <a:off x="762000" y="5867400"/>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spcBef>
                <a:spcPct val="20000"/>
              </a:spcBef>
              <a:spcAft>
                <a:spcPct val="0"/>
              </a:spcAft>
              <a:buClr>
                <a:schemeClr val="accent2"/>
              </a:buClr>
              <a:buFont typeface="Monotype Sorts" pitchFamily="-84" charset="2"/>
              <a:buNone/>
            </a:pPr>
            <a:r>
              <a:rPr lang="en-US" altLang="en-US" sz="2000">
                <a:solidFill>
                  <a:schemeClr val="tx2"/>
                </a:solidFill>
              </a:rPr>
              <a:t>Training Data</a:t>
            </a:r>
            <a:endParaRPr lang="en-US" altLang="en-US" sz="2000" b="0">
              <a:solidFill>
                <a:schemeClr val="bg2"/>
              </a:solidFill>
            </a:endParaRPr>
          </a:p>
        </p:txBody>
      </p:sp>
      <p:sp>
        <p:nvSpPr>
          <p:cNvPr id="11299" name="Text Box 37">
            <a:extLst>
              <a:ext uri="{FF2B5EF4-FFF2-40B4-BE49-F238E27FC236}">
                <a16:creationId xmlns:a16="http://schemas.microsoft.com/office/drawing/2014/main" id="{DF205736-1004-43CF-8B54-AB3C266DD761}"/>
              </a:ext>
            </a:extLst>
          </p:cNvPr>
          <p:cNvSpPr txBox="1">
            <a:spLocks noChangeArrowheads="1"/>
          </p:cNvSpPr>
          <p:nvPr/>
        </p:nvSpPr>
        <p:spPr bwMode="auto">
          <a:xfrm>
            <a:off x="5029200" y="5835650"/>
            <a:ext cx="3124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spcBef>
                <a:spcPct val="20000"/>
              </a:spcBef>
              <a:spcAft>
                <a:spcPct val="0"/>
              </a:spcAft>
              <a:buClr>
                <a:schemeClr val="accent2"/>
              </a:buClr>
              <a:buFont typeface="Monotype Sorts" pitchFamily="-84" charset="2"/>
              <a:buNone/>
            </a:pPr>
            <a:r>
              <a:rPr lang="en-US" altLang="en-US" sz="2000">
                <a:solidFill>
                  <a:schemeClr val="tx2"/>
                </a:solidFill>
              </a:rPr>
              <a:t>Model:  Decision Tree</a:t>
            </a:r>
            <a:endParaRPr lang="en-US" altLang="en-US" sz="2000" b="0">
              <a:solidFill>
                <a:schemeClr val="bg2"/>
              </a:solidFill>
            </a:endParaRPr>
          </a:p>
        </p:txBody>
      </p:sp>
      <p:sp>
        <p:nvSpPr>
          <p:cNvPr id="2" name="Date Placeholder 1">
            <a:extLst>
              <a:ext uri="{FF2B5EF4-FFF2-40B4-BE49-F238E27FC236}">
                <a16:creationId xmlns:a16="http://schemas.microsoft.com/office/drawing/2014/main" id="{8D544E44-FB63-46B6-833E-C93F7C501739}"/>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6209C8D7-84F6-408D-8B34-C8AFD82B4EE4}"/>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E7B3F00D-7942-4514-8C03-F0F627D4226D}"/>
              </a:ext>
            </a:extLst>
          </p:cNvPr>
          <p:cNvSpPr>
            <a:spLocks noGrp="1"/>
          </p:cNvSpPr>
          <p:nvPr>
            <p:ph type="sldNum" sz="quarter" idx="12"/>
          </p:nvPr>
        </p:nvSpPr>
        <p:spPr/>
        <p:txBody>
          <a:bodyPr/>
          <a:lstStyle/>
          <a:p>
            <a:pPr>
              <a:defRPr/>
            </a:pPr>
            <a:fld id="{012B5309-B5CA-4AD1-B6EF-30AB68056BA9}" type="slidenum">
              <a:rPr lang="en-US"/>
              <a:pPr>
                <a:defRPr/>
              </a:pPr>
              <a:t>9</a:t>
            </a:fld>
            <a:endParaRPr lang="en-US"/>
          </a:p>
        </p:txBody>
      </p:sp>
    </p:spTree>
  </p:cSld>
  <p:clrMapOvr>
    <a:masterClrMapping/>
  </p:clrMapOvr>
</p:sld>
</file>

<file path=ppt/theme/theme1.xml><?xml version="1.0" encoding="utf-8"?>
<a:theme xmlns:a="http://schemas.openxmlformats.org/drawingml/2006/main" name="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LC.BRev.FY97">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lnDef>
  </a:objectDefaults>
  <a:extraClrSchemeLst>
    <a:extraClrScheme>
      <a:clrScheme name="LC.BRev.FY9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C.BRev.FY9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C.BRev.FY9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C.BRev.FY9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C.BRev.FY9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C.BRev.FY9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C.BRev.FY9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Porky:Words:ASCI:PSE:Budgets FY97:LC.BRev.FY97</Template>
  <TotalTime>4498</TotalTime>
  <Pages>3</Pages>
  <Words>5295</Words>
  <Application>Microsoft Office PowerPoint</Application>
  <PresentationFormat>On-screen Show (4:3)</PresentationFormat>
  <Paragraphs>840</Paragraphs>
  <Slides>62</Slides>
  <Notes>26</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2</vt:i4>
      </vt:variant>
      <vt:variant>
        <vt:lpstr>Slide Titles</vt:lpstr>
      </vt:variant>
      <vt:variant>
        <vt:i4>62</vt:i4>
      </vt:variant>
    </vt:vector>
  </HeadingPairs>
  <TitlesOfParts>
    <vt:vector size="81" baseType="lpstr">
      <vt:lpstr>MS PGothic</vt:lpstr>
      <vt:lpstr>Arial</vt:lpstr>
      <vt:lpstr>Cambria Math</vt:lpstr>
      <vt:lpstr>CMBX10</vt:lpstr>
      <vt:lpstr>CMMI10</vt:lpstr>
      <vt:lpstr>CMMI8</vt:lpstr>
      <vt:lpstr>CMR10</vt:lpstr>
      <vt:lpstr>CMR8</vt:lpstr>
      <vt:lpstr>CMSY10</vt:lpstr>
      <vt:lpstr>CMSY8</vt:lpstr>
      <vt:lpstr>CMTT10</vt:lpstr>
      <vt:lpstr>Monotype Sorts</vt:lpstr>
      <vt:lpstr>Poppins</vt:lpstr>
      <vt:lpstr>Tahoma</vt:lpstr>
      <vt:lpstr>Times New Roman</vt:lpstr>
      <vt:lpstr>Wingdings</vt:lpstr>
      <vt:lpstr>LC.BRev.FY97</vt:lpstr>
      <vt:lpstr>Document</vt:lpstr>
      <vt:lpstr>Visio</vt:lpstr>
      <vt:lpstr>Data Mining  Classification: Decision Tree Induction, ID3, C 4.5, CART</vt:lpstr>
      <vt:lpstr>Classification: Definition</vt:lpstr>
      <vt:lpstr>Examples of Classification Task</vt:lpstr>
      <vt:lpstr>Descriptive Modeling</vt:lpstr>
      <vt:lpstr>Predictive Modeling</vt:lpstr>
      <vt:lpstr>General Approach for Building Classification Model</vt:lpstr>
      <vt:lpstr>Performance Metrics</vt:lpstr>
      <vt:lpstr>Classification Techniques</vt:lpstr>
      <vt:lpstr>Example of a Decision Tree</vt:lpstr>
      <vt:lpstr>EXAMPLE </vt:lpstr>
      <vt:lpstr>Apply Model to Test Data</vt:lpstr>
      <vt:lpstr>Apply Model to Test Data</vt:lpstr>
      <vt:lpstr>Apply Model to Test Data</vt:lpstr>
      <vt:lpstr>Apply Model to Test Data</vt:lpstr>
      <vt:lpstr>Apply Model to Test Data</vt:lpstr>
      <vt:lpstr>Apply Model to Test Data</vt:lpstr>
      <vt:lpstr>Another Example of Decision Tree</vt:lpstr>
      <vt:lpstr>Decision Tree Classification Task</vt:lpstr>
      <vt:lpstr> Decision Tree Induction (How to build a decision tree)</vt:lpstr>
      <vt:lpstr>Greedy Algorithms</vt:lpstr>
      <vt:lpstr>General Structure of Hunt’s Algorithm</vt:lpstr>
      <vt:lpstr>Hunt’s Algorithm</vt:lpstr>
      <vt:lpstr>Hunt’s Algorithm</vt:lpstr>
      <vt:lpstr>Hunt’s Algorithm</vt:lpstr>
      <vt:lpstr>Hunt’s Algorithm</vt:lpstr>
      <vt:lpstr>Special Case 1:</vt:lpstr>
      <vt:lpstr>Special Case 2:</vt:lpstr>
      <vt:lpstr>Design Issues of Decision Tree Induction</vt:lpstr>
      <vt:lpstr>Methods for Expressing Test Conditions</vt:lpstr>
      <vt:lpstr>Test Condition for Binary Attribute</vt:lpstr>
      <vt:lpstr>Test Condition for Nominal Attributes</vt:lpstr>
      <vt:lpstr>Test Condition for Ordinal Attributes</vt:lpstr>
      <vt:lpstr>Test Condition for Continuous Attributes</vt:lpstr>
      <vt:lpstr>Splitting Based on Continuous Attributes</vt:lpstr>
      <vt:lpstr>How to determine the Best Split</vt:lpstr>
      <vt:lpstr>How to determine the Best Split</vt:lpstr>
      <vt:lpstr>Measures of Node Impurity</vt:lpstr>
      <vt:lpstr>Finding the Best Split</vt:lpstr>
      <vt:lpstr>Finding the Best Split</vt:lpstr>
      <vt:lpstr>Compute Impurity Measures</vt:lpstr>
      <vt:lpstr>Measure of Impurity: GINI</vt:lpstr>
      <vt:lpstr>Measure of Impurity: GINI</vt:lpstr>
      <vt:lpstr>Computing Gini Index of a Single Node</vt:lpstr>
      <vt:lpstr>Information Gain</vt:lpstr>
      <vt:lpstr>Binary Attributes: Computing Information Gain</vt:lpstr>
      <vt:lpstr>Categorical Attributes: Computing Gini Index</vt:lpstr>
      <vt:lpstr>Measure of Impurity: Entropy</vt:lpstr>
      <vt:lpstr>Computing Entropy of a Single Node</vt:lpstr>
      <vt:lpstr>Computing Information Gain After Splitting</vt:lpstr>
      <vt:lpstr>Problem with large number of partitions</vt:lpstr>
      <vt:lpstr>Gain Ratio</vt:lpstr>
      <vt:lpstr>Gain Ratio</vt:lpstr>
      <vt:lpstr>Measure of Impurity: Classification Error</vt:lpstr>
      <vt:lpstr>Computing Error of a Single Node</vt:lpstr>
      <vt:lpstr>Comparison among Impurity Measures</vt:lpstr>
      <vt:lpstr>Misclassification Error vs Gini Index</vt:lpstr>
      <vt:lpstr>Why?</vt:lpstr>
      <vt:lpstr>Misclassification Error vs Gini Index</vt:lpstr>
      <vt:lpstr>Decision Tree Algorithm</vt:lpstr>
      <vt:lpstr>Algorithm</vt:lpstr>
      <vt:lpstr>Algorithm Continued :</vt:lpstr>
      <vt:lpstr>Decision Tree Based Classification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Classification: Basic Concepts and Techniques</dc:title>
  <dc:creator>anujkarpatne@gmail.com</dc:creator>
  <cp:lastModifiedBy>Eesha tur babar</cp:lastModifiedBy>
  <cp:revision>79</cp:revision>
  <cp:lastPrinted>2019-08-23T17:53:06Z</cp:lastPrinted>
  <dcterms:created xsi:type="dcterms:W3CDTF">2018-02-14T20:41:00Z</dcterms:created>
  <dcterms:modified xsi:type="dcterms:W3CDTF">2024-01-31T06:06:07Z</dcterms:modified>
</cp:coreProperties>
</file>