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2" r:id="rId19"/>
    <p:sldId id="284" r:id="rId20"/>
    <p:sldId id="283" r:id="rId21"/>
    <p:sldId id="285" r:id="rId22"/>
    <p:sldId id="286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81984" y="3009137"/>
            <a:ext cx="4828031" cy="817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2272"/>
            <a:ext cx="12192000" cy="736600"/>
          </a:xfrm>
          <a:custGeom>
            <a:avLst/>
            <a:gdLst/>
            <a:ahLst/>
            <a:cxnLst/>
            <a:rect l="l" t="t" r="r" b="b"/>
            <a:pathLst>
              <a:path w="12192000" h="736600">
                <a:moveTo>
                  <a:pt x="12192000" y="0"/>
                </a:moveTo>
                <a:lnTo>
                  <a:pt x="0" y="0"/>
                </a:lnTo>
                <a:lnTo>
                  <a:pt x="0" y="736091"/>
                </a:lnTo>
                <a:lnTo>
                  <a:pt x="12192000" y="736091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08907" y="709421"/>
            <a:ext cx="377418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9442" y="2040127"/>
            <a:ext cx="10853115" cy="3569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88952" cy="68579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08276"/>
              <a:ext cx="12192000" cy="31607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32988" y="2837688"/>
              <a:ext cx="5638800" cy="14935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Machine</a:t>
            </a:r>
            <a:r>
              <a:rPr spc="-470" dirty="0"/>
              <a:t> </a:t>
            </a:r>
            <a:r>
              <a:rPr spc="-254" dirty="0"/>
              <a:t>Learning</a:t>
            </a:r>
          </a:p>
        </p:txBody>
      </p:sp>
      <p:sp>
        <p:nvSpPr>
          <p:cNvPr id="7" name="object 7"/>
          <p:cNvSpPr/>
          <p:nvPr/>
        </p:nvSpPr>
        <p:spPr>
          <a:xfrm>
            <a:off x="4169664" y="3963923"/>
            <a:ext cx="3971543" cy="7467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66640" y="4049648"/>
            <a:ext cx="3523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SUPPORT </a:t>
            </a: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VECTOR</a:t>
            </a:r>
            <a:r>
              <a:rPr sz="24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MACHINE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7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998219"/>
              <a:ext cx="6017260" cy="5859780"/>
            </a:xfrm>
            <a:custGeom>
              <a:avLst/>
              <a:gdLst/>
              <a:ahLst/>
              <a:cxnLst/>
              <a:rect l="l" t="t" r="r" b="b"/>
              <a:pathLst>
                <a:path w="6017260" h="5859780">
                  <a:moveTo>
                    <a:pt x="2830068" y="0"/>
                  </a:moveTo>
                  <a:lnTo>
                    <a:pt x="2778821" y="401"/>
                  </a:lnTo>
                  <a:lnTo>
                    <a:pt x="2727772" y="1601"/>
                  </a:lnTo>
                  <a:lnTo>
                    <a:pt x="2676930" y="3594"/>
                  </a:lnTo>
                  <a:lnTo>
                    <a:pt x="2626298" y="6373"/>
                  </a:lnTo>
                  <a:lnTo>
                    <a:pt x="2575883" y="9933"/>
                  </a:lnTo>
                  <a:lnTo>
                    <a:pt x="2525691" y="14269"/>
                  </a:lnTo>
                  <a:lnTo>
                    <a:pt x="2475727" y="19373"/>
                  </a:lnTo>
                  <a:lnTo>
                    <a:pt x="2425998" y="25240"/>
                  </a:lnTo>
                  <a:lnTo>
                    <a:pt x="2376509" y="31864"/>
                  </a:lnTo>
                  <a:lnTo>
                    <a:pt x="2327267" y="39239"/>
                  </a:lnTo>
                  <a:lnTo>
                    <a:pt x="2278277" y="47360"/>
                  </a:lnTo>
                  <a:lnTo>
                    <a:pt x="2229545" y="56219"/>
                  </a:lnTo>
                  <a:lnTo>
                    <a:pt x="2181077" y="65812"/>
                  </a:lnTo>
                  <a:lnTo>
                    <a:pt x="2132878" y="76132"/>
                  </a:lnTo>
                  <a:lnTo>
                    <a:pt x="2084955" y="87174"/>
                  </a:lnTo>
                  <a:lnTo>
                    <a:pt x="2037314" y="98931"/>
                  </a:lnTo>
                  <a:lnTo>
                    <a:pt x="1989960" y="111397"/>
                  </a:lnTo>
                  <a:lnTo>
                    <a:pt x="1942900" y="124567"/>
                  </a:lnTo>
                  <a:lnTo>
                    <a:pt x="1896138" y="138434"/>
                  </a:lnTo>
                  <a:lnTo>
                    <a:pt x="1849682" y="152993"/>
                  </a:lnTo>
                  <a:lnTo>
                    <a:pt x="1803537" y="168237"/>
                  </a:lnTo>
                  <a:lnTo>
                    <a:pt x="1757708" y="184162"/>
                  </a:lnTo>
                  <a:lnTo>
                    <a:pt x="1712202" y="200760"/>
                  </a:lnTo>
                  <a:lnTo>
                    <a:pt x="1667024" y="218026"/>
                  </a:lnTo>
                  <a:lnTo>
                    <a:pt x="1622181" y="235953"/>
                  </a:lnTo>
                  <a:lnTo>
                    <a:pt x="1577679" y="254537"/>
                  </a:lnTo>
                  <a:lnTo>
                    <a:pt x="1533522" y="273770"/>
                  </a:lnTo>
                  <a:lnTo>
                    <a:pt x="1489717" y="293648"/>
                  </a:lnTo>
                  <a:lnTo>
                    <a:pt x="1446271" y="314163"/>
                  </a:lnTo>
                  <a:lnTo>
                    <a:pt x="1403188" y="335311"/>
                  </a:lnTo>
                  <a:lnTo>
                    <a:pt x="1360474" y="357085"/>
                  </a:lnTo>
                  <a:lnTo>
                    <a:pt x="1318137" y="379479"/>
                  </a:lnTo>
                  <a:lnTo>
                    <a:pt x="1276180" y="402487"/>
                  </a:lnTo>
                  <a:lnTo>
                    <a:pt x="1234611" y="426104"/>
                  </a:lnTo>
                  <a:lnTo>
                    <a:pt x="1193435" y="450323"/>
                  </a:lnTo>
                  <a:lnTo>
                    <a:pt x="1152658" y="475138"/>
                  </a:lnTo>
                  <a:lnTo>
                    <a:pt x="1112286" y="500544"/>
                  </a:lnTo>
                  <a:lnTo>
                    <a:pt x="1072325" y="526534"/>
                  </a:lnTo>
                  <a:lnTo>
                    <a:pt x="1032780" y="553103"/>
                  </a:lnTo>
                  <a:lnTo>
                    <a:pt x="993658" y="580245"/>
                  </a:lnTo>
                  <a:lnTo>
                    <a:pt x="954965" y="607953"/>
                  </a:lnTo>
                  <a:lnTo>
                    <a:pt x="916705" y="636222"/>
                  </a:lnTo>
                  <a:lnTo>
                    <a:pt x="878886" y="665046"/>
                  </a:lnTo>
                  <a:lnTo>
                    <a:pt x="841513" y="694418"/>
                  </a:lnTo>
                  <a:lnTo>
                    <a:pt x="804591" y="724334"/>
                  </a:lnTo>
                  <a:lnTo>
                    <a:pt x="768128" y="754786"/>
                  </a:lnTo>
                  <a:lnTo>
                    <a:pt x="732128" y="785769"/>
                  </a:lnTo>
                  <a:lnTo>
                    <a:pt x="696598" y="817277"/>
                  </a:lnTo>
                  <a:lnTo>
                    <a:pt x="661543" y="849305"/>
                  </a:lnTo>
                  <a:lnTo>
                    <a:pt x="626969" y="881845"/>
                  </a:lnTo>
                  <a:lnTo>
                    <a:pt x="592882" y="914893"/>
                  </a:lnTo>
                  <a:lnTo>
                    <a:pt x="559289" y="948442"/>
                  </a:lnTo>
                  <a:lnTo>
                    <a:pt x="526194" y="982486"/>
                  </a:lnTo>
                  <a:lnTo>
                    <a:pt x="493604" y="1017019"/>
                  </a:lnTo>
                  <a:lnTo>
                    <a:pt x="461525" y="1052036"/>
                  </a:lnTo>
                  <a:lnTo>
                    <a:pt x="429962" y="1087531"/>
                  </a:lnTo>
                  <a:lnTo>
                    <a:pt x="398922" y="1123496"/>
                  </a:lnTo>
                  <a:lnTo>
                    <a:pt x="368410" y="1159928"/>
                  </a:lnTo>
                  <a:lnTo>
                    <a:pt x="338432" y="1196819"/>
                  </a:lnTo>
                  <a:lnTo>
                    <a:pt x="308994" y="1234163"/>
                  </a:lnTo>
                  <a:lnTo>
                    <a:pt x="280102" y="1271955"/>
                  </a:lnTo>
                  <a:lnTo>
                    <a:pt x="251762" y="1310189"/>
                  </a:lnTo>
                  <a:lnTo>
                    <a:pt x="223979" y="1348859"/>
                  </a:lnTo>
                  <a:lnTo>
                    <a:pt x="196760" y="1387959"/>
                  </a:lnTo>
                  <a:lnTo>
                    <a:pt x="170111" y="1427482"/>
                  </a:lnTo>
                  <a:lnTo>
                    <a:pt x="144036" y="1467423"/>
                  </a:lnTo>
                  <a:lnTo>
                    <a:pt x="118543" y="1507777"/>
                  </a:lnTo>
                  <a:lnTo>
                    <a:pt x="93637" y="1548536"/>
                  </a:lnTo>
                  <a:lnTo>
                    <a:pt x="69323" y="1589696"/>
                  </a:lnTo>
                  <a:lnTo>
                    <a:pt x="45609" y="1631250"/>
                  </a:lnTo>
                  <a:lnTo>
                    <a:pt x="22499" y="1673191"/>
                  </a:lnTo>
                  <a:lnTo>
                    <a:pt x="0" y="1715515"/>
                  </a:lnTo>
                  <a:lnTo>
                    <a:pt x="0" y="4654410"/>
                  </a:lnTo>
                  <a:lnTo>
                    <a:pt x="23711" y="4698932"/>
                  </a:lnTo>
                  <a:lnTo>
                    <a:pt x="48064" y="4743025"/>
                  </a:lnTo>
                  <a:lnTo>
                    <a:pt x="73055" y="4786682"/>
                  </a:lnTo>
                  <a:lnTo>
                    <a:pt x="98679" y="4829895"/>
                  </a:lnTo>
                  <a:lnTo>
                    <a:pt x="124932" y="4872658"/>
                  </a:lnTo>
                  <a:lnTo>
                    <a:pt x="151809" y="4914964"/>
                  </a:lnTo>
                  <a:lnTo>
                    <a:pt x="179305" y="4956807"/>
                  </a:lnTo>
                  <a:lnTo>
                    <a:pt x="207416" y="4998179"/>
                  </a:lnTo>
                  <a:lnTo>
                    <a:pt x="236137" y="5039074"/>
                  </a:lnTo>
                  <a:lnTo>
                    <a:pt x="265465" y="5079486"/>
                  </a:lnTo>
                  <a:lnTo>
                    <a:pt x="295393" y="5119406"/>
                  </a:lnTo>
                  <a:lnTo>
                    <a:pt x="325919" y="5158829"/>
                  </a:lnTo>
                  <a:lnTo>
                    <a:pt x="357037" y="5197748"/>
                  </a:lnTo>
                  <a:lnTo>
                    <a:pt x="388743" y="5236155"/>
                  </a:lnTo>
                  <a:lnTo>
                    <a:pt x="421032" y="5274045"/>
                  </a:lnTo>
                  <a:lnTo>
                    <a:pt x="453900" y="5311410"/>
                  </a:lnTo>
                  <a:lnTo>
                    <a:pt x="487342" y="5348244"/>
                  </a:lnTo>
                  <a:lnTo>
                    <a:pt x="521353" y="5384540"/>
                  </a:lnTo>
                  <a:lnTo>
                    <a:pt x="555931" y="5420290"/>
                  </a:lnTo>
                  <a:lnTo>
                    <a:pt x="591068" y="5455489"/>
                  </a:lnTo>
                  <a:lnTo>
                    <a:pt x="626762" y="5490129"/>
                  </a:lnTo>
                  <a:lnTo>
                    <a:pt x="663008" y="5524204"/>
                  </a:lnTo>
                  <a:lnTo>
                    <a:pt x="699800" y="5557707"/>
                  </a:lnTo>
                  <a:lnTo>
                    <a:pt x="737135" y="5590631"/>
                  </a:lnTo>
                  <a:lnTo>
                    <a:pt x="775009" y="5622970"/>
                  </a:lnTo>
                  <a:lnTo>
                    <a:pt x="813416" y="5654715"/>
                  </a:lnTo>
                  <a:lnTo>
                    <a:pt x="852351" y="5685862"/>
                  </a:lnTo>
                  <a:lnTo>
                    <a:pt x="891812" y="5716403"/>
                  </a:lnTo>
                  <a:lnTo>
                    <a:pt x="931792" y="5746331"/>
                  </a:lnTo>
                  <a:lnTo>
                    <a:pt x="972288" y="5775639"/>
                  </a:lnTo>
                  <a:lnTo>
                    <a:pt x="1013295" y="5804321"/>
                  </a:lnTo>
                  <a:lnTo>
                    <a:pt x="1054808" y="5832370"/>
                  </a:lnTo>
                  <a:lnTo>
                    <a:pt x="1096823" y="5859779"/>
                  </a:lnTo>
                  <a:lnTo>
                    <a:pt x="4558792" y="5859779"/>
                  </a:lnTo>
                  <a:lnTo>
                    <a:pt x="4598998" y="5833232"/>
                  </a:lnTo>
                  <a:lnTo>
                    <a:pt x="4638781" y="5806101"/>
                  </a:lnTo>
                  <a:lnTo>
                    <a:pt x="4678135" y="5778393"/>
                  </a:lnTo>
                  <a:lnTo>
                    <a:pt x="4717053" y="5750113"/>
                  </a:lnTo>
                  <a:lnTo>
                    <a:pt x="4755529" y="5721268"/>
                  </a:lnTo>
                  <a:lnTo>
                    <a:pt x="4793557" y="5691863"/>
                  </a:lnTo>
                  <a:lnTo>
                    <a:pt x="4831131" y="5661906"/>
                  </a:lnTo>
                  <a:lnTo>
                    <a:pt x="4868244" y="5631401"/>
                  </a:lnTo>
                  <a:lnTo>
                    <a:pt x="4904890" y="5600356"/>
                  </a:lnTo>
                  <a:lnTo>
                    <a:pt x="4941062" y="5568776"/>
                  </a:lnTo>
                  <a:lnTo>
                    <a:pt x="4976754" y="5536667"/>
                  </a:lnTo>
                  <a:lnTo>
                    <a:pt x="5011961" y="5504035"/>
                  </a:lnTo>
                  <a:lnTo>
                    <a:pt x="5046675" y="5470888"/>
                  </a:lnTo>
                  <a:lnTo>
                    <a:pt x="5080891" y="5437229"/>
                  </a:lnTo>
                  <a:lnTo>
                    <a:pt x="5114601" y="5403067"/>
                  </a:lnTo>
                  <a:lnTo>
                    <a:pt x="5147800" y="5368407"/>
                  </a:lnTo>
                  <a:lnTo>
                    <a:pt x="5180482" y="5333254"/>
                  </a:lnTo>
                  <a:lnTo>
                    <a:pt x="5212639" y="5297616"/>
                  </a:lnTo>
                  <a:lnTo>
                    <a:pt x="5244267" y="5261498"/>
                  </a:lnTo>
                  <a:lnTo>
                    <a:pt x="5275357" y="5224906"/>
                  </a:lnTo>
                  <a:lnTo>
                    <a:pt x="5305905" y="5187847"/>
                  </a:lnTo>
                  <a:lnTo>
                    <a:pt x="5335904" y="5150326"/>
                  </a:lnTo>
                  <a:lnTo>
                    <a:pt x="5365347" y="5112350"/>
                  </a:lnTo>
                  <a:lnTo>
                    <a:pt x="5394229" y="5073925"/>
                  </a:lnTo>
                  <a:lnTo>
                    <a:pt x="5422542" y="5035057"/>
                  </a:lnTo>
                  <a:lnTo>
                    <a:pt x="5450281" y="4995752"/>
                  </a:lnTo>
                  <a:lnTo>
                    <a:pt x="5477439" y="4956016"/>
                  </a:lnTo>
                  <a:lnTo>
                    <a:pt x="5504010" y="4915855"/>
                  </a:lnTo>
                  <a:lnTo>
                    <a:pt x="5529988" y="4875276"/>
                  </a:lnTo>
                  <a:lnTo>
                    <a:pt x="5555366" y="4834284"/>
                  </a:lnTo>
                  <a:lnTo>
                    <a:pt x="5580138" y="4792886"/>
                  </a:lnTo>
                  <a:lnTo>
                    <a:pt x="5604298" y="4751087"/>
                  </a:lnTo>
                  <a:lnTo>
                    <a:pt x="5627839" y="4708895"/>
                  </a:lnTo>
                  <a:lnTo>
                    <a:pt x="5650755" y="4666314"/>
                  </a:lnTo>
                  <a:lnTo>
                    <a:pt x="5673040" y="4623351"/>
                  </a:lnTo>
                  <a:lnTo>
                    <a:pt x="5694688" y="4580013"/>
                  </a:lnTo>
                  <a:lnTo>
                    <a:pt x="5715691" y="4536304"/>
                  </a:lnTo>
                  <a:lnTo>
                    <a:pt x="5736045" y="4492233"/>
                  </a:lnTo>
                  <a:lnTo>
                    <a:pt x="5755741" y="4447803"/>
                  </a:lnTo>
                  <a:lnTo>
                    <a:pt x="5774776" y="4403023"/>
                  </a:lnTo>
                  <a:lnTo>
                    <a:pt x="5793141" y="4357897"/>
                  </a:lnTo>
                  <a:lnTo>
                    <a:pt x="5810830" y="4312431"/>
                  </a:lnTo>
                  <a:lnTo>
                    <a:pt x="5827838" y="4266633"/>
                  </a:lnTo>
                  <a:lnTo>
                    <a:pt x="5844158" y="4220508"/>
                  </a:lnTo>
                  <a:lnTo>
                    <a:pt x="5859783" y="4174062"/>
                  </a:lnTo>
                  <a:lnTo>
                    <a:pt x="5874708" y="4127302"/>
                  </a:lnTo>
                  <a:lnTo>
                    <a:pt x="5888925" y="4080233"/>
                  </a:lnTo>
                  <a:lnTo>
                    <a:pt x="5902430" y="4032861"/>
                  </a:lnTo>
                  <a:lnTo>
                    <a:pt x="5915214" y="3985193"/>
                  </a:lnTo>
                  <a:lnTo>
                    <a:pt x="5927273" y="3937235"/>
                  </a:lnTo>
                  <a:lnTo>
                    <a:pt x="5938600" y="3888993"/>
                  </a:lnTo>
                  <a:lnTo>
                    <a:pt x="5949188" y="3840473"/>
                  </a:lnTo>
                  <a:lnTo>
                    <a:pt x="5959031" y="3791680"/>
                  </a:lnTo>
                  <a:lnTo>
                    <a:pt x="5968123" y="3742622"/>
                  </a:lnTo>
                  <a:lnTo>
                    <a:pt x="5976458" y="3693305"/>
                  </a:lnTo>
                  <a:lnTo>
                    <a:pt x="5984028" y="3643734"/>
                  </a:lnTo>
                  <a:lnTo>
                    <a:pt x="5990829" y="3593915"/>
                  </a:lnTo>
                  <a:lnTo>
                    <a:pt x="5996853" y="3543855"/>
                  </a:lnTo>
                  <a:lnTo>
                    <a:pt x="6002094" y="3493560"/>
                  </a:lnTo>
                  <a:lnTo>
                    <a:pt x="6006547" y="3443035"/>
                  </a:lnTo>
                  <a:lnTo>
                    <a:pt x="6010204" y="3392288"/>
                  </a:lnTo>
                  <a:lnTo>
                    <a:pt x="6013059" y="3341324"/>
                  </a:lnTo>
                  <a:lnTo>
                    <a:pt x="6015106" y="3290149"/>
                  </a:lnTo>
                  <a:lnTo>
                    <a:pt x="6016339" y="3238770"/>
                  </a:lnTo>
                  <a:lnTo>
                    <a:pt x="6016752" y="3187191"/>
                  </a:lnTo>
                  <a:lnTo>
                    <a:pt x="6016391" y="3138820"/>
                  </a:lnTo>
                  <a:lnTo>
                    <a:pt x="6015314" y="3090622"/>
                  </a:lnTo>
                  <a:lnTo>
                    <a:pt x="6013523" y="3042603"/>
                  </a:lnTo>
                  <a:lnTo>
                    <a:pt x="6011026" y="2994767"/>
                  </a:lnTo>
                  <a:lnTo>
                    <a:pt x="6007827" y="2947121"/>
                  </a:lnTo>
                  <a:lnTo>
                    <a:pt x="6003930" y="2899668"/>
                  </a:lnTo>
                  <a:lnTo>
                    <a:pt x="5999342" y="2852415"/>
                  </a:lnTo>
                  <a:lnTo>
                    <a:pt x="5994067" y="2805366"/>
                  </a:lnTo>
                  <a:lnTo>
                    <a:pt x="5988111" y="2758526"/>
                  </a:lnTo>
                  <a:lnTo>
                    <a:pt x="5981478" y="2711900"/>
                  </a:lnTo>
                  <a:lnTo>
                    <a:pt x="5974174" y="2665493"/>
                  </a:lnTo>
                  <a:lnTo>
                    <a:pt x="5966203" y="2619311"/>
                  </a:lnTo>
                  <a:lnTo>
                    <a:pt x="5957572" y="2573359"/>
                  </a:lnTo>
                  <a:lnTo>
                    <a:pt x="5948284" y="2527640"/>
                  </a:lnTo>
                  <a:lnTo>
                    <a:pt x="5938346" y="2482162"/>
                  </a:lnTo>
                  <a:lnTo>
                    <a:pt x="5927762" y="2436927"/>
                  </a:lnTo>
                  <a:lnTo>
                    <a:pt x="5916537" y="2391943"/>
                  </a:lnTo>
                  <a:lnTo>
                    <a:pt x="5904677" y="2347213"/>
                  </a:lnTo>
                  <a:lnTo>
                    <a:pt x="5892187" y="2302743"/>
                  </a:lnTo>
                  <a:lnTo>
                    <a:pt x="5879071" y="2258538"/>
                  </a:lnTo>
                  <a:lnTo>
                    <a:pt x="5865335" y="2214603"/>
                  </a:lnTo>
                  <a:lnTo>
                    <a:pt x="5850984" y="2170943"/>
                  </a:lnTo>
                  <a:lnTo>
                    <a:pt x="5836024" y="2127563"/>
                  </a:lnTo>
                  <a:lnTo>
                    <a:pt x="5820458" y="2084468"/>
                  </a:lnTo>
                  <a:lnTo>
                    <a:pt x="5804293" y="2041663"/>
                  </a:lnTo>
                  <a:lnTo>
                    <a:pt x="5787534" y="1999153"/>
                  </a:lnTo>
                  <a:lnTo>
                    <a:pt x="5770185" y="1956944"/>
                  </a:lnTo>
                  <a:lnTo>
                    <a:pt x="5752252" y="1915040"/>
                  </a:lnTo>
                  <a:lnTo>
                    <a:pt x="5733740" y="1873446"/>
                  </a:lnTo>
                  <a:lnTo>
                    <a:pt x="5714653" y="1832168"/>
                  </a:lnTo>
                  <a:lnTo>
                    <a:pt x="5694998" y="1791211"/>
                  </a:lnTo>
                  <a:lnTo>
                    <a:pt x="5674780" y="1750579"/>
                  </a:lnTo>
                  <a:lnTo>
                    <a:pt x="5654002" y="1710278"/>
                  </a:lnTo>
                  <a:lnTo>
                    <a:pt x="5632671" y="1670312"/>
                  </a:lnTo>
                  <a:lnTo>
                    <a:pt x="5610792" y="1630687"/>
                  </a:lnTo>
                  <a:lnTo>
                    <a:pt x="5588369" y="1591408"/>
                  </a:lnTo>
                  <a:lnTo>
                    <a:pt x="5565408" y="1552480"/>
                  </a:lnTo>
                  <a:lnTo>
                    <a:pt x="5541914" y="1513908"/>
                  </a:lnTo>
                  <a:lnTo>
                    <a:pt x="5517893" y="1475697"/>
                  </a:lnTo>
                  <a:lnTo>
                    <a:pt x="5493348" y="1437852"/>
                  </a:lnTo>
                  <a:lnTo>
                    <a:pt x="5468286" y="1400379"/>
                  </a:lnTo>
                  <a:lnTo>
                    <a:pt x="5442712" y="1363281"/>
                  </a:lnTo>
                  <a:lnTo>
                    <a:pt x="5416630" y="1326565"/>
                  </a:lnTo>
                  <a:lnTo>
                    <a:pt x="5390045" y="1290235"/>
                  </a:lnTo>
                  <a:lnTo>
                    <a:pt x="5362964" y="1254297"/>
                  </a:lnTo>
                  <a:lnTo>
                    <a:pt x="5335390" y="1218755"/>
                  </a:lnTo>
                  <a:lnTo>
                    <a:pt x="5307330" y="1183614"/>
                  </a:lnTo>
                  <a:lnTo>
                    <a:pt x="5278788" y="1148880"/>
                  </a:lnTo>
                  <a:lnTo>
                    <a:pt x="5249769" y="1114558"/>
                  </a:lnTo>
                  <a:lnTo>
                    <a:pt x="5220278" y="1080652"/>
                  </a:lnTo>
                  <a:lnTo>
                    <a:pt x="5190321" y="1047169"/>
                  </a:lnTo>
                  <a:lnTo>
                    <a:pt x="5159903" y="1014112"/>
                  </a:lnTo>
                  <a:lnTo>
                    <a:pt x="5129029" y="981487"/>
                  </a:lnTo>
                  <a:lnTo>
                    <a:pt x="5097703" y="949299"/>
                  </a:lnTo>
                  <a:lnTo>
                    <a:pt x="5065932" y="917553"/>
                  </a:lnTo>
                  <a:lnTo>
                    <a:pt x="5033720" y="886254"/>
                  </a:lnTo>
                  <a:lnTo>
                    <a:pt x="5001072" y="855407"/>
                  </a:lnTo>
                  <a:lnTo>
                    <a:pt x="4967994" y="825017"/>
                  </a:lnTo>
                  <a:lnTo>
                    <a:pt x="4934490" y="795090"/>
                  </a:lnTo>
                  <a:lnTo>
                    <a:pt x="4900566" y="765630"/>
                  </a:lnTo>
                  <a:lnTo>
                    <a:pt x="4866226" y="736643"/>
                  </a:lnTo>
                  <a:lnTo>
                    <a:pt x="4831477" y="708133"/>
                  </a:lnTo>
                  <a:lnTo>
                    <a:pt x="4796322" y="680105"/>
                  </a:lnTo>
                  <a:lnTo>
                    <a:pt x="4760768" y="652565"/>
                  </a:lnTo>
                  <a:lnTo>
                    <a:pt x="4724819" y="625518"/>
                  </a:lnTo>
                  <a:lnTo>
                    <a:pt x="4688481" y="598968"/>
                  </a:lnTo>
                  <a:lnTo>
                    <a:pt x="4651758" y="572921"/>
                  </a:lnTo>
                  <a:lnTo>
                    <a:pt x="4614655" y="547382"/>
                  </a:lnTo>
                  <a:lnTo>
                    <a:pt x="4577179" y="522356"/>
                  </a:lnTo>
                  <a:lnTo>
                    <a:pt x="4539333" y="497848"/>
                  </a:lnTo>
                  <a:lnTo>
                    <a:pt x="4501124" y="473863"/>
                  </a:lnTo>
                  <a:lnTo>
                    <a:pt x="4462555" y="450406"/>
                  </a:lnTo>
                  <a:lnTo>
                    <a:pt x="4423633" y="427482"/>
                  </a:lnTo>
                  <a:lnTo>
                    <a:pt x="4384362" y="405096"/>
                  </a:lnTo>
                  <a:lnTo>
                    <a:pt x="4344748" y="383254"/>
                  </a:lnTo>
                  <a:lnTo>
                    <a:pt x="4304795" y="361960"/>
                  </a:lnTo>
                  <a:lnTo>
                    <a:pt x="4264510" y="341219"/>
                  </a:lnTo>
                  <a:lnTo>
                    <a:pt x="4223896" y="321037"/>
                  </a:lnTo>
                  <a:lnTo>
                    <a:pt x="4182959" y="301418"/>
                  </a:lnTo>
                  <a:lnTo>
                    <a:pt x="4141704" y="282368"/>
                  </a:lnTo>
                  <a:lnTo>
                    <a:pt x="4100136" y="263892"/>
                  </a:lnTo>
                  <a:lnTo>
                    <a:pt x="4058261" y="245994"/>
                  </a:lnTo>
                  <a:lnTo>
                    <a:pt x="4016083" y="228680"/>
                  </a:lnTo>
                  <a:lnTo>
                    <a:pt x="3973608" y="211955"/>
                  </a:lnTo>
                  <a:lnTo>
                    <a:pt x="3930841" y="195823"/>
                  </a:lnTo>
                  <a:lnTo>
                    <a:pt x="3887787" y="180291"/>
                  </a:lnTo>
                  <a:lnTo>
                    <a:pt x="3844450" y="165363"/>
                  </a:lnTo>
                  <a:lnTo>
                    <a:pt x="3800837" y="151043"/>
                  </a:lnTo>
                  <a:lnTo>
                    <a:pt x="3756952" y="137338"/>
                  </a:lnTo>
                  <a:lnTo>
                    <a:pt x="3712800" y="124252"/>
                  </a:lnTo>
                  <a:lnTo>
                    <a:pt x="3668387" y="111790"/>
                  </a:lnTo>
                  <a:lnTo>
                    <a:pt x="3623717" y="99958"/>
                  </a:lnTo>
                  <a:lnTo>
                    <a:pt x="3578796" y="88760"/>
                  </a:lnTo>
                  <a:lnTo>
                    <a:pt x="3533629" y="78202"/>
                  </a:lnTo>
                  <a:lnTo>
                    <a:pt x="3488221" y="68288"/>
                  </a:lnTo>
                  <a:lnTo>
                    <a:pt x="3442577" y="59023"/>
                  </a:lnTo>
                  <a:lnTo>
                    <a:pt x="3396702" y="50413"/>
                  </a:lnTo>
                  <a:lnTo>
                    <a:pt x="3350601" y="42463"/>
                  </a:lnTo>
                  <a:lnTo>
                    <a:pt x="3304280" y="35178"/>
                  </a:lnTo>
                  <a:lnTo>
                    <a:pt x="3257744" y="28562"/>
                  </a:lnTo>
                  <a:lnTo>
                    <a:pt x="3210997" y="22622"/>
                  </a:lnTo>
                  <a:lnTo>
                    <a:pt x="3164045" y="17361"/>
                  </a:lnTo>
                  <a:lnTo>
                    <a:pt x="3116894" y="12785"/>
                  </a:lnTo>
                  <a:lnTo>
                    <a:pt x="3069547" y="8900"/>
                  </a:lnTo>
                  <a:lnTo>
                    <a:pt x="3022010" y="5709"/>
                  </a:lnTo>
                  <a:lnTo>
                    <a:pt x="2974289" y="3219"/>
                  </a:lnTo>
                  <a:lnTo>
                    <a:pt x="2926388" y="1434"/>
                  </a:lnTo>
                  <a:lnTo>
                    <a:pt x="2878313" y="359"/>
                  </a:lnTo>
                  <a:lnTo>
                    <a:pt x="2830068" y="0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76677" y="2242565"/>
            <a:ext cx="870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4" dirty="0">
                <a:solidFill>
                  <a:srgbClr val="000000"/>
                </a:solidFill>
              </a:rPr>
              <a:t>S</a:t>
            </a:r>
            <a:r>
              <a:rPr sz="3600" spc="175" dirty="0">
                <a:solidFill>
                  <a:srgbClr val="000000"/>
                </a:solidFill>
              </a:rPr>
              <a:t>VM</a:t>
            </a:r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2288285" y="3338321"/>
            <a:ext cx="935990" cy="0"/>
          </a:xfrm>
          <a:custGeom>
            <a:avLst/>
            <a:gdLst/>
            <a:ahLst/>
            <a:cxnLst/>
            <a:rect l="l" t="t" r="r" b="b"/>
            <a:pathLst>
              <a:path w="935989">
                <a:moveTo>
                  <a:pt x="0" y="0"/>
                </a:moveTo>
                <a:lnTo>
                  <a:pt x="935482" y="0"/>
                </a:lnTo>
              </a:path>
            </a:pathLst>
          </a:custGeom>
          <a:ln w="25908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4215" y="4302632"/>
            <a:ext cx="4368800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5080" indent="-229235">
              <a:lnSpc>
                <a:spcPts val="1939"/>
              </a:lnSpc>
              <a:spcBef>
                <a:spcPts val="34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-10" dirty="0">
                <a:latin typeface="Carlito"/>
                <a:cs typeface="Carlito"/>
              </a:rPr>
              <a:t>SVM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dirty="0">
                <a:latin typeface="Carlito"/>
                <a:cs typeface="Carlito"/>
              </a:rPr>
              <a:t>a supervised </a:t>
            </a:r>
            <a:r>
              <a:rPr sz="1800" spc="-5" dirty="0">
                <a:latin typeface="Carlito"/>
                <a:cs typeface="Carlito"/>
              </a:rPr>
              <a:t>learning method that  </a:t>
            </a:r>
            <a:r>
              <a:rPr sz="1800" spc="-10" dirty="0">
                <a:latin typeface="Carlito"/>
                <a:cs typeface="Carlito"/>
              </a:rPr>
              <a:t>looks at </a:t>
            </a: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sorts it </a:t>
            </a:r>
            <a:r>
              <a:rPr sz="1800" spc="-10" dirty="0">
                <a:latin typeface="Carlito"/>
                <a:cs typeface="Carlito"/>
              </a:rPr>
              <a:t>into </a:t>
            </a:r>
            <a:r>
              <a:rPr sz="1800" spc="-5" dirty="0">
                <a:latin typeface="Carlito"/>
                <a:cs typeface="Carlito"/>
              </a:rPr>
              <a:t>one 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two  </a:t>
            </a:r>
            <a:r>
              <a:rPr sz="1800" spc="-10" dirty="0">
                <a:latin typeface="Carlito"/>
                <a:cs typeface="Carlito"/>
              </a:rPr>
              <a:t>categories.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6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4320" y="241300"/>
            <a:ext cx="5861685" cy="6022340"/>
            <a:chOff x="274320" y="241300"/>
            <a:chExt cx="5861685" cy="6022340"/>
          </a:xfrm>
        </p:grpSpPr>
        <p:sp>
          <p:nvSpPr>
            <p:cNvPr id="3" name="object 3"/>
            <p:cNvSpPr/>
            <p:nvPr/>
          </p:nvSpPr>
          <p:spPr>
            <a:xfrm>
              <a:off x="337566" y="304038"/>
              <a:ext cx="5735320" cy="5896610"/>
            </a:xfrm>
            <a:custGeom>
              <a:avLst/>
              <a:gdLst/>
              <a:ahLst/>
              <a:cxnLst/>
              <a:rect l="l" t="t" r="r" b="b"/>
              <a:pathLst>
                <a:path w="5735320" h="5896610">
                  <a:moveTo>
                    <a:pt x="5734812" y="0"/>
                  </a:moveTo>
                  <a:lnTo>
                    <a:pt x="0" y="0"/>
                  </a:lnTo>
                  <a:lnTo>
                    <a:pt x="0" y="5896356"/>
                  </a:lnTo>
                  <a:lnTo>
                    <a:pt x="5734812" y="5896356"/>
                  </a:lnTo>
                  <a:lnTo>
                    <a:pt x="5734812" y="0"/>
                  </a:lnTo>
                  <a:close/>
                </a:path>
              </a:pathLst>
            </a:custGeom>
            <a:solidFill>
              <a:srgbClr val="000000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4320" y="241299"/>
              <a:ext cx="5861685" cy="6022340"/>
            </a:xfrm>
            <a:custGeom>
              <a:avLst/>
              <a:gdLst/>
              <a:ahLst/>
              <a:cxnLst/>
              <a:rect l="l" t="t" r="r" b="b"/>
              <a:pathLst>
                <a:path w="5861685" h="6022340">
                  <a:moveTo>
                    <a:pt x="5810758" y="49530"/>
                  </a:moveTo>
                  <a:lnTo>
                    <a:pt x="50596" y="49530"/>
                  </a:lnTo>
                  <a:lnTo>
                    <a:pt x="50596" y="125730"/>
                  </a:lnTo>
                  <a:lnTo>
                    <a:pt x="50596" y="5895340"/>
                  </a:lnTo>
                  <a:lnTo>
                    <a:pt x="50596" y="5971540"/>
                  </a:lnTo>
                  <a:lnTo>
                    <a:pt x="5810758" y="5971540"/>
                  </a:lnTo>
                  <a:lnTo>
                    <a:pt x="5810758" y="5895860"/>
                  </a:lnTo>
                  <a:lnTo>
                    <a:pt x="5810758" y="5895340"/>
                  </a:lnTo>
                  <a:lnTo>
                    <a:pt x="5810758" y="125984"/>
                  </a:lnTo>
                  <a:lnTo>
                    <a:pt x="5734812" y="125984"/>
                  </a:lnTo>
                  <a:lnTo>
                    <a:pt x="5734812" y="5895340"/>
                  </a:lnTo>
                  <a:lnTo>
                    <a:pt x="126492" y="5895340"/>
                  </a:lnTo>
                  <a:lnTo>
                    <a:pt x="126492" y="125730"/>
                  </a:lnTo>
                  <a:lnTo>
                    <a:pt x="5810758" y="125730"/>
                  </a:lnTo>
                  <a:lnTo>
                    <a:pt x="5810758" y="49530"/>
                  </a:lnTo>
                  <a:close/>
                </a:path>
                <a:path w="5861685" h="6022340">
                  <a:moveTo>
                    <a:pt x="5861304" y="0"/>
                  </a:moveTo>
                  <a:lnTo>
                    <a:pt x="5836031" y="0"/>
                  </a:lnTo>
                  <a:lnTo>
                    <a:pt x="5836031" y="25400"/>
                  </a:lnTo>
                  <a:lnTo>
                    <a:pt x="5836031" y="5996940"/>
                  </a:lnTo>
                  <a:lnTo>
                    <a:pt x="25298" y="5996940"/>
                  </a:lnTo>
                  <a:lnTo>
                    <a:pt x="25298" y="25400"/>
                  </a:lnTo>
                  <a:lnTo>
                    <a:pt x="5836031" y="25400"/>
                  </a:lnTo>
                  <a:lnTo>
                    <a:pt x="5836031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5996940"/>
                  </a:lnTo>
                  <a:lnTo>
                    <a:pt x="0" y="6022340"/>
                  </a:lnTo>
                  <a:lnTo>
                    <a:pt x="5861304" y="6022340"/>
                  </a:lnTo>
                  <a:lnTo>
                    <a:pt x="5861304" y="5997041"/>
                  </a:lnTo>
                  <a:lnTo>
                    <a:pt x="5861304" y="25400"/>
                  </a:lnTo>
                  <a:lnTo>
                    <a:pt x="5861304" y="24777"/>
                  </a:lnTo>
                  <a:lnTo>
                    <a:pt x="5861304" y="0"/>
                  </a:lnTo>
                  <a:close/>
                </a:path>
              </a:pathLst>
            </a:custGeom>
            <a:solidFill>
              <a:srgbClr val="00000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9980" y="933068"/>
            <a:ext cx="5009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45" dirty="0">
                <a:solidFill>
                  <a:srgbClr val="000000"/>
                </a:solidFill>
              </a:rPr>
              <a:t>UNDERSTANDING </a:t>
            </a:r>
            <a:r>
              <a:rPr sz="4000" spc="80" dirty="0">
                <a:solidFill>
                  <a:srgbClr val="000000"/>
                </a:solidFill>
              </a:rPr>
              <a:t>SVM</a:t>
            </a:r>
            <a:r>
              <a:rPr sz="4000" spc="-520" dirty="0">
                <a:solidFill>
                  <a:srgbClr val="000000"/>
                </a:solidFill>
              </a:rPr>
              <a:t> </a:t>
            </a:r>
            <a:r>
              <a:rPr sz="4000" spc="380" dirty="0">
                <a:solidFill>
                  <a:srgbClr val="000000"/>
                </a:solidFill>
              </a:rPr>
              <a:t>?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672490" y="2127885"/>
            <a:ext cx="5075555" cy="337502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41300" marR="201930" indent="-228600">
              <a:lnSpc>
                <a:spcPts val="1510"/>
              </a:lnSpc>
              <a:spcBef>
                <a:spcPts val="295"/>
              </a:spcBef>
              <a:buChar char="•"/>
              <a:tabLst>
                <a:tab pos="240665" algn="l"/>
                <a:tab pos="241300" algn="l"/>
              </a:tabLst>
            </a:pPr>
            <a:r>
              <a:rPr sz="1400" dirty="0">
                <a:latin typeface="Arial"/>
                <a:cs typeface="Arial"/>
              </a:rPr>
              <a:t>Support </a:t>
            </a:r>
            <a:r>
              <a:rPr sz="1400" spc="-15" dirty="0">
                <a:latin typeface="Arial"/>
                <a:cs typeface="Arial"/>
              </a:rPr>
              <a:t>Vector </a:t>
            </a:r>
            <a:r>
              <a:rPr sz="1400" dirty="0">
                <a:latin typeface="Arial"/>
                <a:cs typeface="Arial"/>
              </a:rPr>
              <a:t>Machine or SVM is one of the </a:t>
            </a:r>
            <a:r>
              <a:rPr sz="1400" spc="-5" dirty="0">
                <a:latin typeface="Arial"/>
                <a:cs typeface="Arial"/>
              </a:rPr>
              <a:t>most</a:t>
            </a:r>
            <a:r>
              <a:rPr sz="1400" spc="-20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popular  </a:t>
            </a:r>
            <a:r>
              <a:rPr sz="1400" spc="-5" dirty="0">
                <a:latin typeface="Arial"/>
                <a:cs typeface="Arial"/>
              </a:rPr>
              <a:t>Supervised </a:t>
            </a:r>
            <a:r>
              <a:rPr sz="1400" dirty="0">
                <a:latin typeface="Arial"/>
                <a:cs typeface="Arial"/>
              </a:rPr>
              <a:t>Learning </a:t>
            </a:r>
            <a:r>
              <a:rPr sz="1400" spc="-5" dirty="0">
                <a:latin typeface="Arial"/>
                <a:cs typeface="Arial"/>
              </a:rPr>
              <a:t>algorithms, which </a:t>
            </a:r>
            <a:r>
              <a:rPr sz="1400" dirty="0">
                <a:latin typeface="Arial"/>
                <a:cs typeface="Arial"/>
              </a:rPr>
              <a:t>is used for  Classification as </a:t>
            </a:r>
            <a:r>
              <a:rPr sz="1400" spc="-5" dirty="0">
                <a:latin typeface="Arial"/>
                <a:cs typeface="Arial"/>
              </a:rPr>
              <a:t>well </a:t>
            </a:r>
            <a:r>
              <a:rPr sz="1400" dirty="0">
                <a:latin typeface="Arial"/>
                <a:cs typeface="Arial"/>
              </a:rPr>
              <a:t>as </a:t>
            </a:r>
            <a:r>
              <a:rPr sz="1400" spc="-5" dirty="0">
                <a:latin typeface="Arial"/>
                <a:cs typeface="Arial"/>
              </a:rPr>
              <a:t>Regression </a:t>
            </a:r>
            <a:r>
              <a:rPr sz="1400" dirty="0">
                <a:latin typeface="Arial"/>
                <a:cs typeface="Arial"/>
              </a:rPr>
              <a:t>problems. </a:t>
            </a:r>
            <a:r>
              <a:rPr sz="1400" spc="-15" dirty="0">
                <a:latin typeface="Arial"/>
                <a:cs typeface="Arial"/>
              </a:rPr>
              <a:t>However,  primarily, </a:t>
            </a:r>
            <a:r>
              <a:rPr sz="1400" dirty="0">
                <a:latin typeface="Arial"/>
                <a:cs typeface="Arial"/>
              </a:rPr>
              <a:t>it is used for Classification problems in Machine  Learning.</a:t>
            </a:r>
            <a:endParaRPr sz="1400">
              <a:latin typeface="Arial"/>
              <a:cs typeface="Arial"/>
            </a:endParaRPr>
          </a:p>
          <a:p>
            <a:pPr marL="241300" marR="193040" indent="-228600">
              <a:lnSpc>
                <a:spcPct val="90000"/>
              </a:lnSpc>
              <a:spcBef>
                <a:spcPts val="995"/>
              </a:spcBef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goal of the SVM algorithm is to create the best line or  decision boundary that can segregate n-dimensional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  into classes so that </a:t>
            </a:r>
            <a:r>
              <a:rPr sz="1400" spc="-10" dirty="0">
                <a:latin typeface="Arial"/>
                <a:cs typeface="Arial"/>
              </a:rPr>
              <a:t>we </a:t>
            </a:r>
            <a:r>
              <a:rPr sz="1400" dirty="0">
                <a:latin typeface="Arial"/>
                <a:cs typeface="Arial"/>
              </a:rPr>
              <a:t>can easily put the new data point in  the correct category in the future. </a:t>
            </a:r>
            <a:r>
              <a:rPr sz="1400" spc="-5" dirty="0">
                <a:latin typeface="Arial"/>
                <a:cs typeface="Arial"/>
              </a:rPr>
              <a:t>This </a:t>
            </a:r>
            <a:r>
              <a:rPr sz="1400" dirty="0">
                <a:latin typeface="Arial"/>
                <a:cs typeface="Arial"/>
              </a:rPr>
              <a:t>best decision  boundary is called a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hyperplane.</a:t>
            </a:r>
            <a:endParaRPr sz="1400">
              <a:latin typeface="Arial"/>
              <a:cs typeface="Arial"/>
            </a:endParaRPr>
          </a:p>
          <a:p>
            <a:pPr marL="241300" marR="5080" indent="-228600">
              <a:lnSpc>
                <a:spcPct val="90000"/>
              </a:lnSpc>
              <a:spcBef>
                <a:spcPts val="994"/>
              </a:spcBef>
              <a:buChar char="•"/>
              <a:tabLst>
                <a:tab pos="240665" algn="l"/>
                <a:tab pos="241300" algn="l"/>
              </a:tabLst>
            </a:pPr>
            <a:r>
              <a:rPr sz="1400" dirty="0">
                <a:latin typeface="Arial"/>
                <a:cs typeface="Arial"/>
              </a:rPr>
              <a:t>SVM chooses the </a:t>
            </a:r>
            <a:r>
              <a:rPr sz="1400" spc="-5" dirty="0">
                <a:latin typeface="Arial"/>
                <a:cs typeface="Arial"/>
              </a:rPr>
              <a:t>extreme points/vectors </a:t>
            </a:r>
            <a:r>
              <a:rPr sz="1400" dirty="0">
                <a:latin typeface="Arial"/>
                <a:cs typeface="Arial"/>
              </a:rPr>
              <a:t>that help in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creating  the hyperplane. These </a:t>
            </a:r>
            <a:r>
              <a:rPr sz="1400" spc="-5" dirty="0">
                <a:latin typeface="Arial"/>
                <a:cs typeface="Arial"/>
              </a:rPr>
              <a:t>extreme </a:t>
            </a:r>
            <a:r>
              <a:rPr sz="1400" dirty="0">
                <a:latin typeface="Arial"/>
                <a:cs typeface="Arial"/>
              </a:rPr>
              <a:t>cases are called as support  </a:t>
            </a:r>
            <a:r>
              <a:rPr sz="1400" spc="-5" dirty="0">
                <a:latin typeface="Arial"/>
                <a:cs typeface="Arial"/>
              </a:rPr>
              <a:t>vectors, </a:t>
            </a:r>
            <a:r>
              <a:rPr sz="1400" dirty="0">
                <a:latin typeface="Arial"/>
                <a:cs typeface="Arial"/>
              </a:rPr>
              <a:t>and hence algorithm is termed as Support </a:t>
            </a:r>
            <a:r>
              <a:rPr sz="1400" spc="-15" dirty="0">
                <a:latin typeface="Arial"/>
                <a:cs typeface="Arial"/>
              </a:rPr>
              <a:t>Vector  </a:t>
            </a:r>
            <a:r>
              <a:rPr sz="1400" dirty="0">
                <a:latin typeface="Arial"/>
                <a:cs typeface="Arial"/>
              </a:rPr>
              <a:t>Machine. Consider the below diagram in </a:t>
            </a:r>
            <a:r>
              <a:rPr sz="1400" spc="-5" dirty="0">
                <a:latin typeface="Arial"/>
                <a:cs typeface="Arial"/>
              </a:rPr>
              <a:t>which </a:t>
            </a:r>
            <a:r>
              <a:rPr sz="1400" dirty="0">
                <a:latin typeface="Arial"/>
                <a:cs typeface="Arial"/>
              </a:rPr>
              <a:t>there are </a:t>
            </a:r>
            <a:r>
              <a:rPr sz="1400" spc="-5" dirty="0">
                <a:latin typeface="Arial"/>
                <a:cs typeface="Arial"/>
              </a:rPr>
              <a:t>two  different </a:t>
            </a:r>
            <a:r>
              <a:rPr sz="1400" dirty="0">
                <a:latin typeface="Arial"/>
                <a:cs typeface="Arial"/>
              </a:rPr>
              <a:t>categories that are classified using a decision  boundary or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hyperplane: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83166" y="1642872"/>
            <a:ext cx="5024201" cy="3391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527" y="1040637"/>
            <a:ext cx="4400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0" dirty="0">
                <a:solidFill>
                  <a:srgbClr val="000000"/>
                </a:solidFill>
              </a:rPr>
              <a:t>GOAL </a:t>
            </a:r>
            <a:r>
              <a:rPr sz="4000" spc="-150" dirty="0">
                <a:solidFill>
                  <a:srgbClr val="000000"/>
                </a:solidFill>
              </a:rPr>
              <a:t>&amp; </a:t>
            </a:r>
            <a:r>
              <a:rPr sz="4000" spc="-305" dirty="0">
                <a:solidFill>
                  <a:srgbClr val="000000"/>
                </a:solidFill>
              </a:rPr>
              <a:t>it’s</a:t>
            </a:r>
            <a:r>
              <a:rPr sz="4000" spc="-625" dirty="0">
                <a:solidFill>
                  <a:srgbClr val="000000"/>
                </a:solidFill>
              </a:rPr>
              <a:t> </a:t>
            </a:r>
            <a:r>
              <a:rPr sz="4000" spc="-195" dirty="0">
                <a:solidFill>
                  <a:srgbClr val="000000"/>
                </a:solidFill>
              </a:rPr>
              <a:t>Keywords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0" y="1083563"/>
            <a:ext cx="86995" cy="673735"/>
          </a:xfrm>
          <a:custGeom>
            <a:avLst/>
            <a:gdLst/>
            <a:ahLst/>
            <a:cxnLst/>
            <a:rect l="l" t="t" r="r" b="b"/>
            <a:pathLst>
              <a:path w="86995" h="673735">
                <a:moveTo>
                  <a:pt x="86868" y="0"/>
                </a:moveTo>
                <a:lnTo>
                  <a:pt x="0" y="0"/>
                </a:lnTo>
                <a:lnTo>
                  <a:pt x="0" y="673608"/>
                </a:lnTo>
                <a:lnTo>
                  <a:pt x="86868" y="673608"/>
                </a:lnTo>
                <a:lnTo>
                  <a:pt x="8686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020" y="1083563"/>
            <a:ext cx="195580" cy="673735"/>
          </a:xfrm>
          <a:custGeom>
            <a:avLst/>
            <a:gdLst/>
            <a:ahLst/>
            <a:cxnLst/>
            <a:rect l="l" t="t" r="r" b="b"/>
            <a:pathLst>
              <a:path w="195579" h="673735">
                <a:moveTo>
                  <a:pt x="195072" y="0"/>
                </a:moveTo>
                <a:lnTo>
                  <a:pt x="0" y="0"/>
                </a:lnTo>
                <a:lnTo>
                  <a:pt x="0" y="673608"/>
                </a:lnTo>
                <a:lnTo>
                  <a:pt x="195072" y="673608"/>
                </a:lnTo>
                <a:lnTo>
                  <a:pt x="19507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4463" y="2124455"/>
            <a:ext cx="4975860" cy="27940"/>
          </a:xfrm>
          <a:custGeom>
            <a:avLst/>
            <a:gdLst/>
            <a:ahLst/>
            <a:cxnLst/>
            <a:rect l="l" t="t" r="r" b="b"/>
            <a:pathLst>
              <a:path w="4975860" h="27939">
                <a:moveTo>
                  <a:pt x="4975860" y="0"/>
                </a:moveTo>
                <a:lnTo>
                  <a:pt x="0" y="0"/>
                </a:lnTo>
                <a:lnTo>
                  <a:pt x="0" y="27432"/>
                </a:lnTo>
                <a:lnTo>
                  <a:pt x="4975860" y="27432"/>
                </a:lnTo>
                <a:lnTo>
                  <a:pt x="497586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9442" y="2040127"/>
            <a:ext cx="5099050" cy="356997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05"/>
              </a:spcBef>
              <a:buChar char="•"/>
              <a:tabLst>
                <a:tab pos="240665" algn="l"/>
                <a:tab pos="241300" algn="l"/>
              </a:tabLst>
            </a:pPr>
            <a:r>
              <a:rPr sz="1700" spc="5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goal of </a:t>
            </a:r>
            <a:r>
              <a:rPr sz="1700" spc="-5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SVM algorithm is </a:t>
            </a:r>
            <a:r>
              <a:rPr sz="1700" spc="-5" dirty="0">
                <a:latin typeface="Arial"/>
                <a:cs typeface="Arial"/>
              </a:rPr>
              <a:t>to </a:t>
            </a:r>
            <a:r>
              <a:rPr sz="1700" dirty="0">
                <a:latin typeface="Arial"/>
                <a:cs typeface="Arial"/>
              </a:rPr>
              <a:t>create </a:t>
            </a:r>
            <a:r>
              <a:rPr sz="1700" spc="-5" dirty="0">
                <a:latin typeface="Arial"/>
                <a:cs typeface="Arial"/>
              </a:rPr>
              <a:t>the  </a:t>
            </a:r>
            <a:r>
              <a:rPr sz="1700" dirty="0">
                <a:latin typeface="Arial"/>
                <a:cs typeface="Arial"/>
              </a:rPr>
              <a:t>best line or decision boundary </a:t>
            </a:r>
            <a:r>
              <a:rPr sz="1700" spc="-5" dirty="0">
                <a:latin typeface="Arial"/>
                <a:cs typeface="Arial"/>
              </a:rPr>
              <a:t>that </a:t>
            </a:r>
            <a:r>
              <a:rPr sz="1700" dirty="0">
                <a:latin typeface="Arial"/>
                <a:cs typeface="Arial"/>
              </a:rPr>
              <a:t>can segregate  n-dimensional space </a:t>
            </a:r>
            <a:r>
              <a:rPr sz="1700" spc="-5" dirty="0">
                <a:latin typeface="Arial"/>
                <a:cs typeface="Arial"/>
              </a:rPr>
              <a:t>into </a:t>
            </a:r>
            <a:r>
              <a:rPr sz="1700" dirty="0">
                <a:latin typeface="Arial"/>
                <a:cs typeface="Arial"/>
              </a:rPr>
              <a:t>classes so that </a:t>
            </a:r>
            <a:r>
              <a:rPr sz="1700" spc="-10" dirty="0">
                <a:latin typeface="Arial"/>
                <a:cs typeface="Arial"/>
              </a:rPr>
              <a:t>we </a:t>
            </a:r>
            <a:r>
              <a:rPr sz="1700" dirty="0">
                <a:latin typeface="Arial"/>
                <a:cs typeface="Arial"/>
              </a:rPr>
              <a:t>can  easily put </a:t>
            </a:r>
            <a:r>
              <a:rPr sz="1700" spc="-5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new data point in </a:t>
            </a:r>
            <a:r>
              <a:rPr sz="1700" spc="-5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correct  category in </a:t>
            </a:r>
            <a:r>
              <a:rPr sz="1700" spc="-5" dirty="0">
                <a:latin typeface="Arial"/>
                <a:cs typeface="Arial"/>
              </a:rPr>
              <a:t>the future. </a:t>
            </a:r>
            <a:r>
              <a:rPr sz="1700" spc="5" dirty="0">
                <a:latin typeface="Arial"/>
                <a:cs typeface="Arial"/>
              </a:rPr>
              <a:t>This </a:t>
            </a:r>
            <a:r>
              <a:rPr sz="1700" dirty="0">
                <a:latin typeface="Arial"/>
                <a:cs typeface="Arial"/>
              </a:rPr>
              <a:t>best decision boundary  is called a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Arial"/>
                <a:cs typeface="Arial"/>
              </a:rPr>
              <a:t>hyperplane</a:t>
            </a:r>
            <a:r>
              <a:rPr sz="1700" spc="-5" dirty="0">
                <a:latin typeface="Arial"/>
                <a:cs typeface="Arial"/>
              </a:rPr>
              <a:t>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buChar char="•"/>
            </a:pPr>
            <a:endParaRPr sz="1900">
              <a:latin typeface="Arial"/>
              <a:cs typeface="Arial"/>
            </a:endParaRPr>
          </a:p>
          <a:p>
            <a:pPr marL="241300" marR="59055" indent="-228600">
              <a:lnSpc>
                <a:spcPct val="90000"/>
              </a:lnSpc>
              <a:spcBef>
                <a:spcPts val="1645"/>
              </a:spcBef>
              <a:buChar char="•"/>
              <a:tabLst>
                <a:tab pos="240665" algn="l"/>
                <a:tab pos="241300" algn="l"/>
              </a:tabLst>
            </a:pP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Support vectors </a:t>
            </a:r>
            <a:r>
              <a:rPr sz="1700" dirty="0">
                <a:latin typeface="Arial"/>
                <a:cs typeface="Arial"/>
              </a:rPr>
              <a:t>are </a:t>
            </a:r>
            <a:r>
              <a:rPr sz="1700" spc="-5" dirty="0">
                <a:latin typeface="Arial"/>
                <a:cs typeface="Arial"/>
              </a:rPr>
              <a:t>data </a:t>
            </a:r>
            <a:r>
              <a:rPr sz="1700" dirty="0">
                <a:latin typeface="Arial"/>
                <a:cs typeface="Arial"/>
              </a:rPr>
              <a:t>points </a:t>
            </a:r>
            <a:r>
              <a:rPr sz="1700" spc="-5" dirty="0">
                <a:latin typeface="Arial"/>
                <a:cs typeface="Arial"/>
              </a:rPr>
              <a:t>that </a:t>
            </a:r>
            <a:r>
              <a:rPr sz="1700" dirty="0">
                <a:latin typeface="Arial"/>
                <a:cs typeface="Arial"/>
              </a:rPr>
              <a:t>are closer </a:t>
            </a:r>
            <a:r>
              <a:rPr sz="1700" spc="-5" dirty="0">
                <a:latin typeface="Arial"/>
                <a:cs typeface="Arial"/>
              </a:rPr>
              <a:t>to  the hyperplane </a:t>
            </a:r>
            <a:r>
              <a:rPr sz="1700" dirty="0">
                <a:latin typeface="Arial"/>
                <a:cs typeface="Arial"/>
              </a:rPr>
              <a:t>and influence </a:t>
            </a:r>
            <a:r>
              <a:rPr sz="1700" spc="-5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position and  orientation of </a:t>
            </a:r>
            <a:r>
              <a:rPr sz="1700" spc="-5" dirty="0">
                <a:latin typeface="Arial"/>
                <a:cs typeface="Arial"/>
              </a:rPr>
              <a:t>the hyperplane. </a:t>
            </a:r>
            <a:r>
              <a:rPr sz="1700" dirty="0">
                <a:latin typeface="Arial"/>
                <a:cs typeface="Arial"/>
              </a:rPr>
              <a:t>Using </a:t>
            </a:r>
            <a:r>
              <a:rPr sz="1700" spc="-5" dirty="0">
                <a:latin typeface="Arial"/>
                <a:cs typeface="Arial"/>
              </a:rPr>
              <a:t>these </a:t>
            </a:r>
            <a:r>
              <a:rPr sz="1700" dirty="0">
                <a:latin typeface="Arial"/>
                <a:cs typeface="Arial"/>
              </a:rPr>
              <a:t>support  vectors, </a:t>
            </a:r>
            <a:r>
              <a:rPr sz="1700" spc="-10" dirty="0">
                <a:latin typeface="Arial"/>
                <a:cs typeface="Arial"/>
              </a:rPr>
              <a:t>we </a:t>
            </a:r>
            <a:r>
              <a:rPr sz="1700" dirty="0">
                <a:latin typeface="Arial"/>
                <a:cs typeface="Arial"/>
              </a:rPr>
              <a:t>maximize </a:t>
            </a:r>
            <a:r>
              <a:rPr sz="1700" spc="-5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margin of </a:t>
            </a:r>
            <a:r>
              <a:rPr sz="1700" spc="-5" dirty="0">
                <a:latin typeface="Arial"/>
                <a:cs typeface="Arial"/>
              </a:rPr>
              <a:t>the </a:t>
            </a:r>
            <a:r>
              <a:rPr sz="1700" spc="-10" dirty="0">
                <a:latin typeface="Arial"/>
                <a:cs typeface="Arial"/>
              </a:rPr>
              <a:t>classifier.  </a:t>
            </a:r>
            <a:r>
              <a:rPr sz="1700" dirty="0">
                <a:latin typeface="Arial"/>
                <a:cs typeface="Arial"/>
              </a:rPr>
              <a:t>Deleting </a:t>
            </a:r>
            <a:r>
              <a:rPr sz="1700" spc="-5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support vectors </a:t>
            </a:r>
            <a:r>
              <a:rPr sz="1700" spc="-5" dirty="0">
                <a:latin typeface="Arial"/>
                <a:cs typeface="Arial"/>
              </a:rPr>
              <a:t>will </a:t>
            </a:r>
            <a:r>
              <a:rPr sz="1700" dirty="0">
                <a:latin typeface="Arial"/>
                <a:cs typeface="Arial"/>
              </a:rPr>
              <a:t>change </a:t>
            </a:r>
            <a:r>
              <a:rPr sz="1700" spc="-5" dirty="0">
                <a:latin typeface="Arial"/>
                <a:cs typeface="Arial"/>
              </a:rPr>
              <a:t>the  </a:t>
            </a:r>
            <a:r>
              <a:rPr sz="1700" dirty="0">
                <a:latin typeface="Arial"/>
                <a:cs typeface="Arial"/>
              </a:rPr>
              <a:t>position of </a:t>
            </a:r>
            <a:r>
              <a:rPr sz="1700" spc="-5" dirty="0">
                <a:latin typeface="Arial"/>
                <a:cs typeface="Arial"/>
              </a:rPr>
              <a:t>the hyperplane. </a:t>
            </a:r>
            <a:r>
              <a:rPr sz="1700" dirty="0">
                <a:latin typeface="Arial"/>
                <a:cs typeface="Arial"/>
              </a:rPr>
              <a:t>These are the points  </a:t>
            </a:r>
            <a:r>
              <a:rPr sz="1700" spc="-5" dirty="0">
                <a:latin typeface="Arial"/>
                <a:cs typeface="Arial"/>
              </a:rPr>
              <a:t>that </a:t>
            </a:r>
            <a:r>
              <a:rPr sz="1700" dirty="0">
                <a:latin typeface="Arial"/>
                <a:cs typeface="Arial"/>
              </a:rPr>
              <a:t>help us build our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SVM.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708647" y="0"/>
            <a:ext cx="5483860" cy="6858000"/>
            <a:chOff x="6708647" y="0"/>
            <a:chExt cx="5483860" cy="6858000"/>
          </a:xfrm>
        </p:grpSpPr>
        <p:sp>
          <p:nvSpPr>
            <p:cNvPr id="8" name="object 8"/>
            <p:cNvSpPr/>
            <p:nvPr/>
          </p:nvSpPr>
          <p:spPr>
            <a:xfrm>
              <a:off x="10696955" y="0"/>
              <a:ext cx="1495425" cy="6858000"/>
            </a:xfrm>
            <a:custGeom>
              <a:avLst/>
              <a:gdLst/>
              <a:ahLst/>
              <a:cxnLst/>
              <a:rect l="l" t="t" r="r" b="b"/>
              <a:pathLst>
                <a:path w="1495425" h="6858000">
                  <a:moveTo>
                    <a:pt x="14950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5044" y="6858000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08647" y="342900"/>
              <a:ext cx="5128259" cy="32064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50379" y="358140"/>
              <a:ext cx="4845050" cy="2923540"/>
            </a:xfrm>
            <a:custGeom>
              <a:avLst/>
              <a:gdLst/>
              <a:ahLst/>
              <a:cxnLst/>
              <a:rect l="l" t="t" r="r" b="b"/>
              <a:pathLst>
                <a:path w="4845050" h="2923540">
                  <a:moveTo>
                    <a:pt x="4844796" y="0"/>
                  </a:moveTo>
                  <a:lnTo>
                    <a:pt x="0" y="0"/>
                  </a:lnTo>
                  <a:lnTo>
                    <a:pt x="0" y="2923031"/>
                  </a:lnTo>
                  <a:lnTo>
                    <a:pt x="4844796" y="2923031"/>
                  </a:lnTo>
                  <a:lnTo>
                    <a:pt x="4844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83551" y="582168"/>
              <a:ext cx="4396740" cy="25191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08647" y="3489959"/>
              <a:ext cx="5128259" cy="32080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50379" y="3505200"/>
              <a:ext cx="4845050" cy="2924810"/>
            </a:xfrm>
            <a:custGeom>
              <a:avLst/>
              <a:gdLst/>
              <a:ahLst/>
              <a:cxnLst/>
              <a:rect l="l" t="t" r="r" b="b"/>
              <a:pathLst>
                <a:path w="4845050" h="2924810">
                  <a:moveTo>
                    <a:pt x="4844796" y="0"/>
                  </a:moveTo>
                  <a:lnTo>
                    <a:pt x="0" y="0"/>
                  </a:lnTo>
                  <a:lnTo>
                    <a:pt x="0" y="2924556"/>
                  </a:lnTo>
                  <a:lnTo>
                    <a:pt x="4844796" y="2924556"/>
                  </a:lnTo>
                  <a:lnTo>
                    <a:pt x="4844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83551" y="3707891"/>
              <a:ext cx="4395215" cy="25191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7963" y="2433955"/>
            <a:ext cx="4655185" cy="20745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665" marR="5080" indent="-22860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Arial"/>
                <a:cs typeface="Arial"/>
              </a:rPr>
              <a:t>Margin is distance from the</a:t>
            </a:r>
            <a:r>
              <a:rPr sz="2000" b="1" spc="-1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decision  surface to the closest data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point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59055" algn="ctr">
              <a:lnSpc>
                <a:spcPts val="2280"/>
              </a:lnSpc>
              <a:spcBef>
                <a:spcPts val="1290"/>
              </a:spcBef>
            </a:pPr>
            <a:r>
              <a:rPr sz="2000" spc="-15" dirty="0">
                <a:latin typeface="Carlito"/>
                <a:cs typeface="Carlito"/>
              </a:rPr>
              <a:t>Positive </a:t>
            </a:r>
            <a:r>
              <a:rPr sz="2000" spc="-5" dirty="0">
                <a:latin typeface="Carlito"/>
                <a:cs typeface="Carlito"/>
              </a:rPr>
              <a:t>Hyperplane </a:t>
            </a:r>
            <a:r>
              <a:rPr sz="2000" dirty="0">
                <a:latin typeface="Carlito"/>
                <a:cs typeface="Carlito"/>
              </a:rPr>
              <a:t>+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Negative</a:t>
            </a:r>
            <a:endParaRPr sz="2000">
              <a:latin typeface="Carlito"/>
              <a:cs typeface="Carlito"/>
            </a:endParaRPr>
          </a:p>
          <a:p>
            <a:pPr marR="2503170" algn="ctr">
              <a:lnSpc>
                <a:spcPts val="2280"/>
              </a:lnSpc>
            </a:pPr>
            <a:r>
              <a:rPr sz="2000" dirty="0">
                <a:latin typeface="Carlito"/>
                <a:cs typeface="Carlito"/>
              </a:rPr>
              <a:t>Hyperplane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=Margin</a:t>
            </a:r>
            <a:endParaRPr sz="2000">
              <a:latin typeface="Carlito"/>
              <a:cs typeface="Carlito"/>
            </a:endParaRPr>
          </a:p>
          <a:p>
            <a:pPr marL="1527175" algn="ctr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latin typeface="Carlito"/>
                <a:cs typeface="Carlito"/>
              </a:rPr>
              <a:t>Suppose,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D1+D2=M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0663" y="4623815"/>
            <a:ext cx="70485" cy="283845"/>
          </a:xfrm>
          <a:custGeom>
            <a:avLst/>
            <a:gdLst/>
            <a:ahLst/>
            <a:cxnLst/>
            <a:rect l="l" t="t" r="r" b="b"/>
            <a:pathLst>
              <a:path w="70484" h="283845">
                <a:moveTo>
                  <a:pt x="70104" y="0"/>
                </a:moveTo>
                <a:lnTo>
                  <a:pt x="0" y="0"/>
                </a:lnTo>
                <a:lnTo>
                  <a:pt x="0" y="283463"/>
                </a:lnTo>
                <a:lnTo>
                  <a:pt x="70104" y="283463"/>
                </a:lnTo>
                <a:lnTo>
                  <a:pt x="7010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7963" y="4989652"/>
            <a:ext cx="1149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9263" y="5026152"/>
            <a:ext cx="2397760" cy="28384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20"/>
              </a:lnSpc>
            </a:pPr>
            <a:r>
              <a:rPr sz="2000" b="1" dirty="0">
                <a:latin typeface="Arial"/>
                <a:cs typeface="Arial"/>
              </a:rPr>
              <a:t>Linearly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Separable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30111" y="0"/>
            <a:ext cx="5962015" cy="6858000"/>
            <a:chOff x="6230111" y="0"/>
            <a:chExt cx="5962015" cy="6858000"/>
          </a:xfrm>
        </p:grpSpPr>
        <p:sp>
          <p:nvSpPr>
            <p:cNvPr id="7" name="object 7"/>
            <p:cNvSpPr/>
            <p:nvPr/>
          </p:nvSpPr>
          <p:spPr>
            <a:xfrm>
              <a:off x="6230111" y="0"/>
              <a:ext cx="5962015" cy="6858000"/>
            </a:xfrm>
            <a:custGeom>
              <a:avLst/>
              <a:gdLst/>
              <a:ahLst/>
              <a:cxnLst/>
              <a:rect l="l" t="t" r="r" b="b"/>
              <a:pathLst>
                <a:path w="5962015" h="6858000">
                  <a:moveTo>
                    <a:pt x="596188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5961888" y="6858000"/>
                  </a:lnTo>
                  <a:lnTo>
                    <a:pt x="5961888" y="0"/>
                  </a:lnTo>
                  <a:close/>
                </a:path>
              </a:pathLst>
            </a:custGeom>
            <a:solidFill>
              <a:srgbClr val="5643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65975" y="440436"/>
              <a:ext cx="4974335" cy="28696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29983" y="484631"/>
              <a:ext cx="4846320" cy="2743200"/>
            </a:xfrm>
            <a:custGeom>
              <a:avLst/>
              <a:gdLst/>
              <a:ahLst/>
              <a:cxnLst/>
              <a:rect l="l" t="t" r="r" b="b"/>
              <a:pathLst>
                <a:path w="4846320" h="2743200">
                  <a:moveTo>
                    <a:pt x="4846320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4846320" y="2743200"/>
                  </a:lnTo>
                  <a:lnTo>
                    <a:pt x="4846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29983" y="484631"/>
              <a:ext cx="4846320" cy="2743200"/>
            </a:xfrm>
            <a:custGeom>
              <a:avLst/>
              <a:gdLst/>
              <a:ahLst/>
              <a:cxnLst/>
              <a:rect l="l" t="t" r="r" b="b"/>
              <a:pathLst>
                <a:path w="4846320" h="2743200">
                  <a:moveTo>
                    <a:pt x="0" y="2743200"/>
                  </a:moveTo>
                  <a:lnTo>
                    <a:pt x="4846320" y="2743200"/>
                  </a:lnTo>
                  <a:lnTo>
                    <a:pt x="4846320" y="0"/>
                  </a:lnTo>
                  <a:lnTo>
                    <a:pt x="0" y="0"/>
                  </a:lnTo>
                  <a:lnTo>
                    <a:pt x="0" y="2743200"/>
                  </a:lnTo>
                  <a:close/>
                </a:path>
              </a:pathLst>
            </a:custGeom>
            <a:ln w="9144">
              <a:solidFill>
                <a:srgbClr val="C7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4360" y="694944"/>
              <a:ext cx="1895855" cy="23224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65975" y="3467100"/>
              <a:ext cx="4974335" cy="28696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29983" y="3511296"/>
              <a:ext cx="4846320" cy="2743200"/>
            </a:xfrm>
            <a:custGeom>
              <a:avLst/>
              <a:gdLst/>
              <a:ahLst/>
              <a:cxnLst/>
              <a:rect l="l" t="t" r="r" b="b"/>
              <a:pathLst>
                <a:path w="4846320" h="2743200">
                  <a:moveTo>
                    <a:pt x="4846320" y="0"/>
                  </a:moveTo>
                  <a:lnTo>
                    <a:pt x="0" y="0"/>
                  </a:lnTo>
                  <a:lnTo>
                    <a:pt x="0" y="2743199"/>
                  </a:lnTo>
                  <a:lnTo>
                    <a:pt x="4846320" y="2743199"/>
                  </a:lnTo>
                  <a:lnTo>
                    <a:pt x="4846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29983" y="3511296"/>
              <a:ext cx="4846320" cy="2743200"/>
            </a:xfrm>
            <a:custGeom>
              <a:avLst/>
              <a:gdLst/>
              <a:ahLst/>
              <a:cxnLst/>
              <a:rect l="l" t="t" r="r" b="b"/>
              <a:pathLst>
                <a:path w="4846320" h="2743200">
                  <a:moveTo>
                    <a:pt x="0" y="2743199"/>
                  </a:moveTo>
                  <a:lnTo>
                    <a:pt x="4846320" y="2743199"/>
                  </a:lnTo>
                  <a:lnTo>
                    <a:pt x="4846320" y="0"/>
                  </a:lnTo>
                  <a:lnTo>
                    <a:pt x="0" y="0"/>
                  </a:lnTo>
                  <a:lnTo>
                    <a:pt x="0" y="2743199"/>
                  </a:lnTo>
                  <a:close/>
                </a:path>
              </a:pathLst>
            </a:custGeom>
            <a:ln w="9144">
              <a:solidFill>
                <a:srgbClr val="C7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59167" y="3788664"/>
              <a:ext cx="4206239" cy="21884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7659" y="799338"/>
            <a:ext cx="1463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5" dirty="0">
                <a:solidFill>
                  <a:srgbClr val="000000"/>
                </a:solidFill>
              </a:rPr>
              <a:t>KERNAL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0" y="2211323"/>
            <a:ext cx="12192000" cy="4646930"/>
          </a:xfrm>
          <a:custGeom>
            <a:avLst/>
            <a:gdLst/>
            <a:ahLst/>
            <a:cxnLst/>
            <a:rect l="l" t="t" r="r" b="b"/>
            <a:pathLst>
              <a:path w="12192000" h="4646930">
                <a:moveTo>
                  <a:pt x="12192000" y="0"/>
                </a:moveTo>
                <a:lnTo>
                  <a:pt x="0" y="0"/>
                </a:lnTo>
                <a:lnTo>
                  <a:pt x="0" y="4646676"/>
                </a:lnTo>
                <a:lnTo>
                  <a:pt x="12192000" y="46466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C7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57556" y="2378964"/>
            <a:ext cx="5741035" cy="4057015"/>
            <a:chOff x="257556" y="2378964"/>
            <a:chExt cx="5741035" cy="4057015"/>
          </a:xfrm>
        </p:grpSpPr>
        <p:sp>
          <p:nvSpPr>
            <p:cNvPr id="5" name="object 5"/>
            <p:cNvSpPr/>
            <p:nvPr/>
          </p:nvSpPr>
          <p:spPr>
            <a:xfrm>
              <a:off x="257556" y="2378964"/>
              <a:ext cx="5740908" cy="40568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1564" y="2423160"/>
              <a:ext cx="5613400" cy="3930650"/>
            </a:xfrm>
            <a:custGeom>
              <a:avLst/>
              <a:gdLst/>
              <a:ahLst/>
              <a:cxnLst/>
              <a:rect l="l" t="t" r="r" b="b"/>
              <a:pathLst>
                <a:path w="5613400" h="3930650">
                  <a:moveTo>
                    <a:pt x="5612892" y="0"/>
                  </a:moveTo>
                  <a:lnTo>
                    <a:pt x="0" y="0"/>
                  </a:lnTo>
                  <a:lnTo>
                    <a:pt x="0" y="3930396"/>
                  </a:lnTo>
                  <a:lnTo>
                    <a:pt x="5612892" y="3930396"/>
                  </a:lnTo>
                  <a:lnTo>
                    <a:pt x="5612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1564" y="2423160"/>
              <a:ext cx="5613400" cy="3930650"/>
            </a:xfrm>
            <a:custGeom>
              <a:avLst/>
              <a:gdLst/>
              <a:ahLst/>
              <a:cxnLst/>
              <a:rect l="l" t="t" r="r" b="b"/>
              <a:pathLst>
                <a:path w="5613400" h="3930650">
                  <a:moveTo>
                    <a:pt x="0" y="3930396"/>
                  </a:moveTo>
                  <a:lnTo>
                    <a:pt x="5612892" y="3930396"/>
                  </a:lnTo>
                  <a:lnTo>
                    <a:pt x="5612892" y="0"/>
                  </a:lnTo>
                  <a:lnTo>
                    <a:pt x="0" y="0"/>
                  </a:lnTo>
                  <a:lnTo>
                    <a:pt x="0" y="3930396"/>
                  </a:lnTo>
                  <a:close/>
                </a:path>
              </a:pathLst>
            </a:custGeom>
            <a:ln w="9144">
              <a:solidFill>
                <a:srgbClr val="C7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1604" y="3325368"/>
              <a:ext cx="4974336" cy="21259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190488" y="2378964"/>
            <a:ext cx="5742940" cy="4057015"/>
            <a:chOff x="6190488" y="2378964"/>
            <a:chExt cx="5742940" cy="4057015"/>
          </a:xfrm>
        </p:grpSpPr>
        <p:sp>
          <p:nvSpPr>
            <p:cNvPr id="10" name="object 10"/>
            <p:cNvSpPr/>
            <p:nvPr/>
          </p:nvSpPr>
          <p:spPr>
            <a:xfrm>
              <a:off x="6190488" y="2378964"/>
              <a:ext cx="5742432" cy="40568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54496" y="2423160"/>
              <a:ext cx="5614670" cy="3930650"/>
            </a:xfrm>
            <a:custGeom>
              <a:avLst/>
              <a:gdLst/>
              <a:ahLst/>
              <a:cxnLst/>
              <a:rect l="l" t="t" r="r" b="b"/>
              <a:pathLst>
                <a:path w="5614670" h="3930650">
                  <a:moveTo>
                    <a:pt x="5614415" y="0"/>
                  </a:moveTo>
                  <a:lnTo>
                    <a:pt x="0" y="0"/>
                  </a:lnTo>
                  <a:lnTo>
                    <a:pt x="0" y="3930396"/>
                  </a:lnTo>
                  <a:lnTo>
                    <a:pt x="5614415" y="3930396"/>
                  </a:lnTo>
                  <a:lnTo>
                    <a:pt x="56144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54496" y="2423160"/>
              <a:ext cx="5614670" cy="3930650"/>
            </a:xfrm>
            <a:custGeom>
              <a:avLst/>
              <a:gdLst/>
              <a:ahLst/>
              <a:cxnLst/>
              <a:rect l="l" t="t" r="r" b="b"/>
              <a:pathLst>
                <a:path w="5614670" h="3930650">
                  <a:moveTo>
                    <a:pt x="0" y="3930396"/>
                  </a:moveTo>
                  <a:lnTo>
                    <a:pt x="5614415" y="3930396"/>
                  </a:lnTo>
                  <a:lnTo>
                    <a:pt x="5614415" y="0"/>
                  </a:lnTo>
                  <a:lnTo>
                    <a:pt x="0" y="0"/>
                  </a:lnTo>
                  <a:lnTo>
                    <a:pt x="0" y="3930396"/>
                  </a:lnTo>
                  <a:close/>
                </a:path>
              </a:pathLst>
            </a:custGeom>
            <a:ln w="9144">
              <a:solidFill>
                <a:srgbClr val="C7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76060" y="3349752"/>
              <a:ext cx="4974336" cy="20772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708" y="290829"/>
            <a:ext cx="11565890" cy="1971039"/>
          </a:xfrm>
          <a:custGeom>
            <a:avLst/>
            <a:gdLst/>
            <a:ahLst/>
            <a:cxnLst/>
            <a:rect l="l" t="t" r="r" b="b"/>
            <a:pathLst>
              <a:path w="11565890" h="1971039">
                <a:moveTo>
                  <a:pt x="11502390" y="63512"/>
                </a:moveTo>
                <a:lnTo>
                  <a:pt x="63246" y="63512"/>
                </a:lnTo>
                <a:lnTo>
                  <a:pt x="63246" y="1907540"/>
                </a:lnTo>
                <a:lnTo>
                  <a:pt x="11502390" y="1907540"/>
                </a:lnTo>
                <a:lnTo>
                  <a:pt x="11502390" y="63512"/>
                </a:lnTo>
                <a:close/>
              </a:path>
              <a:path w="11565890" h="1971039">
                <a:moveTo>
                  <a:pt x="11565636" y="25527"/>
                </a:moveTo>
                <a:lnTo>
                  <a:pt x="11540363" y="25527"/>
                </a:lnTo>
                <a:lnTo>
                  <a:pt x="11540363" y="1945513"/>
                </a:lnTo>
                <a:lnTo>
                  <a:pt x="11565636" y="1945513"/>
                </a:lnTo>
                <a:lnTo>
                  <a:pt x="11565636" y="25527"/>
                </a:lnTo>
                <a:close/>
              </a:path>
              <a:path w="11565890" h="1971039">
                <a:moveTo>
                  <a:pt x="11565636" y="0"/>
                </a:moveTo>
                <a:lnTo>
                  <a:pt x="0" y="0"/>
                </a:lnTo>
                <a:lnTo>
                  <a:pt x="0" y="25400"/>
                </a:lnTo>
                <a:lnTo>
                  <a:pt x="0" y="1945640"/>
                </a:lnTo>
                <a:lnTo>
                  <a:pt x="0" y="1971040"/>
                </a:lnTo>
                <a:lnTo>
                  <a:pt x="11565636" y="1971040"/>
                </a:lnTo>
                <a:lnTo>
                  <a:pt x="11565636" y="1945640"/>
                </a:lnTo>
                <a:lnTo>
                  <a:pt x="25298" y="1945640"/>
                </a:lnTo>
                <a:lnTo>
                  <a:pt x="25298" y="25400"/>
                </a:lnTo>
                <a:lnTo>
                  <a:pt x="11565636" y="25400"/>
                </a:lnTo>
                <a:lnTo>
                  <a:pt x="1156563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254" y="776096"/>
            <a:ext cx="2169160" cy="8940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52120" marR="5080" indent="-452755">
              <a:lnSpc>
                <a:spcPts val="3240"/>
              </a:lnSpc>
              <a:spcBef>
                <a:spcPts val="505"/>
              </a:spcBef>
            </a:pPr>
            <a:r>
              <a:rPr sz="3000" spc="-145" dirty="0"/>
              <a:t>NOT</a:t>
            </a:r>
            <a:r>
              <a:rPr sz="3000" spc="-315" dirty="0"/>
              <a:t> </a:t>
            </a:r>
            <a:r>
              <a:rPr sz="3000" spc="-200" dirty="0"/>
              <a:t>LINEARLY  </a:t>
            </a:r>
            <a:r>
              <a:rPr sz="3000" spc="-114" dirty="0"/>
              <a:t>SE</a:t>
            </a:r>
            <a:r>
              <a:rPr sz="3000" spc="-395" dirty="0"/>
              <a:t>P</a:t>
            </a:r>
            <a:r>
              <a:rPr sz="3000" spc="-110" dirty="0"/>
              <a:t>ARA</a:t>
            </a:r>
            <a:r>
              <a:rPr sz="3000" spc="-100" dirty="0"/>
              <a:t>B</a:t>
            </a:r>
            <a:r>
              <a:rPr sz="3000" spc="-204" dirty="0"/>
              <a:t>LE</a:t>
            </a:r>
            <a:endParaRPr sz="3000"/>
          </a:p>
        </p:txBody>
      </p:sp>
      <p:sp>
        <p:nvSpPr>
          <p:cNvPr id="4" name="object 4"/>
          <p:cNvSpPr/>
          <p:nvPr/>
        </p:nvSpPr>
        <p:spPr>
          <a:xfrm>
            <a:off x="4740402" y="581405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1371600"/>
                </a:moveTo>
                <a:lnTo>
                  <a:pt x="0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37454" y="1056512"/>
            <a:ext cx="14039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965" indent="-2279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1-D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22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2-D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8347" y="3223260"/>
            <a:ext cx="4739446" cy="2350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51447" y="3223260"/>
            <a:ext cx="5347197" cy="2357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5527" y="1423161"/>
            <a:ext cx="22288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25" dirty="0">
                <a:solidFill>
                  <a:srgbClr val="000000"/>
                </a:solidFill>
              </a:rPr>
              <a:t>2-D </a:t>
            </a:r>
            <a:r>
              <a:rPr sz="4200" spc="-195" dirty="0">
                <a:solidFill>
                  <a:srgbClr val="000000"/>
                </a:solidFill>
              </a:rPr>
              <a:t>to</a:t>
            </a:r>
            <a:r>
              <a:rPr sz="4200" spc="-600" dirty="0">
                <a:solidFill>
                  <a:srgbClr val="000000"/>
                </a:solidFill>
              </a:rPr>
              <a:t> </a:t>
            </a:r>
            <a:r>
              <a:rPr sz="4200" spc="-125" dirty="0">
                <a:solidFill>
                  <a:srgbClr val="000000"/>
                </a:solidFill>
              </a:rPr>
              <a:t>3-D</a:t>
            </a:r>
            <a:endParaRPr sz="42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607060" cy="6858000"/>
            <a:chOff x="0" y="0"/>
            <a:chExt cx="60706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607060" cy="3234055"/>
            </a:xfrm>
            <a:custGeom>
              <a:avLst/>
              <a:gdLst/>
              <a:ahLst/>
              <a:cxnLst/>
              <a:rect l="l" t="t" r="r" b="b"/>
              <a:pathLst>
                <a:path w="607060" h="3234055">
                  <a:moveTo>
                    <a:pt x="606552" y="0"/>
                  </a:moveTo>
                  <a:lnTo>
                    <a:pt x="0" y="0"/>
                  </a:lnTo>
                  <a:lnTo>
                    <a:pt x="0" y="3233928"/>
                  </a:lnTo>
                  <a:lnTo>
                    <a:pt x="606552" y="3233928"/>
                  </a:lnTo>
                  <a:lnTo>
                    <a:pt x="606552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233927"/>
              <a:ext cx="607060" cy="3624579"/>
            </a:xfrm>
            <a:custGeom>
              <a:avLst/>
              <a:gdLst/>
              <a:ahLst/>
              <a:cxnLst/>
              <a:rect l="l" t="t" r="r" b="b"/>
              <a:pathLst>
                <a:path w="607060" h="3624579">
                  <a:moveTo>
                    <a:pt x="606552" y="0"/>
                  </a:moveTo>
                  <a:lnTo>
                    <a:pt x="0" y="0"/>
                  </a:lnTo>
                  <a:lnTo>
                    <a:pt x="0" y="3624072"/>
                  </a:lnTo>
                  <a:lnTo>
                    <a:pt x="606552" y="3624072"/>
                  </a:lnTo>
                  <a:lnTo>
                    <a:pt x="60655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688592" y="73152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8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1" y="59436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3" y="29718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8592" y="246888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7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1" y="59435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3" y="29717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63624" y="73152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8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1" y="59436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3" y="29718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63624" y="246888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7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1" y="59435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3" y="29717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38655" y="73152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8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1" y="59436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3" y="29718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38655" y="246888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7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1" y="59435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3" y="29717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3688" y="73152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8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1" y="59436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4" y="29718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13688" y="246888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7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1" y="59435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4" y="29717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88719" y="73152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2" y="0"/>
                </a:moveTo>
                <a:lnTo>
                  <a:pt x="16753" y="2339"/>
                </a:lnTo>
                <a:lnTo>
                  <a:pt x="8034" y="8715"/>
                </a:lnTo>
                <a:lnTo>
                  <a:pt x="2155" y="18162"/>
                </a:lnTo>
                <a:lnTo>
                  <a:pt x="0" y="29718"/>
                </a:lnTo>
                <a:lnTo>
                  <a:pt x="2155" y="41273"/>
                </a:lnTo>
                <a:lnTo>
                  <a:pt x="8034" y="50720"/>
                </a:lnTo>
                <a:lnTo>
                  <a:pt x="16753" y="57096"/>
                </a:lnTo>
                <a:lnTo>
                  <a:pt x="27432" y="59436"/>
                </a:lnTo>
                <a:lnTo>
                  <a:pt x="38110" y="57096"/>
                </a:lnTo>
                <a:lnTo>
                  <a:pt x="46829" y="50720"/>
                </a:lnTo>
                <a:lnTo>
                  <a:pt x="52708" y="41273"/>
                </a:lnTo>
                <a:lnTo>
                  <a:pt x="54864" y="29718"/>
                </a:lnTo>
                <a:lnTo>
                  <a:pt x="52708" y="18162"/>
                </a:lnTo>
                <a:lnTo>
                  <a:pt x="46829" y="8715"/>
                </a:lnTo>
                <a:lnTo>
                  <a:pt x="38110" y="2339"/>
                </a:lnTo>
                <a:lnTo>
                  <a:pt x="2743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88719" y="246888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2" y="0"/>
                </a:moveTo>
                <a:lnTo>
                  <a:pt x="16753" y="2339"/>
                </a:lnTo>
                <a:lnTo>
                  <a:pt x="8034" y="8715"/>
                </a:lnTo>
                <a:lnTo>
                  <a:pt x="2155" y="18162"/>
                </a:lnTo>
                <a:lnTo>
                  <a:pt x="0" y="29717"/>
                </a:lnTo>
                <a:lnTo>
                  <a:pt x="2155" y="41273"/>
                </a:lnTo>
                <a:lnTo>
                  <a:pt x="8034" y="50720"/>
                </a:lnTo>
                <a:lnTo>
                  <a:pt x="16753" y="57096"/>
                </a:lnTo>
                <a:lnTo>
                  <a:pt x="27432" y="59435"/>
                </a:lnTo>
                <a:lnTo>
                  <a:pt x="38110" y="57096"/>
                </a:lnTo>
                <a:lnTo>
                  <a:pt x="46829" y="50720"/>
                </a:lnTo>
                <a:lnTo>
                  <a:pt x="52708" y="41273"/>
                </a:lnTo>
                <a:lnTo>
                  <a:pt x="54864" y="29717"/>
                </a:lnTo>
                <a:lnTo>
                  <a:pt x="52708" y="18162"/>
                </a:lnTo>
                <a:lnTo>
                  <a:pt x="46829" y="8715"/>
                </a:lnTo>
                <a:lnTo>
                  <a:pt x="38110" y="2339"/>
                </a:lnTo>
                <a:lnTo>
                  <a:pt x="2743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13432" y="73152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8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1" y="59436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3" y="29718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13432" y="246888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7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1" y="59435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3" y="29717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88464" y="73152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8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1" y="59436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3" y="29718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88464" y="246888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7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1" y="59435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3" y="29717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63495" y="73152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8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1" y="59436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4" y="29718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63495" y="246888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7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1" y="59435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4" y="29717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38527" y="73152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2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8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2" y="59436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4" y="29718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38527" y="246888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2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7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2" y="59435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4" y="29717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13560" y="73152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8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1" y="59436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3" y="29718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13560" y="246888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7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1" y="59435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3" y="29717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28150" y="478536"/>
            <a:ext cx="4738448" cy="2300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2353" y="3849623"/>
            <a:ext cx="5339097" cy="23690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85139" y="3855720"/>
            <a:ext cx="5186551" cy="23663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8907" y="709421"/>
            <a:ext cx="3774185" cy="492443"/>
          </a:xfrm>
        </p:spPr>
        <p:txBody>
          <a:bodyPr/>
          <a:lstStyle/>
          <a:p>
            <a:r>
              <a:rPr lang="en-US" dirty="0" smtClean="0"/>
              <a:t>Types of Kernel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2087881"/>
            <a:ext cx="10744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Linear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Polynomial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Radial Basis Function(RGF)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Sigmoid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2511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8907" y="709421"/>
            <a:ext cx="3774185" cy="492443"/>
          </a:xfrm>
        </p:spPr>
        <p:txBody>
          <a:bodyPr/>
          <a:lstStyle/>
          <a:p>
            <a:r>
              <a:rPr lang="en-US" dirty="0" smtClean="0"/>
              <a:t>Linear Kernel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05000"/>
            <a:ext cx="67056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2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06726" y="3049346"/>
            <a:ext cx="1563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000" spc="-1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4000" spc="-180" dirty="0">
                <a:solidFill>
                  <a:srgbClr val="FFFFFF"/>
                </a:solidFill>
                <a:latin typeface="Trebuchet MS"/>
                <a:cs typeface="Trebuchet MS"/>
              </a:rPr>
              <a:t>enda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52771" y="2286000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0"/>
                </a:moveTo>
                <a:lnTo>
                  <a:pt x="0" y="2286000"/>
                </a:lnTo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34685" y="1933168"/>
            <a:ext cx="4345305" cy="243395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What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 Machine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Learning?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Why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Support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Vector</a:t>
            </a:r>
            <a:r>
              <a:rPr sz="20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Machine?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What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 Support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Vector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Machine?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Support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Vector</a:t>
            </a:r>
            <a:r>
              <a:rPr sz="20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Machine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Advantages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Support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Vector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Machine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Use Case in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Python</a:t>
            </a:r>
            <a:endParaRPr sz="2000">
              <a:latin typeface="Carlito"/>
              <a:cs typeface="Carlit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9525"/>
            <a:ext cx="12201525" cy="685737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8907" y="709421"/>
            <a:ext cx="3774185" cy="492443"/>
          </a:xfrm>
        </p:spPr>
        <p:txBody>
          <a:bodyPr/>
          <a:lstStyle/>
          <a:p>
            <a:r>
              <a:rPr lang="en-US" dirty="0" smtClean="0"/>
              <a:t> Polynomial Kernel</a:t>
            </a:r>
            <a:endParaRPr lang="en-US" dirty="0"/>
          </a:p>
        </p:txBody>
      </p:sp>
      <p:sp>
        <p:nvSpPr>
          <p:cNvPr id="3" name="object 7"/>
          <p:cNvSpPr/>
          <p:nvPr/>
        </p:nvSpPr>
        <p:spPr>
          <a:xfrm>
            <a:off x="6251447" y="3223260"/>
            <a:ext cx="5347197" cy="2357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6"/>
          <p:cNvSpPr/>
          <p:nvPr/>
        </p:nvSpPr>
        <p:spPr>
          <a:xfrm>
            <a:off x="698347" y="3223260"/>
            <a:ext cx="4739446" cy="2350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3785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762000"/>
            <a:ext cx="5773292" cy="585979"/>
          </a:xfrm>
        </p:spPr>
        <p:txBody>
          <a:bodyPr/>
          <a:lstStyle/>
          <a:p>
            <a:pPr marL="285750" indent="-285750"/>
            <a:r>
              <a:rPr lang="en-US" dirty="0"/>
              <a:t>Radial Basis Function(RGF)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10058400" cy="529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80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00" y="914400"/>
            <a:ext cx="1506093" cy="492443"/>
          </a:xfrm>
        </p:spPr>
        <p:txBody>
          <a:bodyPr/>
          <a:lstStyle/>
          <a:p>
            <a:r>
              <a:rPr lang="en-US" dirty="0"/>
              <a:t>Sigmoid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96" y="2209800"/>
            <a:ext cx="6743700" cy="440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30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355" y="181355"/>
            <a:ext cx="11829288" cy="6501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2632329"/>
            <a:ext cx="7529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75" dirty="0"/>
              <a:t>But</a:t>
            </a:r>
            <a:r>
              <a:rPr sz="4000" spc="-330" dirty="0"/>
              <a:t> </a:t>
            </a:r>
            <a:r>
              <a:rPr sz="4000" spc="-140" dirty="0"/>
              <a:t>How</a:t>
            </a:r>
            <a:r>
              <a:rPr sz="4000" spc="-295" dirty="0"/>
              <a:t> </a:t>
            </a:r>
            <a:r>
              <a:rPr sz="4000" spc="-125" dirty="0"/>
              <a:t>does</a:t>
            </a:r>
            <a:r>
              <a:rPr sz="4000" spc="-305" dirty="0"/>
              <a:t> </a:t>
            </a:r>
            <a:r>
              <a:rPr sz="4000" spc="-200" dirty="0"/>
              <a:t>the</a:t>
            </a:r>
            <a:r>
              <a:rPr sz="4000" spc="-310" dirty="0"/>
              <a:t> </a:t>
            </a:r>
            <a:r>
              <a:rPr sz="4000" spc="-200" dirty="0"/>
              <a:t>prediction</a:t>
            </a:r>
            <a:r>
              <a:rPr sz="4000" spc="-320" dirty="0"/>
              <a:t> </a:t>
            </a:r>
            <a:r>
              <a:rPr sz="4000" spc="-170" dirty="0"/>
              <a:t>works</a:t>
            </a:r>
            <a:r>
              <a:rPr sz="4000" spc="-320" dirty="0"/>
              <a:t> </a:t>
            </a:r>
            <a:r>
              <a:rPr sz="4000" spc="380" dirty="0"/>
              <a:t>?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038" y="709421"/>
            <a:ext cx="56184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USE </a:t>
            </a:r>
            <a:r>
              <a:rPr spc="-135" dirty="0"/>
              <a:t>CASE </a:t>
            </a:r>
            <a:r>
              <a:rPr spc="420" dirty="0"/>
              <a:t>–</a:t>
            </a:r>
            <a:r>
              <a:rPr spc="-730" dirty="0"/>
              <a:t> </a:t>
            </a:r>
            <a:r>
              <a:rPr spc="-75" dirty="0"/>
              <a:t>PROBLEM </a:t>
            </a:r>
            <a:r>
              <a:rPr spc="-170" dirty="0"/>
              <a:t>STATEMENT</a:t>
            </a:r>
          </a:p>
        </p:txBody>
      </p:sp>
      <p:sp>
        <p:nvSpPr>
          <p:cNvPr id="3" name="object 3"/>
          <p:cNvSpPr/>
          <p:nvPr/>
        </p:nvSpPr>
        <p:spPr>
          <a:xfrm>
            <a:off x="1220083" y="1674876"/>
            <a:ext cx="10014951" cy="4395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1480" y="432816"/>
            <a:ext cx="11369040" cy="6029325"/>
            <a:chOff x="411480" y="432816"/>
            <a:chExt cx="11369040" cy="6029325"/>
          </a:xfrm>
        </p:grpSpPr>
        <p:sp>
          <p:nvSpPr>
            <p:cNvPr id="4" name="object 4"/>
            <p:cNvSpPr/>
            <p:nvPr/>
          </p:nvSpPr>
          <p:spPr>
            <a:xfrm>
              <a:off x="411480" y="432816"/>
              <a:ext cx="11369040" cy="60289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7012" y="480060"/>
              <a:ext cx="11238230" cy="5897880"/>
            </a:xfrm>
            <a:custGeom>
              <a:avLst/>
              <a:gdLst/>
              <a:ahLst/>
              <a:cxnLst/>
              <a:rect l="l" t="t" r="r" b="b"/>
              <a:pathLst>
                <a:path w="11238230" h="5897880">
                  <a:moveTo>
                    <a:pt x="11237976" y="0"/>
                  </a:moveTo>
                  <a:lnTo>
                    <a:pt x="0" y="0"/>
                  </a:lnTo>
                  <a:lnTo>
                    <a:pt x="0" y="5897880"/>
                  </a:lnTo>
                  <a:lnTo>
                    <a:pt x="11237976" y="5897880"/>
                  </a:lnTo>
                  <a:lnTo>
                    <a:pt x="11237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3128" y="1138428"/>
              <a:ext cx="10905744" cy="45811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1480" y="432816"/>
            <a:ext cx="11369040" cy="6029325"/>
            <a:chOff x="411480" y="432816"/>
            <a:chExt cx="11369040" cy="6029325"/>
          </a:xfrm>
        </p:grpSpPr>
        <p:sp>
          <p:nvSpPr>
            <p:cNvPr id="4" name="object 4"/>
            <p:cNvSpPr/>
            <p:nvPr/>
          </p:nvSpPr>
          <p:spPr>
            <a:xfrm>
              <a:off x="411480" y="432816"/>
              <a:ext cx="11369040" cy="60289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7012" y="480060"/>
              <a:ext cx="11238230" cy="5897880"/>
            </a:xfrm>
            <a:custGeom>
              <a:avLst/>
              <a:gdLst/>
              <a:ahLst/>
              <a:cxnLst/>
              <a:rect l="l" t="t" r="r" b="b"/>
              <a:pathLst>
                <a:path w="11238230" h="5897880">
                  <a:moveTo>
                    <a:pt x="11237976" y="0"/>
                  </a:moveTo>
                  <a:lnTo>
                    <a:pt x="0" y="0"/>
                  </a:lnTo>
                  <a:lnTo>
                    <a:pt x="0" y="5897880"/>
                  </a:lnTo>
                  <a:lnTo>
                    <a:pt x="11237976" y="5897880"/>
                  </a:lnTo>
                  <a:lnTo>
                    <a:pt x="11237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3128" y="1275588"/>
              <a:ext cx="10905744" cy="43068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1344" y="709421"/>
            <a:ext cx="25025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0" dirty="0"/>
              <a:t>SVM </a:t>
            </a:r>
            <a:r>
              <a:rPr spc="-90" dirty="0"/>
              <a:t>Use</a:t>
            </a:r>
            <a:r>
              <a:rPr spc="-630" dirty="0"/>
              <a:t> </a:t>
            </a:r>
            <a:r>
              <a:rPr spc="-135" dirty="0"/>
              <a:t>Cases</a:t>
            </a:r>
          </a:p>
        </p:txBody>
      </p:sp>
      <p:sp>
        <p:nvSpPr>
          <p:cNvPr id="3" name="object 3"/>
          <p:cNvSpPr/>
          <p:nvPr/>
        </p:nvSpPr>
        <p:spPr>
          <a:xfrm>
            <a:off x="1529219" y="2509292"/>
            <a:ext cx="9781089" cy="3339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66236"/>
              <a:ext cx="9595207" cy="67503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25211" y="0"/>
              <a:ext cx="7066788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11236" y="935481"/>
            <a:ext cx="27654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0" dirty="0">
                <a:solidFill>
                  <a:srgbClr val="000000"/>
                </a:solidFill>
              </a:rPr>
              <a:t>ADVANTAGES</a:t>
            </a:r>
            <a:endParaRPr sz="4000" dirty="0"/>
          </a:p>
        </p:txBody>
      </p:sp>
      <p:sp>
        <p:nvSpPr>
          <p:cNvPr id="6" name="object 6"/>
          <p:cNvSpPr txBox="1"/>
          <p:nvPr/>
        </p:nvSpPr>
        <p:spPr>
          <a:xfrm>
            <a:off x="7611236" y="2429637"/>
            <a:ext cx="3442970" cy="250634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4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SVM </a:t>
            </a:r>
            <a:r>
              <a:rPr sz="2000" dirty="0">
                <a:latin typeface="Arial"/>
                <a:cs typeface="Arial"/>
              </a:rPr>
              <a:t>works </a:t>
            </a:r>
            <a:r>
              <a:rPr sz="2000" spc="-5" dirty="0">
                <a:latin typeface="Arial"/>
                <a:cs typeface="Arial"/>
              </a:rPr>
              <a:t>relatively </a:t>
            </a:r>
            <a:r>
              <a:rPr sz="2000" dirty="0">
                <a:latin typeface="Arial"/>
                <a:cs typeface="Arial"/>
              </a:rPr>
              <a:t>well  when there is a clear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margin  of separation between  classes.</a:t>
            </a:r>
          </a:p>
          <a:p>
            <a:pPr marL="241300" marR="99695" indent="-228600">
              <a:lnSpc>
                <a:spcPts val="2160"/>
              </a:lnSpc>
              <a:spcBef>
                <a:spcPts val="1030"/>
              </a:spcBef>
              <a:buFont typeface="Arial"/>
              <a:buChar char="•"/>
              <a:tabLst>
                <a:tab pos="311150" algn="l"/>
                <a:tab pos="311785" algn="l"/>
              </a:tabLst>
            </a:pPr>
            <a:r>
              <a:rPr dirty="0"/>
              <a:t>	</a:t>
            </a:r>
            <a:r>
              <a:rPr sz="2000" b="1" spc="-5" dirty="0">
                <a:latin typeface="Arial"/>
                <a:cs typeface="Arial"/>
              </a:rPr>
              <a:t>SVM </a:t>
            </a:r>
            <a:r>
              <a:rPr sz="2000" b="1" dirty="0">
                <a:latin typeface="Arial"/>
                <a:cs typeface="Arial"/>
              </a:rPr>
              <a:t>is more </a:t>
            </a:r>
            <a:r>
              <a:rPr sz="2000" b="1" spc="-5" dirty="0">
                <a:latin typeface="Arial"/>
                <a:cs typeface="Arial"/>
              </a:rPr>
              <a:t>effective </a:t>
            </a:r>
            <a:r>
              <a:rPr sz="2000" b="1" dirty="0">
                <a:latin typeface="Arial"/>
                <a:cs typeface="Arial"/>
              </a:rPr>
              <a:t>in  high dimensional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spaces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 marL="241300" indent="-228600">
              <a:lnSpc>
                <a:spcPts val="2280"/>
              </a:lnSpc>
              <a:spcBef>
                <a:spcPts val="73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SVM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relatively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memory</a:t>
            </a:r>
          </a:p>
          <a:p>
            <a:pPr marL="241300">
              <a:lnSpc>
                <a:spcPts val="2280"/>
              </a:lnSpc>
            </a:pPr>
            <a:r>
              <a:rPr sz="2000" spc="-5" dirty="0">
                <a:latin typeface="Arial"/>
                <a:cs typeface="Arial"/>
              </a:rPr>
              <a:t>efficient.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Use </a:t>
            </a:r>
            <a:r>
              <a:rPr spc="-150" dirty="0"/>
              <a:t>Case </a:t>
            </a:r>
            <a:r>
              <a:rPr spc="-145" dirty="0"/>
              <a:t>in </a:t>
            </a:r>
            <a:r>
              <a:rPr spc="-165" dirty="0"/>
              <a:t>PYTHON</a:t>
            </a:r>
            <a:r>
              <a:rPr spc="-630" dirty="0"/>
              <a:t> </a:t>
            </a:r>
            <a:r>
              <a:rPr spc="305" dirty="0"/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1701965" y="1674876"/>
            <a:ext cx="9144343" cy="4395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1250" y="0"/>
            <a:ext cx="600075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07744"/>
            <a:ext cx="6017260" cy="5859780"/>
          </a:xfrm>
          <a:custGeom>
            <a:avLst/>
            <a:gdLst/>
            <a:ahLst/>
            <a:cxnLst/>
            <a:rect l="l" t="t" r="r" b="b"/>
            <a:pathLst>
              <a:path w="6017260" h="5859780">
                <a:moveTo>
                  <a:pt x="2830068" y="0"/>
                </a:moveTo>
                <a:lnTo>
                  <a:pt x="2778821" y="401"/>
                </a:lnTo>
                <a:lnTo>
                  <a:pt x="2727772" y="1601"/>
                </a:lnTo>
                <a:lnTo>
                  <a:pt x="2676930" y="3594"/>
                </a:lnTo>
                <a:lnTo>
                  <a:pt x="2626298" y="6373"/>
                </a:lnTo>
                <a:lnTo>
                  <a:pt x="2575883" y="9933"/>
                </a:lnTo>
                <a:lnTo>
                  <a:pt x="2525691" y="14269"/>
                </a:lnTo>
                <a:lnTo>
                  <a:pt x="2475727" y="19373"/>
                </a:lnTo>
                <a:lnTo>
                  <a:pt x="2425998" y="25240"/>
                </a:lnTo>
                <a:lnTo>
                  <a:pt x="2376509" y="31864"/>
                </a:lnTo>
                <a:lnTo>
                  <a:pt x="2327267" y="39239"/>
                </a:lnTo>
                <a:lnTo>
                  <a:pt x="2278277" y="47360"/>
                </a:lnTo>
                <a:lnTo>
                  <a:pt x="2229545" y="56219"/>
                </a:lnTo>
                <a:lnTo>
                  <a:pt x="2181077" y="65812"/>
                </a:lnTo>
                <a:lnTo>
                  <a:pt x="2132878" y="76132"/>
                </a:lnTo>
                <a:lnTo>
                  <a:pt x="2084955" y="87174"/>
                </a:lnTo>
                <a:lnTo>
                  <a:pt x="2037314" y="98931"/>
                </a:lnTo>
                <a:lnTo>
                  <a:pt x="1989960" y="111397"/>
                </a:lnTo>
                <a:lnTo>
                  <a:pt x="1942900" y="124567"/>
                </a:lnTo>
                <a:lnTo>
                  <a:pt x="1896138" y="138434"/>
                </a:lnTo>
                <a:lnTo>
                  <a:pt x="1849682" y="152993"/>
                </a:lnTo>
                <a:lnTo>
                  <a:pt x="1803537" y="168237"/>
                </a:lnTo>
                <a:lnTo>
                  <a:pt x="1757708" y="184162"/>
                </a:lnTo>
                <a:lnTo>
                  <a:pt x="1712202" y="200760"/>
                </a:lnTo>
                <a:lnTo>
                  <a:pt x="1667024" y="218026"/>
                </a:lnTo>
                <a:lnTo>
                  <a:pt x="1622181" y="235953"/>
                </a:lnTo>
                <a:lnTo>
                  <a:pt x="1577679" y="254537"/>
                </a:lnTo>
                <a:lnTo>
                  <a:pt x="1533522" y="273770"/>
                </a:lnTo>
                <a:lnTo>
                  <a:pt x="1489717" y="293648"/>
                </a:lnTo>
                <a:lnTo>
                  <a:pt x="1446271" y="314163"/>
                </a:lnTo>
                <a:lnTo>
                  <a:pt x="1403188" y="335311"/>
                </a:lnTo>
                <a:lnTo>
                  <a:pt x="1360474" y="357085"/>
                </a:lnTo>
                <a:lnTo>
                  <a:pt x="1318137" y="379479"/>
                </a:lnTo>
                <a:lnTo>
                  <a:pt x="1276180" y="402487"/>
                </a:lnTo>
                <a:lnTo>
                  <a:pt x="1234611" y="426104"/>
                </a:lnTo>
                <a:lnTo>
                  <a:pt x="1193435" y="450323"/>
                </a:lnTo>
                <a:lnTo>
                  <a:pt x="1152658" y="475138"/>
                </a:lnTo>
                <a:lnTo>
                  <a:pt x="1112286" y="500544"/>
                </a:lnTo>
                <a:lnTo>
                  <a:pt x="1072325" y="526534"/>
                </a:lnTo>
                <a:lnTo>
                  <a:pt x="1032780" y="553103"/>
                </a:lnTo>
                <a:lnTo>
                  <a:pt x="993658" y="580245"/>
                </a:lnTo>
                <a:lnTo>
                  <a:pt x="954965" y="607953"/>
                </a:lnTo>
                <a:lnTo>
                  <a:pt x="916705" y="636222"/>
                </a:lnTo>
                <a:lnTo>
                  <a:pt x="878886" y="665046"/>
                </a:lnTo>
                <a:lnTo>
                  <a:pt x="841513" y="694418"/>
                </a:lnTo>
                <a:lnTo>
                  <a:pt x="804591" y="724334"/>
                </a:lnTo>
                <a:lnTo>
                  <a:pt x="768128" y="754786"/>
                </a:lnTo>
                <a:lnTo>
                  <a:pt x="732128" y="785769"/>
                </a:lnTo>
                <a:lnTo>
                  <a:pt x="696598" y="817277"/>
                </a:lnTo>
                <a:lnTo>
                  <a:pt x="661543" y="849305"/>
                </a:lnTo>
                <a:lnTo>
                  <a:pt x="626969" y="881845"/>
                </a:lnTo>
                <a:lnTo>
                  <a:pt x="592882" y="914893"/>
                </a:lnTo>
                <a:lnTo>
                  <a:pt x="559289" y="948442"/>
                </a:lnTo>
                <a:lnTo>
                  <a:pt x="526194" y="982486"/>
                </a:lnTo>
                <a:lnTo>
                  <a:pt x="493604" y="1017019"/>
                </a:lnTo>
                <a:lnTo>
                  <a:pt x="461525" y="1052036"/>
                </a:lnTo>
                <a:lnTo>
                  <a:pt x="429962" y="1087531"/>
                </a:lnTo>
                <a:lnTo>
                  <a:pt x="398922" y="1123496"/>
                </a:lnTo>
                <a:lnTo>
                  <a:pt x="368410" y="1159928"/>
                </a:lnTo>
                <a:lnTo>
                  <a:pt x="338432" y="1196819"/>
                </a:lnTo>
                <a:lnTo>
                  <a:pt x="308994" y="1234163"/>
                </a:lnTo>
                <a:lnTo>
                  <a:pt x="280102" y="1271955"/>
                </a:lnTo>
                <a:lnTo>
                  <a:pt x="251762" y="1310189"/>
                </a:lnTo>
                <a:lnTo>
                  <a:pt x="223979" y="1348859"/>
                </a:lnTo>
                <a:lnTo>
                  <a:pt x="196760" y="1387959"/>
                </a:lnTo>
                <a:lnTo>
                  <a:pt x="170111" y="1427482"/>
                </a:lnTo>
                <a:lnTo>
                  <a:pt x="144036" y="1467423"/>
                </a:lnTo>
                <a:lnTo>
                  <a:pt x="118543" y="1507777"/>
                </a:lnTo>
                <a:lnTo>
                  <a:pt x="93637" y="1548536"/>
                </a:lnTo>
                <a:lnTo>
                  <a:pt x="69323" y="1589696"/>
                </a:lnTo>
                <a:lnTo>
                  <a:pt x="45609" y="1631250"/>
                </a:lnTo>
                <a:lnTo>
                  <a:pt x="22499" y="1673191"/>
                </a:lnTo>
                <a:lnTo>
                  <a:pt x="0" y="1715515"/>
                </a:lnTo>
                <a:lnTo>
                  <a:pt x="0" y="4654410"/>
                </a:lnTo>
                <a:lnTo>
                  <a:pt x="23711" y="4698932"/>
                </a:lnTo>
                <a:lnTo>
                  <a:pt x="48064" y="4743025"/>
                </a:lnTo>
                <a:lnTo>
                  <a:pt x="73055" y="4786682"/>
                </a:lnTo>
                <a:lnTo>
                  <a:pt x="98679" y="4829895"/>
                </a:lnTo>
                <a:lnTo>
                  <a:pt x="124932" y="4872658"/>
                </a:lnTo>
                <a:lnTo>
                  <a:pt x="151809" y="4914964"/>
                </a:lnTo>
                <a:lnTo>
                  <a:pt x="179305" y="4956807"/>
                </a:lnTo>
                <a:lnTo>
                  <a:pt x="207416" y="4998179"/>
                </a:lnTo>
                <a:lnTo>
                  <a:pt x="236137" y="5039074"/>
                </a:lnTo>
                <a:lnTo>
                  <a:pt x="265465" y="5079486"/>
                </a:lnTo>
                <a:lnTo>
                  <a:pt x="295393" y="5119406"/>
                </a:lnTo>
                <a:lnTo>
                  <a:pt x="325919" y="5158829"/>
                </a:lnTo>
                <a:lnTo>
                  <a:pt x="357037" y="5197748"/>
                </a:lnTo>
                <a:lnTo>
                  <a:pt x="388743" y="5236155"/>
                </a:lnTo>
                <a:lnTo>
                  <a:pt x="421032" y="5274045"/>
                </a:lnTo>
                <a:lnTo>
                  <a:pt x="453900" y="5311410"/>
                </a:lnTo>
                <a:lnTo>
                  <a:pt x="487342" y="5348244"/>
                </a:lnTo>
                <a:lnTo>
                  <a:pt x="521353" y="5384540"/>
                </a:lnTo>
                <a:lnTo>
                  <a:pt x="555931" y="5420290"/>
                </a:lnTo>
                <a:lnTo>
                  <a:pt x="591068" y="5455489"/>
                </a:lnTo>
                <a:lnTo>
                  <a:pt x="626762" y="5490129"/>
                </a:lnTo>
                <a:lnTo>
                  <a:pt x="663008" y="5524204"/>
                </a:lnTo>
                <a:lnTo>
                  <a:pt x="699800" y="5557707"/>
                </a:lnTo>
                <a:lnTo>
                  <a:pt x="737135" y="5590631"/>
                </a:lnTo>
                <a:lnTo>
                  <a:pt x="775009" y="5622970"/>
                </a:lnTo>
                <a:lnTo>
                  <a:pt x="813416" y="5654715"/>
                </a:lnTo>
                <a:lnTo>
                  <a:pt x="852351" y="5685862"/>
                </a:lnTo>
                <a:lnTo>
                  <a:pt x="891812" y="5716403"/>
                </a:lnTo>
                <a:lnTo>
                  <a:pt x="931792" y="5746331"/>
                </a:lnTo>
                <a:lnTo>
                  <a:pt x="972288" y="5775639"/>
                </a:lnTo>
                <a:lnTo>
                  <a:pt x="1013295" y="5804321"/>
                </a:lnTo>
                <a:lnTo>
                  <a:pt x="1054808" y="5832370"/>
                </a:lnTo>
                <a:lnTo>
                  <a:pt x="1096823" y="5859779"/>
                </a:lnTo>
                <a:lnTo>
                  <a:pt x="4558792" y="5859779"/>
                </a:lnTo>
                <a:lnTo>
                  <a:pt x="4598998" y="5833232"/>
                </a:lnTo>
                <a:lnTo>
                  <a:pt x="4638781" y="5806101"/>
                </a:lnTo>
                <a:lnTo>
                  <a:pt x="4678135" y="5778393"/>
                </a:lnTo>
                <a:lnTo>
                  <a:pt x="4717053" y="5750113"/>
                </a:lnTo>
                <a:lnTo>
                  <a:pt x="4755529" y="5721268"/>
                </a:lnTo>
                <a:lnTo>
                  <a:pt x="4793557" y="5691863"/>
                </a:lnTo>
                <a:lnTo>
                  <a:pt x="4831131" y="5661906"/>
                </a:lnTo>
                <a:lnTo>
                  <a:pt x="4868244" y="5631401"/>
                </a:lnTo>
                <a:lnTo>
                  <a:pt x="4904890" y="5600356"/>
                </a:lnTo>
                <a:lnTo>
                  <a:pt x="4941062" y="5568776"/>
                </a:lnTo>
                <a:lnTo>
                  <a:pt x="4976754" y="5536667"/>
                </a:lnTo>
                <a:lnTo>
                  <a:pt x="5011961" y="5504035"/>
                </a:lnTo>
                <a:lnTo>
                  <a:pt x="5046675" y="5470888"/>
                </a:lnTo>
                <a:lnTo>
                  <a:pt x="5080891" y="5437229"/>
                </a:lnTo>
                <a:lnTo>
                  <a:pt x="5114601" y="5403067"/>
                </a:lnTo>
                <a:lnTo>
                  <a:pt x="5147800" y="5368407"/>
                </a:lnTo>
                <a:lnTo>
                  <a:pt x="5180482" y="5333254"/>
                </a:lnTo>
                <a:lnTo>
                  <a:pt x="5212639" y="5297616"/>
                </a:lnTo>
                <a:lnTo>
                  <a:pt x="5244267" y="5261498"/>
                </a:lnTo>
                <a:lnTo>
                  <a:pt x="5275357" y="5224906"/>
                </a:lnTo>
                <a:lnTo>
                  <a:pt x="5305905" y="5187847"/>
                </a:lnTo>
                <a:lnTo>
                  <a:pt x="5335904" y="5150326"/>
                </a:lnTo>
                <a:lnTo>
                  <a:pt x="5365347" y="5112350"/>
                </a:lnTo>
                <a:lnTo>
                  <a:pt x="5394229" y="5073925"/>
                </a:lnTo>
                <a:lnTo>
                  <a:pt x="5422542" y="5035057"/>
                </a:lnTo>
                <a:lnTo>
                  <a:pt x="5450281" y="4995752"/>
                </a:lnTo>
                <a:lnTo>
                  <a:pt x="5477439" y="4956016"/>
                </a:lnTo>
                <a:lnTo>
                  <a:pt x="5504010" y="4915855"/>
                </a:lnTo>
                <a:lnTo>
                  <a:pt x="5529988" y="4875276"/>
                </a:lnTo>
                <a:lnTo>
                  <a:pt x="5555366" y="4834284"/>
                </a:lnTo>
                <a:lnTo>
                  <a:pt x="5580138" y="4792886"/>
                </a:lnTo>
                <a:lnTo>
                  <a:pt x="5604298" y="4751087"/>
                </a:lnTo>
                <a:lnTo>
                  <a:pt x="5627839" y="4708895"/>
                </a:lnTo>
                <a:lnTo>
                  <a:pt x="5650755" y="4666314"/>
                </a:lnTo>
                <a:lnTo>
                  <a:pt x="5673040" y="4623351"/>
                </a:lnTo>
                <a:lnTo>
                  <a:pt x="5694688" y="4580013"/>
                </a:lnTo>
                <a:lnTo>
                  <a:pt x="5715691" y="4536304"/>
                </a:lnTo>
                <a:lnTo>
                  <a:pt x="5736045" y="4492233"/>
                </a:lnTo>
                <a:lnTo>
                  <a:pt x="5755741" y="4447803"/>
                </a:lnTo>
                <a:lnTo>
                  <a:pt x="5774776" y="4403023"/>
                </a:lnTo>
                <a:lnTo>
                  <a:pt x="5793141" y="4357897"/>
                </a:lnTo>
                <a:lnTo>
                  <a:pt x="5810830" y="4312431"/>
                </a:lnTo>
                <a:lnTo>
                  <a:pt x="5827838" y="4266633"/>
                </a:lnTo>
                <a:lnTo>
                  <a:pt x="5844158" y="4220508"/>
                </a:lnTo>
                <a:lnTo>
                  <a:pt x="5859783" y="4174062"/>
                </a:lnTo>
                <a:lnTo>
                  <a:pt x="5874708" y="4127302"/>
                </a:lnTo>
                <a:lnTo>
                  <a:pt x="5888925" y="4080233"/>
                </a:lnTo>
                <a:lnTo>
                  <a:pt x="5902430" y="4032861"/>
                </a:lnTo>
                <a:lnTo>
                  <a:pt x="5915214" y="3985193"/>
                </a:lnTo>
                <a:lnTo>
                  <a:pt x="5927273" y="3937235"/>
                </a:lnTo>
                <a:lnTo>
                  <a:pt x="5938600" y="3888993"/>
                </a:lnTo>
                <a:lnTo>
                  <a:pt x="5949188" y="3840473"/>
                </a:lnTo>
                <a:lnTo>
                  <a:pt x="5959031" y="3791680"/>
                </a:lnTo>
                <a:lnTo>
                  <a:pt x="5968123" y="3742622"/>
                </a:lnTo>
                <a:lnTo>
                  <a:pt x="5976458" y="3693305"/>
                </a:lnTo>
                <a:lnTo>
                  <a:pt x="5984028" y="3643734"/>
                </a:lnTo>
                <a:lnTo>
                  <a:pt x="5990829" y="3593915"/>
                </a:lnTo>
                <a:lnTo>
                  <a:pt x="5996853" y="3543855"/>
                </a:lnTo>
                <a:lnTo>
                  <a:pt x="6002094" y="3493560"/>
                </a:lnTo>
                <a:lnTo>
                  <a:pt x="6006547" y="3443035"/>
                </a:lnTo>
                <a:lnTo>
                  <a:pt x="6010204" y="3392288"/>
                </a:lnTo>
                <a:lnTo>
                  <a:pt x="6013059" y="3341324"/>
                </a:lnTo>
                <a:lnTo>
                  <a:pt x="6015106" y="3290149"/>
                </a:lnTo>
                <a:lnTo>
                  <a:pt x="6016339" y="3238770"/>
                </a:lnTo>
                <a:lnTo>
                  <a:pt x="6016752" y="3187191"/>
                </a:lnTo>
                <a:lnTo>
                  <a:pt x="6016391" y="3138820"/>
                </a:lnTo>
                <a:lnTo>
                  <a:pt x="6015314" y="3090622"/>
                </a:lnTo>
                <a:lnTo>
                  <a:pt x="6013523" y="3042603"/>
                </a:lnTo>
                <a:lnTo>
                  <a:pt x="6011026" y="2994767"/>
                </a:lnTo>
                <a:lnTo>
                  <a:pt x="6007827" y="2947121"/>
                </a:lnTo>
                <a:lnTo>
                  <a:pt x="6003930" y="2899668"/>
                </a:lnTo>
                <a:lnTo>
                  <a:pt x="5999342" y="2852415"/>
                </a:lnTo>
                <a:lnTo>
                  <a:pt x="5994067" y="2805366"/>
                </a:lnTo>
                <a:lnTo>
                  <a:pt x="5988111" y="2758526"/>
                </a:lnTo>
                <a:lnTo>
                  <a:pt x="5981478" y="2711900"/>
                </a:lnTo>
                <a:lnTo>
                  <a:pt x="5974174" y="2665493"/>
                </a:lnTo>
                <a:lnTo>
                  <a:pt x="5966203" y="2619311"/>
                </a:lnTo>
                <a:lnTo>
                  <a:pt x="5957572" y="2573359"/>
                </a:lnTo>
                <a:lnTo>
                  <a:pt x="5948284" y="2527640"/>
                </a:lnTo>
                <a:lnTo>
                  <a:pt x="5938346" y="2482162"/>
                </a:lnTo>
                <a:lnTo>
                  <a:pt x="5927762" y="2436927"/>
                </a:lnTo>
                <a:lnTo>
                  <a:pt x="5916537" y="2391943"/>
                </a:lnTo>
                <a:lnTo>
                  <a:pt x="5904677" y="2347213"/>
                </a:lnTo>
                <a:lnTo>
                  <a:pt x="5892187" y="2302743"/>
                </a:lnTo>
                <a:lnTo>
                  <a:pt x="5879071" y="2258538"/>
                </a:lnTo>
                <a:lnTo>
                  <a:pt x="5865335" y="2214603"/>
                </a:lnTo>
                <a:lnTo>
                  <a:pt x="5850984" y="2170943"/>
                </a:lnTo>
                <a:lnTo>
                  <a:pt x="5836024" y="2127563"/>
                </a:lnTo>
                <a:lnTo>
                  <a:pt x="5820458" y="2084468"/>
                </a:lnTo>
                <a:lnTo>
                  <a:pt x="5804293" y="2041663"/>
                </a:lnTo>
                <a:lnTo>
                  <a:pt x="5787534" y="1999153"/>
                </a:lnTo>
                <a:lnTo>
                  <a:pt x="5770185" y="1956944"/>
                </a:lnTo>
                <a:lnTo>
                  <a:pt x="5752252" y="1915040"/>
                </a:lnTo>
                <a:lnTo>
                  <a:pt x="5733740" y="1873446"/>
                </a:lnTo>
                <a:lnTo>
                  <a:pt x="5714653" y="1832168"/>
                </a:lnTo>
                <a:lnTo>
                  <a:pt x="5694998" y="1791211"/>
                </a:lnTo>
                <a:lnTo>
                  <a:pt x="5674780" y="1750579"/>
                </a:lnTo>
                <a:lnTo>
                  <a:pt x="5654002" y="1710278"/>
                </a:lnTo>
                <a:lnTo>
                  <a:pt x="5632671" y="1670312"/>
                </a:lnTo>
                <a:lnTo>
                  <a:pt x="5610792" y="1630687"/>
                </a:lnTo>
                <a:lnTo>
                  <a:pt x="5588369" y="1591408"/>
                </a:lnTo>
                <a:lnTo>
                  <a:pt x="5565408" y="1552480"/>
                </a:lnTo>
                <a:lnTo>
                  <a:pt x="5541914" y="1513908"/>
                </a:lnTo>
                <a:lnTo>
                  <a:pt x="5517893" y="1475697"/>
                </a:lnTo>
                <a:lnTo>
                  <a:pt x="5493348" y="1437852"/>
                </a:lnTo>
                <a:lnTo>
                  <a:pt x="5468286" y="1400379"/>
                </a:lnTo>
                <a:lnTo>
                  <a:pt x="5442712" y="1363281"/>
                </a:lnTo>
                <a:lnTo>
                  <a:pt x="5416630" y="1326565"/>
                </a:lnTo>
                <a:lnTo>
                  <a:pt x="5390045" y="1290235"/>
                </a:lnTo>
                <a:lnTo>
                  <a:pt x="5362964" y="1254297"/>
                </a:lnTo>
                <a:lnTo>
                  <a:pt x="5335390" y="1218755"/>
                </a:lnTo>
                <a:lnTo>
                  <a:pt x="5307330" y="1183614"/>
                </a:lnTo>
                <a:lnTo>
                  <a:pt x="5278788" y="1148880"/>
                </a:lnTo>
                <a:lnTo>
                  <a:pt x="5249769" y="1114558"/>
                </a:lnTo>
                <a:lnTo>
                  <a:pt x="5220278" y="1080652"/>
                </a:lnTo>
                <a:lnTo>
                  <a:pt x="5190321" y="1047169"/>
                </a:lnTo>
                <a:lnTo>
                  <a:pt x="5159903" y="1014112"/>
                </a:lnTo>
                <a:lnTo>
                  <a:pt x="5129029" y="981487"/>
                </a:lnTo>
                <a:lnTo>
                  <a:pt x="5097703" y="949299"/>
                </a:lnTo>
                <a:lnTo>
                  <a:pt x="5065932" y="917553"/>
                </a:lnTo>
                <a:lnTo>
                  <a:pt x="5033720" y="886254"/>
                </a:lnTo>
                <a:lnTo>
                  <a:pt x="5001072" y="855407"/>
                </a:lnTo>
                <a:lnTo>
                  <a:pt x="4967994" y="825017"/>
                </a:lnTo>
                <a:lnTo>
                  <a:pt x="4934490" y="795090"/>
                </a:lnTo>
                <a:lnTo>
                  <a:pt x="4900566" y="765630"/>
                </a:lnTo>
                <a:lnTo>
                  <a:pt x="4866226" y="736643"/>
                </a:lnTo>
                <a:lnTo>
                  <a:pt x="4831477" y="708133"/>
                </a:lnTo>
                <a:lnTo>
                  <a:pt x="4796322" y="680105"/>
                </a:lnTo>
                <a:lnTo>
                  <a:pt x="4760768" y="652565"/>
                </a:lnTo>
                <a:lnTo>
                  <a:pt x="4724819" y="625518"/>
                </a:lnTo>
                <a:lnTo>
                  <a:pt x="4688481" y="598968"/>
                </a:lnTo>
                <a:lnTo>
                  <a:pt x="4651758" y="572921"/>
                </a:lnTo>
                <a:lnTo>
                  <a:pt x="4614655" y="547382"/>
                </a:lnTo>
                <a:lnTo>
                  <a:pt x="4577179" y="522356"/>
                </a:lnTo>
                <a:lnTo>
                  <a:pt x="4539333" y="497848"/>
                </a:lnTo>
                <a:lnTo>
                  <a:pt x="4501124" y="473863"/>
                </a:lnTo>
                <a:lnTo>
                  <a:pt x="4462555" y="450406"/>
                </a:lnTo>
                <a:lnTo>
                  <a:pt x="4423633" y="427482"/>
                </a:lnTo>
                <a:lnTo>
                  <a:pt x="4384362" y="405096"/>
                </a:lnTo>
                <a:lnTo>
                  <a:pt x="4344748" y="383254"/>
                </a:lnTo>
                <a:lnTo>
                  <a:pt x="4304795" y="361960"/>
                </a:lnTo>
                <a:lnTo>
                  <a:pt x="4264510" y="341219"/>
                </a:lnTo>
                <a:lnTo>
                  <a:pt x="4223896" y="321037"/>
                </a:lnTo>
                <a:lnTo>
                  <a:pt x="4182959" y="301418"/>
                </a:lnTo>
                <a:lnTo>
                  <a:pt x="4141704" y="282368"/>
                </a:lnTo>
                <a:lnTo>
                  <a:pt x="4100136" y="263892"/>
                </a:lnTo>
                <a:lnTo>
                  <a:pt x="4058261" y="245994"/>
                </a:lnTo>
                <a:lnTo>
                  <a:pt x="4016083" y="228680"/>
                </a:lnTo>
                <a:lnTo>
                  <a:pt x="3973608" y="211955"/>
                </a:lnTo>
                <a:lnTo>
                  <a:pt x="3930841" y="195823"/>
                </a:lnTo>
                <a:lnTo>
                  <a:pt x="3887787" y="180291"/>
                </a:lnTo>
                <a:lnTo>
                  <a:pt x="3844450" y="165363"/>
                </a:lnTo>
                <a:lnTo>
                  <a:pt x="3800837" y="151043"/>
                </a:lnTo>
                <a:lnTo>
                  <a:pt x="3756952" y="137338"/>
                </a:lnTo>
                <a:lnTo>
                  <a:pt x="3712800" y="124252"/>
                </a:lnTo>
                <a:lnTo>
                  <a:pt x="3668387" y="111790"/>
                </a:lnTo>
                <a:lnTo>
                  <a:pt x="3623717" y="99958"/>
                </a:lnTo>
                <a:lnTo>
                  <a:pt x="3578796" y="88760"/>
                </a:lnTo>
                <a:lnTo>
                  <a:pt x="3533629" y="78202"/>
                </a:lnTo>
                <a:lnTo>
                  <a:pt x="3488221" y="68288"/>
                </a:lnTo>
                <a:lnTo>
                  <a:pt x="3442577" y="59023"/>
                </a:lnTo>
                <a:lnTo>
                  <a:pt x="3396702" y="50413"/>
                </a:lnTo>
                <a:lnTo>
                  <a:pt x="3350601" y="42463"/>
                </a:lnTo>
                <a:lnTo>
                  <a:pt x="3304280" y="35178"/>
                </a:lnTo>
                <a:lnTo>
                  <a:pt x="3257744" y="28562"/>
                </a:lnTo>
                <a:lnTo>
                  <a:pt x="3210997" y="22622"/>
                </a:lnTo>
                <a:lnTo>
                  <a:pt x="3164045" y="17361"/>
                </a:lnTo>
                <a:lnTo>
                  <a:pt x="3116894" y="12785"/>
                </a:lnTo>
                <a:lnTo>
                  <a:pt x="3069547" y="8900"/>
                </a:lnTo>
                <a:lnTo>
                  <a:pt x="3022010" y="5709"/>
                </a:lnTo>
                <a:lnTo>
                  <a:pt x="2974289" y="3219"/>
                </a:lnTo>
                <a:lnTo>
                  <a:pt x="2926388" y="1434"/>
                </a:lnTo>
                <a:lnTo>
                  <a:pt x="2878313" y="359"/>
                </a:lnTo>
                <a:lnTo>
                  <a:pt x="2830068" y="0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56182" y="1995678"/>
            <a:ext cx="310832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607060" marR="5080" indent="-594995">
              <a:lnSpc>
                <a:spcPts val="3890"/>
              </a:lnSpc>
              <a:spcBef>
                <a:spcPts val="585"/>
              </a:spcBef>
            </a:pPr>
            <a:r>
              <a:rPr sz="3600" spc="-120" dirty="0">
                <a:solidFill>
                  <a:srgbClr val="000000"/>
                </a:solidFill>
              </a:rPr>
              <a:t>What </a:t>
            </a:r>
            <a:r>
              <a:rPr sz="3600" spc="-150" dirty="0">
                <a:solidFill>
                  <a:srgbClr val="000000"/>
                </a:solidFill>
              </a:rPr>
              <a:t>is</a:t>
            </a:r>
            <a:r>
              <a:rPr sz="3600" spc="-480" dirty="0">
                <a:solidFill>
                  <a:srgbClr val="000000"/>
                </a:solidFill>
              </a:rPr>
              <a:t> </a:t>
            </a:r>
            <a:r>
              <a:rPr sz="3600" spc="-90" dirty="0">
                <a:solidFill>
                  <a:srgbClr val="000000"/>
                </a:solidFill>
              </a:rPr>
              <a:t>Machine  </a:t>
            </a:r>
            <a:r>
              <a:rPr sz="3600" spc="-180" dirty="0">
                <a:solidFill>
                  <a:srgbClr val="000000"/>
                </a:solidFill>
              </a:rPr>
              <a:t>Learning</a:t>
            </a:r>
            <a:r>
              <a:rPr sz="3600" spc="-270" dirty="0">
                <a:solidFill>
                  <a:srgbClr val="000000"/>
                </a:solidFill>
              </a:rPr>
              <a:t> </a:t>
            </a:r>
            <a:r>
              <a:rPr sz="3600" spc="345" dirty="0">
                <a:solidFill>
                  <a:srgbClr val="000000"/>
                </a:solidFill>
              </a:rPr>
              <a:t>?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2288285" y="3338321"/>
            <a:ext cx="935990" cy="0"/>
          </a:xfrm>
          <a:custGeom>
            <a:avLst/>
            <a:gdLst/>
            <a:ahLst/>
            <a:cxnLst/>
            <a:rect l="l" t="t" r="r" b="b"/>
            <a:pathLst>
              <a:path w="935989">
                <a:moveTo>
                  <a:pt x="0" y="0"/>
                </a:moveTo>
                <a:lnTo>
                  <a:pt x="935482" y="0"/>
                </a:lnTo>
              </a:path>
            </a:pathLst>
          </a:custGeom>
          <a:ln w="25908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4215" y="3932301"/>
            <a:ext cx="4375150" cy="153479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1300" marR="5080" indent="-229235">
              <a:lnSpc>
                <a:spcPct val="90000"/>
              </a:lnSpc>
              <a:spcBef>
                <a:spcPts val="31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US" spc="-5" dirty="0">
                <a:latin typeface="Carlito"/>
                <a:cs typeface="Carlito"/>
              </a:rPr>
              <a:t>Machine learning is a field of artificial intelligence (AI) that focuses on the development of algorithms and statistical models that enable computers to perform tasks without being explicitly programmed.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0254" y="1030224"/>
            <a:ext cx="10428617" cy="4797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81" y="0"/>
            <a:ext cx="1671955" cy="1567815"/>
          </a:xfrm>
          <a:custGeom>
            <a:avLst/>
            <a:gdLst/>
            <a:ahLst/>
            <a:cxnLst/>
            <a:rect l="l" t="t" r="r" b="b"/>
            <a:pathLst>
              <a:path w="1671955" h="1567815">
                <a:moveTo>
                  <a:pt x="1671866" y="275475"/>
                </a:moveTo>
                <a:lnTo>
                  <a:pt x="1396403" y="0"/>
                </a:lnTo>
                <a:lnTo>
                  <a:pt x="0" y="0"/>
                </a:lnTo>
                <a:lnTo>
                  <a:pt x="0" y="1188339"/>
                </a:lnTo>
                <a:lnTo>
                  <a:pt x="379514" y="1567815"/>
                </a:lnTo>
                <a:lnTo>
                  <a:pt x="980821" y="966508"/>
                </a:lnTo>
                <a:lnTo>
                  <a:pt x="1215504" y="1201166"/>
                </a:lnTo>
                <a:lnTo>
                  <a:pt x="1671866" y="744855"/>
                </a:lnTo>
                <a:lnTo>
                  <a:pt x="1437157" y="510184"/>
                </a:lnTo>
                <a:lnTo>
                  <a:pt x="1671866" y="275475"/>
                </a:lnTo>
                <a:close/>
              </a:path>
            </a:pathLst>
          </a:custGeom>
          <a:solidFill>
            <a:srgbClr val="4471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7360" y="0"/>
            <a:ext cx="2834640" cy="1485265"/>
          </a:xfrm>
          <a:custGeom>
            <a:avLst/>
            <a:gdLst/>
            <a:ahLst/>
            <a:cxnLst/>
            <a:rect l="l" t="t" r="r" b="b"/>
            <a:pathLst>
              <a:path w="2834640" h="1485265">
                <a:moveTo>
                  <a:pt x="2834640" y="0"/>
                </a:moveTo>
                <a:lnTo>
                  <a:pt x="0" y="0"/>
                </a:lnTo>
                <a:lnTo>
                  <a:pt x="789317" y="753224"/>
                </a:lnTo>
                <a:lnTo>
                  <a:pt x="543687" y="998855"/>
                </a:lnTo>
                <a:lnTo>
                  <a:pt x="1029843" y="1485011"/>
                </a:lnTo>
                <a:lnTo>
                  <a:pt x="1286852" y="1228001"/>
                </a:lnTo>
                <a:lnTo>
                  <a:pt x="1552321" y="1481328"/>
                </a:lnTo>
                <a:lnTo>
                  <a:pt x="2834640" y="257683"/>
                </a:lnTo>
                <a:lnTo>
                  <a:pt x="283464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525267" y="643127"/>
            <a:ext cx="7141845" cy="6215380"/>
            <a:chOff x="2525267" y="643127"/>
            <a:chExt cx="7141845" cy="6215380"/>
          </a:xfrm>
        </p:grpSpPr>
        <p:sp>
          <p:nvSpPr>
            <p:cNvPr id="5" name="object 5"/>
            <p:cNvSpPr/>
            <p:nvPr/>
          </p:nvSpPr>
          <p:spPr>
            <a:xfrm>
              <a:off x="7976615" y="6115812"/>
              <a:ext cx="1493520" cy="742315"/>
            </a:xfrm>
            <a:custGeom>
              <a:avLst/>
              <a:gdLst/>
              <a:ahLst/>
              <a:cxnLst/>
              <a:rect l="l" t="t" r="r" b="b"/>
              <a:pathLst>
                <a:path w="1493520" h="742315">
                  <a:moveTo>
                    <a:pt x="746759" y="0"/>
                  </a:moveTo>
                  <a:lnTo>
                    <a:pt x="0" y="742187"/>
                  </a:lnTo>
                  <a:lnTo>
                    <a:pt x="1493519" y="742187"/>
                  </a:lnTo>
                  <a:lnTo>
                    <a:pt x="746759" y="0"/>
                  </a:lnTo>
                  <a:close/>
                </a:path>
              </a:pathLst>
            </a:custGeom>
            <a:solidFill>
              <a:srgbClr val="4471C4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25267" y="643127"/>
              <a:ext cx="7141464" cy="55717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04759" y="6452616"/>
              <a:ext cx="814069" cy="405765"/>
            </a:xfrm>
            <a:custGeom>
              <a:avLst/>
              <a:gdLst/>
              <a:ahLst/>
              <a:cxnLst/>
              <a:rect l="l" t="t" r="r" b="b"/>
              <a:pathLst>
                <a:path w="814070" h="405765">
                  <a:moveTo>
                    <a:pt x="406908" y="0"/>
                  </a:moveTo>
                  <a:lnTo>
                    <a:pt x="0" y="405384"/>
                  </a:lnTo>
                  <a:lnTo>
                    <a:pt x="813816" y="405384"/>
                  </a:lnTo>
                  <a:lnTo>
                    <a:pt x="406908" y="0"/>
                  </a:lnTo>
                  <a:close/>
                </a:path>
              </a:pathLst>
            </a:custGeom>
            <a:solidFill>
              <a:srgbClr val="4471C4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0" y="5029200"/>
            <a:ext cx="12192000" cy="17964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" y="457200"/>
            <a:ext cx="11734800" cy="5669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09981"/>
            <a:ext cx="52324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60" dirty="0">
                <a:latin typeface="Trebuchet MS"/>
                <a:cs typeface="Trebuchet MS"/>
              </a:rPr>
              <a:t>SUPERVISED</a:t>
            </a:r>
            <a:r>
              <a:rPr sz="4400" spc="-390" dirty="0">
                <a:latin typeface="Trebuchet MS"/>
                <a:cs typeface="Trebuchet MS"/>
              </a:rPr>
              <a:t> </a:t>
            </a:r>
            <a:r>
              <a:rPr sz="4400" spc="-170" dirty="0">
                <a:latin typeface="Trebuchet MS"/>
                <a:cs typeface="Trebuchet MS"/>
              </a:rPr>
              <a:t>LEARNING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78090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latin typeface="Carlito"/>
                <a:cs typeface="Carlito"/>
              </a:rPr>
              <a:t>Machine </a:t>
            </a:r>
            <a:r>
              <a:rPr sz="2800" spc="-10" dirty="0">
                <a:latin typeface="Carlito"/>
                <a:cs typeface="Carlito"/>
              </a:rPr>
              <a:t>Learning </a:t>
            </a:r>
            <a:r>
              <a:rPr sz="2800" spc="-5" dirty="0">
                <a:latin typeface="Carlito"/>
                <a:cs typeface="Carlito"/>
              </a:rPr>
              <a:t>model learns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past </a:t>
            </a:r>
            <a:r>
              <a:rPr sz="2800" spc="-10" dirty="0">
                <a:latin typeface="Carlito"/>
                <a:cs typeface="Carlito"/>
              </a:rPr>
              <a:t>input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20" dirty="0">
                <a:latin typeface="Carlito"/>
                <a:cs typeface="Carlito"/>
              </a:rPr>
              <a:t>makes  </a:t>
            </a:r>
            <a:r>
              <a:rPr sz="2800" spc="-15" dirty="0">
                <a:latin typeface="Carlito"/>
                <a:cs typeface="Carlito"/>
              </a:rPr>
              <a:t>future </a:t>
            </a:r>
            <a:r>
              <a:rPr sz="2800" spc="-10" dirty="0">
                <a:latin typeface="Carlito"/>
                <a:cs typeface="Carlito"/>
              </a:rPr>
              <a:t>prediction </a:t>
            </a:r>
            <a:r>
              <a:rPr sz="2800" spc="-5" dirty="0">
                <a:latin typeface="Carlito"/>
                <a:cs typeface="Carlito"/>
              </a:rPr>
              <a:t>as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output.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9840" y="2828688"/>
            <a:ext cx="8363403" cy="3641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797" y="80772"/>
            <a:ext cx="11230146" cy="6606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91057"/>
            <a:ext cx="63131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42210" algn="l"/>
              </a:tabLst>
            </a:pPr>
            <a:r>
              <a:rPr sz="4400" spc="-100" dirty="0">
                <a:solidFill>
                  <a:srgbClr val="000000"/>
                </a:solidFill>
              </a:rPr>
              <a:t>Why</a:t>
            </a:r>
            <a:r>
              <a:rPr sz="4400" spc="-330" dirty="0">
                <a:solidFill>
                  <a:srgbClr val="000000"/>
                </a:solidFill>
              </a:rPr>
              <a:t> </a:t>
            </a:r>
            <a:r>
              <a:rPr sz="4400" spc="95" dirty="0">
                <a:solidFill>
                  <a:srgbClr val="000000"/>
                </a:solidFill>
              </a:rPr>
              <a:t>SVM	</a:t>
            </a:r>
            <a:r>
              <a:rPr sz="4400" spc="-160" dirty="0">
                <a:solidFill>
                  <a:srgbClr val="000000"/>
                </a:solidFill>
              </a:rPr>
              <a:t>&amp; </a:t>
            </a:r>
            <a:r>
              <a:rPr sz="4400" spc="-220" dirty="0">
                <a:solidFill>
                  <a:srgbClr val="000000"/>
                </a:solidFill>
              </a:rPr>
              <a:t>its </a:t>
            </a:r>
            <a:r>
              <a:rPr sz="4400" spc="-210" dirty="0">
                <a:solidFill>
                  <a:srgbClr val="000000"/>
                </a:solidFill>
              </a:rPr>
              <a:t>Case</a:t>
            </a:r>
            <a:r>
              <a:rPr sz="4400" spc="-690" dirty="0">
                <a:solidFill>
                  <a:srgbClr val="000000"/>
                </a:solidFill>
              </a:rPr>
              <a:t> </a:t>
            </a:r>
            <a:r>
              <a:rPr sz="4400" spc="-85" dirty="0">
                <a:solidFill>
                  <a:srgbClr val="000000"/>
                </a:solidFill>
              </a:rPr>
              <a:t>Study?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38200" y="2019300"/>
            <a:ext cx="10515600" cy="4002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70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6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458</Words>
  <Application>Microsoft Office PowerPoint</Application>
  <PresentationFormat>Widescreen</PresentationFormat>
  <Paragraphs>53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Carlito</vt:lpstr>
      <vt:lpstr>Trebuchet MS</vt:lpstr>
      <vt:lpstr>Office Theme</vt:lpstr>
      <vt:lpstr>Machine Learning</vt:lpstr>
      <vt:lpstr>PowerPoint Presentation</vt:lpstr>
      <vt:lpstr>What is Machine  Learning ?</vt:lpstr>
      <vt:lpstr>PowerPoint Presentation</vt:lpstr>
      <vt:lpstr>PowerPoint Presentation</vt:lpstr>
      <vt:lpstr>PowerPoint Presentation</vt:lpstr>
      <vt:lpstr>Why SVM &amp; its Case Study?</vt:lpstr>
      <vt:lpstr>PowerPoint Presentation</vt:lpstr>
      <vt:lpstr>PowerPoint Presentation</vt:lpstr>
      <vt:lpstr>SVM</vt:lpstr>
      <vt:lpstr>PowerPoint Presentation</vt:lpstr>
      <vt:lpstr>UNDERSTANDING SVM ?</vt:lpstr>
      <vt:lpstr>GOAL &amp; it’s Keywords</vt:lpstr>
      <vt:lpstr>PowerPoint Presentation</vt:lpstr>
      <vt:lpstr>KERNAL</vt:lpstr>
      <vt:lpstr>NOT LINEARLY  SEPARABLE</vt:lpstr>
      <vt:lpstr>2-D to 3-D</vt:lpstr>
      <vt:lpstr>Types of Kernel</vt:lpstr>
      <vt:lpstr>Linear Kernel</vt:lpstr>
      <vt:lpstr> Polynomial Kernel</vt:lpstr>
      <vt:lpstr>Radial Basis Function(RGF)</vt:lpstr>
      <vt:lpstr>Sigmoid</vt:lpstr>
      <vt:lpstr>But How does the prediction works ?</vt:lpstr>
      <vt:lpstr>USE CASE – PROBLEM STATEMENT</vt:lpstr>
      <vt:lpstr>PowerPoint Presentation</vt:lpstr>
      <vt:lpstr>PowerPoint Presentation</vt:lpstr>
      <vt:lpstr>SVM Use Cases</vt:lpstr>
      <vt:lpstr>ADVANTAGES</vt:lpstr>
      <vt:lpstr>Use Case in PYTHON 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lastModifiedBy>Muhammad Hassan Farid</cp:lastModifiedBy>
  <cp:revision>5</cp:revision>
  <dcterms:created xsi:type="dcterms:W3CDTF">2023-12-17T15:46:31Z</dcterms:created>
  <dcterms:modified xsi:type="dcterms:W3CDTF">2023-12-19T04:48:42Z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2023-12-17T00:00:00Z</vt:filetime>
  </property>
</Properties>
</file>