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9" r:id="rId6"/>
    <p:sldId id="261" r:id="rId7"/>
    <p:sldId id="266" r:id="rId8"/>
    <p:sldId id="267" r:id="rId9"/>
    <p:sldId id="271" r:id="rId10"/>
    <p:sldId id="272" r:id="rId11"/>
    <p:sldId id="282" r:id="rId12"/>
    <p:sldId id="283" r:id="rId13"/>
    <p:sldId id="284" r:id="rId14"/>
    <p:sldId id="285" r:id="rId15"/>
    <p:sldId id="28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6A566-99D7-4E9C-BFAD-915342019C42}" v="471" dt="2024-01-02T14:57:36.282"/>
    <p1510:client id="{D97A62C1-E5B5-416A-8427-56648638ECD7}" v="68" vWet="70" dt="2024-01-02T02:54:35.1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88126" autoAdjust="0"/>
  </p:normalViewPr>
  <p:slideViewPr>
    <p:cSldViewPr>
      <p:cViewPr>
        <p:scale>
          <a:sx n="84" d="100"/>
          <a:sy n="84" d="100"/>
        </p:scale>
        <p:origin x="835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9F15A-8427-440C-BA49-BA855164C4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EDE587-121E-4696-9F75-7BF412A3BA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algorithm depends on the dataset used and the accuracy and low complexity we get from the that model.</a:t>
          </a:r>
        </a:p>
      </dgm:t>
    </dgm:pt>
    <dgm:pt modelId="{3A91D754-087B-4A54-9CCD-04044784B2A9}" type="parTrans" cxnId="{43AD0BFE-C4E8-42E4-B1A8-AD7CE37E3284}">
      <dgm:prSet/>
      <dgm:spPr/>
      <dgm:t>
        <a:bodyPr/>
        <a:lstStyle/>
        <a:p>
          <a:endParaRPr lang="en-US"/>
        </a:p>
      </dgm:t>
    </dgm:pt>
    <dgm:pt modelId="{5C8B39FB-84EF-4193-A02D-DDAABA775359}" type="sibTrans" cxnId="{43AD0BFE-C4E8-42E4-B1A8-AD7CE37E3284}">
      <dgm:prSet/>
      <dgm:spPr/>
      <dgm:t>
        <a:bodyPr/>
        <a:lstStyle/>
        <a:p>
          <a:endParaRPr lang="en-US"/>
        </a:p>
      </dgm:t>
    </dgm:pt>
    <dgm:pt modelId="{4D12E0FB-4781-4144-9E2E-7F0CC69498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us look into the code and then identify which algorithm is better in performance.</a:t>
          </a:r>
        </a:p>
      </dgm:t>
    </dgm:pt>
    <dgm:pt modelId="{B6D54133-6763-4763-9DAD-E11DD8FE00B0}" type="parTrans" cxnId="{BA67807F-F194-46EB-A205-0BF0C2B654F8}">
      <dgm:prSet/>
      <dgm:spPr/>
      <dgm:t>
        <a:bodyPr/>
        <a:lstStyle/>
        <a:p>
          <a:endParaRPr lang="en-US"/>
        </a:p>
      </dgm:t>
    </dgm:pt>
    <dgm:pt modelId="{4B52DC0E-E458-41A1-B743-E901EFFBE732}" type="sibTrans" cxnId="{BA67807F-F194-46EB-A205-0BF0C2B654F8}">
      <dgm:prSet/>
      <dgm:spPr/>
      <dgm:t>
        <a:bodyPr/>
        <a:lstStyle/>
        <a:p>
          <a:endParaRPr lang="en-US"/>
        </a:p>
      </dgm:t>
    </dgm:pt>
    <dgm:pt modelId="{5129D888-A3EF-4E26-BE92-5BF3DCA6E79E}" type="pres">
      <dgm:prSet presAssocID="{51F9F15A-8427-440C-BA49-BA855164C4A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78B981-8548-4E10-B290-6FE2DF04816C}" type="pres">
      <dgm:prSet presAssocID="{8CEDE587-121E-4696-9F75-7BF412A3BA50}" presName="compNode" presStyleCnt="0"/>
      <dgm:spPr/>
    </dgm:pt>
    <dgm:pt modelId="{67DDE6C6-A9A9-4D36-81D4-79BCADAFE064}" type="pres">
      <dgm:prSet presAssocID="{8CEDE587-121E-4696-9F75-7BF412A3BA50}" presName="bgRect" presStyleLbl="bgShp" presStyleIdx="0" presStyleCnt="2"/>
      <dgm:spPr/>
    </dgm:pt>
    <dgm:pt modelId="{113785B5-0B5E-4FF2-B0FF-02594FE1EAB5}" type="pres">
      <dgm:prSet presAssocID="{8CEDE587-121E-4696-9F75-7BF412A3BA50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1395C6-E470-437E-AF2F-F836DD03962E}" type="pres">
      <dgm:prSet presAssocID="{8CEDE587-121E-4696-9F75-7BF412A3BA50}" presName="spaceRect" presStyleCnt="0"/>
      <dgm:spPr/>
    </dgm:pt>
    <dgm:pt modelId="{CFC4199D-FE32-41A0-AA30-6A357828A1A7}" type="pres">
      <dgm:prSet presAssocID="{8CEDE587-121E-4696-9F75-7BF412A3BA5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B95E7F-CA24-457E-B85B-80F7366CD53E}" type="pres">
      <dgm:prSet presAssocID="{5C8B39FB-84EF-4193-A02D-DDAABA775359}" presName="sibTrans" presStyleCnt="0"/>
      <dgm:spPr/>
    </dgm:pt>
    <dgm:pt modelId="{F2EF5F6E-FFED-44EA-AFB2-DA05DF84E0C3}" type="pres">
      <dgm:prSet presAssocID="{4D12E0FB-4781-4144-9E2E-7F0CC694988B}" presName="compNode" presStyleCnt="0"/>
      <dgm:spPr/>
    </dgm:pt>
    <dgm:pt modelId="{60EF3632-88C3-43EF-B630-C925144B134A}" type="pres">
      <dgm:prSet presAssocID="{4D12E0FB-4781-4144-9E2E-7F0CC694988B}" presName="bgRect" presStyleLbl="bgShp" presStyleIdx="1" presStyleCnt="2"/>
      <dgm:spPr/>
    </dgm:pt>
    <dgm:pt modelId="{2BCDA91D-F77F-4AEF-84F7-32BAA3880479}" type="pres">
      <dgm:prSet presAssocID="{4D12E0FB-4781-4144-9E2E-7F0CC694988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EF931F5-21F0-4DD6-8168-32F5D2F0872D}" type="pres">
      <dgm:prSet presAssocID="{4D12E0FB-4781-4144-9E2E-7F0CC694988B}" presName="spaceRect" presStyleCnt="0"/>
      <dgm:spPr/>
    </dgm:pt>
    <dgm:pt modelId="{9812FFA1-46CD-4C9C-B8F3-3B7C81A03A73}" type="pres">
      <dgm:prSet presAssocID="{4D12E0FB-4781-4144-9E2E-7F0CC694988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71E42-54F0-42C7-9563-57BC9B73A4AD}" type="presOf" srcId="{51F9F15A-8427-440C-BA49-BA855164C4A3}" destId="{5129D888-A3EF-4E26-BE92-5BF3DCA6E79E}" srcOrd="0" destOrd="0" presId="urn:microsoft.com/office/officeart/2018/2/layout/IconVerticalSolidList"/>
    <dgm:cxn modelId="{43AD0BFE-C4E8-42E4-B1A8-AD7CE37E3284}" srcId="{51F9F15A-8427-440C-BA49-BA855164C4A3}" destId="{8CEDE587-121E-4696-9F75-7BF412A3BA50}" srcOrd="0" destOrd="0" parTransId="{3A91D754-087B-4A54-9CCD-04044784B2A9}" sibTransId="{5C8B39FB-84EF-4193-A02D-DDAABA775359}"/>
    <dgm:cxn modelId="{BA67807F-F194-46EB-A205-0BF0C2B654F8}" srcId="{51F9F15A-8427-440C-BA49-BA855164C4A3}" destId="{4D12E0FB-4781-4144-9E2E-7F0CC694988B}" srcOrd="1" destOrd="0" parTransId="{B6D54133-6763-4763-9DAD-E11DD8FE00B0}" sibTransId="{4B52DC0E-E458-41A1-B743-E901EFFBE732}"/>
    <dgm:cxn modelId="{6FBE52D4-1FC1-4108-94F1-A1079F20367F}" type="presOf" srcId="{4D12E0FB-4781-4144-9E2E-7F0CC694988B}" destId="{9812FFA1-46CD-4C9C-B8F3-3B7C81A03A73}" srcOrd="0" destOrd="0" presId="urn:microsoft.com/office/officeart/2018/2/layout/IconVerticalSolidList"/>
    <dgm:cxn modelId="{E889BDCC-6945-4534-8137-3A98564A7D04}" type="presOf" srcId="{8CEDE587-121E-4696-9F75-7BF412A3BA50}" destId="{CFC4199D-FE32-41A0-AA30-6A357828A1A7}" srcOrd="0" destOrd="0" presId="urn:microsoft.com/office/officeart/2018/2/layout/IconVerticalSolidList"/>
    <dgm:cxn modelId="{C1B2FC7D-C395-422F-9D10-77625AD15226}" type="presParOf" srcId="{5129D888-A3EF-4E26-BE92-5BF3DCA6E79E}" destId="{8778B981-8548-4E10-B290-6FE2DF04816C}" srcOrd="0" destOrd="0" presId="urn:microsoft.com/office/officeart/2018/2/layout/IconVerticalSolidList"/>
    <dgm:cxn modelId="{30EE46FE-756A-48CF-9A98-2992FBC01D95}" type="presParOf" srcId="{8778B981-8548-4E10-B290-6FE2DF04816C}" destId="{67DDE6C6-A9A9-4D36-81D4-79BCADAFE064}" srcOrd="0" destOrd="0" presId="urn:microsoft.com/office/officeart/2018/2/layout/IconVerticalSolidList"/>
    <dgm:cxn modelId="{677B85FC-037F-43E1-8D1D-20CBE5124318}" type="presParOf" srcId="{8778B981-8548-4E10-B290-6FE2DF04816C}" destId="{113785B5-0B5E-4FF2-B0FF-02594FE1EAB5}" srcOrd="1" destOrd="0" presId="urn:microsoft.com/office/officeart/2018/2/layout/IconVerticalSolidList"/>
    <dgm:cxn modelId="{BC5DF62A-8593-4B71-8BF4-935187969504}" type="presParOf" srcId="{8778B981-8548-4E10-B290-6FE2DF04816C}" destId="{A01395C6-E470-437E-AF2F-F836DD03962E}" srcOrd="2" destOrd="0" presId="urn:microsoft.com/office/officeart/2018/2/layout/IconVerticalSolidList"/>
    <dgm:cxn modelId="{5E6A1CC8-35F9-4CF3-B739-47D44122A63B}" type="presParOf" srcId="{8778B981-8548-4E10-B290-6FE2DF04816C}" destId="{CFC4199D-FE32-41A0-AA30-6A357828A1A7}" srcOrd="3" destOrd="0" presId="urn:microsoft.com/office/officeart/2018/2/layout/IconVerticalSolidList"/>
    <dgm:cxn modelId="{EA833B90-6FF5-45AC-9787-79F07870BE0F}" type="presParOf" srcId="{5129D888-A3EF-4E26-BE92-5BF3DCA6E79E}" destId="{7CB95E7F-CA24-457E-B85B-80F7366CD53E}" srcOrd="1" destOrd="0" presId="urn:microsoft.com/office/officeart/2018/2/layout/IconVerticalSolidList"/>
    <dgm:cxn modelId="{827C3F84-0EE8-4FD9-8684-6342D160A0D5}" type="presParOf" srcId="{5129D888-A3EF-4E26-BE92-5BF3DCA6E79E}" destId="{F2EF5F6E-FFED-44EA-AFB2-DA05DF84E0C3}" srcOrd="2" destOrd="0" presId="urn:microsoft.com/office/officeart/2018/2/layout/IconVerticalSolidList"/>
    <dgm:cxn modelId="{3888ED4C-2CA5-4C85-ABF7-573C29706D7B}" type="presParOf" srcId="{F2EF5F6E-FFED-44EA-AFB2-DA05DF84E0C3}" destId="{60EF3632-88C3-43EF-B630-C925144B134A}" srcOrd="0" destOrd="0" presId="urn:microsoft.com/office/officeart/2018/2/layout/IconVerticalSolidList"/>
    <dgm:cxn modelId="{7B9A07CD-2063-425B-AAFA-523490FC7478}" type="presParOf" srcId="{F2EF5F6E-FFED-44EA-AFB2-DA05DF84E0C3}" destId="{2BCDA91D-F77F-4AEF-84F7-32BAA3880479}" srcOrd="1" destOrd="0" presId="urn:microsoft.com/office/officeart/2018/2/layout/IconVerticalSolidList"/>
    <dgm:cxn modelId="{6BE27433-B30B-4FBB-B8D4-6A294C314F9A}" type="presParOf" srcId="{F2EF5F6E-FFED-44EA-AFB2-DA05DF84E0C3}" destId="{7EF931F5-21F0-4DD6-8168-32F5D2F0872D}" srcOrd="2" destOrd="0" presId="urn:microsoft.com/office/officeart/2018/2/layout/IconVerticalSolidList"/>
    <dgm:cxn modelId="{C7B87412-519E-4174-9BBA-CB6E3A29208F}" type="presParOf" srcId="{F2EF5F6E-FFED-44EA-AFB2-DA05DF84E0C3}" destId="{9812FFA1-46CD-4C9C-B8F3-3B7C81A03A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DE6C6-A9A9-4D36-81D4-79BCADAFE064}">
      <dsp:nvSpPr>
        <dsp:cNvPr id="0" name=""/>
        <dsp:cNvSpPr/>
      </dsp:nvSpPr>
      <dsp:spPr>
        <a:xfrm>
          <a:off x="0" y="735520"/>
          <a:ext cx="5303520" cy="135788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785B5-0B5E-4FF2-B0FF-02594FE1EAB5}">
      <dsp:nvSpPr>
        <dsp:cNvPr id="0" name=""/>
        <dsp:cNvSpPr/>
      </dsp:nvSpPr>
      <dsp:spPr>
        <a:xfrm>
          <a:off x="410759" y="1041044"/>
          <a:ext cx="746836" cy="74683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4199D-FE32-41A0-AA30-6A357828A1A7}">
      <dsp:nvSpPr>
        <dsp:cNvPr id="0" name=""/>
        <dsp:cNvSpPr/>
      </dsp:nvSpPr>
      <dsp:spPr>
        <a:xfrm>
          <a:off x="1568356" y="735520"/>
          <a:ext cx="3735163" cy="135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09" tIns="143709" rIns="143709" bIns="143709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Better algorithm depends on the dataset used and the accuracy and low complexity we get from the that model.</a:t>
          </a:r>
        </a:p>
      </dsp:txBody>
      <dsp:txXfrm>
        <a:off x="1568356" y="735520"/>
        <a:ext cx="3735163" cy="1357884"/>
      </dsp:txXfrm>
    </dsp:sp>
    <dsp:sp modelId="{60EF3632-88C3-43EF-B630-C925144B134A}">
      <dsp:nvSpPr>
        <dsp:cNvPr id="0" name=""/>
        <dsp:cNvSpPr/>
      </dsp:nvSpPr>
      <dsp:spPr>
        <a:xfrm>
          <a:off x="0" y="2432875"/>
          <a:ext cx="5303520" cy="135788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DA91D-F77F-4AEF-84F7-32BAA3880479}">
      <dsp:nvSpPr>
        <dsp:cNvPr id="0" name=""/>
        <dsp:cNvSpPr/>
      </dsp:nvSpPr>
      <dsp:spPr>
        <a:xfrm>
          <a:off x="410759" y="2738399"/>
          <a:ext cx="746836" cy="74683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FFA1-46CD-4C9C-B8F3-3B7C81A03A73}">
      <dsp:nvSpPr>
        <dsp:cNvPr id="0" name=""/>
        <dsp:cNvSpPr/>
      </dsp:nvSpPr>
      <dsp:spPr>
        <a:xfrm>
          <a:off x="1568356" y="2432875"/>
          <a:ext cx="3735163" cy="135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09" tIns="143709" rIns="143709" bIns="143709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Let us look into the code and then identify which algorithm is better in performance.</a:t>
          </a:r>
        </a:p>
      </dsp:txBody>
      <dsp:txXfrm>
        <a:off x="1568356" y="2432875"/>
        <a:ext cx="3735163" cy="1357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1984" y="3009137"/>
            <a:ext cx="4828031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272"/>
            <a:ext cx="12192000" cy="736600"/>
          </a:xfrm>
          <a:custGeom>
            <a:avLst/>
            <a:gdLst/>
            <a:ahLst/>
            <a:cxnLst/>
            <a:rect l="l" t="t" r="r" b="b"/>
            <a:pathLst>
              <a:path w="12192000" h="736600">
                <a:moveTo>
                  <a:pt x="12192000" y="0"/>
                </a:moveTo>
                <a:lnTo>
                  <a:pt x="0" y="0"/>
                </a:lnTo>
                <a:lnTo>
                  <a:pt x="0" y="736091"/>
                </a:lnTo>
                <a:lnTo>
                  <a:pt x="12192000" y="7360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442" y="2040127"/>
            <a:ext cx="10853115" cy="3569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79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8276"/>
              <a:ext cx="12192000" cy="3160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988" y="2837688"/>
              <a:ext cx="5638800" cy="1493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063939" y="2483853"/>
            <a:ext cx="8129016" cy="16433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spcBef>
                <a:spcPts val="95"/>
              </a:spcBef>
            </a:pPr>
            <a:r>
              <a:rPr lang="en-US" sz="5400" spc="-1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lang="en-US" sz="5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400" spc="-20" dirty="0">
                <a:solidFill>
                  <a:srgbClr val="FFFFFF"/>
                </a:solidFill>
                <a:latin typeface="Calibri"/>
                <a:cs typeface="Calibri"/>
              </a:rPr>
              <a:t>VECTOR</a:t>
            </a:r>
            <a:r>
              <a:rPr lang="en-US" sz="5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54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br>
              <a:rPr lang="en-US" sz="54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pc="-5" dirty="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6616" y="4188525"/>
            <a:ext cx="3971543" cy="746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73919" y="3709019"/>
            <a:ext cx="3523615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Hassan Fareed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Ali Najam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Aqsa Farooq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err="1">
                <a:solidFill>
                  <a:srgbClr val="FFFFFF"/>
                </a:solidFill>
                <a:latin typeface="Calibri"/>
                <a:cs typeface="Calibri"/>
              </a:rPr>
              <a:t>Arbab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 err="1">
                <a:solidFill>
                  <a:srgbClr val="FFFFFF"/>
                </a:solidFill>
                <a:latin typeface="Calibri"/>
                <a:cs typeface="Calibri"/>
              </a:rPr>
              <a:t>hussain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8A30-0121-8829-8B8F-64E824ED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0"/>
            <a:ext cx="9448800" cy="98488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Nu-SVM (Nu-Support Vector Machine)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F7371-1508-9E33-82D7-7D17715D0335}"/>
              </a:ext>
            </a:extLst>
          </p:cNvPr>
          <p:cNvSpPr txBox="1"/>
          <p:nvPr/>
        </p:nvSpPr>
        <p:spPr>
          <a:xfrm>
            <a:off x="685800" y="1746885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Nu-SVM, the parameter "Nu" is used to controls the trade-off between having a smooth decision boundary and classifying data points correctly.</a:t>
            </a:r>
          </a:p>
          <a:p>
            <a:endParaRPr lang="en-US" dirty="0"/>
          </a:p>
        </p:txBody>
      </p:sp>
      <p:pic>
        <p:nvPicPr>
          <p:cNvPr id="8" name="Picture 7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B881B639-D559-D55E-3E76-468620E9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96535"/>
            <a:ext cx="4687098" cy="3559301"/>
          </a:xfrm>
          <a:prstGeom prst="rect">
            <a:avLst/>
          </a:prstGeom>
        </p:spPr>
      </p:pic>
      <p:pic>
        <p:nvPicPr>
          <p:cNvPr id="12" name="Picture 11" descr="A diagram of a line with blue and brown dots&#10;&#10;Description automatically generated with medium confidence">
            <a:extLst>
              <a:ext uri="{FF2B5EF4-FFF2-40B4-BE49-F238E27FC236}">
                <a16:creationId xmlns:a16="http://schemas.microsoft.com/office/drawing/2014/main" id="{19A0F803-E103-E00A-E28C-50C73C1F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6" y="2731770"/>
            <a:ext cx="4687099" cy="35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ACC6-219D-DF88-B939-8C79AA46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513715"/>
          </a:xfrm>
        </p:spPr>
        <p:txBody>
          <a:bodyPr wrap="square" lIns="0" tIns="0" rIns="0" bIns="0">
            <a:normAutofit/>
          </a:bodyPr>
          <a:lstStyle/>
          <a:p>
            <a:r>
              <a:rPr lang="en-US" b="0" i="0">
                <a:latin typeface="Calibri Light"/>
                <a:ea typeface="+mj-ea"/>
                <a:cs typeface="Calibri Light"/>
              </a:rPr>
              <a:t>Which One is the Best </a:t>
            </a:r>
          </a:p>
        </p:txBody>
      </p: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01BAB68C-DADE-9758-1797-FED625957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486374"/>
              </p:ext>
            </p:extLst>
          </p:nvPr>
        </p:nvGraphicFramePr>
        <p:xfrm>
          <a:off x="6278880" y="1577340"/>
          <a:ext cx="530352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11" descr="A person and person standing next to a computer monitor&#10;&#10;Description automatically generated">
            <a:extLst>
              <a:ext uri="{FF2B5EF4-FFF2-40B4-BE49-F238E27FC236}">
                <a16:creationId xmlns:a16="http://schemas.microsoft.com/office/drawing/2014/main" id="{320B0D41-52E8-3115-EA45-CFA23AFB8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0"/>
          <a:stretch/>
        </p:blipFill>
        <p:spPr>
          <a:xfrm>
            <a:off x="998537" y="1577975"/>
            <a:ext cx="4914584" cy="486886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2574B7-E104-68D8-0B0F-3A42EDCA4445}"/>
              </a:ext>
            </a:extLst>
          </p:cNvPr>
          <p:cNvSpPr/>
          <p:nvPr/>
        </p:nvSpPr>
        <p:spPr>
          <a:xfrm>
            <a:off x="0" y="411162"/>
            <a:ext cx="12192000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Which Algorithm Is better </a:t>
            </a:r>
          </a:p>
        </p:txBody>
      </p:sp>
    </p:spTree>
    <p:extLst>
      <p:ext uri="{BB962C8B-B14F-4D97-AF65-F5344CB8AC3E}">
        <p14:creationId xmlns:p14="http://schemas.microsoft.com/office/powerpoint/2010/main" val="414755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0" y="0"/>
            <a:ext cx="2834640" cy="1485265"/>
          </a:xfrm>
          <a:custGeom>
            <a:avLst/>
            <a:gdLst/>
            <a:ahLst/>
            <a:cxnLst/>
            <a:rect l="l" t="t" r="r" b="b"/>
            <a:pathLst>
              <a:path w="2834640" h="1485265">
                <a:moveTo>
                  <a:pt x="2834640" y="0"/>
                </a:moveTo>
                <a:lnTo>
                  <a:pt x="0" y="0"/>
                </a:lnTo>
                <a:lnTo>
                  <a:pt x="789317" y="753224"/>
                </a:lnTo>
                <a:lnTo>
                  <a:pt x="543687" y="998855"/>
                </a:lnTo>
                <a:lnTo>
                  <a:pt x="1029843" y="1485011"/>
                </a:lnTo>
                <a:lnTo>
                  <a:pt x="1286852" y="1228001"/>
                </a:lnTo>
                <a:lnTo>
                  <a:pt x="1552321" y="1481328"/>
                </a:lnTo>
                <a:lnTo>
                  <a:pt x="2834640" y="257683"/>
                </a:lnTo>
                <a:lnTo>
                  <a:pt x="283464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62000" y="304801"/>
            <a:ext cx="10286999" cy="5867400"/>
            <a:chOff x="2525267" y="643127"/>
            <a:chExt cx="7141464" cy="6215254"/>
          </a:xfrm>
        </p:grpSpPr>
        <p:sp>
          <p:nvSpPr>
            <p:cNvPr id="5" name="object 5"/>
            <p:cNvSpPr/>
            <p:nvPr/>
          </p:nvSpPr>
          <p:spPr>
            <a:xfrm>
              <a:off x="7976615" y="6115812"/>
              <a:ext cx="1493520" cy="742315"/>
            </a:xfrm>
            <a:custGeom>
              <a:avLst/>
              <a:gdLst/>
              <a:ahLst/>
              <a:cxnLst/>
              <a:rect l="l" t="t" r="r" b="b"/>
              <a:pathLst>
                <a:path w="1493520" h="742315">
                  <a:moveTo>
                    <a:pt x="746759" y="0"/>
                  </a:moveTo>
                  <a:lnTo>
                    <a:pt x="0" y="742187"/>
                  </a:lnTo>
                  <a:lnTo>
                    <a:pt x="1493519" y="742187"/>
                  </a:lnTo>
                  <a:lnTo>
                    <a:pt x="746759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 rotWithShape="1">
            <a:blip r:embed="rId2" cstate="print"/>
            <a:srcRect b="10339"/>
            <a:stretch/>
          </p:blipFill>
          <p:spPr>
            <a:xfrm>
              <a:off x="2525267" y="643127"/>
              <a:ext cx="7141464" cy="49956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4759" y="6452616"/>
              <a:ext cx="814069" cy="405765"/>
            </a:xfrm>
            <a:custGeom>
              <a:avLst/>
              <a:gdLst/>
              <a:ahLst/>
              <a:cxnLst/>
              <a:rect l="l" t="t" r="r" b="b"/>
              <a:pathLst>
                <a:path w="814070" h="405765">
                  <a:moveTo>
                    <a:pt x="406908" y="0"/>
                  </a:moveTo>
                  <a:lnTo>
                    <a:pt x="0" y="405384"/>
                  </a:lnTo>
                  <a:lnTo>
                    <a:pt x="813816" y="405384"/>
                  </a:lnTo>
                  <a:lnTo>
                    <a:pt x="406908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457200"/>
            <a:ext cx="117348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97" y="80772"/>
            <a:ext cx="11230146" cy="6606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 descr="A diagram of a strawberry sample&#10;&#10;Description automatically generated"/>
          <p:cNvPicPr/>
          <p:nvPr/>
        </p:nvPicPr>
        <p:blipFill rotWithShape="1">
          <a:blip r:embed="rId2" cstate="print"/>
          <a:srcRect t="6306" r="4" b="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" y="241300"/>
            <a:ext cx="5861685" cy="6022340"/>
            <a:chOff x="274320" y="241300"/>
            <a:chExt cx="5861685" cy="6022340"/>
          </a:xfrm>
        </p:grpSpPr>
        <p:sp>
          <p:nvSpPr>
            <p:cNvPr id="3" name="object 3"/>
            <p:cNvSpPr/>
            <p:nvPr/>
          </p:nvSpPr>
          <p:spPr>
            <a:xfrm>
              <a:off x="337566" y="304038"/>
              <a:ext cx="5735320" cy="5896610"/>
            </a:xfrm>
            <a:custGeom>
              <a:avLst/>
              <a:gdLst/>
              <a:ahLst/>
              <a:cxnLst/>
              <a:rect l="l" t="t" r="r" b="b"/>
              <a:pathLst>
                <a:path w="5735320" h="5896610">
                  <a:moveTo>
                    <a:pt x="5734812" y="0"/>
                  </a:moveTo>
                  <a:lnTo>
                    <a:pt x="0" y="0"/>
                  </a:lnTo>
                  <a:lnTo>
                    <a:pt x="0" y="5896356"/>
                  </a:lnTo>
                  <a:lnTo>
                    <a:pt x="5734812" y="5896356"/>
                  </a:lnTo>
                  <a:lnTo>
                    <a:pt x="5734812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0" y="241299"/>
              <a:ext cx="5861685" cy="6022340"/>
            </a:xfrm>
            <a:custGeom>
              <a:avLst/>
              <a:gdLst/>
              <a:ahLst/>
              <a:cxnLst/>
              <a:rect l="l" t="t" r="r" b="b"/>
              <a:pathLst>
                <a:path w="5861685" h="6022340">
                  <a:moveTo>
                    <a:pt x="5810758" y="49530"/>
                  </a:moveTo>
                  <a:lnTo>
                    <a:pt x="50596" y="49530"/>
                  </a:lnTo>
                  <a:lnTo>
                    <a:pt x="50596" y="125730"/>
                  </a:lnTo>
                  <a:lnTo>
                    <a:pt x="50596" y="5895340"/>
                  </a:lnTo>
                  <a:lnTo>
                    <a:pt x="50596" y="5971540"/>
                  </a:lnTo>
                  <a:lnTo>
                    <a:pt x="5810758" y="5971540"/>
                  </a:lnTo>
                  <a:lnTo>
                    <a:pt x="5810758" y="5895860"/>
                  </a:lnTo>
                  <a:lnTo>
                    <a:pt x="5810758" y="5895340"/>
                  </a:lnTo>
                  <a:lnTo>
                    <a:pt x="5810758" y="125984"/>
                  </a:lnTo>
                  <a:lnTo>
                    <a:pt x="5734812" y="125984"/>
                  </a:lnTo>
                  <a:lnTo>
                    <a:pt x="5734812" y="5895340"/>
                  </a:lnTo>
                  <a:lnTo>
                    <a:pt x="126492" y="5895340"/>
                  </a:lnTo>
                  <a:lnTo>
                    <a:pt x="126492" y="125730"/>
                  </a:lnTo>
                  <a:lnTo>
                    <a:pt x="5810758" y="125730"/>
                  </a:lnTo>
                  <a:lnTo>
                    <a:pt x="5810758" y="49530"/>
                  </a:lnTo>
                  <a:close/>
                </a:path>
                <a:path w="5861685" h="6022340">
                  <a:moveTo>
                    <a:pt x="5861304" y="0"/>
                  </a:moveTo>
                  <a:lnTo>
                    <a:pt x="5836031" y="0"/>
                  </a:lnTo>
                  <a:lnTo>
                    <a:pt x="5836031" y="25400"/>
                  </a:lnTo>
                  <a:lnTo>
                    <a:pt x="5836031" y="5996940"/>
                  </a:lnTo>
                  <a:lnTo>
                    <a:pt x="25298" y="5996940"/>
                  </a:lnTo>
                  <a:lnTo>
                    <a:pt x="25298" y="25400"/>
                  </a:lnTo>
                  <a:lnTo>
                    <a:pt x="5836031" y="25400"/>
                  </a:lnTo>
                  <a:lnTo>
                    <a:pt x="5836031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5996940"/>
                  </a:lnTo>
                  <a:lnTo>
                    <a:pt x="0" y="6022340"/>
                  </a:lnTo>
                  <a:lnTo>
                    <a:pt x="5861304" y="6022340"/>
                  </a:lnTo>
                  <a:lnTo>
                    <a:pt x="5861304" y="5997041"/>
                  </a:lnTo>
                  <a:lnTo>
                    <a:pt x="5861304" y="25400"/>
                  </a:lnTo>
                  <a:lnTo>
                    <a:pt x="5861304" y="24777"/>
                  </a:lnTo>
                  <a:lnTo>
                    <a:pt x="5861304" y="0"/>
                  </a:lnTo>
                  <a:close/>
                </a:path>
              </a:pathLst>
            </a:custGeom>
            <a:solidFill>
              <a:srgbClr val="00000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980" y="933068"/>
            <a:ext cx="5009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000000"/>
                </a:solidFill>
              </a:rPr>
              <a:t>UNDERSTANDING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spc="-20" dirty="0">
                <a:solidFill>
                  <a:srgbClr val="000000"/>
                </a:solidFill>
              </a:rPr>
              <a:t>SVM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?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72490" y="2127885"/>
            <a:ext cx="5075555" cy="3375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201930" indent="-228600">
              <a:lnSpc>
                <a:spcPts val="1510"/>
              </a:lnSpc>
              <a:spcBef>
                <a:spcPts val="29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Vector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SVM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Supervised </a:t>
            </a:r>
            <a:r>
              <a:rPr sz="1400" dirty="0">
                <a:latin typeface="Arial MT"/>
                <a:cs typeface="Arial MT"/>
              </a:rPr>
              <a:t>Learning </a:t>
            </a:r>
            <a:r>
              <a:rPr sz="1400" spc="-5" dirty="0">
                <a:latin typeface="Arial MT"/>
                <a:cs typeface="Arial MT"/>
              </a:rPr>
              <a:t>algorithms, which </a:t>
            </a:r>
            <a:r>
              <a:rPr sz="1400" dirty="0">
                <a:latin typeface="Arial MT"/>
                <a:cs typeface="Arial MT"/>
              </a:rPr>
              <a:t>is used for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Classification as </a:t>
            </a:r>
            <a:r>
              <a:rPr sz="1400" spc="-5" dirty="0">
                <a:latin typeface="Arial MT"/>
                <a:cs typeface="Arial MT"/>
              </a:rPr>
              <a:t>well </a:t>
            </a:r>
            <a:r>
              <a:rPr sz="140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Regression </a:t>
            </a:r>
            <a:r>
              <a:rPr sz="1400" dirty="0">
                <a:latin typeface="Arial MT"/>
                <a:cs typeface="Arial MT"/>
              </a:rPr>
              <a:t>problems. </a:t>
            </a:r>
            <a:r>
              <a:rPr sz="1400" spc="-15" dirty="0">
                <a:latin typeface="Arial MT"/>
                <a:cs typeface="Arial MT"/>
              </a:rPr>
              <a:t>However,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primarily, </a:t>
            </a:r>
            <a:r>
              <a:rPr sz="1400" dirty="0">
                <a:latin typeface="Arial MT"/>
                <a:cs typeface="Arial MT"/>
              </a:rPr>
              <a:t>it is used for Classification problems in Machine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Learning.</a:t>
            </a:r>
            <a:endParaRPr sz="1400">
              <a:latin typeface="Arial MT"/>
              <a:cs typeface="Arial MT"/>
            </a:endParaRPr>
          </a:p>
          <a:p>
            <a:pPr marL="241300" marR="193040" indent="-228600">
              <a:lnSpc>
                <a:spcPct val="90000"/>
              </a:lnSpc>
              <a:spcBef>
                <a:spcPts val="99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goal of the SVM algorithm is to create the best line 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boundary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segregate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n-dimensional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 classes so that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dirty="0">
                <a:latin typeface="Arial MT"/>
                <a:cs typeface="Arial MT"/>
              </a:rPr>
              <a:t>can easily put the new data point 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correct category in the future. </a:t>
            </a: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best decision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boundary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called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hyperplane.</a:t>
            </a:r>
            <a:endParaRPr sz="1400">
              <a:latin typeface="Arial MT"/>
              <a:cs typeface="Arial MT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Arial MT"/>
                <a:cs typeface="Arial MT"/>
              </a:rPr>
              <a:t>SVM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chooses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extreme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points/vectors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hyperplane. These </a:t>
            </a:r>
            <a:r>
              <a:rPr sz="1400" spc="-5" dirty="0">
                <a:latin typeface="Arial MT"/>
                <a:cs typeface="Arial MT"/>
              </a:rPr>
              <a:t>extreme </a:t>
            </a:r>
            <a:r>
              <a:rPr sz="1400" dirty="0">
                <a:latin typeface="Arial MT"/>
                <a:cs typeface="Arial MT"/>
              </a:rPr>
              <a:t>cases are called as support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vectors, </a:t>
            </a:r>
            <a:r>
              <a:rPr sz="1400" dirty="0">
                <a:latin typeface="Arial MT"/>
                <a:cs typeface="Arial MT"/>
              </a:rPr>
              <a:t>and hence algorithm is termed as Support </a:t>
            </a:r>
            <a:r>
              <a:rPr sz="1400" spc="-15" dirty="0">
                <a:latin typeface="Arial MT"/>
                <a:cs typeface="Arial MT"/>
              </a:rPr>
              <a:t>Vector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Machine. Consider the below diagram in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dirty="0">
                <a:latin typeface="Arial MT"/>
                <a:cs typeface="Arial MT"/>
              </a:rPr>
              <a:t>there are </a:t>
            </a:r>
            <a:r>
              <a:rPr sz="1400" spc="-5" dirty="0">
                <a:latin typeface="Arial MT"/>
                <a:cs typeface="Arial MT"/>
              </a:rPr>
              <a:t>two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 </a:t>
            </a:r>
            <a:r>
              <a:rPr sz="1400" dirty="0">
                <a:latin typeface="Arial MT"/>
                <a:cs typeface="Arial MT"/>
              </a:rPr>
              <a:t>categories that are classified using a decision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boundary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hyperplane: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3166" y="1642872"/>
            <a:ext cx="5024201" cy="33911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708" y="290829"/>
            <a:ext cx="11565890" cy="1971039"/>
          </a:xfrm>
          <a:custGeom>
            <a:avLst/>
            <a:gdLst/>
            <a:ahLst/>
            <a:cxnLst/>
            <a:rect l="l" t="t" r="r" b="b"/>
            <a:pathLst>
              <a:path w="11565890" h="1971039">
                <a:moveTo>
                  <a:pt x="11502390" y="63512"/>
                </a:moveTo>
                <a:lnTo>
                  <a:pt x="63246" y="63512"/>
                </a:lnTo>
                <a:lnTo>
                  <a:pt x="63246" y="1907540"/>
                </a:lnTo>
                <a:lnTo>
                  <a:pt x="11502390" y="1907540"/>
                </a:lnTo>
                <a:lnTo>
                  <a:pt x="11502390" y="63512"/>
                </a:lnTo>
                <a:close/>
              </a:path>
              <a:path w="11565890" h="1971039">
                <a:moveTo>
                  <a:pt x="11565636" y="25527"/>
                </a:moveTo>
                <a:lnTo>
                  <a:pt x="11540363" y="25527"/>
                </a:lnTo>
                <a:lnTo>
                  <a:pt x="11540363" y="1945513"/>
                </a:lnTo>
                <a:lnTo>
                  <a:pt x="11565636" y="1945513"/>
                </a:lnTo>
                <a:lnTo>
                  <a:pt x="11565636" y="25527"/>
                </a:lnTo>
                <a:close/>
              </a:path>
              <a:path w="11565890" h="1971039">
                <a:moveTo>
                  <a:pt x="11565636" y="0"/>
                </a:moveTo>
                <a:lnTo>
                  <a:pt x="0" y="0"/>
                </a:lnTo>
                <a:lnTo>
                  <a:pt x="0" y="25400"/>
                </a:lnTo>
                <a:lnTo>
                  <a:pt x="0" y="1945640"/>
                </a:lnTo>
                <a:lnTo>
                  <a:pt x="0" y="1971040"/>
                </a:lnTo>
                <a:lnTo>
                  <a:pt x="11565636" y="1971040"/>
                </a:lnTo>
                <a:lnTo>
                  <a:pt x="11565636" y="1945640"/>
                </a:lnTo>
                <a:lnTo>
                  <a:pt x="25298" y="1945640"/>
                </a:lnTo>
                <a:lnTo>
                  <a:pt x="25298" y="25400"/>
                </a:lnTo>
                <a:lnTo>
                  <a:pt x="11565636" y="25400"/>
                </a:lnTo>
                <a:lnTo>
                  <a:pt x="1156563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254" y="776096"/>
            <a:ext cx="216916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2120" marR="5080" indent="-452755">
              <a:lnSpc>
                <a:spcPts val="3240"/>
              </a:lnSpc>
              <a:spcBef>
                <a:spcPts val="505"/>
              </a:spcBef>
            </a:pPr>
            <a:r>
              <a:rPr sz="3000" spc="-30" dirty="0"/>
              <a:t>NOT</a:t>
            </a:r>
            <a:r>
              <a:rPr sz="3000" spc="-100" dirty="0"/>
              <a:t> </a:t>
            </a:r>
            <a:r>
              <a:rPr sz="3000" spc="-35" dirty="0"/>
              <a:t>LINEARLY </a:t>
            </a:r>
            <a:r>
              <a:rPr sz="3000" spc="-665" dirty="0"/>
              <a:t> </a:t>
            </a:r>
            <a:r>
              <a:rPr sz="3000" dirty="0"/>
              <a:t>SE</a:t>
            </a:r>
            <a:r>
              <a:rPr sz="3000" spc="-245" dirty="0"/>
              <a:t>P</a:t>
            </a:r>
            <a:r>
              <a:rPr sz="3000" spc="-5" dirty="0"/>
              <a:t>ARA</a:t>
            </a:r>
            <a:r>
              <a:rPr sz="3000" dirty="0"/>
              <a:t>BLE</a:t>
            </a:r>
          </a:p>
        </p:txBody>
      </p:sp>
      <p:sp>
        <p:nvSpPr>
          <p:cNvPr id="4" name="object 4"/>
          <p:cNvSpPr/>
          <p:nvPr/>
        </p:nvSpPr>
        <p:spPr>
          <a:xfrm>
            <a:off x="4740402" y="58140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7454" y="1056512"/>
            <a:ext cx="1403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1-D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2-D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347" y="3223260"/>
            <a:ext cx="4739446" cy="2350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1447" y="3223260"/>
            <a:ext cx="5347197" cy="2357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27" y="1423161"/>
            <a:ext cx="2228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000000"/>
                </a:solidFill>
              </a:rPr>
              <a:t>2-D</a:t>
            </a:r>
            <a:r>
              <a:rPr sz="4200" spc="-45" dirty="0">
                <a:solidFill>
                  <a:srgbClr val="000000"/>
                </a:solidFill>
              </a:rPr>
              <a:t> </a:t>
            </a:r>
            <a:r>
              <a:rPr sz="4200" spc="-20" dirty="0">
                <a:solidFill>
                  <a:srgbClr val="000000"/>
                </a:solidFill>
              </a:rPr>
              <a:t>to</a:t>
            </a:r>
            <a:r>
              <a:rPr sz="4200" spc="-45" dirty="0">
                <a:solidFill>
                  <a:srgbClr val="000000"/>
                </a:solidFill>
              </a:rPr>
              <a:t> </a:t>
            </a:r>
            <a:r>
              <a:rPr sz="4200" spc="-5" dirty="0">
                <a:solidFill>
                  <a:srgbClr val="000000"/>
                </a:solidFill>
              </a:rPr>
              <a:t>3-D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07060" cy="6858000"/>
            <a:chOff x="0" y="0"/>
            <a:chExt cx="60706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7060" cy="3234055"/>
            </a:xfrm>
            <a:custGeom>
              <a:avLst/>
              <a:gdLst/>
              <a:ahLst/>
              <a:cxnLst/>
              <a:rect l="l" t="t" r="r" b="b"/>
              <a:pathLst>
                <a:path w="607060" h="3234055">
                  <a:moveTo>
                    <a:pt x="606552" y="0"/>
                  </a:moveTo>
                  <a:lnTo>
                    <a:pt x="0" y="0"/>
                  </a:lnTo>
                  <a:lnTo>
                    <a:pt x="0" y="3233928"/>
                  </a:lnTo>
                  <a:lnTo>
                    <a:pt x="606552" y="3233928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33927"/>
              <a:ext cx="607060" cy="3624579"/>
            </a:xfrm>
            <a:custGeom>
              <a:avLst/>
              <a:gdLst/>
              <a:ahLst/>
              <a:cxnLst/>
              <a:rect l="l" t="t" r="r" b="b"/>
              <a:pathLst>
                <a:path w="607060" h="3624579">
                  <a:moveTo>
                    <a:pt x="606552" y="0"/>
                  </a:moveTo>
                  <a:lnTo>
                    <a:pt x="0" y="0"/>
                  </a:lnTo>
                  <a:lnTo>
                    <a:pt x="0" y="3624072"/>
                  </a:lnTo>
                  <a:lnTo>
                    <a:pt x="606552" y="3624072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88592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8592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3624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3624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8655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655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3688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3688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8719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8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6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8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719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53" y="2339"/>
                </a:lnTo>
                <a:lnTo>
                  <a:pt x="8034" y="8715"/>
                </a:lnTo>
                <a:lnTo>
                  <a:pt x="2155" y="18162"/>
                </a:lnTo>
                <a:lnTo>
                  <a:pt x="0" y="29717"/>
                </a:lnTo>
                <a:lnTo>
                  <a:pt x="2155" y="41273"/>
                </a:lnTo>
                <a:lnTo>
                  <a:pt x="8034" y="50720"/>
                </a:lnTo>
                <a:lnTo>
                  <a:pt x="16753" y="57096"/>
                </a:lnTo>
                <a:lnTo>
                  <a:pt x="27432" y="59435"/>
                </a:lnTo>
                <a:lnTo>
                  <a:pt x="38110" y="57096"/>
                </a:lnTo>
                <a:lnTo>
                  <a:pt x="46829" y="50720"/>
                </a:lnTo>
                <a:lnTo>
                  <a:pt x="52708" y="41273"/>
                </a:lnTo>
                <a:lnTo>
                  <a:pt x="54864" y="29717"/>
                </a:lnTo>
                <a:lnTo>
                  <a:pt x="52708" y="18162"/>
                </a:lnTo>
                <a:lnTo>
                  <a:pt x="46829" y="8715"/>
                </a:lnTo>
                <a:lnTo>
                  <a:pt x="38110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3432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3432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8464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8464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3495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3495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8527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2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8527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2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2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4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3560" y="73152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8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6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8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13560" y="246888"/>
            <a:ext cx="55244" cy="59690"/>
          </a:xfrm>
          <a:custGeom>
            <a:avLst/>
            <a:gdLst/>
            <a:ahLst/>
            <a:cxnLst/>
            <a:rect l="l" t="t" r="r" b="b"/>
            <a:pathLst>
              <a:path w="55244" h="59689">
                <a:moveTo>
                  <a:pt x="27431" y="0"/>
                </a:moveTo>
                <a:lnTo>
                  <a:pt x="16769" y="2339"/>
                </a:lnTo>
                <a:lnTo>
                  <a:pt x="8048" y="8715"/>
                </a:lnTo>
                <a:lnTo>
                  <a:pt x="2160" y="18162"/>
                </a:lnTo>
                <a:lnTo>
                  <a:pt x="0" y="29717"/>
                </a:lnTo>
                <a:lnTo>
                  <a:pt x="2160" y="41273"/>
                </a:lnTo>
                <a:lnTo>
                  <a:pt x="8048" y="50720"/>
                </a:lnTo>
                <a:lnTo>
                  <a:pt x="16769" y="57096"/>
                </a:lnTo>
                <a:lnTo>
                  <a:pt x="27431" y="59435"/>
                </a:lnTo>
                <a:lnTo>
                  <a:pt x="38094" y="57096"/>
                </a:lnTo>
                <a:lnTo>
                  <a:pt x="46815" y="50720"/>
                </a:lnTo>
                <a:lnTo>
                  <a:pt x="52703" y="41273"/>
                </a:lnTo>
                <a:lnTo>
                  <a:pt x="54863" y="29717"/>
                </a:lnTo>
                <a:lnTo>
                  <a:pt x="52703" y="18162"/>
                </a:lnTo>
                <a:lnTo>
                  <a:pt x="46815" y="8715"/>
                </a:lnTo>
                <a:lnTo>
                  <a:pt x="38094" y="2339"/>
                </a:lnTo>
                <a:lnTo>
                  <a:pt x="274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150" y="478536"/>
            <a:ext cx="4738448" cy="230043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353" y="3849623"/>
            <a:ext cx="5339097" cy="236900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5139" y="3855720"/>
            <a:ext cx="5186551" cy="2366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C74-DA38-0D6B-5F96-DE815201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07" y="709421"/>
            <a:ext cx="3774185" cy="492443"/>
          </a:xfrm>
        </p:spPr>
        <p:txBody>
          <a:bodyPr/>
          <a:lstStyle/>
          <a:p>
            <a:r>
              <a:rPr lang="en-US" dirty="0"/>
              <a:t>Variant of 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7F946-E164-B5EB-F541-83E985B6BC9F}"/>
              </a:ext>
            </a:extLst>
          </p:cNvPr>
          <p:cNvSpPr txBox="1"/>
          <p:nvPr/>
        </p:nvSpPr>
        <p:spPr>
          <a:xfrm>
            <a:off x="838200" y="1905000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C-SVM (C-Support Vector Machine)</a:t>
            </a:r>
          </a:p>
          <a:p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Nu-SVM (Nu-Support Vector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endParaRPr lang="en-US" b="1" dirty="0">
              <a:latin typeface="Söhne"/>
            </a:endParaRPr>
          </a:p>
          <a:p>
            <a:endParaRPr lang="en-US" dirty="0"/>
          </a:p>
        </p:txBody>
      </p:sp>
      <p:pic>
        <p:nvPicPr>
          <p:cNvPr id="5" name="Picture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B94E4533-34D2-B90F-919E-997CAADBE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0" y="1523999"/>
            <a:ext cx="5092149" cy="45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B769-746C-3799-A46D-92250BB5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8458200" cy="98488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C-SVM (C-Support Vector Machine)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4674-A330-D627-A779-E21D74B8F3FE}"/>
              </a:ext>
            </a:extLst>
          </p:cNvPr>
          <p:cNvSpPr txBox="1"/>
          <p:nvPr/>
        </p:nvSpPr>
        <p:spPr>
          <a:xfrm>
            <a:off x="685800" y="2133600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C-SVM, the parameter "C" is used to control the trade-off between having a smooth decision boundary and classifying the training points correctly.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C value results in a softer margin and allows more training points to be misclassified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C value puts more emphasis on classifying all training points correctly, potentially leading to a narrower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BAF982F4-660D-45FD-4D0E-55E42B7E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8301"/>
            <a:ext cx="3657600" cy="2688672"/>
          </a:xfrm>
          <a:prstGeom prst="rect">
            <a:avLst/>
          </a:prstGeom>
        </p:spPr>
      </p:pic>
      <p:pic>
        <p:nvPicPr>
          <p:cNvPr id="7" name="Picture 6" descr="A diagram of a line with dots and lines&#10;&#10;Description automatically generated">
            <a:extLst>
              <a:ext uri="{FF2B5EF4-FFF2-40B4-BE49-F238E27FC236}">
                <a16:creationId xmlns:a16="http://schemas.microsoft.com/office/drawing/2014/main" id="{9CEEB1DF-B4B0-7578-5A70-96CF2B30D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22" y="3785585"/>
            <a:ext cx="3882278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7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baee3a-059e-48de-a87e-cdce3d1586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40A666A0D544496DEEA9D197967D7" ma:contentTypeVersion="4" ma:contentTypeDescription="Create a new document." ma:contentTypeScope="" ma:versionID="628966c31e858d7a35de8144581cc1cb">
  <xsd:schema xmlns:xsd="http://www.w3.org/2001/XMLSchema" xmlns:xs="http://www.w3.org/2001/XMLSchema" xmlns:p="http://schemas.microsoft.com/office/2006/metadata/properties" xmlns:ns3="16baee3a-059e-48de-a87e-cdce3d1586cb" targetNamespace="http://schemas.microsoft.com/office/2006/metadata/properties" ma:root="true" ma:fieldsID="830a0b17bd9a98e65a2333003414d797" ns3:_="">
    <xsd:import namespace="16baee3a-059e-48de-a87e-cdce3d1586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aee3a-059e-48de-a87e-cdce3d158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E0ECAE-A62D-49F9-AC81-A4517C813E7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baee3a-059e-48de-a87e-cdce3d1586c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871193-E5FB-409B-BF88-ACC9616BA2F1}">
  <ds:schemaRefs>
    <ds:schemaRef ds:uri="16baee3a-059e-48de-a87e-cdce3d158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5AEB68-EB26-4F1F-BC81-2116A61E2B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327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Söhne</vt:lpstr>
      <vt:lpstr>Office Theme</vt:lpstr>
      <vt:lpstr>SUPPORT VECTOR MACHINE </vt:lpstr>
      <vt:lpstr>PowerPoint Presentation</vt:lpstr>
      <vt:lpstr>PowerPoint Presentation</vt:lpstr>
      <vt:lpstr>PowerPoint Presentation</vt:lpstr>
      <vt:lpstr>UNDERSTANDING SVM ?</vt:lpstr>
      <vt:lpstr>NOT LINEARLY  SEPARABLE</vt:lpstr>
      <vt:lpstr>2-D to 3-D</vt:lpstr>
      <vt:lpstr>Variant of SVM</vt:lpstr>
      <vt:lpstr>C-SVM (C-Support Vector Machine)</vt:lpstr>
      <vt:lpstr>Nu-SVM (Nu-Support Vector Machine)</vt:lpstr>
      <vt:lpstr>Which One is the Best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sco</dc:creator>
  <cp:lastModifiedBy>Muhammad Hassan Farid</cp:lastModifiedBy>
  <cp:revision>3</cp:revision>
  <dcterms:created xsi:type="dcterms:W3CDTF">2024-01-02T01:40:42Z</dcterms:created>
  <dcterms:modified xsi:type="dcterms:W3CDTF">2024-01-02T02:59:15Z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2024-01-02T00:00:00Z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2024-01-02T14:41:19Z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050985ad-7eec-4f2a-9fea-9a7401e15bd0</vt:lpwstr>
  </property>
  <property fmtid="{D5CDD505-2E9C-101B-9397-08002B2CF9AE}" pid="10" name="MSIP_Label_defa4170-0d19-0005-0004-bc88714345d2_ActionId">
    <vt:lpwstr>687a449a-7570-42cc-a623-6cd45ca2fab2</vt:lpwstr>
  </property>
  <property fmtid="{D5CDD505-2E9C-101B-9397-08002B2CF9AE}" pid="11" name="MSIP_Label_defa4170-0d19-0005-0004-bc88714345d2_ContentBits">
    <vt:lpwstr>0</vt:lpwstr>
  </property>
  <property fmtid="{D5CDD505-2E9C-101B-9397-08002B2CF9AE}" pid="12" name="ContentTypeId">
    <vt:lpwstr>0x01010017740A666A0D544496DEEA9D197967D7</vt:lpwstr>
  </property>
</Properties>
</file>