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custDataLst>
    <p:tags r:id="rId3"/>
  </p:custDataLst>
  <p:defaultTextStyle>
    <a:defPPr>
      <a:defRPr lang="en-US"/>
    </a:defPPr>
    <a:lvl1pPr marL="0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59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19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78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37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797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57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16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75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31D"/>
    <a:srgbClr val="495961"/>
    <a:srgbClr val="006699"/>
    <a:srgbClr val="085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16ECC-E6A4-4E4F-B31A-6F39D282C6B3}" v="1" dt="2023-04-14T14:30:59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892" y="-253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1"/>
            <a:ext cx="18178780" cy="64905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B966-EE47-4E85-A60A-9E3A61D1BFCB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1EEF-DA0B-46FC-9E64-938C419CC785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1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2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4" cy="161212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B966-EE47-4E85-A60A-9E3A61D1BFCB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4" cy="161212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1EEF-DA0B-46FC-9E64-938C419CC78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A black and white sign&#10;&#10;Description automatically generated with medium confidence">
            <a:extLst>
              <a:ext uri="{FF2B5EF4-FFF2-40B4-BE49-F238E27FC236}">
                <a16:creationId xmlns:a16="http://schemas.microsoft.com/office/drawing/2014/main" id="{FA83FE59-9AD8-B77F-2E37-90466E3315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15" y="1188750"/>
            <a:ext cx="7128000" cy="1511083"/>
          </a:xfrm>
          <a:prstGeom prst="rect">
            <a:avLst/>
          </a:prstGeom>
        </p:spPr>
      </p:pic>
    </p:spTree>
    <p:custDataLst>
      <p:tags r:id="rId3"/>
    </p:custDataLst>
    <p:extLst>
      <p:ext uri="{BB962C8B-B14F-4D97-AF65-F5344CB8AC3E}">
        <p14:creationId xmlns:p14="http://schemas.microsoft.com/office/powerpoint/2010/main" val="43050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952319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19" indent="-1107119" algn="l" defTabSz="2952319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59" indent="-922600" algn="l" defTabSz="2952319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398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57" indent="-738080" algn="l" defTabSz="2952319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17" indent="-738080" algn="l" defTabSz="2952319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77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36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196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55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59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19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78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37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797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57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16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75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8906" y="3891655"/>
            <a:ext cx="18665905" cy="19734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4639" tIns="32319" rIns="64639" bIns="32319" rtlCol="0">
            <a:spAutoFit/>
          </a:bodyPr>
          <a:lstStyle/>
          <a:p>
            <a:pPr algn="ctr"/>
            <a:r>
              <a:rPr lang="en-US" sz="6200" b="1" dirty="0">
                <a:solidFill>
                  <a:schemeClr val="tx2"/>
                </a:solidFill>
              </a:rPr>
              <a:t>Immersive Audio-Visual Virtual Reality</a:t>
            </a:r>
          </a:p>
          <a:p>
            <a:pPr algn="ctr"/>
            <a:r>
              <a:rPr lang="en-US" sz="6200" b="1" dirty="0">
                <a:solidFill>
                  <a:schemeClr val="tx2"/>
                </a:solidFill>
              </a:rPr>
              <a:t>Scene Reproduction</a:t>
            </a:r>
            <a:endParaRPr lang="en-GB" sz="6200" b="1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7AF76-8863-89F0-6F5D-B5B67BF1C584}"/>
              </a:ext>
            </a:extLst>
          </p:cNvPr>
          <p:cNvSpPr txBox="1"/>
          <p:nvPr/>
        </p:nvSpPr>
        <p:spPr>
          <a:xfrm>
            <a:off x="3204568" y="6248738"/>
            <a:ext cx="155537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131D"/>
                </a:solidFill>
              </a:rPr>
              <a:t>The motivation behind this project is to pioneer the development of a comprehensive pipeline capable of generating a VR scene with realistic visual and acoustic properties from a single omnidirectional image on a single device, ultimately optimizing the user experience. </a:t>
            </a:r>
            <a:endParaRPr lang="en-GB" sz="4000" dirty="0">
              <a:solidFill>
                <a:srgbClr val="00131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D29B9-913F-362C-30B9-79F51B9AF6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47"/>
          <a:stretch/>
        </p:blipFill>
        <p:spPr>
          <a:xfrm>
            <a:off x="1487732" y="9632824"/>
            <a:ext cx="8402223" cy="4124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80DBF-9BF8-4AE0-BD1D-18747A3A2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480" y="21804812"/>
            <a:ext cx="8560970" cy="64207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97AD16-4A73-340C-D877-DE880E22BFDD}"/>
              </a:ext>
            </a:extLst>
          </p:cNvPr>
          <p:cNvSpPr txBox="1"/>
          <p:nvPr/>
        </p:nvSpPr>
        <p:spPr>
          <a:xfrm>
            <a:off x="2986410" y="28461467"/>
            <a:ext cx="7413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131D"/>
                </a:solidFill>
              </a:rPr>
              <a:t>Figure 6: EDTs for the five rooms, related to the estimated RIRs in VR environment. The dashed lines show the JND limit of 5% (</a:t>
            </a:r>
            <a:r>
              <a:rPr lang="en-US" sz="2400" dirty="0" err="1">
                <a:solidFill>
                  <a:srgbClr val="00131D"/>
                </a:solidFill>
              </a:rPr>
              <a:t>Vorländer</a:t>
            </a:r>
            <a:r>
              <a:rPr lang="en-US" sz="2400" dirty="0">
                <a:solidFill>
                  <a:srgbClr val="00131D"/>
                </a:solidFill>
              </a:rPr>
              <a:t> 1995).</a:t>
            </a:r>
            <a:endParaRPr lang="en-GB" sz="2400" dirty="0">
              <a:solidFill>
                <a:srgbClr val="00131D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C9742E-55F1-9B4D-40DF-E034CA221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5328" y="8803283"/>
            <a:ext cx="5144218" cy="56491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1EE12B-05FE-BD63-B86C-C6D041F8AD55}"/>
              </a:ext>
            </a:extLst>
          </p:cNvPr>
          <p:cNvSpPr txBox="1"/>
          <p:nvPr/>
        </p:nvSpPr>
        <p:spPr>
          <a:xfrm>
            <a:off x="1764408" y="1394700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131D"/>
                </a:solidFill>
              </a:rPr>
              <a:t>Fig 1: Diagram showing the flow of the project pipeline. </a:t>
            </a:r>
            <a:endParaRPr lang="en-GB" sz="2400" dirty="0">
              <a:solidFill>
                <a:srgbClr val="00131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1F718D-18A2-2CEC-8FBA-E5E13717140B}"/>
              </a:ext>
            </a:extLst>
          </p:cNvPr>
          <p:cNvSpPr txBox="1"/>
          <p:nvPr/>
        </p:nvSpPr>
        <p:spPr>
          <a:xfrm>
            <a:off x="1548384" y="8803283"/>
            <a:ext cx="8064896" cy="982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F56B10-5D70-1B1A-8FE6-FF87181A7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1078" y="21761080"/>
            <a:ext cx="8560969" cy="64207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D00EB8-E690-A548-767F-750DB7233EB6}"/>
              </a:ext>
            </a:extLst>
          </p:cNvPr>
          <p:cNvSpPr txBox="1"/>
          <p:nvPr/>
        </p:nvSpPr>
        <p:spPr>
          <a:xfrm>
            <a:off x="5364808" y="20785457"/>
            <a:ext cx="10153128" cy="975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CBD5B14-F761-BDAE-7B62-0FCDB6EDF397}"/>
              </a:ext>
            </a:extLst>
          </p:cNvPr>
          <p:cNvCxnSpPr>
            <a:cxnSpLocks/>
          </p:cNvCxnSpPr>
          <p:nvPr/>
        </p:nvCxnSpPr>
        <p:spPr>
          <a:xfrm>
            <a:off x="11989544" y="22225617"/>
            <a:ext cx="6696744" cy="5256584"/>
          </a:xfrm>
          <a:prstGeom prst="bentConnector3">
            <a:avLst>
              <a:gd name="adj1" fmla="val 997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365E1F7-6107-9091-DD04-FDCBA53E5D9D}"/>
              </a:ext>
            </a:extLst>
          </p:cNvPr>
          <p:cNvSpPr txBox="1"/>
          <p:nvPr/>
        </p:nvSpPr>
        <p:spPr>
          <a:xfrm>
            <a:off x="11293130" y="2845791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131D"/>
                </a:solidFill>
              </a:rPr>
              <a:t>Figure 7: RT60s for the five rooms, related to the estimated RIRs in VR environment. The dashed lines show the JND limit of 20% (Meng et al. 2006).</a:t>
            </a:r>
            <a:endParaRPr lang="en-GB" sz="2400" dirty="0">
              <a:solidFill>
                <a:srgbClr val="00131D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C782A29-293E-2E5B-4C5C-347AC5AC85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11892" y="14916933"/>
            <a:ext cx="7920880" cy="443741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7F2434A-7627-AED4-BB21-49492BE8615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90" y="14906336"/>
            <a:ext cx="9720126" cy="4860063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1DB6BE-C4F7-CDF6-C2D5-99DAE792B414}"/>
              </a:ext>
            </a:extLst>
          </p:cNvPr>
          <p:cNvSpPr/>
          <p:nvPr/>
        </p:nvSpPr>
        <p:spPr>
          <a:xfrm>
            <a:off x="10981432" y="16436131"/>
            <a:ext cx="1296144" cy="13681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2F8045-2677-7FC8-2D57-927171EAB06C}"/>
              </a:ext>
            </a:extLst>
          </p:cNvPr>
          <p:cNvSpPr txBox="1"/>
          <p:nvPr/>
        </p:nvSpPr>
        <p:spPr>
          <a:xfrm>
            <a:off x="1026990" y="20066754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131D"/>
                </a:solidFill>
              </a:rPr>
              <a:t>Fig 4: Original image of Kitchen indoor room scene.</a:t>
            </a:r>
            <a:endParaRPr lang="en-GB" sz="2400" dirty="0">
              <a:solidFill>
                <a:srgbClr val="00131D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F6D295-DA9A-2FBB-C03A-D855D86A9D9C}"/>
              </a:ext>
            </a:extLst>
          </p:cNvPr>
          <p:cNvSpPr txBox="1"/>
          <p:nvPr/>
        </p:nvSpPr>
        <p:spPr>
          <a:xfrm>
            <a:off x="12634601" y="1965125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131D"/>
                </a:solidFill>
              </a:rPr>
              <a:t>Fig 5: Comparison of different meshes generated by proposed method, LiDAR scan, Kim19 and Kim21.</a:t>
            </a:r>
            <a:endParaRPr lang="en-GB" sz="2400" dirty="0">
              <a:solidFill>
                <a:srgbClr val="00131D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61AF03-557B-632C-FD0E-B43CD60652FE}"/>
              </a:ext>
            </a:extLst>
          </p:cNvPr>
          <p:cNvSpPr txBox="1"/>
          <p:nvPr/>
        </p:nvSpPr>
        <p:spPr>
          <a:xfrm>
            <a:off x="15517936" y="13380203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131D"/>
                </a:solidFill>
              </a:rPr>
              <a:t>Fig 3 (left): The GUI app for the pipeline, which is only few clicks after setup is done properly.</a:t>
            </a:r>
            <a:endParaRPr lang="en-GB" sz="2400" dirty="0">
              <a:solidFill>
                <a:srgbClr val="00131D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8D9BCC-C848-6710-545C-AE39D42074B7}"/>
              </a:ext>
            </a:extLst>
          </p:cNvPr>
          <p:cNvSpPr txBox="1"/>
          <p:nvPr/>
        </p:nvSpPr>
        <p:spPr>
          <a:xfrm>
            <a:off x="15531900" y="353346"/>
            <a:ext cx="552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Muhammad </a:t>
            </a:r>
            <a:r>
              <a:rPr lang="en-US" sz="3600" dirty="0" err="1"/>
              <a:t>Hazimi</a:t>
            </a:r>
            <a:r>
              <a:rPr lang="en-US" sz="3600" dirty="0"/>
              <a:t> Bin </a:t>
            </a:r>
            <a:r>
              <a:rPr lang="en-US" sz="3600" dirty="0" err="1"/>
              <a:t>Yusri</a:t>
            </a:r>
            <a:r>
              <a:rPr lang="en-US" sz="3600" dirty="0"/>
              <a:t> mhby1g21@soton.ac.uk</a:t>
            </a:r>
            <a:endParaRPr lang="en-GB" sz="3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ACB301-592A-D167-15B2-02DBF9EB4A92}"/>
              </a:ext>
            </a:extLst>
          </p:cNvPr>
          <p:cNvSpPr txBox="1"/>
          <p:nvPr/>
        </p:nvSpPr>
        <p:spPr>
          <a:xfrm>
            <a:off x="15517936" y="12442836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131D"/>
                </a:solidFill>
              </a:rPr>
              <a:t>Fig 2 (top): The QR code directs to the project’s GitHub repository.</a:t>
            </a:r>
            <a:endParaRPr lang="en-GB" sz="2400" dirty="0">
              <a:solidFill>
                <a:srgbClr val="00131D"/>
              </a:solidFill>
            </a:endParaRPr>
          </a:p>
        </p:txBody>
      </p:sp>
      <p:pic>
        <p:nvPicPr>
          <p:cNvPr id="1026" name="Picture 2" descr="QR Code Image">
            <a:extLst>
              <a:ext uri="{FF2B5EF4-FFF2-40B4-BE49-F238E27FC236}">
                <a16:creationId xmlns:a16="http://schemas.microsoft.com/office/drawing/2014/main" id="{C37639B9-61BE-510B-291D-5CBDD818B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1727" y="8195456"/>
            <a:ext cx="4141010" cy="414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1740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33db874-3bda-45b8-8c4c-36bfcdaf8ed3"/>
  <p:tag name="ARTICULATE_SLIDE_COUNT" val="1"/>
  <p:tag name="ARTICULATE_DESIGN_ID_OFFICE THEME" val="Kmz7GAbJ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495961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207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 S.</dc:creator>
  <cp:lastModifiedBy>kproject</cp:lastModifiedBy>
  <cp:revision>25</cp:revision>
  <dcterms:created xsi:type="dcterms:W3CDTF">2013-07-22T13:53:13Z</dcterms:created>
  <dcterms:modified xsi:type="dcterms:W3CDTF">2024-08-28T13:54:02Z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27802077</vt:i4>
  </property>
  <property fmtid="{D5CDD505-2E9C-101B-9397-08002B2CF9AE}" pid="3" name="_NewReviewCycle">
    <vt:lpwstr/>
  </property>
  <property fmtid="{D5CDD505-2E9C-101B-9397-08002B2CF9AE}" pid="4" name="_EmailSubject">
    <vt:lpwstr>Slightly random question! </vt:lpwstr>
  </property>
  <property fmtid="{D5CDD505-2E9C-101B-9397-08002B2CF9AE}" pid="5" name="_AuthorEmail">
    <vt:lpwstr>print@soton.ac.uk</vt:lpwstr>
  </property>
  <property fmtid="{D5CDD505-2E9C-101B-9397-08002B2CF9AE}" pid="6" name="_AuthorEmailDisplayName">
    <vt:lpwstr>Print</vt:lpwstr>
  </property>
  <property fmtid="{D5CDD505-2E9C-101B-9397-08002B2CF9AE}" pid="7" name="ArticulateGUID">
    <vt:lpwstr>D734B689-60EE-4069-8593-E75010166411</vt:lpwstr>
  </property>
  <property fmtid="{D5CDD505-2E9C-101B-9397-08002B2CF9AE}" pid="8" name="ArticulatePath">
    <vt:lpwstr>https://sotonac-my.sharepoint.com/personal/jl14_soton_ac_uk/Documents/Documents/Poster templates with new brand colour/A1_Powerpoint_Poster_Portrait_White_Background_Template</vt:lpwstr>
  </property>
</Properties>
</file>