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71" r:id="rId6"/>
    <p:sldId id="260" r:id="rId7"/>
    <p:sldId id="272" r:id="rId8"/>
    <p:sldId id="273" r:id="rId9"/>
    <p:sldId id="274" r:id="rId10"/>
    <p:sldId id="275" r:id="rId11"/>
    <p:sldId id="263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0" d="100"/>
          <a:sy n="60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C634F-DC4C-41D0-BBCA-1EADC5CD5819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31CC9-C79E-406F-9610-837A8BE1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0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31CC9-C79E-406F-9610-837A8BE1CB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92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31CC9-C79E-406F-9610-837A8BE1CB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31CC9-C79E-406F-9610-837A8BE1CB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7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31CC9-C79E-406F-9610-837A8BE1CB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7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31CC9-C79E-406F-9610-837A8BE1CB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8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4D40-17FC-42FA-9648-8A0C7DA744DA}" type="datetime1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1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9561-31EE-4AA0-B0AD-C506A7E558A7}" type="datetime1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982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9561-31EE-4AA0-B0AD-C506A7E558A7}" type="datetime1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663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9561-31EE-4AA0-B0AD-C506A7E558A7}" type="datetime1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3972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9561-31EE-4AA0-B0AD-C506A7E558A7}" type="datetime1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890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9561-31EE-4AA0-B0AD-C506A7E558A7}" type="datetime1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104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9561-31EE-4AA0-B0AD-C506A7E558A7}" type="datetime1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9466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FE74-FD86-440B-A6D6-99D7E49807D0}" type="datetime1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6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7C45-0A16-499E-AF90-621028CAF1BB}" type="datetime1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0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B170-CAB2-4CB8-A7CB-EFEDE01778A1}" type="datetime1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E1BF-0BC6-49AA-8131-FD755A849B23}" type="datetime1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7190-70F2-4D3C-80BE-7376744A25AF}" type="datetime1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0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2E96-AA3F-4A92-B2A2-67A832732DAA}" type="datetime1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A772-8E1A-4CF9-983D-438F9257BC52}" type="datetime1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E0AD-C12B-4FFD-A338-99BFA3E77BDC}" type="datetime1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7BD3-2440-4924-A5A0-796746ACD79E}" type="datetime1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A0C7-C03A-4F1E-8342-32D9DDA38E3D}" type="datetime1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A49561-31EE-4AA0-B0AD-C506A7E558A7}" type="datetime1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7E0A3AB-281A-4285-8BB0-1F3473BF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755" y="1490733"/>
            <a:ext cx="8800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System Design Group Project (SDGP)</a:t>
            </a:r>
            <a:endParaRPr lang="en-US" sz="3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0588" y="2137064"/>
            <a:ext cx="741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Health and Fitness Monitoring System </a:t>
            </a:r>
            <a:endParaRPr lang="en-US" sz="2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3819069"/>
            <a:ext cx="5562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oper Black" pitchFamily="18" charset="0"/>
              </a:rPr>
              <a:t>Group#2</a:t>
            </a: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Matura MT Script Capitals" pitchFamily="66" charset="0"/>
              </a:rPr>
              <a:t>Muhammad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Matura MT Script Capitals" pitchFamily="66" charset="0"/>
              </a:rPr>
              <a:t>Mudasir</a:t>
            </a:r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Matura MT Script Capitals" pitchFamily="66" charset="0"/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Matura MT Script Capitals" pitchFamily="66" charset="0"/>
              </a:rPr>
              <a:t>Muhammad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Matura MT Script Capitals" pitchFamily="66" charset="0"/>
              </a:rPr>
              <a:t>Asad</a:t>
            </a:r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Matura MT Script Capitals" pitchFamily="66" charset="0"/>
            </a:endParaRPr>
          </a:p>
          <a:p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Matura MT Script Capitals" pitchFamily="66" charset="0"/>
              </a:rPr>
              <a:t>Faheem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Matura MT Script Capitals" pitchFamily="66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Matura MT Script Capitals" pitchFamily="66" charset="0"/>
              </a:rPr>
              <a:t>Abbas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Matura MT Script Capitals" pitchFamily="66" charset="0"/>
              </a:rPr>
              <a:t> Shah</a:t>
            </a: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Matura MT Script Capitals" pitchFamily="66" charset="0"/>
              </a:rPr>
              <a:t>Muhammad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Matura MT Script Capitals" pitchFamily="66" charset="0"/>
              </a:rPr>
              <a:t>Ijlal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Matura MT Script Capitals" pitchFamily="66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E0A3AB-281A-4285-8BB0-1F3473BFB3C5}" type="slidenum">
              <a:rPr lang="en-US" smtClean="0"/>
              <a:t>10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79864" y="1371600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Pulse Sensor (SEN11574)</a:t>
            </a:r>
            <a:endParaRPr lang="en-US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1981200"/>
            <a:ext cx="392088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  <a:latin typeface="Adobe Caslon Pro" panose="0205050205050A0204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Number of peaks()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loop(size of peak array times)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if(index of array is greater than </a:t>
            </a:r>
            <a:r>
              <a:rPr lang="en-US" sz="14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threshhold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variable ++;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823768"/>
            <a:ext cx="543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Software Description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2045640"/>
            <a:ext cx="34115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Beats over 10secs()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loop(5 times)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recall function of (number of peaks)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add all peaks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82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E0A3AB-281A-4285-8BB0-1F3473BFB3C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3" descr="C:\Users\namal\Downloads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716713" cy="4191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14600" y="762000"/>
            <a:ext cx="4536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Pulse sensor output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E0A3AB-281A-4285-8BB0-1F3473BFB3C5}" type="slidenum">
              <a:rPr lang="en-US" smtClean="0"/>
              <a:t>12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14600" y="1143000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Accelerometer (ADXL335)</a:t>
            </a:r>
            <a:endParaRPr lang="en-US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1981200"/>
            <a:ext cx="59659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void loop()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         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x=Read value of x-axis of accelerometer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y=Read value of y-axis of accelerometer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z=Read value of z-axis of accelerometer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  Below 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converting from a 0 to 1023 digital range       </a:t>
            </a:r>
            <a:endParaRPr lang="en-US" sz="1400" dirty="0" smtClean="0">
              <a:solidFill>
                <a:schemeClr val="bg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		to 0 to 3.3 volts (each 1 reading equals ~ 3.3 millivolts)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Conversion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convert all three </a:t>
            </a:r>
            <a:r>
              <a:rPr lang="en-US" sz="14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axise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values into voltages (x=3.3*x/1023</a:t>
            </a: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)</a:t>
            </a:r>
            <a:endParaRPr lang="en-US" sz="1400" dirty="0">
              <a:solidFill>
                <a:schemeClr val="bg1"/>
              </a:solidFill>
              <a:latin typeface="Adobe Caslon Pro" panose="0205050205050A0204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</a:t>
            </a: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Offset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Set offsets for all three </a:t>
            </a:r>
            <a:r>
              <a:rPr lang="en-US" sz="14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axises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(x1=(x-1.45</a:t>
            </a: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))</a:t>
            </a:r>
            <a:endParaRPr lang="en-US" sz="1400" dirty="0">
              <a:solidFill>
                <a:schemeClr val="bg1"/>
              </a:solidFill>
              <a:latin typeface="Adobe Caslon Pro" panose="0205050205050A0204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</a:t>
            </a:r>
            <a:endParaRPr lang="en-US" sz="1400" dirty="0" smtClean="0">
              <a:solidFill>
                <a:schemeClr val="bg1"/>
              </a:solidFill>
              <a:latin typeface="Adobe Caslon Pro" panose="0205050205050A0204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Difference: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calculate the </a:t>
            </a:r>
            <a:r>
              <a:rPr lang="en-US" sz="14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crosponding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difference all three </a:t>
            </a:r>
            <a:r>
              <a:rPr lang="en-US" sz="14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axises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(x=</a:t>
            </a:r>
            <a:r>
              <a:rPr lang="en-US" sz="14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sq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(x2-x1</a:t>
            </a: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))</a:t>
            </a:r>
            <a:endParaRPr lang="en-US" sz="1400" dirty="0">
              <a:solidFill>
                <a:schemeClr val="bg1"/>
              </a:solidFill>
              <a:latin typeface="Adobe Caslon Pro" panose="0205050205050A0204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</a:t>
            </a:r>
            <a:endParaRPr lang="en-US" sz="1400" dirty="0" smtClean="0">
              <a:solidFill>
                <a:schemeClr val="bg1"/>
              </a:solidFill>
              <a:latin typeface="Adobe Caslon Pro" panose="0205050205050A0204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Saving: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After that saved the difference of all three </a:t>
            </a:r>
            <a:r>
              <a:rPr lang="en-US" sz="14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axise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in a Array A</a:t>
            </a: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=[]</a:t>
            </a:r>
            <a:endParaRPr lang="en-US" sz="1400" dirty="0">
              <a:solidFill>
                <a:schemeClr val="bg1"/>
              </a:solidFill>
              <a:latin typeface="Adobe Caslon Pro" panose="0205050205050A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605043"/>
            <a:ext cx="543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Software Description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34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E0A3AB-281A-4285-8BB0-1F3473BFB3C5}" type="slidenum">
              <a:rPr lang="en-US" smtClean="0"/>
              <a:t>13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76773" y="1138535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Accelerometer (ADXL335)</a:t>
            </a:r>
            <a:endParaRPr lang="en-US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1725525"/>
            <a:ext cx="55626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if(values of Array ==50)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{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Loop(size of Array)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{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  compare the Index values of Array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  if (Val1&gt;Val2)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   {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       </a:t>
            </a:r>
            <a:r>
              <a:rPr lang="en-US" sz="12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findout</a:t>
            </a: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the </a:t>
            </a:r>
            <a:r>
              <a:rPr lang="en-US" sz="12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Hight</a:t>
            </a: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through Array (A[size of array]-A[size of array +1])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   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  else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   {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          </a:t>
            </a:r>
            <a:r>
              <a:rPr lang="en-US" sz="12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findout</a:t>
            </a: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the </a:t>
            </a:r>
            <a:r>
              <a:rPr lang="en-US" sz="12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Hight</a:t>
            </a: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through Array (A[size of array +1]-A[size of array])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   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Adobe Caslon Pro" panose="0205050205050A0204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   Area of triangle =(0.02*h)/2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   Area of </a:t>
            </a:r>
            <a:r>
              <a:rPr lang="en-US" sz="12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Reactagle</a:t>
            </a: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=(A[size of array]*0.02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   Required Value=Required Value+(Area of </a:t>
            </a:r>
            <a:r>
              <a:rPr lang="en-US" sz="12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Reactagle</a:t>
            </a: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- Area of triangle)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    }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Speed=Required Value in m/s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Adobe Caslon Pro" panose="0205050205050A0204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Calculate Speed in Km/h  </a:t>
            </a:r>
            <a:r>
              <a:rPr lang="en-US" sz="12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S_km</a:t>
            </a: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= Speed*3600/1000;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  Calculate Speed in Miles/h    = </a:t>
            </a:r>
            <a:r>
              <a:rPr lang="en-US" sz="12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S_km</a:t>
            </a: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*0.62miles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Caslon Pro" panose="0205050205050A020403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602811"/>
            <a:ext cx="543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Software Description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64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E0A3AB-281A-4285-8BB0-1F3473BFB3C5}" type="slidenum">
              <a:rPr lang="en-US" smtClean="0"/>
              <a:t>14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09800" y="1411932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Interrupts </a:t>
            </a:r>
            <a:endParaRPr lang="en-US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348" y="765601"/>
            <a:ext cx="543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Software Description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8600"/>
            <a:ext cx="1502578" cy="64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45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2747223"/>
            <a:ext cx="7773338" cy="1596177"/>
          </a:xfrm>
        </p:spPr>
        <p:txBody>
          <a:bodyPr>
            <a:noAutofit/>
          </a:bodyPr>
          <a:lstStyle/>
          <a:p>
            <a:r>
              <a:rPr lang="en-US" sz="595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?</a:t>
            </a:r>
            <a:endParaRPr lang="en-US" sz="595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A3AB-281A-4285-8BB0-1F3473BFB3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E0A3AB-281A-4285-8BB0-1F3473BFB3C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682035"/>
            <a:ext cx="6151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ckwell Extra Bold" pitchFamily="18" charset="0"/>
              </a:rPr>
              <a:t>Impotence of Health And Fitness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Rockwell Extra Bold" pitchFamily="18" charset="0"/>
              </a:rPr>
              <a:t> Monitoring Systems</a:t>
            </a:r>
            <a:endParaRPr lang="en-US" sz="2400" b="1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5536" y="1828800"/>
            <a:ext cx="3429191" cy="25697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oper Black" pitchFamily="18" charset="0"/>
              </a:rPr>
              <a:t>Increased cardio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oper Black" pitchFamily="18" charset="0"/>
              </a:rPr>
              <a:t>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oper Black" pitchFamily="18" charset="0"/>
              </a:rPr>
              <a:t>diseases due to inactive life styles.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oper Black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oper Black" pitchFamily="18" charset="0"/>
              </a:rPr>
              <a:t>Variety of products available for adding activity to life style.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oper Black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oper Black" pitchFamily="18" charset="0"/>
              </a:rPr>
              <a:t>Integrating these systems into normal routine to track physical health.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oper Black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18615"/>
            <a:ext cx="5382376" cy="45535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E0A3AB-281A-4285-8BB0-1F3473BFB3C5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43613" y="623242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Proposed Solution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838200" y="2133600"/>
            <a:ext cx="2895600" cy="25697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Display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current time and date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900" baseline="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Measuring</a:t>
            </a:r>
            <a:r>
              <a:rPr lang="en-US" sz="19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displaying heart rate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Displaying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the  speed and distance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900" baseline="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Recording</a:t>
            </a:r>
            <a:r>
              <a:rPr lang="en-US" sz="19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preparing  a graphical report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39876"/>
            <a:ext cx="4086177" cy="4343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E0A3AB-281A-4285-8BB0-1F3473BFB3C5}" type="slidenum">
              <a:rPr lang="en-US" smtClean="0"/>
              <a:t>4</a:t>
            </a:fld>
            <a:endParaRPr lang="en-US"/>
          </a:p>
        </p:txBody>
      </p:sp>
      <p:pic>
        <p:nvPicPr>
          <p:cNvPr id="3075" name="Picture 3" descr="C:\Users\namal\Downloads\Gantt chart 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534400" cy="486867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0901" y="304800"/>
            <a:ext cx="290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ckwell Extra Bold" pitchFamily="18" charset="0"/>
              </a:rPr>
              <a:t>Work Schedule</a:t>
            </a:r>
            <a:endParaRPr lang="en-US" sz="24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E0A3AB-281A-4285-8BB0-1F3473BFB3C5}" type="slidenum">
              <a:rPr lang="en-US" smtClean="0"/>
              <a:t>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8013" y="810260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Hardware Description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4385161" cy="26011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8600" y="2639146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Arm Mounted Piece</a:t>
            </a:r>
            <a:endParaRPr lang="en-US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2" y="3886200"/>
            <a:ext cx="4186691" cy="277681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25807" y="4928611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Foot Mounted Piece</a:t>
            </a:r>
            <a:endParaRPr lang="en-US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1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E0A3AB-281A-4285-8BB0-1F3473BFB3C5}" type="slidenum">
              <a:rPr lang="en-US" smtClean="0"/>
              <a:t>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4002" y="345986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0828" y="5513944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Pulse Sensor(SEN11574)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6994" y="5485507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TFT LCD 128x128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3600" y="754877"/>
            <a:ext cx="4671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Arm Mounted Piece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0911" y="3459865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Bluetooth Module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3" name="Picture 5" descr="C:\Users\namal\Downloads\rt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2508" y="1830650"/>
            <a:ext cx="1870076" cy="1870076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7109449" y="34849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RTC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9" y="1884584"/>
            <a:ext cx="2090745" cy="15752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3373" y="3669623"/>
            <a:ext cx="1730197" cy="1804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91" y="3889068"/>
            <a:ext cx="2638425" cy="1319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72" y="1619171"/>
            <a:ext cx="3934627" cy="206567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E0A3AB-281A-4285-8BB0-1F3473BFB3C5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6533" y="344288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1391" y="5746283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Accelerometer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3600" y="754877"/>
            <a:ext cx="479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Foot Mounted Piece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0911" y="3459865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Bluetooth Module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0857" y="344288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SD_Card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9" y="1884584"/>
            <a:ext cx="2090745" cy="1575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72" y="1619171"/>
            <a:ext cx="3934627" cy="2065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20" y="3941957"/>
            <a:ext cx="1822854" cy="1822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4924">
            <a:off x="6452464" y="1903554"/>
            <a:ext cx="1724815" cy="149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26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E0A3AB-281A-4285-8BB0-1F3473BFB3C5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8013" y="810260"/>
            <a:ext cx="543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Software Description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1981200"/>
            <a:ext cx="53111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Use of Interrupts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Peak Detection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Bitmap In program Memory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Integration (∫)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Scaling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bg1"/>
                </a:solidFill>
                <a:latin typeface="Adobe Caslon Pro" panose="0205050205050A020403" pitchFamily="18" charset="0"/>
              </a:rPr>
              <a:t>Spi</a:t>
            </a:r>
            <a:r>
              <a:rPr lang="en-US" sz="28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 Communication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Software Serial Communication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I2c communication</a:t>
            </a:r>
            <a:endParaRPr lang="en-US" sz="2800" dirty="0">
              <a:solidFill>
                <a:schemeClr val="bg1"/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72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E0A3AB-281A-4285-8BB0-1F3473BFB3C5}" type="slidenum">
              <a:rPr lang="en-US" smtClean="0"/>
              <a:t>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79864" y="1371600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Pulse Sensor (SEN11574)</a:t>
            </a:r>
            <a:endParaRPr lang="en-US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1981200"/>
            <a:ext cx="402206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peak_detection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loop(100 times)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if(present value is less than next value)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if(next value is greater than 2nd next value)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peak values array=next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  increase the index of peak values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}</a:t>
            </a:r>
            <a:endParaRPr lang="en-US" sz="1400" dirty="0">
              <a:solidFill>
                <a:schemeClr val="bg1"/>
              </a:solidFill>
              <a:latin typeface="Adobe Caslon Pro" panose="0205050205050A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823768"/>
            <a:ext cx="543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Software Description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1981200"/>
            <a:ext cx="38895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ThreshHold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(size of peak values array)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</a:t>
            </a: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dobe Caslon Pro" panose="0205050205050A020403" pitchFamily="18" charset="0"/>
              </a:rPr>
              <a:t>high_peak</a:t>
            </a: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=1st 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index of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</a:t>
            </a: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 loop(size 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of peak array times)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</a:t>
            </a: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 {</a:t>
            </a:r>
            <a:endParaRPr lang="en-US" sz="1400" dirty="0">
              <a:solidFill>
                <a:schemeClr val="bg1"/>
              </a:solidFill>
              <a:latin typeface="Adobe Caslon Pro" panose="0205050205050A0204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 </a:t>
            </a: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binary search in array to find highest 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</a:t>
            </a: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 }</a:t>
            </a:r>
            <a:endParaRPr lang="en-US" sz="1400" dirty="0">
              <a:solidFill>
                <a:schemeClr val="bg1"/>
              </a:solidFill>
              <a:latin typeface="Adobe Caslon Pro" panose="0205050205050A0204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  </a:t>
            </a:r>
            <a:r>
              <a:rPr lang="en-US" sz="1400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 thresh=98</a:t>
            </a: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% of </a:t>
            </a:r>
            <a:r>
              <a:rPr lang="en-US" sz="1400" dirty="0" err="1">
                <a:solidFill>
                  <a:schemeClr val="bg1"/>
                </a:solidFill>
                <a:latin typeface="Adobe Caslon Pro" panose="0205050205050A020403" pitchFamily="18" charset="0"/>
              </a:rPr>
              <a:t>high_peak</a:t>
            </a:r>
            <a:endParaRPr lang="en-US" sz="1400" dirty="0">
              <a:solidFill>
                <a:schemeClr val="bg1"/>
              </a:solidFill>
              <a:latin typeface="Adobe Caslon Pro" panose="0205050205050A0204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dobe Caslon Pro" panose="0205050205050A020403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31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338</TotalTime>
  <Words>507</Words>
  <Application>Microsoft Office PowerPoint</Application>
  <PresentationFormat>On-screen Show (4:3)</PresentationFormat>
  <Paragraphs>160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Adobe Caslon Pro</vt:lpstr>
      <vt:lpstr>Algerian</vt:lpstr>
      <vt:lpstr>Arial</vt:lpstr>
      <vt:lpstr>Calibri</vt:lpstr>
      <vt:lpstr>Cambria Math</vt:lpstr>
      <vt:lpstr>Cooper Black</vt:lpstr>
      <vt:lpstr>Matura MT Script Capitals</vt:lpstr>
      <vt:lpstr>Rockwell Extra Bold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namal</dc:creator>
  <cp:lastModifiedBy>Muhammad Ijlal</cp:lastModifiedBy>
  <cp:revision>31</cp:revision>
  <dcterms:created xsi:type="dcterms:W3CDTF">2017-05-18T05:26:31Z</dcterms:created>
  <dcterms:modified xsi:type="dcterms:W3CDTF">2017-05-20T12:37:02Z</dcterms:modified>
</cp:coreProperties>
</file>