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BB81-18E1-A114-89E8-6F19E3A96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F8436-1A88-508C-2521-B82DC814C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0AB4-BC66-8D8A-7322-61C9DBA0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7C27-8D00-4B77-8A07-9BEB930B6C2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EA474-49D6-EB9C-A318-0C6F3D4E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D2CD1-1A77-FF4F-4F1B-6BADDA57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A418-6BE0-4987-A8D7-8519661B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A84F-CFDD-A1A3-CAAA-472757A7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FA61E-70C7-4D65-FF1A-6854561B4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A960E-034E-5C54-C6CF-BBD9A287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7C27-8D00-4B77-8A07-9BEB930B6C2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C1E0C-6FA9-4C8C-CD5F-F3C0EBCE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CE41-39CD-ABE5-25E3-635B696F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A418-6BE0-4987-A8D7-8519661B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919CF-D114-B92E-3F00-A7D2DA6CD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6D873-A769-8520-D93A-FCFA8A769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14684-55F6-CDD1-F4CC-C1865D38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7C27-8D00-4B77-8A07-9BEB930B6C2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0F6C3-30B3-692E-1B15-8E87EDA9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DE96-1DEC-A93E-0B5B-97806C06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A418-6BE0-4987-A8D7-8519661B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8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80B8-CDB6-E50C-E367-6B41901A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3259-E871-02CC-9BE6-A7057EC91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B6E34-E4F0-BD79-1094-9DDEDB1B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7C27-8D00-4B77-8A07-9BEB930B6C2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C851-46BD-D9A4-8534-89C1375E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4CBB-B06E-4CBE-BEA3-BA164365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A418-6BE0-4987-A8D7-8519661B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6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41F3-1FF5-A5AE-B243-C1F536AA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C8B8F-5245-D3E4-C4E6-25FA8342B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C101-0D08-CB0A-6CC8-17331BD5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7C27-8D00-4B77-8A07-9BEB930B6C2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37189-9D8D-011F-C027-A194A28E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34A7-C660-C122-F44D-80845AE7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A418-6BE0-4987-A8D7-8519661B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8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0A06-1F15-2312-96E3-7AEF0508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48F1-D974-6D56-A597-865AC9BC3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4F396-B6AA-6083-9122-C306DC7EF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268CE-9E0A-5E7F-F904-F1129514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7C27-8D00-4B77-8A07-9BEB930B6C2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36CD3-2F6A-B7E8-E257-A4B1187D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B76A8-1ADF-05C5-1412-9B138AC0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A418-6BE0-4987-A8D7-8519661B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2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F3FD-6D20-9D37-07D8-E3CEBE4A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E2F28-F2C1-4273-FFCF-C370C7528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E55A9-6DAB-786C-2F36-8FFB54E94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D204D-5909-61F9-E2E2-96B5A1F8C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32455-C168-0878-7518-2B249EE01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2CF49-E335-303D-506D-84926A81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7C27-8D00-4B77-8A07-9BEB930B6C2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8EE7C-D454-05A1-F7B8-DFE8410F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ECF1C-FF6A-B7CA-73E6-8DC8196C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A418-6BE0-4987-A8D7-8519661B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4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FD35-192B-392E-A2E4-BED37EE2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856C7-0B3F-CBD0-163B-E9DCAC8E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7C27-8D00-4B77-8A07-9BEB930B6C2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0A279-20BD-C293-5EB2-88D6997A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78700-F86A-7488-A5AE-BF48BA4A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A418-6BE0-4987-A8D7-8519661B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99BCB-38AB-4256-C27D-0B3AB234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7C27-8D00-4B77-8A07-9BEB930B6C2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F834E-63C6-9D9C-2797-FC377A01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EF658-4BFE-07A7-2133-327BA1BB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A418-6BE0-4987-A8D7-8519661B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3ECC-CA88-3699-F045-08435CD4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308DA-8C02-27FE-36C9-85BB6E3C2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F5A48-4735-18D9-93C5-DE2001631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E30FB-FB8E-A3B1-C319-EC63CC8C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7C27-8D00-4B77-8A07-9BEB930B6C2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B6293-B475-8499-D1AD-D38EF85C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A93A9-F045-B353-00BC-5AA636C6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A418-6BE0-4987-A8D7-8519661B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5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3EF3-4D7C-37C8-2F43-943C54E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C9F10-6525-CC9E-B463-0AC578B3D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A7016-FCC6-4303-F569-0A8D3FF0C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8D046-51AC-267B-38B7-7D4FA5EB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7C27-8D00-4B77-8A07-9BEB930B6C2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1C466-6C7B-B609-1202-1E6470D9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FE6F8-8050-D46A-149E-700F082A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A418-6BE0-4987-A8D7-8519661B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1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CD463-7ECE-10C7-7D62-17343240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E4B3-5273-4DD6-A6B0-5A07AC55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C8E9-B0B3-315B-1B3A-8FCDFE34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7C27-8D00-4B77-8A07-9BEB930B6C2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BFAE-6559-5846-A8C0-547296A32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F5C1A-7A27-CA8A-F67C-1B6C6886F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A418-6BE0-4987-A8D7-8519661B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0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9E680E-5ADB-4E17-1FC7-D2F383D9BA51}"/>
              </a:ext>
            </a:extLst>
          </p:cNvPr>
          <p:cNvSpPr txBox="1"/>
          <p:nvPr/>
        </p:nvSpPr>
        <p:spPr>
          <a:xfrm>
            <a:off x="114300" y="142875"/>
            <a:ext cx="1149667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70C0"/>
                </a:solidFill>
                <a:latin typeface="Lato Black" panose="020F0A02020204030203" pitchFamily="34" charset="0"/>
              </a:rPr>
              <a:t>Business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Yearly Performance</a:t>
            </a:r>
            <a:r>
              <a:rPr lang="en-US" sz="2400" dirty="0"/>
              <a:t> → </a:t>
            </a:r>
            <a:r>
              <a:rPr lang="en-US" sz="2000" dirty="0"/>
              <a:t>How much Sales and Profit were generated each year, and whether the trend shows growth or decline.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Category &amp; Sub-Category Analysis</a:t>
            </a:r>
            <a:r>
              <a:rPr lang="en-US" sz="2400" dirty="0"/>
              <a:t> → </a:t>
            </a:r>
            <a:r>
              <a:rPr lang="en-US" sz="2000" dirty="0"/>
              <a:t>Which categories and sub-categories contributed the most profit, and which ones went into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Regional &amp; State Performance</a:t>
            </a:r>
            <a:r>
              <a:rPr lang="en-US" sz="2400" dirty="0"/>
              <a:t> → </a:t>
            </a:r>
            <a:r>
              <a:rPr lang="en-US" sz="2000" dirty="0"/>
              <a:t>Which regions and states generated the highest revenue and profit.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Customer Segments</a:t>
            </a:r>
            <a:r>
              <a:rPr lang="en-US" sz="2400" dirty="0"/>
              <a:t> → </a:t>
            </a:r>
            <a:r>
              <a:rPr lang="en-US" sz="2000" dirty="0"/>
              <a:t>Which customer segment (Consumer, Corporate, Home Office) contributes the most.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Top Customers</a:t>
            </a:r>
            <a:r>
              <a:rPr lang="en-US" sz="2400" dirty="0"/>
              <a:t> → </a:t>
            </a:r>
            <a:r>
              <a:rPr lang="en-US" sz="2000" dirty="0"/>
              <a:t>Identify the top 5 customers each year, based on both Sales and Profit.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Discount Impact</a:t>
            </a:r>
            <a:r>
              <a:rPr lang="en-US" sz="2400" dirty="0"/>
              <a:t> → </a:t>
            </a:r>
            <a:r>
              <a:rPr lang="en-US" sz="2000" dirty="0"/>
              <a:t>Does offering higher discounts increase sales, or reduce profit margins?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Shipping Performance</a:t>
            </a:r>
            <a:r>
              <a:rPr lang="en-US" sz="2400" dirty="0"/>
              <a:t> → </a:t>
            </a:r>
            <a:r>
              <a:rPr lang="en-US" sz="2000" dirty="0"/>
              <a:t>Which shipping mode is most commonly used, and how is the average delivery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KPI Summary</a:t>
            </a:r>
            <a:r>
              <a:rPr lang="en-US" sz="2400" dirty="0"/>
              <a:t> → </a:t>
            </a:r>
            <a:r>
              <a:rPr lang="en-US" sz="2000" dirty="0"/>
              <a:t>Yearly key performance metrics like Sales, Profit, Orders, Average Order Value (AOV), Profit Margin %, and Delivery Days.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91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648C4C-486D-2570-8F22-C4DF843E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2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67490-26F4-BCA4-B6F4-A76849F03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3" b="1037"/>
          <a:stretch/>
        </p:blipFill>
        <p:spPr>
          <a:xfrm>
            <a:off x="0" y="0"/>
            <a:ext cx="12192000" cy="59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67490-26F4-BCA4-B6F4-A76849F037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" b="568"/>
          <a:stretch/>
        </p:blipFill>
        <p:spPr>
          <a:xfrm>
            <a:off x="0" y="0"/>
            <a:ext cx="12192000" cy="59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0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C736F3-332D-7D4B-7938-9191B346EE4F}"/>
              </a:ext>
            </a:extLst>
          </p:cNvPr>
          <p:cNvSpPr txBox="1"/>
          <p:nvPr/>
        </p:nvSpPr>
        <p:spPr>
          <a:xfrm>
            <a:off x="142874" y="300068"/>
            <a:ext cx="120491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Lato Black" panose="020F0A02020204030203" pitchFamily="34" charset="0"/>
              </a:rPr>
              <a:t>Key Insights from E-Commerce Sales Dashboard</a:t>
            </a:r>
          </a:p>
          <a:p>
            <a:r>
              <a:rPr lang="en-US" sz="3200" b="1" dirty="0">
                <a:highlight>
                  <a:srgbClr val="FFFF00"/>
                </a:highlight>
              </a:rPr>
              <a:t>KPI Performance</a:t>
            </a:r>
            <a:endParaRPr lang="en-US" sz="3200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Achieved </a:t>
            </a:r>
            <a:r>
              <a:rPr lang="en-US" sz="2000" b="1" dirty="0"/>
              <a:t>$2.3M sales</a:t>
            </a:r>
            <a:r>
              <a:rPr lang="en-US" sz="2000" dirty="0"/>
              <a:t> and </a:t>
            </a:r>
            <a:r>
              <a:rPr lang="en-US" sz="2000" b="1" dirty="0"/>
              <a:t>$286K profit</a:t>
            </a:r>
            <a:r>
              <a:rPr lang="en-US" sz="2000" dirty="0"/>
              <a:t> over 4 years with a </a:t>
            </a:r>
            <a:r>
              <a:rPr lang="en-US" sz="2000" b="1" dirty="0"/>
              <a:t>12.5% margin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Lato Black" panose="020F0A02020204030203" pitchFamily="34" charset="0"/>
              </a:rPr>
              <a:t>Year-over-Year growth: </a:t>
            </a:r>
            <a:r>
              <a:rPr lang="en-US" sz="2000" dirty="0"/>
              <a:t>Orders, Sales, and Profit all increased, showing </a:t>
            </a:r>
            <a:r>
              <a:rPr lang="en-US" sz="2000" b="1" dirty="0"/>
              <a:t>consistent positive trend</a:t>
            </a:r>
            <a:r>
              <a:rPr lang="en-US" sz="2000" dirty="0"/>
              <a:t>.</a:t>
            </a:r>
          </a:p>
          <a:p>
            <a:r>
              <a:rPr lang="en-US" sz="2000" dirty="0">
                <a:solidFill>
                  <a:srgbClr val="002060"/>
                </a:solidFill>
                <a:latin typeface="Lato Black" panose="020F0A02020204030203" pitchFamily="34" charset="0"/>
              </a:rPr>
              <a:t>Seasonality &amp; Monthly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Lato Black" panose="020F0A02020204030203" pitchFamily="34" charset="0"/>
              </a:rPr>
              <a:t>Strongest months: </a:t>
            </a:r>
            <a:r>
              <a:rPr lang="en-US" sz="2000" dirty="0"/>
              <a:t>November–December &amp; March.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Lato Black" panose="020F0A02020204030203" pitchFamily="34" charset="0"/>
              </a:rPr>
              <a:t>Weakest months: </a:t>
            </a:r>
            <a:r>
              <a:rPr lang="en-US" sz="2000" dirty="0"/>
              <a:t>January &amp; February.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Winters drive high sales, while summers need </a:t>
            </a:r>
            <a:r>
              <a:rPr lang="en-US" sz="2000" b="1" dirty="0"/>
              <a:t>marketing campaigns</a:t>
            </a:r>
            <a:r>
              <a:rPr lang="en-US" sz="2000" dirty="0"/>
              <a:t> to boost performance.</a:t>
            </a:r>
          </a:p>
          <a:p>
            <a:r>
              <a:rPr lang="en-US" sz="2000" dirty="0">
                <a:solidFill>
                  <a:srgbClr val="002060"/>
                </a:solidFill>
                <a:latin typeface="Lato Black" panose="020F0A02020204030203" pitchFamily="34" charset="0"/>
              </a:rPr>
              <a:t>Category &amp; Product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Technology &amp; Office Supplies → high profit generators.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Furniture → high sales but weak/loss-making margins (–$22K loss from Tables, Bookcases, Supplies).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Key growth products: Phones, Chairs, Storage, Binders.</a:t>
            </a:r>
          </a:p>
        </p:txBody>
      </p:sp>
    </p:spTree>
    <p:extLst>
      <p:ext uri="{BB962C8B-B14F-4D97-AF65-F5344CB8AC3E}">
        <p14:creationId xmlns:p14="http://schemas.microsoft.com/office/powerpoint/2010/main" val="159417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591DBD-CE31-200E-EF98-9AD9B1336216}"/>
              </a:ext>
            </a:extLst>
          </p:cNvPr>
          <p:cNvSpPr txBox="1"/>
          <p:nvPr/>
        </p:nvSpPr>
        <p:spPr>
          <a:xfrm>
            <a:off x="95249" y="103138"/>
            <a:ext cx="68103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Lato Black" panose="020F0A02020204030203" pitchFamily="34" charset="0"/>
              </a:rPr>
              <a:t>Discount Effect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Discounts of </a:t>
            </a:r>
            <a:r>
              <a:rPr lang="en-US" sz="2000" b="1" dirty="0"/>
              <a:t>10–20% increase both sales &amp; profit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Beyond 20% → </a:t>
            </a:r>
            <a:r>
              <a:rPr lang="en-US" sz="2000" b="1" dirty="0"/>
              <a:t>profitability drops sharply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Strategy: Apply </a:t>
            </a:r>
            <a:r>
              <a:rPr lang="en-US" sz="2000" b="1" dirty="0"/>
              <a:t>targeted, controlled discounts</a:t>
            </a:r>
            <a:r>
              <a:rPr lang="en-US" sz="2000" dirty="0"/>
              <a:t>.</a:t>
            </a:r>
          </a:p>
          <a:p>
            <a:r>
              <a:rPr lang="en-US" sz="2400" dirty="0">
                <a:solidFill>
                  <a:srgbClr val="002060"/>
                </a:solidFill>
                <a:latin typeface="Lato Black" panose="020F0A02020204030203" pitchFamily="34" charset="0"/>
              </a:rPr>
              <a:t>Regional &amp; State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West &amp; East → top performing regions.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South region → weakest, requires focused strategy.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California &amp; New York → star states for expansion.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CCCC9-ACAC-1DEC-9FEA-C98D9CEED959}"/>
              </a:ext>
            </a:extLst>
          </p:cNvPr>
          <p:cNvSpPr txBox="1"/>
          <p:nvPr/>
        </p:nvSpPr>
        <p:spPr>
          <a:xfrm>
            <a:off x="95249" y="2769157"/>
            <a:ext cx="831532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Lato Black" panose="020F0A02020204030203" pitchFamily="34" charset="0"/>
              </a:rPr>
              <a:t>Shipping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Standard Class (60%) → most preferred.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Customers expect </a:t>
            </a:r>
            <a:r>
              <a:rPr lang="en-US" sz="2000" b="1" dirty="0"/>
              <a:t>3–5 day delivery</a:t>
            </a:r>
            <a:r>
              <a:rPr lang="en-US" sz="2000" dirty="0"/>
              <a:t>; orders drop if slower.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Optimize shipping for </a:t>
            </a:r>
            <a:r>
              <a:rPr lang="en-US" sz="2000" b="1" dirty="0"/>
              <a:t>cost + speed balance</a:t>
            </a:r>
            <a:r>
              <a:rPr lang="en-US" sz="2000" dirty="0"/>
              <a:t>.</a:t>
            </a:r>
          </a:p>
          <a:p>
            <a:r>
              <a:rPr lang="en-US" sz="2800" dirty="0">
                <a:solidFill>
                  <a:srgbClr val="002060"/>
                </a:solidFill>
                <a:latin typeface="Lato Black" panose="020F0A02020204030203" pitchFamily="34" charset="0"/>
              </a:rPr>
              <a:t>Overall 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Positive growth</a:t>
            </a:r>
            <a:r>
              <a:rPr lang="en-US" sz="2000" dirty="0"/>
              <a:t>, but profitability challenges in Furniture.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Seasonal trends matter → leverage winters.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Controlled discounting &amp; regional focus</a:t>
            </a:r>
            <a:r>
              <a:rPr lang="en-US" sz="2000" dirty="0"/>
              <a:t> can drive stronger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Efficient shipping</a:t>
            </a:r>
            <a:r>
              <a:rPr lang="en-US" sz="2000" dirty="0"/>
              <a:t> ensures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8056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muhammed Jan</dc:creator>
  <cp:lastModifiedBy>muhammed Jan</cp:lastModifiedBy>
  <cp:revision>2</cp:revision>
  <dcterms:created xsi:type="dcterms:W3CDTF">2025-10-05T10:38:44Z</dcterms:created>
  <dcterms:modified xsi:type="dcterms:W3CDTF">2025-10-05T10:47:05Z</dcterms:modified>
</cp:coreProperties>
</file>