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74" r:id="rId4"/>
    <p:sldId id="275" r:id="rId5"/>
    <p:sldId id="257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6" r:id="rId19"/>
    <p:sldId id="277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96"/>
  </p:normalViewPr>
  <p:slideViewPr>
    <p:cSldViewPr snapToGrid="0">
      <p:cViewPr varScale="1">
        <p:scale>
          <a:sx n="105" d="100"/>
          <a:sy n="105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DEA7-C774-4755-B714-E5A53DE776C2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412F6-3D35-417C-841B-C2CBCA070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4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412F6-3D35-417C-841B-C2CBCA070A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8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EA19-4F93-10DE-1D08-3DE97858F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MS Intouch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3F139-F070-1A8E-7CAD-B192EFC77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07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B30333-AC04-608F-67FD-22E9A5924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A0B4DD-77C3-C206-4BDC-F312F87E6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7CE773-0095-AD99-C5F2-4D6E746A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DA3599-6E9E-6A24-2113-7BFDE8A7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133F0-44FC-D72F-9553-D1C27D9D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spc="150" dirty="0">
                <a:solidFill>
                  <a:schemeClr val="tx2"/>
                </a:solidFill>
              </a:rPr>
              <a:t>Home</a:t>
            </a:r>
            <a:r>
              <a:rPr lang="en-US" sz="4800" spc="150" dirty="0">
                <a:solidFill>
                  <a:schemeClr val="tx2"/>
                </a:solidFill>
              </a:rPr>
              <a:t> Screen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855E8E-A451-9837-B962-69F3FB561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A433799F-1C52-793D-116A-5E1D2A11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62" y="0"/>
            <a:ext cx="301082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82F95C-8708-0C26-0FB0-8947E813FC6E}"/>
              </a:ext>
            </a:extLst>
          </p:cNvPr>
          <p:cNvSpPr txBox="1"/>
          <p:nvPr/>
        </p:nvSpPr>
        <p:spPr>
          <a:xfrm>
            <a:off x="7865806" y="4637901"/>
            <a:ext cx="4125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dirty="0">
                <a:solidFill>
                  <a:schemeClr val="bg1"/>
                </a:solidFill>
                <a:latin typeface="+mj-lt"/>
              </a:rPr>
              <a:t>Displays recent chats, online friends, and access to main features.</a:t>
            </a:r>
          </a:p>
        </p:txBody>
      </p:sp>
    </p:spTree>
    <p:extLst>
      <p:ext uri="{BB962C8B-B14F-4D97-AF65-F5344CB8AC3E}">
        <p14:creationId xmlns:p14="http://schemas.microsoft.com/office/powerpoint/2010/main" val="458051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D800E1-FCC9-E973-D0E9-F9B83B35A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561FCE-5E83-78C7-C725-B26FA136E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7E3072-74FC-55D1-1413-076F0C3F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53EA75-63C8-5D05-5290-735351443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B0F39-A06A-E26D-8960-BBD0E2C9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445" y="2194560"/>
            <a:ext cx="465440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>
                <a:solidFill>
                  <a:schemeClr val="tx2"/>
                </a:solidFill>
              </a:rPr>
              <a:t>Friend </a:t>
            </a:r>
            <a:br>
              <a:rPr lang="en-US" sz="2800" spc="150" dirty="0">
                <a:solidFill>
                  <a:schemeClr val="tx2"/>
                </a:solidFill>
              </a:rPr>
            </a:br>
            <a:r>
              <a:rPr lang="en-US" sz="2800" b="1" spc="150" dirty="0">
                <a:solidFill>
                  <a:schemeClr val="tx2"/>
                </a:solidFill>
              </a:rPr>
              <a:t>Conversation</a:t>
            </a:r>
            <a:br>
              <a:rPr lang="en-US" sz="2800" spc="150" dirty="0">
                <a:solidFill>
                  <a:schemeClr val="tx2"/>
                </a:solidFill>
              </a:rPr>
            </a:br>
            <a:r>
              <a:rPr lang="en-US" sz="2800" spc="150" dirty="0">
                <a:solidFill>
                  <a:schemeClr val="tx2"/>
                </a:solidFill>
              </a:rPr>
              <a:t> Screen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974BEF-63AA-2B4D-D4A8-5788A5126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7A762303-24AB-4EB5-86A0-1C63DD6F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" y="0"/>
            <a:ext cx="3010829" cy="6858000"/>
          </a:xfrm>
          <a:prstGeom prst="rect">
            <a:avLst/>
          </a:prstGeo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4F76BDAE-37E4-9A9E-7964-2FEA1BDD9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50" y="0"/>
            <a:ext cx="3010829" cy="6858000"/>
          </a:xfrm>
          <a:prstGeom prst="rect">
            <a:avLst/>
          </a:prstGeom>
        </p:spPr>
      </p:pic>
      <p:pic>
        <p:nvPicPr>
          <p:cNvPr id="14" name="Picture 13" descr="A screenshot of a phone&#10;&#10;AI-generated content may be incorrect.">
            <a:extLst>
              <a:ext uri="{FF2B5EF4-FFF2-40B4-BE49-F238E27FC236}">
                <a16:creationId xmlns:a16="http://schemas.microsoft.com/office/drawing/2014/main" id="{DB48D8E9-DD57-79BE-EB38-3BDCB2B8C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252" y="0"/>
            <a:ext cx="301082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180D44-7714-4F9E-D71C-FAB300C573BE}"/>
              </a:ext>
            </a:extLst>
          </p:cNvPr>
          <p:cNvSpPr txBox="1"/>
          <p:nvPr/>
        </p:nvSpPr>
        <p:spPr>
          <a:xfrm>
            <a:off x="9179586" y="4516451"/>
            <a:ext cx="30051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dirty="0">
                <a:solidFill>
                  <a:schemeClr val="bg1"/>
                </a:solidFill>
                <a:latin typeface="+mj-lt"/>
              </a:rPr>
              <a:t>One-on-one chat view with a selected friend, showing messages.</a:t>
            </a:r>
          </a:p>
        </p:txBody>
      </p:sp>
    </p:spTree>
    <p:extLst>
      <p:ext uri="{BB962C8B-B14F-4D97-AF65-F5344CB8AC3E}">
        <p14:creationId xmlns:p14="http://schemas.microsoft.com/office/powerpoint/2010/main" val="1663646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8A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BBA597-5A3B-2BA1-4500-9023D0491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7201BD-55A7-4A63-76E4-ED4CCCAB0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EF9B5-1CA3-BF29-15C2-D274D0008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B3C56-6AE7-8C2C-5055-0C9B10B6A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98E06-D6DE-3B73-9EA3-A932FAB00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406" y="2194560"/>
            <a:ext cx="465440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spc="150" dirty="0">
                <a:solidFill>
                  <a:schemeClr val="tx2"/>
                </a:solidFill>
              </a:rPr>
              <a:t>Group</a:t>
            </a:r>
            <a:br>
              <a:rPr lang="en-US" sz="4800" spc="150" dirty="0">
                <a:solidFill>
                  <a:schemeClr val="tx2"/>
                </a:solidFill>
              </a:rPr>
            </a:br>
            <a:r>
              <a:rPr lang="en-US" sz="4800" spc="150" dirty="0">
                <a:solidFill>
                  <a:schemeClr val="tx2"/>
                </a:solidFill>
              </a:rPr>
              <a:t> Screen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73F514-4F0C-D6CB-F4B7-7EDDE7AA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608EFD5D-A2D2-FF89-9DBD-5D0EA0EE9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28" y="0"/>
            <a:ext cx="301082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F8B06-1F03-38FD-0019-ED7FEF07CA2A}"/>
              </a:ext>
            </a:extLst>
          </p:cNvPr>
          <p:cNvSpPr txBox="1"/>
          <p:nvPr/>
        </p:nvSpPr>
        <p:spPr>
          <a:xfrm>
            <a:off x="7885176" y="4907280"/>
            <a:ext cx="41940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dirty="0">
                <a:solidFill>
                  <a:schemeClr val="bg1"/>
                </a:solidFill>
                <a:latin typeface="+mj-lt"/>
              </a:rPr>
              <a:t>Allows users to view, join, or create group chats.</a:t>
            </a:r>
          </a:p>
        </p:txBody>
      </p:sp>
    </p:spTree>
    <p:extLst>
      <p:ext uri="{BB962C8B-B14F-4D97-AF65-F5344CB8AC3E}">
        <p14:creationId xmlns:p14="http://schemas.microsoft.com/office/powerpoint/2010/main" val="284737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DD516-BFBF-EEF7-4A4F-13E6F1D67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FE961A9-06F1-FEE4-7046-271585F51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E77C43-A74B-03DB-E712-11F5ECB53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C02E7-F2CA-3339-5C01-8521CF0FF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75C7F-29FA-D51D-7D79-9A33DC3A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4250" y="2194560"/>
            <a:ext cx="465440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400" spc="150" dirty="0">
                <a:solidFill>
                  <a:schemeClr val="tx2"/>
                </a:solidFill>
              </a:rPr>
              <a:t>Group</a:t>
            </a:r>
            <a:br>
              <a:rPr lang="en-US" sz="2400" spc="150" dirty="0">
                <a:solidFill>
                  <a:schemeClr val="tx2"/>
                </a:solidFill>
              </a:rPr>
            </a:br>
            <a:r>
              <a:rPr lang="en-US" sz="2400" spc="150" dirty="0">
                <a:solidFill>
                  <a:schemeClr val="tx2"/>
                </a:solidFill>
              </a:rPr>
              <a:t> </a:t>
            </a:r>
            <a:r>
              <a:rPr lang="en-US" sz="2400" b="1" spc="150" dirty="0" err="1">
                <a:solidFill>
                  <a:schemeClr val="tx2"/>
                </a:solidFill>
              </a:rPr>
              <a:t>COnversation</a:t>
            </a:r>
            <a:br>
              <a:rPr lang="en-US" sz="2400" spc="150" dirty="0">
                <a:solidFill>
                  <a:schemeClr val="tx2"/>
                </a:solidFill>
              </a:rPr>
            </a:br>
            <a:r>
              <a:rPr lang="en-US" sz="2400" spc="150" dirty="0">
                <a:solidFill>
                  <a:schemeClr val="tx2"/>
                </a:solidFill>
              </a:rPr>
              <a:t> Screen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755A8D-1039-6BE4-3FA7-E634712E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71F027F1-CC36-BA82-1CE3-C90C40FA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" y="0"/>
            <a:ext cx="3010829" cy="6858000"/>
          </a:xfrm>
          <a:prstGeom prst="rect">
            <a:avLst/>
          </a:prstGeo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07F00588-DFFF-3CD2-B2C6-2BF8BDD50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472" y="0"/>
            <a:ext cx="3010829" cy="6858000"/>
          </a:xfrm>
          <a:prstGeom prst="rect">
            <a:avLst/>
          </a:prstGeom>
        </p:spPr>
      </p:pic>
      <p:pic>
        <p:nvPicPr>
          <p:cNvPr id="14" name="Picture 13" descr="A screenshot of a phone&#10;&#10;AI-generated content may be incorrect.">
            <a:extLst>
              <a:ext uri="{FF2B5EF4-FFF2-40B4-BE49-F238E27FC236}">
                <a16:creationId xmlns:a16="http://schemas.microsoft.com/office/drawing/2014/main" id="{126619F4-8F69-439B-82AC-3875883B7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523" y="0"/>
            <a:ext cx="301082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453D60-4FD5-8CC6-F4CF-AF5B23451941}"/>
              </a:ext>
            </a:extLst>
          </p:cNvPr>
          <p:cNvSpPr txBox="1"/>
          <p:nvPr/>
        </p:nvSpPr>
        <p:spPr>
          <a:xfrm>
            <a:off x="9469850" y="4693920"/>
            <a:ext cx="2743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dirty="0">
                <a:solidFill>
                  <a:schemeClr val="bg1"/>
                </a:solidFill>
                <a:latin typeface="+mj-lt"/>
              </a:rPr>
              <a:t>Group chat interface showing messages from multiple users.</a:t>
            </a:r>
          </a:p>
        </p:txBody>
      </p:sp>
    </p:spTree>
    <p:extLst>
      <p:ext uri="{BB962C8B-B14F-4D97-AF65-F5344CB8AC3E}">
        <p14:creationId xmlns:p14="http://schemas.microsoft.com/office/powerpoint/2010/main" val="3276368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B90A0A-1E33-2D0F-0A4D-37EB36F67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264BBB-93C7-D6D7-19DA-57170BC4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2B68D2-9E66-2C8B-A9F6-A6DE2569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4C9D0E-059E-9550-37A3-D76009D95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F3F57-3C6F-6CDE-E2F5-F3D9762E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406" y="2194560"/>
            <a:ext cx="465440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spc="150" dirty="0">
                <a:solidFill>
                  <a:schemeClr val="tx2"/>
                </a:solidFill>
              </a:rPr>
              <a:t>Status</a:t>
            </a:r>
            <a:br>
              <a:rPr lang="en-US" sz="4800" spc="150" dirty="0">
                <a:solidFill>
                  <a:schemeClr val="tx2"/>
                </a:solidFill>
              </a:rPr>
            </a:br>
            <a:r>
              <a:rPr lang="en-US" sz="4800" spc="150" dirty="0">
                <a:solidFill>
                  <a:schemeClr val="tx2"/>
                </a:solidFill>
              </a:rPr>
              <a:t> Screen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825589-D92F-0304-3BF8-47E40044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752B6FE9-C80E-B502-0AE7-E2C9AFCD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9" y="0"/>
            <a:ext cx="3010829" cy="6858000"/>
          </a:xfrm>
          <a:prstGeom prst="rect">
            <a:avLst/>
          </a:prstGeom>
        </p:spPr>
      </p:pic>
      <p:pic>
        <p:nvPicPr>
          <p:cNvPr id="7" name="Picture 6" descr="A group of people sitting in chairs&#10;&#10;AI-generated content may be incorrect.">
            <a:extLst>
              <a:ext uri="{FF2B5EF4-FFF2-40B4-BE49-F238E27FC236}">
                <a16:creationId xmlns:a16="http://schemas.microsoft.com/office/drawing/2014/main" id="{458AFA1A-4817-9C96-FC3B-6E09888D3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473" y="0"/>
            <a:ext cx="301082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BAFED9-407D-EF77-9E66-139586D8A311}"/>
              </a:ext>
            </a:extLst>
          </p:cNvPr>
          <p:cNvSpPr txBox="1"/>
          <p:nvPr/>
        </p:nvSpPr>
        <p:spPr>
          <a:xfrm>
            <a:off x="7656379" y="4841582"/>
            <a:ext cx="46516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dirty="0">
                <a:solidFill>
                  <a:schemeClr val="bg1"/>
                </a:solidFill>
                <a:latin typeface="+mj-lt"/>
              </a:rPr>
              <a:t>Lets users view and post temporary status updates like text or media.</a:t>
            </a:r>
          </a:p>
        </p:txBody>
      </p:sp>
    </p:spTree>
    <p:extLst>
      <p:ext uri="{BB962C8B-B14F-4D97-AF65-F5344CB8AC3E}">
        <p14:creationId xmlns:p14="http://schemas.microsoft.com/office/powerpoint/2010/main" val="631295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600C8-4227-5E93-7D70-2B3A41ACB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1B0B9B-024A-B272-B563-2CD0C5657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B75F18-B9EC-EE19-3EA8-96F1E775F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8AC515-C1A6-AF0C-3017-A5D93E116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E47FB-93E3-6EE6-47B0-1D50312A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406" y="2194560"/>
            <a:ext cx="465440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spc="150" dirty="0">
                <a:solidFill>
                  <a:schemeClr val="tx2"/>
                </a:solidFill>
              </a:rPr>
              <a:t>Profile</a:t>
            </a:r>
            <a:br>
              <a:rPr lang="en-US" sz="4800" spc="150" dirty="0">
                <a:solidFill>
                  <a:schemeClr val="tx2"/>
                </a:solidFill>
              </a:rPr>
            </a:br>
            <a:r>
              <a:rPr lang="en-US" sz="4800" spc="150" dirty="0">
                <a:solidFill>
                  <a:schemeClr val="tx2"/>
                </a:solidFill>
              </a:rPr>
              <a:t> Screen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A40523-94FA-AC39-0C8B-C2192F658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A99605B4-9E83-8199-F25D-9A9A280F0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56" y="0"/>
            <a:ext cx="3010829" cy="6858000"/>
          </a:xfrm>
          <a:prstGeom prst="rect">
            <a:avLst/>
          </a:prstGeom>
        </p:spPr>
      </p:pic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0F76787D-E129-93FA-7E3C-35D28CFC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714" y="0"/>
            <a:ext cx="301082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DB6824-1DA3-0523-05ED-8EF823E6BACF}"/>
              </a:ext>
            </a:extLst>
          </p:cNvPr>
          <p:cNvSpPr txBox="1"/>
          <p:nvPr/>
        </p:nvSpPr>
        <p:spPr>
          <a:xfrm>
            <a:off x="7751472" y="4837956"/>
            <a:ext cx="40945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dirty="0">
                <a:solidFill>
                  <a:schemeClr val="bg1"/>
                </a:solidFill>
                <a:latin typeface="+mj-lt"/>
              </a:rPr>
              <a:t>User’s personal profile with options to edit name, photo, and bio.</a:t>
            </a:r>
          </a:p>
        </p:txBody>
      </p:sp>
    </p:spTree>
    <p:extLst>
      <p:ext uri="{BB962C8B-B14F-4D97-AF65-F5344CB8AC3E}">
        <p14:creationId xmlns:p14="http://schemas.microsoft.com/office/powerpoint/2010/main" val="897826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29D78C-FA4B-D812-895A-9A5B21445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5515A06-E880-FDE7-A33E-B5CAD6CC2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1310FE-A10C-BDEE-9528-32C28295D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13A4AE-5825-EB37-F639-DA743CF86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63679-2BFC-ED5D-7B73-047DFF61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586" y="2194560"/>
            <a:ext cx="465440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spc="150" dirty="0">
                <a:solidFill>
                  <a:schemeClr val="tx2"/>
                </a:solidFill>
              </a:rPr>
              <a:t>Settings</a:t>
            </a:r>
            <a:br>
              <a:rPr lang="en-US" sz="2800" spc="150" dirty="0">
                <a:solidFill>
                  <a:schemeClr val="tx2"/>
                </a:solidFill>
              </a:rPr>
            </a:br>
            <a:r>
              <a:rPr lang="en-US" sz="2800" spc="150" dirty="0">
                <a:solidFill>
                  <a:schemeClr val="tx2"/>
                </a:solidFill>
              </a:rPr>
              <a:t> Screen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3A07E4-BF6E-4214-B3A1-4C73F11B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6168AA97-082A-5D93-842F-32DE54D6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92" y="0"/>
            <a:ext cx="3010829" cy="6858000"/>
          </a:xfrm>
          <a:prstGeom prst="rect">
            <a:avLst/>
          </a:prstGeom>
        </p:spPr>
      </p:pic>
      <p:pic>
        <p:nvPicPr>
          <p:cNvPr id="10" name="Picture 9" descr="A screenshot of a phone&#10;&#10;AI-generated content may be incorrect.">
            <a:extLst>
              <a:ext uri="{FF2B5EF4-FFF2-40B4-BE49-F238E27FC236}">
                <a16:creationId xmlns:a16="http://schemas.microsoft.com/office/drawing/2014/main" id="{331E075C-E53F-CFEE-3D96-9323EFE16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96" y="0"/>
            <a:ext cx="3010829" cy="6858000"/>
          </a:xfrm>
          <a:prstGeom prst="rect">
            <a:avLst/>
          </a:prstGeom>
        </p:spPr>
      </p:pic>
      <p:pic>
        <p:nvPicPr>
          <p:cNvPr id="14" name="Picture 13" descr="A screenshot of a phone&#10;&#10;AI-generated content may be incorrect.">
            <a:extLst>
              <a:ext uri="{FF2B5EF4-FFF2-40B4-BE49-F238E27FC236}">
                <a16:creationId xmlns:a16="http://schemas.microsoft.com/office/drawing/2014/main" id="{0D694689-EFF2-EEEA-CBB7-FB3EE14D5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323" y="0"/>
            <a:ext cx="3010829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432981" y="4535424"/>
            <a:ext cx="2743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>
                <a:solidFill>
                  <a:schemeClr val="bg1"/>
                </a:solidFill>
                <a:latin typeface="+mj-lt"/>
              </a:rPr>
              <a:t>May include additional settings like logout, help, etc.</a:t>
            </a:r>
          </a:p>
        </p:txBody>
      </p:sp>
    </p:spTree>
    <p:extLst>
      <p:ext uri="{BB962C8B-B14F-4D97-AF65-F5344CB8AC3E}">
        <p14:creationId xmlns:p14="http://schemas.microsoft.com/office/powerpoint/2010/main" val="197882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1970E4-5629-C4E9-1449-A95A9D82B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5EF92E-D434-983B-6B13-B8236895C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489A93-F256-D3C0-CA3E-431556817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C030B5-C1C4-7C94-2A87-536F883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2B49F-0A6B-68D3-F717-DE794836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586" y="2194560"/>
            <a:ext cx="465440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spc="150" dirty="0">
                <a:solidFill>
                  <a:schemeClr val="tx2"/>
                </a:solidFill>
              </a:rPr>
              <a:t>Settings</a:t>
            </a:r>
            <a:br>
              <a:rPr lang="en-US" sz="2800" spc="150" dirty="0">
                <a:solidFill>
                  <a:schemeClr val="tx2"/>
                </a:solidFill>
              </a:rPr>
            </a:br>
            <a:r>
              <a:rPr lang="en-US" sz="2800" spc="150" dirty="0">
                <a:solidFill>
                  <a:schemeClr val="tx2"/>
                </a:solidFill>
              </a:rPr>
              <a:t> Screen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FD73D-E3AB-0C84-FEF0-2CDE542C5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EEB8127F-88CC-9CE4-6894-16C452D70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92" y="0"/>
            <a:ext cx="3010829" cy="6858000"/>
          </a:xfrm>
          <a:prstGeom prst="rect">
            <a:avLst/>
          </a:prstGeom>
        </p:spPr>
      </p:pic>
      <p:pic>
        <p:nvPicPr>
          <p:cNvPr id="4" name="Picture 3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CCA0F8C6-9EB7-FA7D-9ED7-61EE18F7A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738" y="0"/>
            <a:ext cx="3010829" cy="6858000"/>
          </a:xfrm>
          <a:prstGeom prst="rect">
            <a:avLst/>
          </a:prstGeom>
        </p:spPr>
      </p:pic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0C8164BF-0E2F-6B76-ECFA-42E362312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3610" y="0"/>
            <a:ext cx="301082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ECB505-9ABA-0835-C6BF-F48D6A06F6B5}"/>
              </a:ext>
            </a:extLst>
          </p:cNvPr>
          <p:cNvSpPr txBox="1"/>
          <p:nvPr/>
        </p:nvSpPr>
        <p:spPr>
          <a:xfrm>
            <a:off x="9424490" y="4615244"/>
            <a:ext cx="2743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dirty="0">
                <a:solidFill>
                  <a:schemeClr val="bg1"/>
                </a:solidFill>
                <a:latin typeface="+mj-lt"/>
              </a:rPr>
              <a:t>Contains options to change app preferences, privacy, and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336777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5646" y="2560320"/>
            <a:ext cx="7831353" cy="420624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Build Cross-platform Mobile Apps </a:t>
            </a:r>
            <a:r>
              <a:rPr sz="2000" dirty="0"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sz="2000" dirty="0">
                <a:latin typeface="+mj-lt"/>
              </a:rPr>
              <a:t>Building real-time apps with Firebase and </a:t>
            </a:r>
            <a:r>
              <a:rPr sz="2000" dirty="0" err="1">
                <a:latin typeface="+mj-lt"/>
              </a:rPr>
              <a:t>Firestore</a:t>
            </a:r>
            <a:endParaRPr sz="2000" dirty="0">
              <a:latin typeface="+mj-lt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sz="2000" dirty="0">
                <a:latin typeface="+mj-lt"/>
              </a:rPr>
              <a:t> Managing media (images, audio, video) using </a:t>
            </a:r>
            <a:r>
              <a:rPr sz="2000" dirty="0" err="1">
                <a:latin typeface="+mj-lt"/>
              </a:rPr>
              <a:t>Cloudinary</a:t>
            </a:r>
            <a:endParaRPr sz="2000" dirty="0">
              <a:latin typeface="+mj-lt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sz="2000" dirty="0">
                <a:latin typeface="+mj-lt"/>
              </a:rPr>
              <a:t> Handling complex UI/UX in Flutter</a:t>
            </a:r>
          </a:p>
          <a:p>
            <a:pPr algn="l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sz="2000" dirty="0">
                <a:latin typeface="+mj-lt"/>
              </a:rPr>
              <a:t> Implementing secure authentication and chat backups</a:t>
            </a:r>
          </a:p>
          <a:p>
            <a:pPr algn="l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sz="2000" dirty="0">
                <a:latin typeface="+mj-lt"/>
              </a:rPr>
              <a:t> Structuring scalable data models for chats and groups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D89C5-7F9A-E849-D067-38A0A1B52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ABEF-E3D2-D81F-4CFD-6B1D0603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features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0F6C-C72B-0528-6F4D-6E1237995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190" y="2961945"/>
            <a:ext cx="7831353" cy="42062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AI Language Translator ( Google Translator API 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Near By Search ( geolocator )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Allow Users to add/ Customize their complete app theme</a:t>
            </a:r>
          </a:p>
        </p:txBody>
      </p:sp>
    </p:spTree>
    <p:extLst>
      <p:ext uri="{BB962C8B-B14F-4D97-AF65-F5344CB8AC3E}">
        <p14:creationId xmlns:p14="http://schemas.microsoft.com/office/powerpoint/2010/main" val="414366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87168"/>
            <a:ext cx="10489209" cy="477083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Char char="v"/>
            </a:pPr>
            <a:r>
              <a:rPr lang="en-GB" sz="2000" dirty="0"/>
              <a:t>This project is a comprehensive and feature-rich chat application built using Flutter and Firebase.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v"/>
            </a:pPr>
            <a:r>
              <a:rPr lang="en-GB" sz="2000" dirty="0"/>
              <a:t>It offers a secure and seamless user experience by incorporating email and OTP-based authentication, ensuring that only verified users can access the platform.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v"/>
            </a:pPr>
            <a:r>
              <a:rPr lang="en-GB" sz="2000" dirty="0"/>
              <a:t>Once logged in, users can send and receive friend requests, chat in real time, and create or join groups to have collective discussions.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v"/>
            </a:pPr>
            <a:r>
              <a:rPr lang="en-GB" sz="2000" dirty="0"/>
              <a:t>The app also includes a dynamic status feature where users can upload and view temporary updates like images, videos, or text. 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v"/>
            </a:pPr>
            <a:r>
              <a:rPr lang="en-GB" sz="2000" dirty="0"/>
              <a:t>To enhance usability, the app supports theme customization and provides an option for chat backup, ensuring that users don’t lose their data.</a:t>
            </a:r>
          </a:p>
          <a:p>
            <a:pPr algn="l">
              <a:lnSpc>
                <a:spcPct val="100000"/>
              </a:lnSpc>
              <a:buFont typeface="Wingdings" pitchFamily="2" charset="2"/>
              <a:buChar char="v"/>
            </a:pPr>
            <a:r>
              <a:rPr lang="en-GB" sz="2000" dirty="0"/>
              <a:t> Overall, the app is designed with a strong focus on privacy, scalability, and user-friendly interaction.</a:t>
            </a:r>
            <a:endParaRPr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3049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2475AC-2D00-49C9-047C-B2F1F82CD600}"/>
              </a:ext>
            </a:extLst>
          </p:cNvPr>
          <p:cNvSpPr txBox="1"/>
          <p:nvPr/>
        </p:nvSpPr>
        <p:spPr>
          <a:xfrm>
            <a:off x="2761288" y="2844270"/>
            <a:ext cx="6085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 </a:t>
            </a:r>
            <a:r>
              <a:rPr lang="en-US" sz="60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16919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503" y="2575560"/>
            <a:ext cx="7855737" cy="20726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sz="2000" dirty="0">
                <a:latin typeface="+mj-lt"/>
              </a:rPr>
              <a:t>Build a secure chat app using Flutter and Firebase.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sz="2000" dirty="0">
                <a:latin typeface="+mj-lt"/>
              </a:rPr>
              <a:t>Enable user sign-up/login with OTP verification.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sz="2000" dirty="0">
                <a:latin typeface="+mj-lt"/>
              </a:rPr>
              <a:t>Implement friend requests, group creation, and group chat.</a:t>
            </a:r>
            <a:endParaRPr lang="en-US" sz="2000" dirty="0"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sz="2000" dirty="0">
                <a:latin typeface="+mj-lt"/>
              </a:rPr>
              <a:t> Add support for status updates, theme switching, and chat backups.</a:t>
            </a:r>
          </a:p>
        </p:txBody>
      </p:sp>
    </p:spTree>
    <p:extLst>
      <p:ext uri="{BB962C8B-B14F-4D97-AF65-F5344CB8AC3E}">
        <p14:creationId xmlns:p14="http://schemas.microsoft.com/office/powerpoint/2010/main" val="280008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479" y="2367584"/>
            <a:ext cx="5856249" cy="420624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sz="2000" dirty="0">
                <a:latin typeface="+mj-lt"/>
              </a:rPr>
              <a:t>Flutter for front-end app development</a:t>
            </a:r>
            <a:endParaRPr lang="en-US" sz="2000" dirty="0">
              <a:latin typeface="+mj-lt"/>
            </a:endParaRPr>
          </a:p>
          <a:p>
            <a:pPr algn="l">
              <a:buFont typeface="Wingdings" pitchFamily="2" charset="2"/>
              <a:buChar char="v"/>
            </a:pPr>
            <a:r>
              <a:rPr lang="en-PK" sz="2000" dirty="0">
                <a:latin typeface="+mj-lt"/>
              </a:rPr>
              <a:t> Firebase for Back-end</a:t>
            </a:r>
            <a:endParaRPr sz="2000" dirty="0">
              <a:latin typeface="+mj-lt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sz="2000" dirty="0">
                <a:latin typeface="+mj-lt"/>
              </a:rPr>
              <a:t>Firebase Auth for secure login/signup</a:t>
            </a:r>
          </a:p>
          <a:p>
            <a:pPr algn="l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sz="2000" dirty="0" err="1">
                <a:latin typeface="+mj-lt"/>
              </a:rPr>
              <a:t>Firestore</a:t>
            </a:r>
            <a:r>
              <a:rPr lang="en-US" sz="2000" dirty="0">
                <a:latin typeface="+mj-lt"/>
              </a:rPr>
              <a:t> Database</a:t>
            </a:r>
            <a:r>
              <a:rPr sz="2000" dirty="0">
                <a:latin typeface="+mj-lt"/>
              </a:rPr>
              <a:t> for real-time database</a:t>
            </a:r>
          </a:p>
          <a:p>
            <a:pPr algn="l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sz="2000" dirty="0" err="1">
                <a:latin typeface="+mj-lt"/>
              </a:rPr>
              <a:t>Cloudinary</a:t>
            </a:r>
            <a:r>
              <a:rPr sz="2000" dirty="0">
                <a:latin typeface="+mj-lt"/>
              </a:rPr>
              <a:t> for media storage</a:t>
            </a:r>
          </a:p>
          <a:p>
            <a:pPr algn="l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sz="2000" dirty="0">
                <a:latin typeface="+mj-lt"/>
              </a:rPr>
              <a:t>Provider for state management</a:t>
            </a:r>
          </a:p>
          <a:p>
            <a:pPr algn="l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sz="2000" dirty="0">
                <a:latin typeface="+mj-lt"/>
              </a:rPr>
              <a:t>Dart as the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36336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46126-BFF6-B410-0D28-BCA85B7D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spc="150" dirty="0">
                <a:solidFill>
                  <a:schemeClr val="tx2"/>
                </a:solidFill>
              </a:rPr>
              <a:t>Splash</a:t>
            </a:r>
            <a:r>
              <a:rPr lang="en-US" sz="4800" spc="150" dirty="0">
                <a:solidFill>
                  <a:schemeClr val="tx2"/>
                </a:solidFill>
              </a:rPr>
              <a:t> </a:t>
            </a:r>
            <a:r>
              <a:rPr lang="en-US" sz="4800" spc="150" dirty="0" err="1">
                <a:solidFill>
                  <a:schemeClr val="tx2"/>
                </a:solidFill>
              </a:rPr>
              <a:t>SCreen</a:t>
            </a:r>
            <a:endParaRPr lang="en-US" sz="4800" spc="15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blue screen with white text&#10;&#10;AI-generated content may be incorrect.">
            <a:extLst>
              <a:ext uri="{FF2B5EF4-FFF2-40B4-BE49-F238E27FC236}">
                <a16:creationId xmlns:a16="http://schemas.microsoft.com/office/drawing/2014/main" id="{B98F8ACD-F990-5172-56A3-55C78C7F0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866" y="0"/>
            <a:ext cx="3005733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FDCA27-BE01-BAE3-3E17-B19E9946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770" y="-364767"/>
            <a:ext cx="301082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0BCB13-6B9D-D19A-F1E2-E24055E3A2C2}"/>
              </a:ext>
            </a:extLst>
          </p:cNvPr>
          <p:cNvSpPr txBox="1"/>
          <p:nvPr/>
        </p:nvSpPr>
        <p:spPr>
          <a:xfrm>
            <a:off x="8190272" y="4832508"/>
            <a:ext cx="40017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dirty="0">
                <a:solidFill>
                  <a:schemeClr val="bg1"/>
                </a:solidFill>
                <a:latin typeface="+mj-lt"/>
              </a:rPr>
              <a:t>Displays the app logo briefly on startup to enhance branding.</a:t>
            </a:r>
          </a:p>
        </p:txBody>
      </p:sp>
    </p:spTree>
    <p:extLst>
      <p:ext uri="{BB962C8B-B14F-4D97-AF65-F5344CB8AC3E}">
        <p14:creationId xmlns:p14="http://schemas.microsoft.com/office/powerpoint/2010/main" val="132774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2F063-21F1-E604-969D-6350B7082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40DE0-7D61-83C3-D155-10EC9664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1B9665-2E46-0DD9-A89F-CE1872AB8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581130-4156-336F-1895-722DDD2E8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1C309-5980-D080-9C6B-947E4672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spc="150" dirty="0">
                <a:solidFill>
                  <a:schemeClr val="tx2"/>
                </a:solidFill>
              </a:rPr>
              <a:t>Welcome</a:t>
            </a:r>
            <a:r>
              <a:rPr lang="en-US" sz="4800" spc="150" dirty="0">
                <a:solidFill>
                  <a:schemeClr val="tx2"/>
                </a:solidFill>
              </a:rPr>
              <a:t> </a:t>
            </a:r>
            <a:r>
              <a:rPr lang="en-US" sz="4800" spc="150" dirty="0" err="1">
                <a:solidFill>
                  <a:schemeClr val="tx2"/>
                </a:solidFill>
              </a:rPr>
              <a:t>SCreen</a:t>
            </a:r>
            <a:endParaRPr lang="en-US" sz="4800" spc="15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C56C27-72C8-0080-7F76-A1F49D101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hat app&#10;&#10;AI-generated content may be incorrect.">
            <a:extLst>
              <a:ext uri="{FF2B5EF4-FFF2-40B4-BE49-F238E27FC236}">
                <a16:creationId xmlns:a16="http://schemas.microsoft.com/office/drawing/2014/main" id="{C83E3210-1AC5-1AB1-7EE1-BBA92E5C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095" y="0"/>
            <a:ext cx="301082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A69C11-291C-624A-CA7F-7BA55FB29797}"/>
              </a:ext>
            </a:extLst>
          </p:cNvPr>
          <p:cNvSpPr txBox="1"/>
          <p:nvPr/>
        </p:nvSpPr>
        <p:spPr>
          <a:xfrm>
            <a:off x="8135013" y="4577661"/>
            <a:ext cx="36943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dirty="0">
                <a:solidFill>
                  <a:schemeClr val="bg1"/>
                </a:solidFill>
                <a:latin typeface="+mj-lt"/>
              </a:rPr>
              <a:t>Greets users and offers options to log in or sign up.</a:t>
            </a:r>
          </a:p>
        </p:txBody>
      </p:sp>
    </p:spTree>
    <p:extLst>
      <p:ext uri="{BB962C8B-B14F-4D97-AF65-F5344CB8AC3E}">
        <p14:creationId xmlns:p14="http://schemas.microsoft.com/office/powerpoint/2010/main" val="2800949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A9D3BC-DB88-568B-14AB-FE3582724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1E84B2-3DA3-53DD-B922-09031D127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4E32F8-F3D1-8929-E4CC-AAF438E4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8FD17-5F79-9F30-2792-FF8EDCA01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D53B7-CD06-95EF-5EAC-AEC99D34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spc="150" dirty="0">
                <a:solidFill>
                  <a:schemeClr val="tx2"/>
                </a:solidFill>
              </a:rPr>
              <a:t>Login</a:t>
            </a:r>
            <a:r>
              <a:rPr lang="en-US" sz="4800" spc="150" dirty="0">
                <a:solidFill>
                  <a:schemeClr val="tx2"/>
                </a:solidFill>
              </a:rPr>
              <a:t> </a:t>
            </a:r>
            <a:r>
              <a:rPr lang="en-US" sz="4800" spc="150" dirty="0" err="1">
                <a:solidFill>
                  <a:schemeClr val="tx2"/>
                </a:solidFill>
              </a:rPr>
              <a:t>SCreen</a:t>
            </a:r>
            <a:endParaRPr lang="en-US" sz="4800" spc="15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AB6B04-53F7-A1BB-2278-68345B55E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BF5A4C0B-EB69-618E-C63B-06FFF406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66" y="0"/>
            <a:ext cx="3010829" cy="6858000"/>
          </a:xfrm>
          <a:prstGeom prst="rect">
            <a:avLst/>
          </a:prstGeom>
        </p:spPr>
      </p:pic>
      <p:pic>
        <p:nvPicPr>
          <p:cNvPr id="6" name="Picture 5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4A48CA64-9F2D-EFA4-88C6-80CDEC62A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470" y="0"/>
            <a:ext cx="301082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1B5BF-8C62-7A1E-16DF-06D3E78DB4CC}"/>
              </a:ext>
            </a:extLst>
          </p:cNvPr>
          <p:cNvSpPr txBox="1"/>
          <p:nvPr/>
        </p:nvSpPr>
        <p:spPr>
          <a:xfrm>
            <a:off x="7772400" y="4584230"/>
            <a:ext cx="40017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dirty="0">
                <a:solidFill>
                  <a:schemeClr val="bg1"/>
                </a:solidFill>
                <a:latin typeface="+mj-lt"/>
              </a:rPr>
              <a:t>Allows registered users to enter email and password to access their account.</a:t>
            </a:r>
          </a:p>
        </p:txBody>
      </p:sp>
    </p:spTree>
    <p:extLst>
      <p:ext uri="{BB962C8B-B14F-4D97-AF65-F5344CB8AC3E}">
        <p14:creationId xmlns:p14="http://schemas.microsoft.com/office/powerpoint/2010/main" val="8494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4571C4-DDC6-7E2F-AACE-C7D102784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ECFCEC-B191-5A03-B40D-A97CE100C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00AAD-7E45-7BC2-65EB-1BC86D280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854A5-E8B9-8D40-9285-8A7060032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DE780-18D7-2072-359B-FC22183F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800" b="1" spc="150" dirty="0">
                <a:solidFill>
                  <a:schemeClr val="tx2"/>
                </a:solidFill>
              </a:rPr>
              <a:t>Sign up </a:t>
            </a:r>
            <a:r>
              <a:rPr lang="en-US" sz="4800" spc="150" dirty="0" err="1">
                <a:solidFill>
                  <a:schemeClr val="tx2"/>
                </a:solidFill>
              </a:rPr>
              <a:t>SCreen</a:t>
            </a:r>
            <a:endParaRPr lang="en-US" sz="4800" spc="15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2864B-9478-C164-C76A-E76E2F428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D93AE6F5-FF28-E2D3-5D85-7259E18A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183" y="0"/>
            <a:ext cx="301082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EC6425-6EC9-729A-30F8-81AD5F8F9F5E}"/>
              </a:ext>
            </a:extLst>
          </p:cNvPr>
          <p:cNvSpPr txBox="1"/>
          <p:nvPr/>
        </p:nvSpPr>
        <p:spPr>
          <a:xfrm>
            <a:off x="7862411" y="4699456"/>
            <a:ext cx="40017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dirty="0">
                <a:solidFill>
                  <a:schemeClr val="bg1"/>
                </a:solidFill>
                <a:latin typeface="+mj-lt"/>
              </a:rPr>
              <a:t>New users can create an account by providing basic details.</a:t>
            </a:r>
          </a:p>
        </p:txBody>
      </p:sp>
    </p:spTree>
    <p:extLst>
      <p:ext uri="{BB962C8B-B14F-4D97-AF65-F5344CB8AC3E}">
        <p14:creationId xmlns:p14="http://schemas.microsoft.com/office/powerpoint/2010/main" val="2086162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EA3E6-4CE5-6885-BC74-6ECAC3B74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5E01D1-AE1C-4DF8-4A87-364DDB827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232DE-663E-2B2B-1CBD-0340797DB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06BDA0-A8FC-8194-F33C-8942816C3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46333-8BA6-F437-6961-1E527CC5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sz="4800" spc="150" dirty="0" err="1">
                <a:solidFill>
                  <a:schemeClr val="tx2"/>
                </a:solidFill>
              </a:rPr>
              <a:t>Otp</a:t>
            </a:r>
            <a:r>
              <a:rPr lang="en-US" sz="4800" spc="150" dirty="0">
                <a:solidFill>
                  <a:schemeClr val="tx2"/>
                </a:solidFill>
              </a:rPr>
              <a:t> </a:t>
            </a:r>
            <a:r>
              <a:rPr lang="en-US" sz="4800" b="1" spc="150" dirty="0">
                <a:solidFill>
                  <a:schemeClr val="tx2"/>
                </a:solidFill>
              </a:rPr>
              <a:t>verification</a:t>
            </a:r>
            <a:br>
              <a:rPr lang="en-US" sz="4800" spc="150" dirty="0">
                <a:solidFill>
                  <a:schemeClr val="tx2"/>
                </a:solidFill>
              </a:rPr>
            </a:br>
            <a:r>
              <a:rPr lang="en-US" sz="4800" spc="150" dirty="0" err="1">
                <a:solidFill>
                  <a:schemeClr val="tx2"/>
                </a:solidFill>
              </a:rPr>
              <a:t>SCreen</a:t>
            </a:r>
            <a:endParaRPr lang="en-US" sz="4800" spc="15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85A421-248E-F3AB-ED34-350536EEF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CAEAB-F960-413E-7475-945434E6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07" y="0"/>
            <a:ext cx="379688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9B2F6F-3C24-4D01-03F6-93B4550EE1AE}"/>
              </a:ext>
            </a:extLst>
          </p:cNvPr>
          <p:cNvSpPr txBox="1"/>
          <p:nvPr/>
        </p:nvSpPr>
        <p:spPr>
          <a:xfrm>
            <a:off x="7981335" y="4796867"/>
            <a:ext cx="4001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dirty="0">
                <a:solidFill>
                  <a:schemeClr val="bg1"/>
                </a:solidFill>
                <a:latin typeface="+mj-lt"/>
              </a:rPr>
              <a:t>Validates the user’s email by entering the OTP sent to their inbox.</a:t>
            </a:r>
          </a:p>
        </p:txBody>
      </p:sp>
    </p:spTree>
    <p:extLst>
      <p:ext uri="{BB962C8B-B14F-4D97-AF65-F5344CB8AC3E}">
        <p14:creationId xmlns:p14="http://schemas.microsoft.com/office/powerpoint/2010/main" val="1789481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2C2C2C"/>
      </a:dk1>
      <a:lt1>
        <a:srgbClr val="FFFFFF"/>
      </a:lt1>
      <a:dk2>
        <a:srgbClr val="438AFE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</TotalTime>
  <Words>519</Words>
  <Application>Microsoft Macintosh PowerPoint</Application>
  <PresentationFormat>Widescreen</PresentationFormat>
  <Paragraphs>60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Corbel</vt:lpstr>
      <vt:lpstr>Wingdings</vt:lpstr>
      <vt:lpstr>Banded</vt:lpstr>
      <vt:lpstr>MS Intouch preview</vt:lpstr>
      <vt:lpstr>Introduction</vt:lpstr>
      <vt:lpstr>Project Objectives</vt:lpstr>
      <vt:lpstr>Tools and Technologies</vt:lpstr>
      <vt:lpstr>Splash SCreen</vt:lpstr>
      <vt:lpstr>Welcome SCreen</vt:lpstr>
      <vt:lpstr>Login SCreen</vt:lpstr>
      <vt:lpstr>Sign up SCreen</vt:lpstr>
      <vt:lpstr>Otp verification SCreen</vt:lpstr>
      <vt:lpstr>Home Screen</vt:lpstr>
      <vt:lpstr>Friend  Conversation  Screen</vt:lpstr>
      <vt:lpstr>Group  Screen</vt:lpstr>
      <vt:lpstr>Group  COnversation  Screen</vt:lpstr>
      <vt:lpstr>Status  Screen</vt:lpstr>
      <vt:lpstr>Profile  Screen</vt:lpstr>
      <vt:lpstr>Settings  Screen</vt:lpstr>
      <vt:lpstr>Settings  Screen</vt:lpstr>
      <vt:lpstr>What We Learned</vt:lpstr>
      <vt:lpstr>Future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Muhammad Sarib</dc:creator>
  <cp:lastModifiedBy>Muhammad Maaz</cp:lastModifiedBy>
  <cp:revision>18</cp:revision>
  <dcterms:created xsi:type="dcterms:W3CDTF">2025-05-02T03:05:56Z</dcterms:created>
  <dcterms:modified xsi:type="dcterms:W3CDTF">2025-06-11T18:32:42Z</dcterms:modified>
</cp:coreProperties>
</file>