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drawingml.chart+xml" PartName="/ppt/charts/chart1.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tags+xml" PartName="/ppt/tags/tag18.xml"/>
  <Override ContentType="application/vnd.openxmlformats-officedocument.presentationml.tags+xml" PartName="/ppt/tags/tag19.xml"/>
  <Override ContentType="application/vnd.openxmlformats-officedocument.presentationml.tags+xml" PartName="/ppt/tags/tag2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tags+xml" PartName="/ppt/tags/tag22.xml"/>
  <Override ContentType="application/vnd.openxmlformats-officedocument.presentationml.tags+xml" PartName="/ppt/tags/tag23.xml"/>
  <Override ContentType="application/vnd.openxmlformats-officedocument.presentationml.tags+xml" PartName="/ppt/tags/tag24.xml"/>
  <Override ContentType="application/vnd.openxmlformats-officedocument.presentationml.tags+xml" PartName="/ppt/tags/tag25.xml"/>
  <Override ContentType="application/vnd.openxmlformats-officedocument.presentationml.tags+xml" PartName="/ppt/tags/tag26.xml"/>
  <Override ContentType="application/vnd.openxmlformats-officedocument.presentationml.tags+xml" PartName="/ppt/tags/tag27.xml"/>
  <Override ContentType="application/vnd.openxmlformats-officedocument.presentationml.tags+xml" PartName="/ppt/tags/tag28.xml"/>
  <Override ContentType="application/vnd.openxmlformats-officedocument.presentationml.tags+xml" PartName="/ppt/tags/tag29.xml"/>
  <Override ContentType="application/vnd.openxmlformats-officedocument.presentationml.tags+xml" PartName="/ppt/tags/tag3.xml"/>
  <Override ContentType="application/vnd.openxmlformats-officedocument.presentationml.tags+xml" PartName="/ppt/tags/tag30.xml"/>
  <Override ContentType="application/vnd.openxmlformats-officedocument.presentationml.tags+xml" PartName="/ppt/tags/tag31.xml"/>
  <Override ContentType="application/vnd.openxmlformats-officedocument.presentationml.tags+xml" PartName="/ppt/tags/tag32.xml"/>
  <Override ContentType="application/vnd.openxmlformats-officedocument.presentationml.tags+xml" PartName="/ppt/tags/tag33.xml"/>
  <Override ContentType="application/vnd.openxmlformats-officedocument.presentationml.tags+xml" PartName="/ppt/tags/tag34.xml"/>
  <Override ContentType="application/vnd.openxmlformats-officedocument.presentationml.tags+xml" PartName="/ppt/tags/tag35.xml"/>
  <Override ContentType="application/vnd.openxmlformats-officedocument.presentationml.tags+xml" PartName="/ppt/tags/tag36.xml"/>
  <Override ContentType="application/vnd.openxmlformats-officedocument.presentationml.tags+xml" PartName="/ppt/tags/tag37.xml"/>
  <Override ContentType="application/vnd.openxmlformats-officedocument.presentationml.tags+xml" PartName="/ppt/tags/tag38.xml"/>
  <Override ContentType="application/vnd.openxmlformats-officedocument.presentationml.tags+xml" PartName="/ppt/tags/tag39.xml"/>
  <Override ContentType="application/vnd.openxmlformats-officedocument.presentationml.tags+xml" PartName="/ppt/tags/tag4.xml"/>
  <Override ContentType="application/vnd.openxmlformats-officedocument.presentationml.tags+xml" PartName="/ppt/tags/tag40.xml"/>
  <Override ContentType="application/vnd.openxmlformats-officedocument.presentationml.tags+xml" PartName="/ppt/tags/tag41.xml"/>
  <Override ContentType="application/vnd.openxmlformats-officedocument.presentationml.tags+xml" PartName="/ppt/tags/tag42.xml"/>
  <Override ContentType="application/vnd.openxmlformats-officedocument.presentationml.tags+xml" PartName="/ppt/tags/tag43.xml"/>
  <Override ContentType="application/vnd.openxmlformats-officedocument.presentationml.tags+xml" PartName="/ppt/tags/tag44.xml"/>
  <Override ContentType="application/vnd.openxmlformats-officedocument.presentationml.tags+xml" PartName="/ppt/tags/tag45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5pPr>
    <a:lvl6pPr algn="l" defTabSz="914400" eaLnBrk="1" hangingPunct="1" latinLnBrk="0" marL="22860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6pPr>
    <a:lvl7pPr algn="l" defTabSz="914400" eaLnBrk="1" hangingPunct="1" latinLnBrk="0" marL="27432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7pPr>
    <a:lvl8pPr algn="l" defTabSz="914400" eaLnBrk="1" hangingPunct="1" latinLnBrk="0" marL="32004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8pPr>
    <a:lvl9pPr algn="l" defTabSz="914400" eaLnBrk="1" hangingPunct="1" latinLnBrk="0" marL="3657600" rtl="0">
      <a:defRPr kern="1200">
        <a:solidFill>
          <a:schemeClr val="tx1"/>
        </a:solidFill>
        <a:latin charset="0" panose="020B0604020202020204" pitchFamily="34" typeface="Arial"/>
        <a:ea typeface="+mn-ea"/>
        <a:cs charset="0" panose="020B0604020202020204" pitchFamily="34"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54"/>
    <a:srgbClr val="FF904F"/>
    <a:srgbClr val="F15050"/>
    <a:srgbClr val="E52C65"/>
    <a:srgbClr val="592D60"/>
    <a:srgbClr val="0489A8"/>
    <a:srgbClr val="33BBD3"/>
    <a:srgbClr val="74A8BC"/>
    <a:srgbClr val="36BAD4"/>
    <a:srgbClr val="4B4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b="0" g="0" r="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b="0" g="0" r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b="0" g="0" r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d="100" n="69"/>
          <a:sy d="100" n="69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39" Target="slides/slide33.xml" Type="http://schemas.openxmlformats.org/officeDocument/2006/relationships/slide"/><Relationship Id="rId38" Target="slides/slide32.xml" Type="http://schemas.openxmlformats.org/officeDocument/2006/relationships/slide"/><Relationship Id="rId37" Target="slides/slide31.xml" Type="http://schemas.openxmlformats.org/officeDocument/2006/relationships/slide"/><Relationship Id="rId36" Target="slides/slide30.xml" Type="http://schemas.openxmlformats.org/officeDocument/2006/relationships/slide"/><Relationship Id="rId35" Target="slides/slide29.xml" Type="http://schemas.openxmlformats.org/officeDocument/2006/relationships/slide"/><Relationship Id="rId34" Target="slides/slide28.xml" Type="http://schemas.openxmlformats.org/officeDocument/2006/relationships/slide"/><Relationship Id="rId33" Target="slides/slide27.xml" Type="http://schemas.openxmlformats.org/officeDocument/2006/relationships/slide"/><Relationship Id="rId32" Target="slides/slide26.xml" Type="http://schemas.openxmlformats.org/officeDocument/2006/relationships/slide"/><Relationship Id="rId31" Target="slides/slide25.xml" Type="http://schemas.openxmlformats.org/officeDocument/2006/relationships/slide"/><Relationship Id="rId30" Target="slides/slide24.xml" Type="http://schemas.openxmlformats.org/officeDocument/2006/relationships/slide"/><Relationship Id="rId27" Target="slides/slide21.xml" Type="http://schemas.openxmlformats.org/officeDocument/2006/relationships/slide"/><Relationship Id="rId26" Target="slides/slide20.xml" Type="http://schemas.openxmlformats.org/officeDocument/2006/relationships/slide"/><Relationship Id="rId25" Target="slides/slide19.xml" Type="http://schemas.openxmlformats.org/officeDocument/2006/relationships/slide"/><Relationship Id="rId24" Target="slides/slide18.xml" Type="http://schemas.openxmlformats.org/officeDocument/2006/relationships/slide"/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14" Target="slides/slide8.xml" Type="http://schemas.openxmlformats.org/officeDocument/2006/relationships/slide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41" Target="slides/slide3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40" Target="slides/slide34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7.xml" Type="http://schemas.openxmlformats.org/officeDocument/2006/relationships/slide"/><Relationship Id="rId29" Target="slides/slide23.xml" Type="http://schemas.openxmlformats.org/officeDocument/2006/relationships/slide"/><Relationship Id="rId2" Target="viewProps.xml" Type="http://schemas.openxmlformats.org/officeDocument/2006/relationships/viewProps"/><Relationship Id="rId22" Target="slides/slide16.xml" Type="http://schemas.openxmlformats.org/officeDocument/2006/relationships/slide"/><Relationship Id="rId28" Target="slides/slide22.xml" Type="http://schemas.openxmlformats.org/officeDocument/2006/relationships/slide"/><Relationship Id="rId1" Target="theme/theme1.xml" Type="http://schemas.openxmlformats.org/officeDocument/2006/relationships/theme"/></Relationships>
</file>

<file path=ppt/charts/_rels/chart1.xml.rels><?xml version="1.0" encoding="UTF-8" standalone="yes"?><Relationships xmlns="http://schemas.openxmlformats.org/package/2006/relationships"><Relationship Id="rId1" Target="../embeddings/Microsoft_Excel_Worksheet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title>
      <c:tx>
        <c:rich>
          <a:bodyPr anchor="ctr" anchorCtr="1" numCol="1" rot="0" spcFirstLastPara="1" vert="horz" vertOverflow="ellipsis" wrap="square"/>
          <a:lstStyle/>
          <a:p>
            <a:pPr>
              <a:defRPr b="1" baseline="0" cap="all" i="0" kern="1200" spc="50" strike="noStrike" sz="1862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dirty="0" lang="en-US"/>
              <a:t>Weightage</a:t>
            </a:r>
            <a:r>
              <a:rPr baseline="0" dirty="0" lang="en-US"/>
              <a:t> %</a:t>
            </a:r>
            <a:endParaRPr dirty="0" lang="en-US"/>
          </a:p>
        </c:rich>
      </c:tx>
      <c:layout>
        <c:manualLayout>
          <c:xMode val="edge"/>
          <c:yMode val="edge"/>
          <c:x val="0.4063749702"/>
          <c:y val="0.1959009356"/>
        </c:manualLayout>
      </c:layout>
      <c:overlay val="0"/>
      <c:spPr>
        <a:noFill/>
        <a:ln>
          <a:noFill/>
        </a:ln>
        <a:effectLst/>
      </c:spPr>
      <c:txPr>
        <a:bodyPr anchor="ctr" anchorCtr="1" numCol="1" rot="0" spcFirstLastPara="1" vert="horz" vertOverflow="ellipsis" wrap="square"/>
        <a:lstStyle/>
        <a:p>
          <a:pPr>
            <a:defRPr b="1" baseline="0" cap="all" i="0" kern="1200" spc="50" strike="noStrike" sz="1862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altLang="en-PK" lang="en-PK"/>
        </a:p>
      </c:txPr>
    </c:title>
    <c:autoTitleDeleted val="0"/>
    <c:plotArea>
      <c:layout/>
      <c:spPr>
        <a:noFill/>
        <a:ln>
          <a:noFill/>
        </a:ln>
        <a:effectLst/>
      </c:spPr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E52C65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h="101600" prst="angle" w="508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1F09-4DCF-BED4-0928EF1E442C}"/>
              </c:ext>
            </c:extLst>
          </c:dPt>
          <c:dPt>
            <c:idx val="1"/>
            <c:bubble3D val="0"/>
            <c:spPr>
              <a:solidFill>
                <a:srgbClr val="592D60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h="101600" prst="angle" w="508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F09-4DCF-BED4-0928EF1E442C}"/>
              </c:ext>
            </c:extLst>
          </c:dPt>
          <c:dPt>
            <c:idx val="2"/>
            <c:bubble3D val="0"/>
            <c:spPr>
              <a:solidFill>
                <a:srgbClr val="0489A8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h="101600" prst="angle" w="508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1F09-4DCF-BED4-0928EF1E442C}"/>
              </c:ext>
            </c:extLst>
          </c:dPt>
          <c:dPt>
            <c:idx val="3"/>
            <c:bubble3D val="0"/>
            <c:spPr>
              <a:solidFill>
                <a:srgbClr val="33BBD3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h="101600" prst="angle" w="508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F09-4DCF-BED4-0928EF1E442C}"/>
              </c:ext>
            </c:extLst>
          </c:dPt>
          <c:dPt>
            <c:idx val="4"/>
            <c:bubble3D val="0"/>
            <c:spPr>
              <a:solidFill>
                <a:srgbClr val="FFF35F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h="101600" prst="angle" w="508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F09-4DCF-BED4-0928EF1E442C}"/>
              </c:ext>
            </c:extLst>
          </c:dPt>
          <c:dPt>
            <c:idx val="5"/>
            <c:bubble3D val="0"/>
            <c:spPr>
              <a:solidFill>
                <a:srgbClr val="FF904F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h="101600" prst="angle" w="508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F09-4DCF-BED4-0928EF1E442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h="101600" prst="angle" w="508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ECE6-4242-9261-085C41C5B5EB}"/>
              </c:ext>
            </c:extLst>
          </c:dPt>
          <c:dPt>
            <c:idx val="7"/>
            <c:bubble3D val="0"/>
            <c:spPr>
              <a:solidFill>
                <a:srgbClr val="FFC754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h="101600" prst="angle" w="508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1F09-4DCF-BED4-0928EF1E442C}"/>
              </c:ext>
            </c:extLst>
          </c:dPt>
          <c:dPt>
            <c:idx val="8"/>
            <c:bubble3D val="0"/>
            <c:spPr>
              <a:solidFill>
                <a:srgbClr val="F15050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h="101600" prst="angle" w="508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F09-4DCF-BED4-0928EF1E44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anchor="ctr" anchorCtr="1" bIns="19050" lIns="38100" numCol="1" rIns="38100" rot="0" spcFirstLastPara="1" tIns="19050" vert="horz" vertOverflow="ellipsis" wrap="square">
                <a:spAutoFit/>
              </a:bodyPr>
              <a:lstStyle/>
              <a:p>
                <a:pPr>
                  <a:defRPr b="1" baseline="0" i="0" kern="1200" strike="noStrike" sz="1197" u="none">
                    <a:ln>
                      <a:noFill/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altLang="en-PK" lang="en-PK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algn="ctr" cap="flat" cmpd="sng" w="9525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anchor="ctr" anchorCtr="1" bIns="19050" lIns="38100" numCol="1" rIns="38100" rot="0" spcFirstLastPara="1" tIns="19050" vert="horz" vertOverflow="ellipsis" wrap="square">
                  <a:noAutofit/>
                </a:bodyPr>
                <a:lstStyle/>
                <a:p>
                  <a:pPr>
                    <a:defRPr b="1" baseline="0" i="0" kern="1200" strike="noStrike" sz="1197" u="none">
                      <a:ln>
                        <a:noFill/>
                      </a:ln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altLang="en-PK" lang="en-PK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980454545"/>
                      <c:h val="0.09203085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F09-4DCF-BED4-0928EF1E442C}"/>
                </c:ext>
              </c:extLst>
            </c:dLbl>
            <c:dLbl>
              <c:idx val="8"/>
              <c:tx>
                <c:rich>
                  <a:bodyPr numCol="1"/>
                  <a:lstStyle/>
                  <a:p>
                    <a:r>
                      <a:rPr baseline="0" lang="en-US"/>
                      <a:t>Labs</a:t>
                    </a:r>
                    <a:r>
                      <a:rPr baseline="0" dirty="0" lang="en-US"/>
                      <a:t>
</a:t>
                    </a:r>
                    <a:fld id="{34ED3604-E28B-4BA0-A991-FF81956857CE}" type="PERCENTAGE">
                      <a:rPr baseline="0" lang="en-US"/>
                      <a:pPr/>
                      <a:t>[PERCENTAGE]</a:t>
                    </a:fld>
                    <a:endParaRPr baseline="0" dirty="0"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F09-4DCF-BED4-0928EF1E442C}"/>
                </c:ext>
              </c:extLst>
            </c:dLbl>
          </c:dLbls>
          <c:cat>
            <c:strRef>
              <c:f>Sheet1!$A$2:$A$9</c:f>
              <c:strCache>
                <c:ptCount val="8"/>
                <c:pt idx="0">
                  <c:v>Quizzes</c:v>
                </c:pt>
                <c:pt idx="1">
                  <c:v>Assignments</c:v>
                </c:pt>
                <c:pt idx="2">
                  <c:v>Midterm 1</c:v>
                </c:pt>
                <c:pt idx="3">
                  <c:v>Midterm 2</c:v>
                </c:pt>
                <c:pt idx="4">
                  <c:v>Final</c:v>
                </c:pt>
                <c:pt idx="5">
                  <c:v>Project</c:v>
                </c:pt>
                <c:pt idx="6">
                  <c:v>Labs</c:v>
                </c:pt>
                <c:pt idx="7">
                  <c:v>Lab Exam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30</c:v>
                </c:pt>
                <c:pt idx="5">
                  <c:v>10</c:v>
                </c:pt>
                <c:pt idx="6">
                  <c:v>10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09-4DCF-BED4-0928EF1E442C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algn="ctr" cap="flat" cmpd="sng"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 numCol="1"/>
    <a:lstStyle/>
    <a:p>
      <a:pPr>
        <a:defRPr/>
      </a:pPr>
      <a:endParaRPr altLang="en-PK" lang="en-PK"/>
    </a:p>
  </c:tx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A5885B-D4F8-453A-BFD9-85C31A73FAFB}"/>
              </a:ext>
            </a:extLst>
          </p:cNvPr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F9FCE-87CE-4D97-B491-7C6A8E763E80}"/>
              </a:ext>
            </a:extLst>
          </p:cNvPr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fld id="{C95A5A5C-483C-43C9-B5BE-718E8A226F54}" type="datetimeFigureOut">
              <a:rPr lang="en-US"/>
              <a:pPr>
                <a:defRPr/>
              </a:pPr>
              <a:t>2/8/2022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0CE1A09-39A2-4F85-A48F-DCC14EF85106}"/>
              </a:ext>
            </a:extLst>
          </p:cNvPr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E178F24-51EF-47B0-B0DD-A6F9713EFE06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4D550-4733-4119-A124-BFBA3C38EF54}"/>
              </a:ext>
            </a:extLst>
          </p:cNvPr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 eaLnBrk="1" hangingPunct="1">
              <a:defRPr sz="1200">
                <a:latin charset="0" typeface="Arial"/>
                <a:cs charset="0"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51E89-03BF-4F5F-A810-05E812431001}"/>
              </a:ext>
            </a:extLst>
          </p:cNvPr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C58583-1215-476D-85B1-C0FC9106EA7A}" type="slidenum">
              <a:rPr altLang="en-PK" lang="en-US"/>
              <a:pPr>
                <a:defRPr/>
              </a:pPr>
              <a:t>‹#›</a:t>
            </a:fld>
            <a:endParaRPr altLang="en-PK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eaLnBrk="0" fontAlgn="base" hangingPunct="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2" Target="../slides/slide1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2" Target="../slides/slide1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2" Target="../slides/slide1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2" Target="../slides/slide2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2" Target="../slides/slide2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2" Target="../slides/slide2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1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2" Target="../slides/slide1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AD77651-D211-4621-9F58-C8A90DC11A19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/>
        <p:txBody>
          <a:bodyPr numCol="1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defRPr/>
            </a:pPr>
            <a:fld id="{B8D15CCA-7971-43BC-9103-1B0F496658D5}" type="slidenum">
              <a:rPr altLang="en-PK" lang="en-US" smtClean="0">
                <a:solidFill>
                  <a:srgbClr val="000000"/>
                </a:solidFill>
                <a:cs typeface="+mn-cs"/>
              </a:rPr>
              <a:pPr>
                <a:defRPr/>
              </a:pPr>
              <a:t>1</a:t>
            </a:fld>
            <a:endParaRPr altLang="en-PK"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A01AA68-A22E-48D6-A597-11FDE6DA2AF2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889878E-795B-4502-AFA2-603FE2BC5766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/>
            <a:endParaRPr altLang="en-PK"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87E6DA51-E1EA-4537-9B71-3A67DC7D886D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686D833E-E705-4753-AFEC-7E53B3047DA9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Shelves example</a:t>
            </a:r>
            <a:endParaRPr altLang="en-PK" lang="en-PK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4CE2287-3A2C-4099-A7E5-FA812A93B1F7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4AC8ECBE-AF99-4943-B104-38F496738BBE}" type="slidenum">
              <a:rPr altLang="en-PK" lang="en-US" smtClean="0"/>
              <a:pPr/>
              <a:t>17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52B97A0-6624-48CC-8090-A8F865126FBF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52D10C82-1F48-4C36-8701-92B638B0BDE5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Shelves example</a:t>
            </a:r>
            <a:endParaRPr altLang="en-PK" lang="en-PK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4C57F07A-4E0A-4338-A4B8-3E8890A1B437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B9E6D7FD-B9B5-42A1-94EF-1DB3DC1F4942}" type="slidenum">
              <a:rPr altLang="en-PK" lang="en-US" smtClean="0"/>
              <a:pPr/>
              <a:t>18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26DC5CF3-ED97-45D0-B4A3-E7FA72EE626B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6B9C7C19-470F-4C14-B06C-6610B342483C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Shelves example</a:t>
            </a:r>
            <a:endParaRPr altLang="en-PK" lang="en-PK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FF932A75-AF22-4F4D-B5E1-9B46CCFC8228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35E2BEA6-7142-46A7-B18F-DED68DD6E1D7}" type="slidenum">
              <a:rPr altLang="en-PK" lang="en-US" smtClean="0"/>
              <a:pPr/>
              <a:t>19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474FC14E-8B98-47B7-B85E-5F5AE58AF1CF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A5549C0A-825A-42DA-A5D3-4472A8243A58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Shelves example</a:t>
            </a:r>
            <a:endParaRPr altLang="en-PK" lang="en-PK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10E31E79-B4B4-4EB6-87EE-E80D36A0C893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30741107-6AB7-4245-B3C1-010973E6CC45}" type="slidenum">
              <a:rPr altLang="en-PK" lang="en-US" smtClean="0"/>
              <a:pPr/>
              <a:t>20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3268C79-4CEB-4F9F-9F6E-13C7CAA50447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spcBef>
                <a:spcPct val="30000"/>
              </a:spcBef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>
              <a:spcBef>
                <a:spcPct val="0"/>
              </a:spcBef>
            </a:pPr>
            <a:fld id="{A9B75A11-1681-40F0-876E-4CDF297857D7}" type="slidenum">
              <a:rPr altLang="en-PK" lang="en-CA" smtClean="0">
                <a:latin charset="0" panose="020B0604020202020204" pitchFamily="34" typeface="Arial"/>
              </a:rPr>
              <a:pPr>
                <a:spcBef>
                  <a:spcPct val="0"/>
                </a:spcBef>
              </a:pPr>
              <a:t>21</a:t>
            </a:fld>
            <a:endParaRPr altLang="en-PK" lang="en-CA">
              <a:latin charset="0" panose="020B0604020202020204" pitchFamily="34" typeface="Arial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5E041D8-4AEB-4FC8-8BEA-849448990F07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95DDC56-7EAD-449D-BDA6-E7450C69FD6A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endParaRPr altLang="en-PK" lang="en-P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DDB6F761-B3B4-46F1-AFF8-A181686D6F68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51B4E7F0-F143-4E82-97B8-7215EC4C7E23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BSS: Better Save Space</a:t>
            </a:r>
          </a:p>
          <a:p>
            <a:r>
              <a:rPr altLang="en-PK" lang="en-US"/>
              <a:t>BSS: </a:t>
            </a:r>
            <a:r>
              <a:rPr altLang="en-PK" b="1" lang="en-US">
                <a:solidFill>
                  <a:srgbClr val="273239"/>
                </a:solidFill>
                <a:latin typeface="urw-din"/>
              </a:rPr>
              <a:t>block started by symbol</a:t>
            </a:r>
            <a:endParaRPr altLang="en-PK" 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E8B7AD3C-8802-48EA-A537-0BE3313DA31C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6A8FC331-CEF1-49D3-9D62-1B80981E9865}" type="slidenum">
              <a:rPr altLang="en-PK" lang="en-US" smtClean="0"/>
              <a:pPr/>
              <a:t>29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FA6F8972-3B61-4D5B-BC3D-F7B362E0148C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7D6CAAE6-F9DC-4E4C-B34D-24D82461F45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en-PK" lang="en-GB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7341FF6A-FF74-4AB4-B380-96C33FE160E3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BB8EA9FD-CCDA-4985-83C7-490A35654796}" type="slidenum">
              <a:rPr altLang="en-PK" lang="en-US" smtClean="0"/>
              <a:pPr/>
              <a:t>4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79CBFA7B-0F8C-4087-BFC7-4947C742289A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2C28B4F-B4C3-4471-9CDF-71ADEF52932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en-PK" lang="en-GB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3C07CBFD-2091-4BD0-AE8F-D5B2B82F2C9C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657607DB-B73A-452B-88A3-1EF631E6A0C6}" type="slidenum">
              <a:rPr altLang="en-PK" lang="en-US" smtClean="0"/>
              <a:pPr/>
              <a:t>5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B16B80B7-27EE-4DE1-AD9B-36FDF3F5D2E2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B266C679-633E-4911-A8DC-A393EFBE664D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en-PK" lang="en-GB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18C2C25F-41A7-40C0-A936-664241ED37F9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11599454-3974-4455-9093-3384FF7A9F2F}" type="slidenum">
              <a:rPr altLang="en-PK" lang="en-US" smtClean="0"/>
              <a:pPr/>
              <a:t>6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1DA323CB-EF36-420A-8297-6C5AD5882F72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367E2B1-C6DC-4AAA-8DD6-96A05E31796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en-PK" lang="en-GB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3641FB55-9A38-4D4F-914F-9199CABE081A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DBB048A7-16E9-438D-A179-E187D3F09AD7}" type="slidenum">
              <a:rPr altLang="en-PK" lang="en-US" smtClean="0"/>
              <a:pPr/>
              <a:t>7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14195F4C-4DBD-440A-A113-597DEFEB98CA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88B34CDB-C935-40C2-8923-5C763230E0A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en-PK" lang="en-GB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3D3AF47-384A-4F69-A862-323621F90C22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D02FDFD6-6294-4A27-B0F2-099F33BDB76E}" type="slidenum">
              <a:rPr altLang="en-PK" lang="en-US" smtClean="0"/>
              <a:pPr/>
              <a:t>8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2B509F59-2F03-4CCA-9E9F-DB0A47AC277F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86617758-1B04-4136-9A27-4BF9998799D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en-PK" lang="en-GB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3AFD695A-C8EF-4D81-BC36-5BAC7A6C3315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3F33A3D1-8D6A-4A7D-824B-990C9753DD90}" type="slidenum">
              <a:rPr altLang="en-PK" lang="en-US" smtClean="0"/>
              <a:pPr/>
              <a:t>9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BA154754-005B-4392-BB6E-9D85892DC4E0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7B490DEE-4AF1-4616-9220-C418BF2C36AF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Shelves example</a:t>
            </a:r>
            <a:endParaRPr altLang="en-PK" lang="en-PK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1339F1E8-1039-41D8-BA76-DFCA65127E94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C5B392DF-C7E0-4929-AB24-837A44C4E096}" type="slidenum">
              <a:rPr altLang="en-PK" lang="en-US" smtClean="0"/>
              <a:pPr/>
              <a:t>14</a:t>
            </a:fld>
            <a:endParaRPr altLang="en-PK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389309E3-7155-41AD-8884-85CFCF709D6E}"/>
              </a:ext>
            </a:extLst>
          </p:cNvPr>
          <p:cNvSpPr>
            <a:spLocks noChangeArrowheads="1" noChangeAspect="1" noGrp="1" noRo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375B5BDA-67F8-48FA-8D19-FA348D8473BF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compatLnSpc="1" numCol="1" wrap="square">
            <a:prstTxWarp prst="textNoShape">
              <a:avLst/>
            </a:prstTxWarp>
          </a:bodyPr>
          <a:lstStyle/>
          <a:p>
            <a:r>
              <a:rPr altLang="en-PK" lang="en-US"/>
              <a:t>Shelves example</a:t>
            </a:r>
            <a:endParaRPr altLang="en-PK" lang="en-PK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AE286B33-2BFB-4088-9937-1AED64A1CD47}"/>
              </a:ext>
            </a:extLst>
          </p:cNvPr>
          <p:cNvSpPr>
            <a:spLocks noChangeArrowheads="1" noGrp="1"/>
          </p:cNvSpPr>
          <p:nvPr>
            <p:ph idx="5" sz="quarter" type="sldNum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fld id="{D63D1033-E153-43D5-8FE9-4FA4A56B3E3B}" type="slidenum">
              <a:rPr altLang="en-PK" lang="en-US" smtClean="0"/>
              <a:pPr/>
              <a:t>15</a:t>
            </a:fld>
            <a:endParaRPr altLang="en-PK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 numCol="1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43000" y="3602038"/>
            <a:ext cx="6858000" cy="1655762"/>
          </a:xfrm>
        </p:spPr>
        <p:txBody>
          <a:bodyPr numCol="1"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altLang="en-PK" lang="en-PK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E4D5D3-559E-4F8A-8CB0-6A64E6C2B9F8}"/>
              </a:ext>
            </a:extLst>
          </p:cNvPr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DB6891-4D78-4E76-9841-EC5B82CB7981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EC4E2A69-20CE-4052-81AC-D6BF741A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 numCol="1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3887391" y="987426"/>
            <a:ext cx="4629150" cy="4873625"/>
          </a:xfrm>
        </p:spPr>
        <p:txBody>
          <a:bodyPr numCol="1" rtlCol="0">
            <a:normAutofit/>
          </a:bodyPr>
          <a:lstStyle>
            <a:lvl1pPr indent="0" marL="0">
              <a:buNone/>
              <a:defRPr sz="2400"/>
            </a:lvl1pPr>
            <a:lvl2pPr indent="0" marL="342900">
              <a:buNone/>
              <a:defRPr sz="2100"/>
            </a:lvl2pPr>
            <a:lvl3pPr indent="0" marL="685800">
              <a:buNone/>
              <a:defRPr sz="1800"/>
            </a:lvl3pPr>
            <a:lvl4pPr indent="0" marL="1028700">
              <a:buNone/>
              <a:defRPr sz="1500"/>
            </a:lvl4pPr>
            <a:lvl5pPr indent="0" marL="1371600">
              <a:buNone/>
              <a:defRPr sz="1500"/>
            </a:lvl5pPr>
            <a:lvl6pPr indent="0" marL="1714500">
              <a:buNone/>
              <a:defRPr sz="1500"/>
            </a:lvl6pPr>
            <a:lvl7pPr indent="0" marL="2057400">
              <a:buNone/>
              <a:defRPr sz="1500"/>
            </a:lvl7pPr>
            <a:lvl8pPr indent="0" marL="2400300">
              <a:buNone/>
              <a:defRPr sz="1500"/>
            </a:lvl8pPr>
            <a:lvl9pPr indent="0" marL="2743200">
              <a:buNone/>
              <a:defRPr sz="1500"/>
            </a:lvl9pPr>
          </a:lstStyle>
          <a:p>
            <a:pPr lvl="0"/>
            <a:endParaRPr altLang="en-PK" lang="en-PK" noProof="0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629841" y="2057400"/>
            <a:ext cx="2949178" cy="3811588"/>
          </a:xfrm>
        </p:spPr>
        <p:txBody>
          <a:bodyPr numCol="1"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E708D-AB20-4E32-80B4-8C734A607616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C69BB62-6B81-4149-97C1-C4F68BC4D629}" type="datetimeFigureOut">
              <a:rPr altLang="en-PK" lang="en-PK"/>
              <a:pPr>
                <a:defRPr/>
              </a:pPr>
              <a:t>08/02/2022</a:t>
            </a:fld>
            <a:endParaRPr altLang="en-PK"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74809-BD07-4AFC-A0C9-E04BF6FABF5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A19D-A246-49D8-86E4-C75338D993E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356AF398-CEF1-457F-A3CE-60FD71AB1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4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EE33-D184-4B03-9C72-D8E2FEB039D1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7949427-3E2F-47C6-B54A-4DD9A2C6B7B4}" type="datetimeFigureOut">
              <a:rPr altLang="en-PK" lang="en-PK"/>
              <a:pPr>
                <a:defRPr/>
              </a:pPr>
              <a:t>08/02/2022</a:t>
            </a:fld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30E8-4136-4E66-9038-6B2AF4C2B2E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939A-1E67-439F-958D-C007DF1641A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DE625C9D-97BA-4A08-AB6E-C86C4573A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9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543675" y="365125"/>
            <a:ext cx="1971675" cy="5811838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628650" y="365125"/>
            <a:ext cx="5800725" cy="5811838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19B95-AE26-47F0-873C-1F7A0E67D1B6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EE06AE1-9231-45C1-8291-3162FA55CB96}" type="datetimeFigureOut">
              <a:rPr altLang="en-PK" lang="en-PK"/>
              <a:pPr>
                <a:defRPr/>
              </a:pPr>
              <a:t>08/02/2022</a:t>
            </a:fld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D58A-C5C8-4440-93F2-F598FB917DE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DC2D-B96D-4EEC-B228-3C06251FF9A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B4329928-D9C7-487A-9599-68EE3CA66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altLang="en-PK" dirty="0"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A3858-27A7-40FD-AE08-B4148815F839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7DBA12F-B77C-4E09-BAF0-EF8A259AB80D}" type="datetimeFigureOut">
              <a:rPr altLang="en-PK" lang="en-PK"/>
              <a:pPr>
                <a:defRPr/>
              </a:pPr>
              <a:t>08/02/2022</a:t>
            </a:fld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023C-4146-48BC-9686-2CDCB1DA7C2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0320-370D-467E-9C52-798AD05247D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929B999A-5094-460F-9559-0C18CC090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7E1CEA-FBBD-49C7-B78E-C28BD66A2733}"/>
              </a:ext>
            </a:extLst>
          </p:cNvPr>
          <p:cNvSpPr>
            <a:spLocks noGrp="1"/>
          </p:cNvSpPr>
          <p:nvPr>
            <p:ph idx="10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20A7940-FE38-46D5-B365-0DA318177315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F331AF61-F377-4A5F-AF6D-D42D56A80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 numCol="1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3888" y="4589464"/>
            <a:ext cx="7886700" cy="1500187"/>
          </a:xfrm>
        </p:spPr>
        <p:txBody>
          <a:bodyPr numCol="1"/>
          <a:lstStyle>
            <a:lvl1pPr indent="0" mar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F783-5FD1-418C-A9EA-8BBC8721CA2B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1049F56-A7F4-4C24-B668-BA0BFABE3876}" type="datetimeFigureOut">
              <a:rPr altLang="en-PK" lang="en-PK"/>
              <a:pPr>
                <a:defRPr/>
              </a:pPr>
              <a:t>08/02/2022</a:t>
            </a:fld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392C-3254-4A0E-A3B4-91BE464D86A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25ED-FF41-46CA-90D7-988E3D4B3FB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14ED65AA-59BF-4509-B233-0CCD89173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628650" y="1825625"/>
            <a:ext cx="38862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29150" y="1825625"/>
            <a:ext cx="38862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30A8C-6265-471B-A753-D428A7932010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9E583F5-1083-4837-B6B7-5F1D6E5F83BE}" type="datetimeFigureOut">
              <a:rPr altLang="en-PK" lang="en-PK"/>
              <a:pPr>
                <a:defRPr/>
              </a:pPr>
              <a:t>08/02/2022</a:t>
            </a:fld>
            <a:endParaRPr altLang="en-PK"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F2238-CB91-4550-9F8B-54CE4BDA8C9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0C012-B3A4-4963-80EC-0E76C40F05B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793262BE-0086-4E01-8E6E-E979C05D9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4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9842" y="1681163"/>
            <a:ext cx="3868340" cy="823912"/>
          </a:xfrm>
        </p:spPr>
        <p:txBody>
          <a:bodyPr anchor="b" numCol="1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29842" y="2505075"/>
            <a:ext cx="3868340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29150" y="1681163"/>
            <a:ext cx="3887391" cy="823912"/>
          </a:xfrm>
        </p:spPr>
        <p:txBody>
          <a:bodyPr anchor="b" numCol="1"/>
          <a:lstStyle>
            <a:lvl1pPr indent="0" marL="0">
              <a:buNone/>
              <a:defRPr b="1" sz="1800"/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29150" y="2505075"/>
            <a:ext cx="3887391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9C884-7E18-42B4-9FE7-4E9D944C9D22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FE589FB-1A39-4084-92EA-9ACBFA19AD23}" type="datetimeFigureOut">
              <a:rPr altLang="en-PK" lang="en-PK"/>
              <a:pPr>
                <a:defRPr/>
              </a:pPr>
              <a:t>08/02/2022</a:t>
            </a:fld>
            <a:endParaRPr altLang="en-PK"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0FF1A-2448-48C4-9E23-773CA5ED12F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1B948-FAC6-4053-9E73-D02F2E0FF93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065BD7AC-B505-4A4D-A29C-1DEBC8AF6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0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DDA66-94A3-4B8A-AC11-B47F24DEA624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0ABE4B8-4D8B-4B28-8D75-03A3FC4FC77B}" type="datetimeFigureOut">
              <a:rPr altLang="en-PK" lang="en-PK"/>
              <a:pPr>
                <a:defRPr/>
              </a:pPr>
              <a:t>08/02/2022</a:t>
            </a:fld>
            <a:endParaRPr altLang="en-PK"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7B822-BD66-462D-BD2A-7620827B6B9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B76E-EF52-41AB-8CAE-69534FB931D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1F6B7701-6FA7-493F-8052-939CACDA0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7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7CE42-E83F-4BB1-863F-DCFE45F47AF0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791E904-CB49-41BD-B672-22FB23236DD4}" type="datetimeFigureOut">
              <a:rPr altLang="en-PK" lang="en-PK"/>
              <a:pPr>
                <a:defRPr/>
              </a:pPr>
              <a:t>08/02/2022</a:t>
            </a:fld>
            <a:endParaRPr altLang="en-PK"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6AA82-7C94-4BD6-A3C9-C1090AB4917D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AE1E-1A4E-4AD7-B2D7-407C0DF4827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A26D209C-18E0-4D0A-A9EA-3A1A43F5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6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 numCol="1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altLang="en-PK"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 numCol="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altLang="en-PK" lang="en-PK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629841" y="2057400"/>
            <a:ext cx="2949178" cy="3811588"/>
          </a:xfrm>
        </p:spPr>
        <p:txBody>
          <a:bodyPr numCol="1"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8C9E8-4C33-47CB-A67B-D80D9887EA2B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numCol="1"/>
          <a:lstStyle>
            <a:lvl1pPr eaLnBrk="1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BE2E27B-939B-4C87-841E-6D6495F56605}" type="datetimeFigureOut">
              <a:rPr altLang="en-PK" lang="en-PK"/>
              <a:pPr>
                <a:defRPr/>
              </a:pPr>
              <a:t>08/02/2022</a:t>
            </a:fld>
            <a:endParaRPr altLang="en-PK"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0C312-16D8-4349-A0E1-0C260606C6E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7C6F0-C82B-49E0-8738-02E79651498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7CD8FB2E-C795-4D9B-BD30-3E9A76031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30050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2.xml" Type="http://schemas.openxmlformats.org/officeDocument/2006/relationships/slideLayout"/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83967FF-C600-43F6-8999-7DDB97936A7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PK" lang="en-US"/>
              <a:t>Click to edit Master title style</a:t>
            </a:r>
            <a:endParaRPr altLang="en-PK" lang="en-PK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991FC46-CB5E-4106-A624-21FE694EF83B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PK" lang="en-US"/>
              <a:t>Click to edit Master text styles</a:t>
            </a:r>
          </a:p>
          <a:p>
            <a:pPr lvl="1"/>
            <a:r>
              <a:rPr altLang="en-PK" lang="en-US"/>
              <a:t>Second level</a:t>
            </a:r>
          </a:p>
          <a:p>
            <a:pPr lvl="2"/>
            <a:r>
              <a:rPr altLang="en-PK" lang="en-US"/>
              <a:t>Third level</a:t>
            </a:r>
          </a:p>
          <a:p>
            <a:pPr lvl="3"/>
            <a:r>
              <a:rPr altLang="en-PK" lang="en-US"/>
              <a:t>Fourth level</a:t>
            </a:r>
          </a:p>
          <a:p>
            <a:pPr lvl="4"/>
            <a:r>
              <a:rPr altLang="en-PK" lang="en-US"/>
              <a:t>Fifth level</a:t>
            </a:r>
            <a:endParaRPr altLang="en-PK"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9257-B16B-4F64-AC24-D7D910AA1A03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 eaLnBrk="1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altLang="en-PK"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C645-5B2C-4153-B660-88CABDDDBDD1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ACCF88-E99B-4A3C-A392-C1DDAD668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lvl1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kern="1200" sz="3300">
          <a:solidFill>
            <a:schemeClr val="tx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  <a:lvl2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2pPr>
      <a:lvl3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3pPr>
      <a:lvl4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4pPr>
      <a:lvl5pPr algn="l" defTabSz="685800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5pPr>
      <a:lvl6pPr algn="l" defTabSz="685800" fontAlgn="base" marL="4572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6pPr>
      <a:lvl7pPr algn="l" defTabSz="685800" fontAlgn="base" marL="9144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7pPr>
      <a:lvl8pPr algn="l" defTabSz="685800" fontAlgn="base" marL="13716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8pPr>
      <a:lvl9pPr algn="l" defTabSz="685800" fontAlgn="base" marL="1828800" rtl="0">
        <a:lnSpc>
          <a:spcPct val="90000"/>
        </a:lnSpc>
        <a:spcBef>
          <a:spcPct val="0"/>
        </a:spcBef>
        <a:spcAft>
          <a:spcPct val="0"/>
        </a:spcAft>
        <a:defRPr b="1" sz="3300">
          <a:solidFill>
            <a:schemeClr val="tx1"/>
          </a:solidFill>
          <a:latin charset="0" panose="020B0604020202020204" pitchFamily="34" typeface="Arial"/>
          <a:cs charset="0" panose="020B0604020202020204" pitchFamily="34" typeface="Arial"/>
        </a:defRPr>
      </a:lvl9pPr>
    </p:titleStyle>
    <p:bodyStyle>
      <a:lvl1pPr algn="l" defTabSz="685800" eaLnBrk="0" fontAlgn="base" hangingPunct="0" indent="-171450" marL="171450" rtl="0">
        <a:lnSpc>
          <a:spcPct val="90000"/>
        </a:lnSpc>
        <a:spcBef>
          <a:spcPts val="750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0" fontAlgn="base" hangingPunct="0" indent="-171450" marL="5143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0" fontAlgn="base" hangingPunct="0" indent="-171450" marL="8572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0" fontAlgn="base" hangingPunct="0" indent="-171450" marL="12001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0" fontAlgn="base" hangingPunct="0" indent="-171450" marL="1543050" rtl="0">
        <a:lnSpc>
          <a:spcPct val="90000"/>
        </a:lnSpc>
        <a:spcBef>
          <a:spcPts val="375"/>
        </a:spcBef>
        <a:spcAft>
          <a:spcPct val="0"/>
        </a:spcAft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en-PK" lang="en-PK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5" Target="../media/image3.jpeg" Type="http://schemas.openxmlformats.org/officeDocument/2006/relationships/image"/><Relationship Id="rId4" Target="../media/image2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charts/chart1.xml" Type="http://schemas.openxmlformats.org/officeDocument/2006/relationships/chart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2" Target="../media/image1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3" Target="../media/image13.jpe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5" Target="../media/image16.png" Type="http://schemas.openxmlformats.org/officeDocument/2006/relationships/image"/><Relationship Id="rId4" Target="../media/image15.png" Type="http://schemas.openxmlformats.org/officeDocument/2006/relationships/image"/><Relationship Id="rId3" Target="../media/image14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4" Target="../media/image18.jpeg" Type="http://schemas.openxmlformats.org/officeDocument/2006/relationships/image"/><Relationship Id="rId3" Target="../media/image17.jpeg" Type="http://schemas.openxmlformats.org/officeDocument/2006/relationships/image"/><Relationship Id="rId2" Target="../media/image1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3" Target="../media/image13.jpe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3" Target="../media/image19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3" Target="../media/image19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6" Target="../media/image8.jpeg" Type="http://schemas.openxmlformats.org/officeDocument/2006/relationships/image"/><Relationship Id="rId5" Target="../media/image7.jpeg" Type="http://schemas.openxmlformats.org/officeDocument/2006/relationships/image"/><Relationship Id="rId4" Target="../media/image6.jpeg" Type="http://schemas.openxmlformats.org/officeDocument/2006/relationships/image"/><Relationship Id="rId3" Target="../media/image5.png" Type="http://schemas.openxmlformats.org/officeDocument/2006/relationships/image"/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3" Target="../media/image20.jpe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7" Target="../tags/tag14.xml" Type="http://schemas.openxmlformats.org/officeDocument/2006/relationships/tags"/><Relationship Id="rId16" Target="../tags/tag5.xml" Type="http://schemas.openxmlformats.org/officeDocument/2006/relationships/tags"/><Relationship Id="rId15" Target="../tags/tag1.xml" Type="http://schemas.openxmlformats.org/officeDocument/2006/relationships/tags"/><Relationship Id="rId14" Target="../tags/tag13.xml" Type="http://schemas.openxmlformats.org/officeDocument/2006/relationships/tags"/><Relationship Id="rId13" Target="../tags/tag11.xml" Type="http://schemas.openxmlformats.org/officeDocument/2006/relationships/tags"/><Relationship Id="rId12" Target="../tags/tag7.xml" Type="http://schemas.openxmlformats.org/officeDocument/2006/relationships/tags"/><Relationship Id="rId11" Target="../tags/tag4.xml" Type="http://schemas.openxmlformats.org/officeDocument/2006/relationships/tags"/><Relationship Id="rId10" Target="../tags/tag2.xml" Type="http://schemas.openxmlformats.org/officeDocument/2006/relationships/tags"/><Relationship Id="rId9" Target="../tags/tag16.xml" Type="http://schemas.openxmlformats.org/officeDocument/2006/relationships/tags"/><Relationship Id="rId8" Target="../tags/tag12.xml" Type="http://schemas.openxmlformats.org/officeDocument/2006/relationships/tags"/><Relationship Id="rId7" Target="../tags/tag8.xml" Type="http://schemas.openxmlformats.org/officeDocument/2006/relationships/tags"/><Relationship Id="rId6" Target="../tags/tag6.xml" Type="http://schemas.openxmlformats.org/officeDocument/2006/relationships/tags"/><Relationship Id="rId5" Target="../tags/tag3.xml" Type="http://schemas.openxmlformats.org/officeDocument/2006/relationships/tags"/><Relationship Id="rId4" Target="../tags/tag15.xml" Type="http://schemas.openxmlformats.org/officeDocument/2006/relationships/tags"/><Relationship Id="rId3" Target="../tags/tag10.xml" Type="http://schemas.openxmlformats.org/officeDocument/2006/relationships/tags"/><Relationship Id="rId2" Target="../tags/tag9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2" Target="../media/image2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2" Target="../tags/tag20.xml" Type="http://schemas.openxmlformats.org/officeDocument/2006/relationships/tags"/><Relationship Id="rId11" Target="../tags/tag26.xml" Type="http://schemas.openxmlformats.org/officeDocument/2006/relationships/tags"/><Relationship Id="rId10" Target="../tags/tag17.xml" Type="http://schemas.openxmlformats.org/officeDocument/2006/relationships/tags"/><Relationship Id="rId9" Target="../tags/tag27.xml" Type="http://schemas.openxmlformats.org/officeDocument/2006/relationships/tags"/><Relationship Id="rId8" Target="../tags/tag24.xml" Type="http://schemas.openxmlformats.org/officeDocument/2006/relationships/tags"/><Relationship Id="rId7" Target="../tags/tag21.xml" Type="http://schemas.openxmlformats.org/officeDocument/2006/relationships/tags"/><Relationship Id="rId6" Target="../tags/tag19.xml" Type="http://schemas.openxmlformats.org/officeDocument/2006/relationships/tags"/><Relationship Id="rId5" Target="../tags/tag18.xml" Type="http://schemas.openxmlformats.org/officeDocument/2006/relationships/tags"/><Relationship Id="rId4" Target="../tags/tag25.xml" Type="http://schemas.openxmlformats.org/officeDocument/2006/relationships/tags"/><Relationship Id="rId3" Target="../tags/tag23.xml" Type="http://schemas.openxmlformats.org/officeDocument/2006/relationships/tags"/><Relationship Id="rId2" Target="../tags/tag22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3" Target="../tags/tag29.xml" Type="http://schemas.openxmlformats.org/officeDocument/2006/relationships/tags"/><Relationship Id="rId2" Target="../tags/tag28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3" Target="../tags/tag31.xml" Type="http://schemas.openxmlformats.org/officeDocument/2006/relationships/tags"/><Relationship Id="rId2" Target="../tags/tag30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4" Target="../tags/tag33.xml" Type="http://schemas.openxmlformats.org/officeDocument/2006/relationships/tags"/><Relationship Id="rId3" Target="../tags/tag32.xml" Type="http://schemas.openxmlformats.org/officeDocument/2006/relationships/tags"/><Relationship Id="rId2" Target="../notesSlides/notesSlide1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mailto:hira.naveed@nu.edu.pk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3" Target="../tags/tag35.xml" Type="http://schemas.openxmlformats.org/officeDocument/2006/relationships/tags"/><Relationship Id="rId2" Target="../tags/tag34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3" Target="../tags/tag37.xml" Type="http://schemas.openxmlformats.org/officeDocument/2006/relationships/tags"/><Relationship Id="rId2" Target="../tags/tag36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3" Target="../tags/tag39.xml" Type="http://schemas.openxmlformats.org/officeDocument/2006/relationships/tags"/><Relationship Id="rId2" Target="../tags/tag38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3" Target="../tags/tag41.xml" Type="http://schemas.openxmlformats.org/officeDocument/2006/relationships/tags"/><Relationship Id="rId2" Target="../tags/tag40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3" Target="../tags/tag43.xml" Type="http://schemas.openxmlformats.org/officeDocument/2006/relationships/tags"/><Relationship Id="rId2" Target="../tags/tag42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3" Target="../tags/tag45.xml" Type="http://schemas.openxmlformats.org/officeDocument/2006/relationships/tags"/><Relationship Id="rId2" Target="../tags/tag44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3" Target="../media/image9.jpe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10.jpe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C85D5051-7B07-43DC-A669-B1627501DADA}"/>
              </a:ext>
            </a:extLst>
          </p:cNvPr>
          <p:cNvSpPr>
            <a:spLocks noChangeArrowheads="1" noGrp="1"/>
          </p:cNvSpPr>
          <p:nvPr>
            <p:ph idx="1" type="subTitle"/>
          </p:nvPr>
        </p:nvSpPr>
        <p:spPr>
          <a:xfrm>
            <a:off x="381000" y="5816600"/>
            <a:ext cx="8599488" cy="1065213"/>
          </a:xfrm>
        </p:spPr>
        <p:txBody>
          <a:bodyPr numCol="1" rtlCol="0">
            <a:normAutofit fontScale="25000" lnSpcReduction="20000"/>
          </a:bodyPr>
          <a:lstStyle/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2800"/>
              <a:t>	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11200"/>
              <a:t>Hira Naveed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dirty="0" lang="en-US" sz="7200"/>
              <a:t>Lecture # 1 Introduction</a:t>
            </a:r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endParaRPr dirty="0" lang="en-US" sz="6400"/>
          </a:p>
          <a:p>
            <a:pPr algn="r" eaLnBrk="1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b="1" dirty="0" lang="en-US" sz="2800"/>
              <a:t>		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2EE4DEB-59E7-4523-AF78-A70D95C8D7AC}"/>
              </a:ext>
            </a:extLst>
          </p:cNvPr>
          <p:cNvSpPr>
            <a:spLocks noChangeArrowheads="1"/>
          </p:cNvSpPr>
          <p:nvPr/>
        </p:nvSpPr>
        <p:spPr>
          <a:xfrm>
            <a:off x="1219200" y="5486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 eaLnBrk="1" hangingPunct="1">
              <a:defRPr/>
            </a:pPr>
            <a:endParaRPr altLang="en-PK" lang="en-PK" sz="2400">
              <a:solidFill>
                <a:srgbClr val="333399"/>
              </a:solidFill>
              <a:latin charset="0" panose="020B0604020202020204" pitchFamily="34" typeface="Arial"/>
              <a:ea charset="-128" panose="020B0600070205080204" pitchFamily="34" typeface="MS PGothic"/>
              <a:cs typeface="+mn-cs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60E8B1DE-CE76-475B-B2AB-5289116D17ED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6363" y="158750"/>
            <a:ext cx="830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3">
            <a:extLst>
              <a:ext uri="{FF2B5EF4-FFF2-40B4-BE49-F238E27FC236}">
                <a16:creationId xmlns:a16="http://schemas.microsoft.com/office/drawing/2014/main" id="{BAF04FFF-0899-491E-B3EC-D96F8332312C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244475"/>
            <a:ext cx="5600700" cy="12065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3429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6858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0287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3716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1828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286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743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2004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 eaLnBrk="1" hangingPunct="1">
              <a:lnSpc>
                <a:spcPct val="80000"/>
              </a:lnSpc>
              <a:buFont charset="0" panose="020B0604020202020204" pitchFamily="34" typeface="Arial"/>
              <a:buNone/>
              <a:defRPr/>
            </a:pPr>
            <a:r>
              <a:rPr altLang="en-PK" b="1" dirty="0" lang="en-US" sz="2800">
                <a:solidFill>
                  <a:srgbClr val="000000"/>
                </a:solidFill>
                <a:cs typeface="+mn-cs"/>
              </a:rPr>
              <a:t>National University of Computer 	and Emerging Sciences			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F724EF-1E15-4828-8EE1-DF969A842BB4}"/>
              </a:ext>
            </a:extLst>
          </p:cNvPr>
          <p:cNvSpPr/>
          <p:nvPr/>
        </p:nvSpPr>
        <p:spPr>
          <a:xfrm>
            <a:off x="163513" y="5961063"/>
            <a:ext cx="2133600" cy="882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altLang="en-PK" dirty="0" lang="en-PK">
              <a:solidFill>
                <a:prstClr val="white"/>
              </a:solidFill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1B7E616B-9FB6-40C3-BA01-9275E6DD7C4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1" t="8981"/>
          <a:stretch>
            <a:fillRect/>
          </a:stretch>
        </p:blipFill>
        <p:spPr>
          <a:xfrm>
            <a:off x="0" y="1543050"/>
            <a:ext cx="9144000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6">
            <a:extLst>
              <a:ext uri="{FF2B5EF4-FFF2-40B4-BE49-F238E27FC236}">
                <a16:creationId xmlns:a16="http://schemas.microsoft.com/office/drawing/2014/main" id="{0589B7F6-A785-4B39-BCC2-0CDBA2960FB4}"/>
              </a:ext>
            </a:extLst>
          </p:cNvPr>
          <p:cNvSpPr txBox="1">
            <a:spLocks noChangeArrowheads="1"/>
          </p:cNvSpPr>
          <p:nvPr/>
        </p:nvSpPr>
        <p:spPr>
          <a:xfrm>
            <a:off x="5943600" y="3627438"/>
            <a:ext cx="1992313" cy="522287"/>
          </a:xfrm>
          <a:prstGeom prst="rect">
            <a:avLst/>
          </a:prstGeom>
          <a:noFill/>
          <a:ln>
            <a:noFill/>
          </a:ln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>
              <a:defRPr/>
            </a:pPr>
            <a:r>
              <a:rPr altLang="en-PK" b="1" dirty="0" lang="en-US" sz="2800">
                <a:solidFill>
                  <a:srgbClr val="FF0000"/>
                </a:solidFill>
                <a:cs typeface="+mn-cs"/>
              </a:rPr>
              <a:t>Spring 2022</a:t>
            </a:r>
            <a:endParaRPr altLang="en-PK" b="1" dirty="0" lang="en-PK" sz="2800">
              <a:solidFill>
                <a:srgbClr val="FF0000"/>
              </a:solidFill>
              <a:cs typeface="+mn-cs"/>
            </a:endParaRPr>
          </a:p>
        </p:txBody>
      </p:sp>
      <p:pic>
        <p:nvPicPr>
          <p:cNvPr id="13321" name="Picture 15">
            <a:extLst>
              <a:ext uri="{FF2B5EF4-FFF2-40B4-BE49-F238E27FC236}">
                <a16:creationId xmlns:a16="http://schemas.microsoft.com/office/drawing/2014/main" id="{DDB576BE-94DC-479D-AF65-F174F8BC930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3" l="33388" r="30362" t="10181"/>
          <a:stretch>
            <a:fillRect/>
          </a:stretch>
        </p:blipFill>
        <p:spPr>
          <a:xfrm>
            <a:off x="1600200" y="2343150"/>
            <a:ext cx="1900238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>
            <a:extLst>
              <a:ext uri="{FF2B5EF4-FFF2-40B4-BE49-F238E27FC236}">
                <a16:creationId xmlns:a16="http://schemas.microsoft.com/office/drawing/2014/main" id="{3B7CEC6B-AB64-4F0F-8BF0-B197ECF0C3D8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/>
            <a:r>
              <a:rPr altLang="en-PK" lang="en-US"/>
              <a:t>About you?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7DB34-D040-4419-AF44-D109DEA6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just">
              <a:defRPr/>
            </a:pPr>
            <a:r>
              <a:rPr dirty="0" lang="en-US" sz="2400">
                <a:latin charset="0" typeface="Arial"/>
              </a:rPr>
              <a:t>Introduce yourself</a:t>
            </a:r>
          </a:p>
          <a:p>
            <a:pPr algn="just">
              <a:defRPr/>
            </a:pPr>
            <a:endParaRPr dirty="0" lang="en-US" sz="2400">
              <a:latin charset="0" typeface="Arial"/>
            </a:endParaRPr>
          </a:p>
          <a:p>
            <a:pPr algn="just" lvl="1" marL="171450">
              <a:spcBef>
                <a:spcPts val="750"/>
              </a:spcBef>
              <a:defRPr/>
            </a:pPr>
            <a:r>
              <a:rPr dirty="0" lang="en-US" sz="2400">
                <a:latin charset="0" typeface="Arial"/>
                <a:sym charset="2" pitchFamily="2" typeface="Wingdings"/>
              </a:rPr>
              <a:t>Name</a:t>
            </a:r>
          </a:p>
          <a:p>
            <a:pPr algn="just" lvl="1" marL="171450">
              <a:spcBef>
                <a:spcPts val="750"/>
              </a:spcBef>
              <a:defRPr/>
            </a:pPr>
            <a:r>
              <a:rPr dirty="0" lang="en-US" sz="2400">
                <a:latin charset="0" typeface="Arial"/>
                <a:sym charset="2" pitchFamily="2" typeface="Wingdings"/>
              </a:rPr>
              <a:t>Where are you from</a:t>
            </a:r>
          </a:p>
          <a:p>
            <a:pPr algn="just" lvl="1" marL="171450">
              <a:spcBef>
                <a:spcPts val="750"/>
              </a:spcBef>
              <a:defRPr/>
            </a:pPr>
            <a:r>
              <a:rPr dirty="0" lang="en-US" sz="2400">
                <a:latin charset="0" typeface="Arial"/>
                <a:sym charset="2" pitchFamily="2" typeface="Wingdings"/>
              </a:rPr>
              <a:t>Thoughts about PF?</a:t>
            </a:r>
          </a:p>
          <a:p>
            <a:pPr algn="just" lvl="1" marL="171450">
              <a:spcBef>
                <a:spcPts val="750"/>
              </a:spcBef>
              <a:defRPr/>
            </a:pPr>
            <a:r>
              <a:rPr dirty="0" lang="en-US" sz="2400">
                <a:latin charset="0" typeface="Arial"/>
                <a:sym charset="2" pitchFamily="2" typeface="Wingdings"/>
              </a:rPr>
              <a:t>Expectation from this course</a:t>
            </a:r>
          </a:p>
          <a:p>
            <a:pPr algn="just" lvl="1">
              <a:defRPr/>
            </a:pPr>
            <a:endParaRPr dirty="0" lang="en-US">
              <a:sym charset="2" pitchFamily="2" typeface="Wingdings"/>
            </a:endParaRPr>
          </a:p>
          <a:p>
            <a:pPr algn="just" lvl="1">
              <a:defRPr/>
            </a:pPr>
            <a:endParaRPr dirty="0" lang="en-US"/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B9C476C5-5171-4288-BD42-7FC58DE6BAA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0"/>
          <a:stretch>
            <a:fillRect/>
          </a:stretch>
        </p:blipFill>
        <p:spPr>
          <a:xfrm>
            <a:off x="5789613" y="560388"/>
            <a:ext cx="272573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59DDA539-961C-4F8C-AC37-5594E9952BBC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/>
            <a:r>
              <a:rPr altLang="en-PK" lang="en-US"/>
              <a:t>Evaluation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0DA9-9B11-42B3-B38B-6202FD5B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 numCol="1"/>
          <a:lstStyle/>
          <a:p>
            <a:pPr algn="just" eaLnBrk="1" hangingPunct="1" indent="-457200" lvl="1" marL="914400">
              <a:lnSpc>
                <a:spcPct val="0"/>
              </a:lnSpc>
              <a:buClr>
                <a:schemeClr val="tx1"/>
              </a:buClr>
              <a:buFontTx/>
              <a:buNone/>
              <a:defRPr/>
            </a:pPr>
            <a:endParaRPr dirty="0" lang="en-US"/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dirty="0" lang="en-US"/>
              <a:t>Absolute Grading </a:t>
            </a:r>
          </a:p>
          <a:p>
            <a:pPr algn="just" eaLnBrk="1" hangingPunct="1">
              <a:lnSpc>
                <a:spcPct val="80000"/>
              </a:lnSpc>
              <a:buClr>
                <a:schemeClr val="tx1"/>
              </a:buClr>
              <a:defRPr/>
            </a:pPr>
            <a:r>
              <a:rPr dirty="0" lang="en-US"/>
              <a:t>75% Theory 25% Lab</a:t>
            </a:r>
          </a:p>
          <a:p>
            <a:pPr algn="just" eaLnBrk="1" hangingPunct="1" indent="-533400" marL="533400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dirty="0" lang="en-US"/>
          </a:p>
          <a:p>
            <a:pPr algn="just" indent="-533400" marL="533400">
              <a:defRPr/>
            </a:pPr>
            <a:endParaRPr dirty="0"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0DBAD9-4F72-453E-A3F6-B500538BE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691683"/>
              </p:ext>
            </p:extLst>
          </p:nvPr>
        </p:nvGraphicFramePr>
        <p:xfrm>
          <a:off x="381000" y="1447800"/>
          <a:ext cx="8382000" cy="5964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>
            <a:extLst>
              <a:ext uri="{FF2B5EF4-FFF2-40B4-BE49-F238E27FC236}">
                <a16:creationId xmlns:a16="http://schemas.microsoft.com/office/drawing/2014/main" id="{6D905428-EDB8-4093-8A0C-E0107524168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/>
            <a:r>
              <a:rPr altLang="en-PK" lang="en-US"/>
              <a:t>Course objective</a:t>
            </a:r>
          </a:p>
        </p:txBody>
      </p:sp>
      <p:sp>
        <p:nvSpPr>
          <p:cNvPr id="32771" name="Espace réservé du contenu 2">
            <a:extLst>
              <a:ext uri="{FF2B5EF4-FFF2-40B4-BE49-F238E27FC236}">
                <a16:creationId xmlns:a16="http://schemas.microsoft.com/office/drawing/2014/main" id="{A74E36DF-86B8-4F02-9A80-600BE9FCC356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644525" y="1828800"/>
            <a:ext cx="7886700" cy="4351338"/>
          </a:xfrm>
        </p:spPr>
        <p:txBody>
          <a:bodyPr numCol="1"/>
          <a:lstStyle/>
          <a:p>
            <a:pPr algn="just"/>
            <a:r>
              <a:rPr altLang="en-PK" lang="en-US"/>
              <a:t>In simple words, you will learn </a:t>
            </a:r>
            <a:r>
              <a:rPr altLang="en-PK" b="1" lang="en-US" u="sng"/>
              <a:t>how to write object-oriented programs</a:t>
            </a:r>
            <a:endParaRPr altLang="en-PK" lang="en-US" u="sng"/>
          </a:p>
          <a:p>
            <a:pPr algn="just"/>
            <a:endParaRPr altLang="en-PK" lang="en-US"/>
          </a:p>
        </p:txBody>
      </p:sp>
      <p:pic>
        <p:nvPicPr>
          <p:cNvPr id="32772" name="Picture 5">
            <a:extLst>
              <a:ext uri="{FF2B5EF4-FFF2-40B4-BE49-F238E27FC236}">
                <a16:creationId xmlns:a16="http://schemas.microsoft.com/office/drawing/2014/main" id="{F58F362F-A535-4BC4-9165-5E8388166DD1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8" r="17809" t="14919"/>
          <a:stretch>
            <a:fillRect/>
          </a:stretch>
        </p:blipFill>
        <p:spPr>
          <a:xfrm>
            <a:off x="4953000" y="3381375"/>
            <a:ext cx="40386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F16E973-965C-4296-AA98-15178545346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/>
            <a:r>
              <a:rPr altLang="en-PK" lang="en-US"/>
              <a:t>Course Content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2EC00C-5858-4080-A86D-1A6131228949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1524000"/>
          <a:ext cx="7086600" cy="4999038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491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9068">
                <a:tc>
                  <a:txBody>
                    <a:bodyPr numCol="1"/>
                    <a:lstStyle/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kern="1200" lang="en-US" noProof="0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charset="0" pitchFamily="34" typeface="Arial"/>
                        </a:rPr>
                        <a:t>Memory Layout, Pointers, DMA</a:t>
                      </a:r>
                    </a:p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kern="1200" lang="en-US" noProof="0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charset="0" pitchFamily="34" typeface="Arial"/>
                        </a:rPr>
                        <a:t>Recursion</a:t>
                      </a:r>
                    </a:p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kern="1200" lang="en-US" noProof="0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charset="0" pitchFamily="34" typeface="Arial"/>
                        </a:rPr>
                        <a:t>Structures</a:t>
                      </a:r>
                    </a:p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kern="1200" lang="en-US" noProof="0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charset="0" pitchFamily="34" typeface="Arial"/>
                        </a:rPr>
                        <a:t>Classes</a:t>
                      </a:r>
                    </a:p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kern="1200" lang="en-US" noProof="0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charset="0" pitchFamily="34" typeface="Arial"/>
                        </a:rPr>
                        <a:t>Constructors</a:t>
                      </a:r>
                    </a:p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kern="1200" lang="en-US" noProof="0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charset="0" pitchFamily="34" typeface="Arial"/>
                        </a:rPr>
                        <a:t>Friend classes and friend functions</a:t>
                      </a:r>
                    </a:p>
                  </a:txBody>
                  <a:tcPr anchor="ctr" marB="45727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ctr">
                        <a:lnSpc>
                          <a:spcPct val="80000"/>
                        </a:lnSpc>
                        <a:defRPr/>
                      </a:pPr>
                      <a:r>
                        <a:rPr b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FIRST</a:t>
                      </a:r>
                      <a:r>
                        <a:rPr b="0" baseline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 SESSION</a:t>
                      </a:r>
                    </a:p>
                    <a:p>
                      <a:pPr algn="ctr">
                        <a:lnSpc>
                          <a:spcPct val="80000"/>
                        </a:lnSpc>
                        <a:defRPr/>
                      </a:pPr>
                      <a:endParaRPr b="0" dirty="0" lang="en-US" sz="2000">
                        <a:solidFill>
                          <a:schemeClr val="tx1"/>
                        </a:solidFill>
                        <a:latin typeface="+mn-lt"/>
                        <a:cs charset="0" pitchFamily="34" typeface="Arial"/>
                      </a:endParaRPr>
                    </a:p>
                  </a:txBody>
                  <a:tcPr anchor="ctr" marB="45727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985">
                <a:tc>
                  <a:txBody>
                    <a:bodyPr numCol="1"/>
                    <a:lstStyle/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Constant members</a:t>
                      </a:r>
                    </a:p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Static data members and functions</a:t>
                      </a:r>
                    </a:p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Overloading</a:t>
                      </a:r>
                    </a:p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Composition, association and aggregation </a:t>
                      </a:r>
                    </a:p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Inheritance</a:t>
                      </a:r>
                    </a:p>
                  </a:txBody>
                  <a:tcPr anchor="ctr" marB="45727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ctr">
                        <a:lnSpc>
                          <a:spcPct val="80000"/>
                        </a:lnSpc>
                        <a:defRPr/>
                      </a:pPr>
                      <a:r>
                        <a:rPr b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SECOND  SESSION</a:t>
                      </a:r>
                    </a:p>
                  </a:txBody>
                  <a:tcPr anchor="ctr" marB="45727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985">
                <a:tc>
                  <a:txBody>
                    <a:bodyPr numCol="1"/>
                    <a:lstStyle/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Inheritance</a:t>
                      </a:r>
                    </a:p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Polymorphism</a:t>
                      </a:r>
                    </a:p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Virtual functions</a:t>
                      </a:r>
                    </a:p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Abstract classes</a:t>
                      </a:r>
                    </a:p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File Handling</a:t>
                      </a:r>
                    </a:p>
                    <a:p>
                      <a:pPr algn="l" defTabSz="457200" eaLnBrk="1" hangingPunct="1" indent="-285750" latinLnBrk="0" marL="285750" marR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charset="0" pitchFamily="34" typeface="Arial"/>
                        <a:buChar char="•"/>
                        <a:tabLst/>
                        <a:defRPr/>
                      </a:pPr>
                      <a:r>
                        <a:rPr b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Templates</a:t>
                      </a:r>
                    </a:p>
                  </a:txBody>
                  <a:tcPr anchor="ctr" marB="45727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/>
                    <a:p>
                      <a:pPr algn="ctr">
                        <a:lnSpc>
                          <a:spcPct val="80000"/>
                        </a:lnSpc>
                        <a:defRPr/>
                      </a:pPr>
                      <a:r>
                        <a:rPr b="0" dirty="0" lang="en-US" sz="2000">
                          <a:solidFill>
                            <a:schemeClr val="tx1"/>
                          </a:solidFill>
                          <a:latin typeface="+mn-lt"/>
                          <a:cs charset="0" pitchFamily="34" typeface="Arial"/>
                        </a:rPr>
                        <a:t>THIRD SESSION</a:t>
                      </a:r>
                    </a:p>
                  </a:txBody>
                  <a:tcPr anchor="ctr" marB="45727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9923F92-D6C4-43F7-8CD0-B782FC7171A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628650" y="365125"/>
            <a:ext cx="8058150" cy="1325563"/>
          </a:xfrm>
        </p:spPr>
        <p:txBody>
          <a:bodyPr numCol="1"/>
          <a:lstStyle/>
          <a:p>
            <a:pPr algn="just"/>
            <a:r>
              <a:rPr altLang="en-PK" lang="en-US"/>
              <a:t>What is Object Oriented Programming?</a:t>
            </a:r>
          </a:p>
        </p:txBody>
      </p:sp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CAE110E5-E663-4C99-9AC9-AEF880D063E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pPr>
              <a:defRPr/>
            </a:pPr>
            <a:fld id="{11DF8117-F0D0-43D1-9726-7F7CECC698C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34820" name="Content Placeholder 6">
            <a:extLst>
              <a:ext uri="{FF2B5EF4-FFF2-40B4-BE49-F238E27FC236}">
                <a16:creationId xmlns:a16="http://schemas.microsoft.com/office/drawing/2014/main" id="{E42128F8-A935-45CF-94CE-9BF7F6F525E8}"/>
              </a:ext>
            </a:extLst>
          </p:cNvPr>
          <p:cNvPicPr>
            <a:picLocks noChangeArrowheads="1" noChangeAspect="1"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4362450"/>
            <a:ext cx="4419600" cy="2495550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1BCD7DC-E0D2-46DD-9B6A-036B25CC9599}"/>
              </a:ext>
            </a:extLst>
          </p:cNvPr>
          <p:cNvSpPr txBox="1">
            <a:spLocks/>
          </p:cNvSpPr>
          <p:nvPr/>
        </p:nvSpPr>
        <p:spPr>
          <a:xfrm>
            <a:off x="644525" y="18288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 algn="l" defTabSz="685800" eaLnBrk="0" fontAlgn="base" hangingPunct="0" indent="-17145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0" fontAlgn="base" hangingPunct="0" indent="-17145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0" fontAlgn="base" hangingPunct="0" indent="-17145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0" fontAlgn="base" hangingPunct="0" indent="-17145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0" fontAlgn="base" hangingPunct="0" indent="-17145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b="1" dirty="0" lang="en-US"/>
              <a:t>Procedural programs </a:t>
            </a:r>
            <a:r>
              <a:rPr dirty="0" lang="en-US"/>
              <a:t>are organized as a series of steps or instructions that execute one by one</a:t>
            </a:r>
            <a:r>
              <a:rPr dirty="0" lang="en-US">
                <a:solidFill>
                  <a:srgbClr val="0070C0"/>
                </a:solidFill>
              </a:rPr>
              <a:t>, OOP provides another way to organize your programs</a:t>
            </a:r>
          </a:p>
          <a:p>
            <a:pPr algn="just">
              <a:defRPr/>
            </a:pPr>
            <a:endParaRPr dirty="0" lang="en-US">
              <a:solidFill>
                <a:srgbClr val="FF0000"/>
              </a:solidFill>
            </a:endParaRPr>
          </a:p>
          <a:p>
            <a:pPr algn="just">
              <a:defRPr/>
            </a:pPr>
            <a:r>
              <a:rPr dirty="0" lang="en-US"/>
              <a:t>Object oriented programs are organized as </a:t>
            </a:r>
            <a:r>
              <a:rPr b="1" dirty="0" lang="en-US">
                <a:solidFill>
                  <a:srgbClr val="FF0000"/>
                </a:solidFill>
              </a:rPr>
              <a:t>groups of objects</a:t>
            </a:r>
            <a:r>
              <a:rPr dirty="0" lang="en-US"/>
              <a:t> that have </a:t>
            </a:r>
            <a:r>
              <a:rPr b="1" dirty="0" lang="en-US">
                <a:solidFill>
                  <a:srgbClr val="FF0000"/>
                </a:solidFill>
              </a:rPr>
              <a:t>certain attributes</a:t>
            </a:r>
            <a:r>
              <a:rPr dirty="0" lang="en-US"/>
              <a:t> and </a:t>
            </a:r>
            <a:r>
              <a:rPr b="1" dirty="0" lang="en-US">
                <a:solidFill>
                  <a:srgbClr val="FF0000"/>
                </a:solidFill>
              </a:rPr>
              <a:t>can take certain actions. </a:t>
            </a:r>
          </a:p>
          <a:p>
            <a:pPr algn="just" lvl="1">
              <a:defRPr/>
            </a:pPr>
            <a:r>
              <a:rPr dirty="0" lang="en-US" sz="2400"/>
              <a:t>When the program executes these objects </a:t>
            </a:r>
          </a:p>
          <a:p>
            <a:pPr algn="just" indent="0" lvl="1" marL="342900">
              <a:buFont charset="0" panose="020B0604020202020204" pitchFamily="34" typeface="Arial"/>
              <a:buNone/>
              <a:defRPr/>
            </a:pPr>
            <a:r>
              <a:rPr dirty="0" lang="en-US" sz="2400"/>
              <a:t>   interact with each other.</a:t>
            </a:r>
          </a:p>
          <a:p>
            <a:pPr algn="just" indent="0" marL="0">
              <a:buFont charset="0" panose="020B0604020202020204" pitchFamily="34" typeface="Arial"/>
              <a:buNone/>
              <a:defRPr/>
            </a:pPr>
            <a:r>
              <a:rPr dirty="0" lang="en-US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0D8A22E-C22D-44BD-BA4B-1F4634040E1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628650" y="365125"/>
            <a:ext cx="8058150" cy="1325563"/>
          </a:xfrm>
        </p:spPr>
        <p:txBody>
          <a:bodyPr numCol="1"/>
          <a:lstStyle/>
          <a:p>
            <a:pPr algn="just"/>
            <a:r>
              <a:rPr altLang="en-PK" lang="en-US"/>
              <a:t>Some Examples of Objects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C38368D-041E-401E-AA52-5532D9BC04E2}"/>
              </a:ext>
            </a:extLst>
          </p:cNvPr>
          <p:cNvSpPr txBox="1">
            <a:spLocks/>
          </p:cNvSpPr>
          <p:nvPr/>
        </p:nvSpPr>
        <p:spPr>
          <a:xfrm>
            <a:off x="2103438" y="1770063"/>
            <a:ext cx="2590800" cy="25908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 algn="l" defTabSz="685800" eaLnBrk="0" fontAlgn="base" hangingPunct="0" indent="-17145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0" fontAlgn="base" hangingPunct="0" indent="-17145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0" fontAlgn="base" hangingPunct="0" indent="-17145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0" fontAlgn="base" hangingPunct="0" indent="-17145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0" fontAlgn="base" hangingPunct="0" indent="-17145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b="1" dirty="0" lang="en-US" sz="2400"/>
              <a:t>Attributes</a:t>
            </a:r>
            <a:r>
              <a:rPr dirty="0" lang="en-US" sz="2400"/>
              <a:t>:</a:t>
            </a:r>
          </a:p>
          <a:p>
            <a:pPr algn="just" lvl="1">
              <a:defRPr/>
            </a:pPr>
            <a:r>
              <a:rPr dirty="0" lang="en-US" sz="2400"/>
              <a:t>on (true/false)</a:t>
            </a:r>
          </a:p>
          <a:p>
            <a:pPr algn="just">
              <a:defRPr/>
            </a:pPr>
            <a:r>
              <a:rPr b="1" dirty="0" lang="en-US" sz="2400"/>
              <a:t>Behavior</a:t>
            </a:r>
          </a:p>
          <a:p>
            <a:pPr algn="just" lvl="1">
              <a:defRPr/>
            </a:pPr>
            <a:r>
              <a:rPr dirty="0" lang="en-US" sz="2400"/>
              <a:t>Switch on</a:t>
            </a:r>
          </a:p>
          <a:p>
            <a:pPr algn="just" lvl="1">
              <a:defRPr/>
            </a:pPr>
            <a:r>
              <a:rPr dirty="0" lang="en-US" sz="2400"/>
              <a:t>Switch off</a:t>
            </a:r>
          </a:p>
          <a:p>
            <a:pPr algn="just" lvl="1">
              <a:defRPr/>
            </a:pPr>
            <a:r>
              <a:rPr dirty="0" lang="en-US" sz="2400"/>
              <a:t>Check if on</a:t>
            </a:r>
          </a:p>
          <a:p>
            <a:pPr algn="just">
              <a:defRPr/>
            </a:pPr>
            <a:endParaRPr b="1" dirty="0" lang="en-US">
              <a:solidFill>
                <a:srgbClr val="FF0000"/>
              </a:solidFill>
            </a:endParaRPr>
          </a:p>
          <a:p>
            <a:pPr algn="just" indent="0" marL="0">
              <a:buFont charset="0" panose="020B0604020202020204" pitchFamily="34" typeface="Arial"/>
              <a:buNone/>
              <a:defRPr/>
            </a:pPr>
            <a:r>
              <a:rPr dirty="0" lang="en-US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44E3F-70CF-4136-9B7E-00CC2CC53E27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" y="1500188"/>
            <a:ext cx="2266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431F8E-CD58-4C1B-91FE-7ED9A67B193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58" l="11066" r="7503" t="19936"/>
          <a:stretch>
            <a:fillRect/>
          </a:stretch>
        </p:blipFill>
        <p:spPr>
          <a:xfrm>
            <a:off x="161925" y="4410075"/>
            <a:ext cx="3481388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BE8C49-02EE-48B2-A864-62F9135C6A16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0463" y="1295400"/>
            <a:ext cx="401161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C6623608-9B0F-4D44-9509-7982DF20A3AF}"/>
              </a:ext>
            </a:extLst>
          </p:cNvPr>
          <p:cNvSpPr txBox="1">
            <a:spLocks/>
          </p:cNvSpPr>
          <p:nvPr/>
        </p:nvSpPr>
        <p:spPr>
          <a:xfrm>
            <a:off x="0" y="3838575"/>
            <a:ext cx="25908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lang="en-US" sz="2800"/>
              <a:t>Light Bulb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37292E94-C413-450A-9FA0-5ECFD9174D8F}"/>
              </a:ext>
            </a:extLst>
          </p:cNvPr>
          <p:cNvSpPr txBox="1">
            <a:spLocks/>
          </p:cNvSpPr>
          <p:nvPr/>
        </p:nvSpPr>
        <p:spPr>
          <a:xfrm>
            <a:off x="176213" y="6353175"/>
            <a:ext cx="25908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lang="en-US" sz="2800"/>
              <a:t>Bank Account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3D6C9A82-4B9D-48E7-8CB0-0F3EB541C2A2}"/>
              </a:ext>
            </a:extLst>
          </p:cNvPr>
          <p:cNvSpPr txBox="1">
            <a:spLocks/>
          </p:cNvSpPr>
          <p:nvPr/>
        </p:nvSpPr>
        <p:spPr>
          <a:xfrm>
            <a:off x="5681663" y="2636838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lang="en-US" sz="2800"/>
              <a:t>Car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79945DD3-1744-4086-B4BD-876296429ACA}"/>
              </a:ext>
            </a:extLst>
          </p:cNvPr>
          <p:cNvSpPr txBox="1">
            <a:spLocks/>
          </p:cNvSpPr>
          <p:nvPr/>
        </p:nvSpPr>
        <p:spPr>
          <a:xfrm>
            <a:off x="6332538" y="3114675"/>
            <a:ext cx="2590800" cy="25908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 algn="l" defTabSz="685800" eaLnBrk="0" fontAlgn="base" hangingPunct="0" indent="-17145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0" fontAlgn="base" hangingPunct="0" indent="-17145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0" fontAlgn="base" hangingPunct="0" indent="-17145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0" fontAlgn="base" hangingPunct="0" indent="-17145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0" fontAlgn="base" hangingPunct="0" indent="-17145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b="1" dirty="0" lang="en-US" sz="2400"/>
              <a:t>Attributes</a:t>
            </a:r>
            <a:r>
              <a:rPr dirty="0" lang="en-US" sz="2400"/>
              <a:t>:</a:t>
            </a:r>
          </a:p>
          <a:p>
            <a:pPr algn="just" lvl="1">
              <a:defRPr/>
            </a:pPr>
            <a:r>
              <a:rPr dirty="0" lang="en-US" sz="2400"/>
              <a:t>Gas in tank</a:t>
            </a:r>
          </a:p>
          <a:p>
            <a:pPr algn="just" lvl="1">
              <a:defRPr/>
            </a:pPr>
            <a:r>
              <a:rPr dirty="0" lang="en-US" sz="2400"/>
              <a:t>Mileage</a:t>
            </a:r>
          </a:p>
          <a:p>
            <a:pPr algn="just">
              <a:defRPr/>
            </a:pPr>
            <a:r>
              <a:rPr b="1" dirty="0" lang="en-US" sz="2400"/>
              <a:t>Behavior</a:t>
            </a:r>
          </a:p>
          <a:p>
            <a:pPr algn="just" lvl="1">
              <a:defRPr/>
            </a:pPr>
            <a:r>
              <a:rPr dirty="0" lang="en-US" sz="2400"/>
              <a:t>Accelerate</a:t>
            </a:r>
          </a:p>
          <a:p>
            <a:pPr algn="just" lvl="1">
              <a:defRPr/>
            </a:pPr>
            <a:r>
              <a:rPr dirty="0" lang="en-US" sz="2400"/>
              <a:t>Brake</a:t>
            </a:r>
          </a:p>
          <a:p>
            <a:pPr algn="just" lvl="1">
              <a:defRPr/>
            </a:pPr>
            <a:r>
              <a:rPr dirty="0" lang="en-US" sz="2400"/>
              <a:t>Load fuel</a:t>
            </a:r>
          </a:p>
          <a:p>
            <a:pPr algn="just" lvl="1">
              <a:defRPr/>
            </a:pPr>
            <a:r>
              <a:rPr dirty="0" lang="en-US" sz="2400"/>
              <a:t>Check fuel</a:t>
            </a:r>
            <a:endParaRPr dirty="0" lang="en-US"/>
          </a:p>
          <a:p>
            <a:pPr algn="just" indent="0" marL="0">
              <a:buFont charset="0" panose="020B0604020202020204" pitchFamily="34" typeface="Arial"/>
              <a:buNone/>
              <a:defRPr/>
            </a:pPr>
            <a:r>
              <a:rPr dirty="0"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183F35A6-46EB-4B6B-BF75-55E71182D764}"/>
              </a:ext>
            </a:extLst>
          </p:cNvPr>
          <p:cNvSpPr txBox="1">
            <a:spLocks/>
          </p:cNvSpPr>
          <p:nvPr/>
        </p:nvSpPr>
        <p:spPr>
          <a:xfrm>
            <a:off x="3398838" y="4487863"/>
            <a:ext cx="2590800" cy="25908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 algn="l" defTabSz="685800" eaLnBrk="0" fontAlgn="base" hangingPunct="0" indent="-17145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0" fontAlgn="base" hangingPunct="0" indent="-17145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0" fontAlgn="base" hangingPunct="0" indent="-17145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0" fontAlgn="base" hangingPunct="0" indent="-17145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0" fontAlgn="base" hangingPunct="0" indent="-17145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b="1" dirty="0" lang="en-US" sz="2400"/>
              <a:t>Attributes</a:t>
            </a:r>
            <a:r>
              <a:rPr dirty="0" lang="en-US" sz="2400"/>
              <a:t>:</a:t>
            </a:r>
          </a:p>
          <a:p>
            <a:pPr algn="just" lvl="1">
              <a:defRPr/>
            </a:pPr>
            <a:r>
              <a:rPr dirty="0" lang="en-US" sz="2400"/>
              <a:t>balance</a:t>
            </a:r>
          </a:p>
          <a:p>
            <a:pPr algn="just">
              <a:defRPr/>
            </a:pPr>
            <a:r>
              <a:rPr b="1" dirty="0" lang="en-US" sz="2400"/>
              <a:t>Behavior</a:t>
            </a:r>
          </a:p>
          <a:p>
            <a:pPr algn="just" lvl="1">
              <a:defRPr/>
            </a:pPr>
            <a:r>
              <a:rPr dirty="0" lang="en-US" sz="2400"/>
              <a:t>Deposit</a:t>
            </a:r>
          </a:p>
          <a:p>
            <a:pPr algn="just" lvl="1">
              <a:defRPr/>
            </a:pPr>
            <a:r>
              <a:rPr dirty="0" lang="en-US" sz="2400"/>
              <a:t>Withdraw</a:t>
            </a:r>
          </a:p>
          <a:p>
            <a:pPr algn="just" lvl="1">
              <a:defRPr/>
            </a:pPr>
            <a:r>
              <a:rPr dirty="0" lang="en-US" sz="2400"/>
              <a:t>Check balance</a:t>
            </a:r>
          </a:p>
          <a:p>
            <a:pPr algn="just">
              <a:defRPr/>
            </a:pPr>
            <a:endParaRPr b="1" dirty="0" lang="en-US">
              <a:solidFill>
                <a:srgbClr val="FF0000"/>
              </a:solidFill>
            </a:endParaRPr>
          </a:p>
          <a:p>
            <a:pPr algn="just" indent="0" marL="0">
              <a:buFont charset="0" panose="020B0604020202020204" pitchFamily="34" typeface="Arial"/>
              <a:buNone/>
              <a:defRPr/>
            </a:pPr>
            <a:r>
              <a:rPr dirty="0" lang="en-US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8"/>
      <p:bldP grpId="0" spid="21"/>
      <p:bldP grpId="0" spid="22"/>
      <p:bldP grpId="0" spid="23"/>
      <p:bldP grpId="0" spid="24"/>
      <p:bldP grpId="0" spid="2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A159D5B-CBDC-482D-8736-EBF17D435B7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en-PK" lang="en-US"/>
              <a:t>Objects Interact with each other</a:t>
            </a:r>
            <a:endParaRPr altLang="en-PK" lang="en-PK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504A4B-03BA-4C6F-8D9D-0F68568B9B42}"/>
              </a:ext>
            </a:extLst>
          </p:cNvPr>
          <p:cNvPicPr>
            <a:picLocks noChangeArrowheads="1"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3" l="6142" r="8820" t="20288"/>
          <a:stretch>
            <a:fillRect/>
          </a:stretch>
        </p:blipFill>
        <p:spPr>
          <a:xfrm>
            <a:off x="3317875" y="4603750"/>
            <a:ext cx="3159125" cy="17526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7624F5-811D-4F6A-B143-FC2B498A53D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8" l="12706" r="4362" t="7979"/>
          <a:stretch>
            <a:fillRect/>
          </a:stretch>
        </p:blipFill>
        <p:spPr>
          <a:xfrm>
            <a:off x="628650" y="1585913"/>
            <a:ext cx="266700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26" name="Picture 2">
            <a:extLst>
              <a:ext uri="{FF2B5EF4-FFF2-40B4-BE49-F238E27FC236}">
                <a16:creationId xmlns:a16="http://schemas.microsoft.com/office/drawing/2014/main" id="{5A436CF3-BF9F-4081-A094-84C822633545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1" l="22307" r="21539" t="2531"/>
          <a:stretch>
            <a:fillRect/>
          </a:stretch>
        </p:blipFill>
        <p:spPr>
          <a:xfrm>
            <a:off x="6908800" y="1155700"/>
            <a:ext cx="177165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25AF61C-3E59-4302-84AE-54F234E251CD}"/>
              </a:ext>
            </a:extLst>
          </p:cNvPr>
          <p:cNvSpPr txBox="1">
            <a:spLocks/>
          </p:cNvSpPr>
          <p:nvPr/>
        </p:nvSpPr>
        <p:spPr>
          <a:xfrm>
            <a:off x="666750" y="4025900"/>
            <a:ext cx="2590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lang="en-US" sz="2800"/>
              <a:t>Bank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5B9033D-1BC7-4D84-8304-4BBDD45E02B3}"/>
              </a:ext>
            </a:extLst>
          </p:cNvPr>
          <p:cNvSpPr txBox="1">
            <a:spLocks/>
          </p:cNvSpPr>
          <p:nvPr/>
        </p:nvSpPr>
        <p:spPr>
          <a:xfrm>
            <a:off x="3836988" y="6299200"/>
            <a:ext cx="25908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lang="en-US" sz="2800"/>
              <a:t>Bank Account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A1F2E63-8718-48CC-8029-6D06C4E9D778}"/>
              </a:ext>
            </a:extLst>
          </p:cNvPr>
          <p:cNvSpPr txBox="1">
            <a:spLocks/>
          </p:cNvSpPr>
          <p:nvPr/>
        </p:nvSpPr>
        <p:spPr>
          <a:xfrm>
            <a:off x="6499225" y="4025900"/>
            <a:ext cx="25908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lang="en-US" sz="2800"/>
              <a:t>Customer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BB7257C-DF34-4504-AC13-08B939B70474}"/>
              </a:ext>
            </a:extLst>
          </p:cNvPr>
          <p:cNvCxnSpPr>
            <a:stCxn id="10" idx="2"/>
            <a:endCxn id="6" idx="1"/>
          </p:cNvCxnSpPr>
          <p:nvPr/>
        </p:nvCxnSpPr>
        <p:spPr>
          <a:xfrm flipH="1" rot="16200000">
            <a:off x="2147888" y="4310062"/>
            <a:ext cx="984250" cy="1355725"/>
          </a:xfrm>
          <a:prstGeom prst="curvedConnector2">
            <a:avLst/>
          </a:prstGeom>
          <a:ln w="28575">
            <a:solidFill>
              <a:schemeClr val="tx1"/>
            </a:solidFill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1E29BC5-8A68-46BC-AE67-5B6447ACBC64}"/>
              </a:ext>
            </a:extLst>
          </p:cNvPr>
          <p:cNvCxnSpPr>
            <a:cxnSpLocks/>
          </p:cNvCxnSpPr>
          <p:nvPr/>
        </p:nvCxnSpPr>
        <p:spPr>
          <a:xfrm flipV="1" rot="10800000">
            <a:off x="3295650" y="2749550"/>
            <a:ext cx="3487738" cy="57150"/>
          </a:xfrm>
          <a:prstGeom prst="curvedConnector3">
            <a:avLst>
              <a:gd fmla="val 224" name="adj1"/>
            </a:avLst>
          </a:prstGeom>
          <a:ln w="28575">
            <a:solidFill>
              <a:schemeClr val="tx1"/>
            </a:solidFill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22A57C5-E79A-4B12-A8DC-B67DD6A16A38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6719888" y="4627562"/>
            <a:ext cx="831850" cy="1317625"/>
          </a:xfrm>
          <a:prstGeom prst="curvedConnector2">
            <a:avLst/>
          </a:prstGeom>
          <a:ln w="28575">
            <a:solidFill>
              <a:schemeClr val="tx1"/>
            </a:solidFill>
            <a:tail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D51F73A-435C-4AE0-B422-D33D6C6A97CF}"/>
              </a:ext>
            </a:extLst>
          </p:cNvPr>
          <p:cNvSpPr txBox="1">
            <a:spLocks/>
          </p:cNvSpPr>
          <p:nvPr/>
        </p:nvSpPr>
        <p:spPr>
          <a:xfrm>
            <a:off x="4143375" y="2254250"/>
            <a:ext cx="19780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i="1" lang="en-US">
                <a:solidFill>
                  <a:srgbClr val="0070C0"/>
                </a:solidFill>
              </a:rPr>
              <a:t>Get Loan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EACEE1A1-6308-4D5A-84F3-5162F14A86A8}"/>
              </a:ext>
            </a:extLst>
          </p:cNvPr>
          <p:cNvSpPr txBox="1">
            <a:spLocks/>
          </p:cNvSpPr>
          <p:nvPr/>
        </p:nvSpPr>
        <p:spPr>
          <a:xfrm>
            <a:off x="388938" y="5059363"/>
            <a:ext cx="19780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i="1" lang="en-US">
                <a:solidFill>
                  <a:srgbClr val="0070C0"/>
                </a:solidFill>
              </a:rPr>
              <a:t>Deduct Zakat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0A2D682C-E215-469D-9E43-DEF1F42B140C}"/>
              </a:ext>
            </a:extLst>
          </p:cNvPr>
          <p:cNvSpPr txBox="1">
            <a:spLocks/>
          </p:cNvSpPr>
          <p:nvPr/>
        </p:nvSpPr>
        <p:spPr>
          <a:xfrm>
            <a:off x="7165975" y="5189538"/>
            <a:ext cx="1978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i="1" lang="en-US">
                <a:solidFill>
                  <a:srgbClr val="0070C0"/>
                </a:solidFill>
              </a:rPr>
              <a:t>Deposit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F90F0B26-196A-4543-8654-6C256D85DE79}"/>
              </a:ext>
            </a:extLst>
          </p:cNvPr>
          <p:cNvSpPr txBox="1">
            <a:spLocks/>
          </p:cNvSpPr>
          <p:nvPr/>
        </p:nvSpPr>
        <p:spPr>
          <a:xfrm>
            <a:off x="6661150" y="5635625"/>
            <a:ext cx="1978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algn="ctr">
              <a:buFont charset="0" panose="020B0604020202020204" pitchFamily="34" typeface="Arial"/>
              <a:buNone/>
            </a:pPr>
            <a:r>
              <a:rPr altLang="en-PK" b="1" i="1" lang="en-US">
                <a:solidFill>
                  <a:srgbClr val="0070C0"/>
                </a:solidFill>
              </a:rPr>
              <a:t>Withdraw</a:t>
            </a:r>
          </a:p>
          <a:p>
            <a:pPr algn="just">
              <a:buFont charset="0" panose="020B0604020202020204" pitchFamily="34" typeface="Arial"/>
              <a:buNone/>
            </a:pPr>
            <a:r>
              <a:rPr altLang="en-PK" lang="en-US" sz="280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0"/>
      <p:bldP grpId="0" spid="11"/>
      <p:bldP grpId="0" spid="13"/>
      <p:bldP grpId="0" spid="28"/>
      <p:bldP grpId="0" spid="29"/>
      <p:bldP grpId="0" spid="30"/>
      <p:bldP grpId="0" spid="3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F82AD20-6023-4BDE-8E91-DC620214C8F6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1128713" y="304800"/>
            <a:ext cx="6886575" cy="1325563"/>
          </a:xfrm>
        </p:spPr>
        <p:txBody>
          <a:bodyPr numCol="1"/>
          <a:lstStyle/>
          <a:p>
            <a:pPr algn="ctr"/>
            <a:r>
              <a:rPr altLang="en-PK" lang="en-US"/>
              <a:t>Why do we need </a:t>
            </a:r>
            <a:br>
              <a:rPr altLang="en-PK" lang="en-US"/>
            </a:br>
            <a:r>
              <a:rPr altLang="en-PK" lang="en-US"/>
              <a:t>Object Oriented Programming?</a:t>
            </a:r>
          </a:p>
        </p:txBody>
      </p:sp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2810EEF1-42AE-473E-96E2-5EBFF3E4F28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pPr>
              <a:defRPr/>
            </a:pPr>
            <a:fld id="{C0D544BF-9518-4E90-8A07-C6EC985A794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39940" name="Content Placeholder 6">
            <a:extLst>
              <a:ext uri="{FF2B5EF4-FFF2-40B4-BE49-F238E27FC236}">
                <a16:creationId xmlns:a16="http://schemas.microsoft.com/office/drawing/2014/main" id="{7F2BA0D4-EC5F-4C35-A942-380B78464B46}"/>
              </a:ext>
            </a:extLst>
          </p:cNvPr>
          <p:cNvPicPr>
            <a:picLocks noChangeArrowheads="1" noChangeAspect="1"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4191000"/>
            <a:ext cx="4724400" cy="2667000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4616FB9-9D61-4EEB-84EE-6595BEFA050E}"/>
              </a:ext>
            </a:extLst>
          </p:cNvPr>
          <p:cNvSpPr txBox="1">
            <a:spLocks/>
          </p:cNvSpPr>
          <p:nvPr/>
        </p:nvSpPr>
        <p:spPr>
          <a:xfrm>
            <a:off x="644525" y="18288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 algn="l" defTabSz="685800" eaLnBrk="0" fontAlgn="base" hangingPunct="0" indent="-17145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0" fontAlgn="base" hangingPunct="0" indent="-17145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0" fontAlgn="base" hangingPunct="0" indent="-17145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0" fontAlgn="base" hangingPunct="0" indent="-17145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0" fontAlgn="base" hangingPunct="0" indent="-17145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dirty="0" lang="en-US"/>
              <a:t>Due to the </a:t>
            </a:r>
            <a:r>
              <a:rPr dirty="0" lang="en-US">
                <a:solidFill>
                  <a:srgbClr val="0070C0"/>
                </a:solidFill>
              </a:rPr>
              <a:t>limitations of procedural programming </a:t>
            </a:r>
            <a:r>
              <a:rPr dirty="0" lang="en-US"/>
              <a:t>(even after structuring into functions and files)</a:t>
            </a:r>
          </a:p>
          <a:p>
            <a:pPr algn="just">
              <a:defRPr/>
            </a:pPr>
            <a:endParaRPr dirty="0" lang="en-US"/>
          </a:p>
          <a:p>
            <a:pPr algn="just">
              <a:defRPr/>
            </a:pPr>
            <a:r>
              <a:rPr dirty="0" lang="en-US"/>
              <a:t>No matter how well structured the program is, as the </a:t>
            </a:r>
            <a:r>
              <a:rPr dirty="0" lang="en-US">
                <a:solidFill>
                  <a:srgbClr val="0070C0"/>
                </a:solidFill>
              </a:rPr>
              <a:t>size of the program increases </a:t>
            </a:r>
            <a:r>
              <a:rPr dirty="0" lang="en-US"/>
              <a:t>it becomes excessively </a:t>
            </a:r>
            <a:r>
              <a:rPr dirty="0" lang="en-US">
                <a:solidFill>
                  <a:srgbClr val="0070C0"/>
                </a:solidFill>
              </a:rPr>
              <a:t>complex</a:t>
            </a:r>
          </a:p>
          <a:p>
            <a:pPr algn="just" lvl="1">
              <a:defRPr/>
            </a:pPr>
            <a:r>
              <a:rPr dirty="0" lang="en-US"/>
              <a:t>But why does this happen??</a:t>
            </a:r>
          </a:p>
          <a:p>
            <a:pPr algn="just">
              <a:defRPr/>
            </a:pPr>
            <a:endParaRPr dirty="0" lang="en-US">
              <a:solidFill>
                <a:srgbClr val="0070C0"/>
              </a:solidFill>
            </a:endParaRPr>
          </a:p>
          <a:p>
            <a:pPr algn="just">
              <a:defRPr/>
            </a:pPr>
            <a:endParaRPr dirty="0" lang="en-US">
              <a:solidFill>
                <a:srgbClr val="FF0000"/>
              </a:solidFill>
            </a:endParaRPr>
          </a:p>
          <a:p>
            <a:pPr algn="just" indent="0" marL="0">
              <a:buFont charset="0" panose="020B0604020202020204" pitchFamily="34" typeface="Arial"/>
              <a:buNone/>
              <a:defRPr/>
            </a:pPr>
            <a:r>
              <a:rPr dirty="0" lang="en-US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857A85C-25F3-48DE-9760-BD7802C5654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271463" y="327025"/>
            <a:ext cx="8243887" cy="1325563"/>
          </a:xfrm>
        </p:spPr>
        <p:txBody>
          <a:bodyPr numCol="1"/>
          <a:lstStyle/>
          <a:p>
            <a:pPr algn="ctr"/>
            <a:r>
              <a:rPr altLang="en-PK" lang="en-US"/>
              <a:t>Limitations of procedural programming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389E8F3-3338-4D74-9ABA-47FA5D7DF631}"/>
              </a:ext>
            </a:extLst>
          </p:cNvPr>
          <p:cNvSpPr txBox="1">
            <a:spLocks/>
          </p:cNvSpPr>
          <p:nvPr/>
        </p:nvSpPr>
        <p:spPr>
          <a:xfrm>
            <a:off x="644525" y="18288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 algn="l" defTabSz="685800" eaLnBrk="0" fontAlgn="base" hangingPunct="0" indent="-17145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0" fontAlgn="base" hangingPunct="0" indent="-17145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0" fontAlgn="base" hangingPunct="0" indent="-17145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0" fontAlgn="base" hangingPunct="0" indent="-17145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0" fontAlgn="base" hangingPunct="0" indent="-17145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0" marL="0">
              <a:buFont charset="0" panose="020B0604020202020204" pitchFamily="34" typeface="Arial"/>
              <a:buNone/>
              <a:defRPr/>
            </a:pPr>
            <a:r>
              <a:rPr b="1" dirty="0" lang="en-US" u="sng"/>
              <a:t>1. Unrestricted Access</a:t>
            </a:r>
          </a:p>
          <a:p>
            <a:pPr algn="just" lvl="1">
              <a:defRPr/>
            </a:pPr>
            <a:r>
              <a:rPr dirty="0" lang="en-US"/>
              <a:t>Global data can be accessed by </a:t>
            </a:r>
            <a:r>
              <a:rPr dirty="0" lang="en-US">
                <a:solidFill>
                  <a:srgbClr val="0070C0"/>
                </a:solidFill>
              </a:rPr>
              <a:t>any function </a:t>
            </a:r>
            <a:r>
              <a:rPr dirty="0" lang="en-US"/>
              <a:t>in the program</a:t>
            </a:r>
          </a:p>
          <a:p>
            <a:pPr algn="just" lvl="1">
              <a:defRPr/>
            </a:pPr>
            <a:endParaRPr b="1" dirty="0" lang="en-US" u="sng"/>
          </a:p>
          <a:p>
            <a:pPr algn="just" indent="0" marL="0">
              <a:buFont charset="0" panose="020B0604020202020204" pitchFamily="34" typeface="Arial"/>
              <a:buNone/>
              <a:defRPr/>
            </a:pPr>
            <a:endParaRPr b="1" dirty="0" lang="en-US" u="sng"/>
          </a:p>
          <a:p>
            <a:pPr algn="just" indent="0" marL="0">
              <a:buFont charset="0" panose="020B0604020202020204" pitchFamily="34" typeface="Arial"/>
              <a:buNone/>
              <a:defRPr/>
            </a:pPr>
            <a:endParaRPr b="1" dirty="0" lang="en-US" u="sng"/>
          </a:p>
          <a:p>
            <a:pPr algn="just" indent="0" marL="0">
              <a:buFont charset="0" panose="020B0604020202020204" pitchFamily="34" typeface="Arial"/>
              <a:buNone/>
              <a:defRPr/>
            </a:pPr>
            <a:endParaRPr b="1" dirty="0" lang="en-US" u="sng"/>
          </a:p>
          <a:p>
            <a:pPr algn="just">
              <a:defRPr/>
            </a:pPr>
            <a:endParaRPr dirty="0" lang="en-US">
              <a:solidFill>
                <a:srgbClr val="0070C0"/>
              </a:solidFill>
            </a:endParaRPr>
          </a:p>
          <a:p>
            <a:pPr algn="just">
              <a:defRPr/>
            </a:pPr>
            <a:endParaRPr dirty="0" lang="en-US">
              <a:solidFill>
                <a:srgbClr val="FF0000"/>
              </a:solidFill>
            </a:endParaRPr>
          </a:p>
          <a:p>
            <a:pPr algn="just" indent="0" marL="0">
              <a:buFont charset="0" panose="020B0604020202020204" pitchFamily="34" typeface="Arial"/>
              <a:buNone/>
              <a:defRPr/>
            </a:pPr>
            <a:r>
              <a:rPr dirty="0" lang="en-US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1988" name="Picture 3">
            <a:extLst>
              <a:ext uri="{FF2B5EF4-FFF2-40B4-BE49-F238E27FC236}">
                <a16:creationId xmlns:a16="http://schemas.microsoft.com/office/drawing/2014/main" id="{CFB1BBD6-B2B2-4C16-B9A5-F7EB62D0475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75" y="3584575"/>
            <a:ext cx="70802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05D2CB-E760-4782-9E33-366C430B9480}"/>
              </a:ext>
            </a:extLst>
          </p:cNvPr>
          <p:cNvSpPr/>
          <p:nvPr/>
        </p:nvSpPr>
        <p:spPr>
          <a:xfrm>
            <a:off x="3429000" y="3505200"/>
            <a:ext cx="4724400" cy="1884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endParaRPr altLang="en-PK" lang="en-P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2819FB-42CA-46A1-92E9-E67C69405F0F}"/>
              </a:ext>
            </a:extLst>
          </p:cNvPr>
          <p:cNvSpPr/>
          <p:nvPr/>
        </p:nvSpPr>
        <p:spPr>
          <a:xfrm>
            <a:off x="4664075" y="5389563"/>
            <a:ext cx="3448050" cy="66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endParaRPr altLang="en-PK" lang="en-PK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4E9D6B-5A2C-4431-9F5B-8418E7ACE5E4}"/>
              </a:ext>
            </a:extLst>
          </p:cNvPr>
          <p:cNvCxnSpPr>
            <a:cxnSpLocks/>
          </p:cNvCxnSpPr>
          <p:nvPr/>
        </p:nvCxnSpPr>
        <p:spPr>
          <a:xfrm>
            <a:off x="3238500" y="4572000"/>
            <a:ext cx="419100" cy="152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6BAF27-5C3F-44E9-926E-A4034AC530F5}"/>
              </a:ext>
            </a:extLst>
          </p:cNvPr>
          <p:cNvCxnSpPr>
            <a:cxnSpLocks/>
          </p:cNvCxnSpPr>
          <p:nvPr/>
        </p:nvCxnSpPr>
        <p:spPr>
          <a:xfrm flipV="1">
            <a:off x="2971800" y="4876800"/>
            <a:ext cx="457200" cy="203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DD6E04-7E5E-4E8E-AB22-1263AA844866}"/>
              </a:ext>
            </a:extLst>
          </p:cNvPr>
          <p:cNvCxnSpPr>
            <a:cxnSpLocks/>
          </p:cNvCxnSpPr>
          <p:nvPr/>
        </p:nvCxnSpPr>
        <p:spPr>
          <a:xfrm flipV="1">
            <a:off x="2286000" y="5080000"/>
            <a:ext cx="673100" cy="3095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FAB62B7-603C-4180-ABD0-31B1B58D720B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271463" y="327025"/>
            <a:ext cx="8243887" cy="1325563"/>
          </a:xfrm>
        </p:spPr>
        <p:txBody>
          <a:bodyPr numCol="1"/>
          <a:lstStyle/>
          <a:p>
            <a:pPr algn="ctr"/>
            <a:r>
              <a:rPr altLang="en-PK" lang="en-US"/>
              <a:t>Limitations of procedural programming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880BE22-BDE5-45C9-9DDB-5A05B7147998}"/>
              </a:ext>
            </a:extLst>
          </p:cNvPr>
          <p:cNvSpPr txBox="1">
            <a:spLocks/>
          </p:cNvSpPr>
          <p:nvPr/>
        </p:nvSpPr>
        <p:spPr>
          <a:xfrm>
            <a:off x="644525" y="18288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 algn="l" defTabSz="685800" eaLnBrk="0" fontAlgn="base" hangingPunct="0" indent="-17145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0" fontAlgn="base" hangingPunct="0" indent="-17145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0" fontAlgn="base" hangingPunct="0" indent="-17145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0" fontAlgn="base" hangingPunct="0" indent="-17145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0" fontAlgn="base" hangingPunct="0" indent="-17145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0" marL="0">
              <a:buFont charset="0" panose="020B0604020202020204" pitchFamily="34" typeface="Arial"/>
              <a:buNone/>
              <a:defRPr/>
            </a:pPr>
            <a:r>
              <a:rPr b="1" dirty="0" lang="en-US" u="sng"/>
              <a:t>1. Unrestricted Access</a:t>
            </a:r>
          </a:p>
          <a:p>
            <a:pPr algn="just" lvl="1">
              <a:defRPr/>
            </a:pPr>
            <a:r>
              <a:rPr dirty="0" lang="en-US"/>
              <a:t>Global data can be accessed by </a:t>
            </a:r>
            <a:r>
              <a:rPr dirty="0" lang="en-US">
                <a:solidFill>
                  <a:srgbClr val="0070C0"/>
                </a:solidFill>
              </a:rPr>
              <a:t>any function </a:t>
            </a:r>
            <a:r>
              <a:rPr dirty="0" lang="en-US"/>
              <a:t>in the program</a:t>
            </a:r>
          </a:p>
          <a:p>
            <a:pPr algn="just" lvl="1">
              <a:defRPr/>
            </a:pPr>
            <a:endParaRPr b="1" dirty="0" lang="en-US" u="sng"/>
          </a:p>
          <a:p>
            <a:pPr algn="just" indent="0" marL="0">
              <a:buFont charset="0" panose="020B0604020202020204" pitchFamily="34" typeface="Arial"/>
              <a:buNone/>
              <a:defRPr/>
            </a:pPr>
            <a:endParaRPr b="1" dirty="0" lang="en-US" u="sng"/>
          </a:p>
          <a:p>
            <a:pPr algn="just" indent="0" marL="0">
              <a:buFont charset="0" panose="020B0604020202020204" pitchFamily="34" typeface="Arial"/>
              <a:buNone/>
              <a:defRPr/>
            </a:pPr>
            <a:endParaRPr b="1" dirty="0" lang="en-US" u="sng"/>
          </a:p>
          <a:p>
            <a:pPr algn="just" indent="0" marL="0">
              <a:buFont charset="0" panose="020B0604020202020204" pitchFamily="34" typeface="Arial"/>
              <a:buNone/>
              <a:defRPr/>
            </a:pPr>
            <a:endParaRPr b="1" dirty="0" lang="en-US" u="sng"/>
          </a:p>
          <a:p>
            <a:pPr algn="just">
              <a:defRPr/>
            </a:pPr>
            <a:endParaRPr dirty="0" lang="en-US">
              <a:solidFill>
                <a:srgbClr val="0070C0"/>
              </a:solidFill>
            </a:endParaRPr>
          </a:p>
          <a:p>
            <a:pPr algn="just">
              <a:defRPr/>
            </a:pPr>
            <a:endParaRPr dirty="0" lang="en-US">
              <a:solidFill>
                <a:srgbClr val="FF0000"/>
              </a:solidFill>
            </a:endParaRPr>
          </a:p>
          <a:p>
            <a:pPr algn="just" indent="0" marL="0">
              <a:buFont charset="0" panose="020B0604020202020204" pitchFamily="34" typeface="Arial"/>
              <a:buNone/>
              <a:defRPr/>
            </a:pPr>
            <a:r>
              <a:rPr dirty="0" lang="en-US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4036" name="Picture 3">
            <a:extLst>
              <a:ext uri="{FF2B5EF4-FFF2-40B4-BE49-F238E27FC236}">
                <a16:creationId xmlns:a16="http://schemas.microsoft.com/office/drawing/2014/main" id="{8543C54B-C220-40C8-B7E9-D33ED0A2CFF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75" y="3584575"/>
            <a:ext cx="70802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93209CE7-7AAD-43B3-951D-2E7F639E749A}"/>
              </a:ext>
            </a:extLst>
          </p:cNvPr>
          <p:cNvSpPr/>
          <p:nvPr/>
        </p:nvSpPr>
        <p:spPr>
          <a:xfrm>
            <a:off x="5570668" y="-148216"/>
            <a:ext cx="3810000" cy="2365172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 sz="2000">
                <a:solidFill>
                  <a:schemeClr val="tx1"/>
                </a:solidFill>
              </a:rPr>
              <a:t>Program structure</a:t>
            </a:r>
          </a:p>
          <a:p>
            <a:pPr indent="-342900" marL="342900">
              <a:buFont charset="0" panose="020B0604020202020204" pitchFamily="34" typeface="Arial"/>
              <a:buChar char="•"/>
              <a:defRPr/>
            </a:pPr>
            <a:r>
              <a:rPr b="1" dirty="0" lang="en-US" sz="2000">
                <a:solidFill>
                  <a:srgbClr val="FF0000"/>
                </a:solidFill>
              </a:rPr>
              <a:t>Difficult to conceptualize</a:t>
            </a:r>
          </a:p>
          <a:p>
            <a:pPr indent="-342900" marL="342900">
              <a:buFont charset="0" panose="020B0604020202020204" pitchFamily="34" typeface="Arial"/>
              <a:buChar char="•"/>
              <a:defRPr/>
            </a:pPr>
            <a:r>
              <a:rPr b="1" dirty="0" lang="en-US" sz="2000">
                <a:solidFill>
                  <a:srgbClr val="FF0000"/>
                </a:solidFill>
              </a:rPr>
              <a:t>Difficult to modify</a:t>
            </a:r>
          </a:p>
          <a:p>
            <a:pPr algn="ctr">
              <a:defRPr/>
            </a:pPr>
            <a:endParaRPr altLang="en-PK" dirty="0" lang="en-PK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A98E1E-940D-48D5-AE90-7E4F85F529DE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775" y="4518025"/>
            <a:ext cx="2903538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4">
            <a:extLst>
              <a:ext uri="{FF2B5EF4-FFF2-40B4-BE49-F238E27FC236}">
                <a16:creationId xmlns:a16="http://schemas.microsoft.com/office/drawing/2014/main" id="{3F82405A-ACC8-4D84-ABD1-E10F72744712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3575" y="457200"/>
            <a:ext cx="20478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re 1">
            <a:extLst>
              <a:ext uri="{FF2B5EF4-FFF2-40B4-BE49-F238E27FC236}">
                <a16:creationId xmlns:a16="http://schemas.microsoft.com/office/drawing/2014/main" id="{DBA214B2-2C6E-43D5-8199-5614CF4F1DDB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/>
            <a:r>
              <a:rPr altLang="en-PK" lang="en-US"/>
              <a:t>About 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E17114-AA88-4112-8C87-79446FD27612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606425" y="1371600"/>
            <a:ext cx="7886700" cy="4452938"/>
          </a:xfrm>
        </p:spPr>
        <p:txBody>
          <a:bodyPr numCol="1"/>
          <a:lstStyle/>
          <a:p>
            <a:pPr algn="just" eaLnBrk="1" hangingPunct="1"/>
            <a:r>
              <a:rPr altLang="en-PK" lang="en-US" sz="2400">
                <a:latin charset="0" panose="020B0604020202020204" pitchFamily="34" typeface="Arial"/>
                <a:cs charset="0" panose="020B0604020202020204" pitchFamily="34" typeface="Arial"/>
              </a:rPr>
              <a:t>BS(CS) – NUST (2014-2018)</a:t>
            </a:r>
          </a:p>
          <a:p>
            <a:pPr algn="just" eaLnBrk="1" hangingPunct="1"/>
            <a:r>
              <a:rPr altLang="en-PK" lang="en-US" sz="2400">
                <a:latin charset="0" panose="020B0604020202020204" pitchFamily="34" typeface="Arial"/>
                <a:cs charset="0" panose="020B0604020202020204" pitchFamily="34" typeface="Arial"/>
              </a:rPr>
              <a:t>MS(SE) – FAST (2018-2020) </a:t>
            </a:r>
          </a:p>
          <a:p>
            <a:pPr algn="just" eaLnBrk="1" hangingPunct="1" lvl="1"/>
            <a:r>
              <a:rPr altLang="en-PK" lang="en-US" sz="2400">
                <a:latin charset="0" panose="020B0604020202020204" pitchFamily="34" typeface="Arial"/>
                <a:cs charset="0" panose="020B0604020202020204" pitchFamily="34" typeface="Arial"/>
              </a:rPr>
              <a:t>Full Scholarship from Quest Lab</a:t>
            </a:r>
          </a:p>
          <a:p>
            <a:pPr algn="just" lvl="1"/>
            <a:r>
              <a:rPr altLang="en-PK" lang="en-US" sz="2400">
                <a:latin charset="0" panose="020B0604020202020204" pitchFamily="34" typeface="Arial"/>
                <a:cs charset="0" panose="020B0604020202020204" pitchFamily="34" typeface="Arial"/>
              </a:rPr>
              <a:t>Bronze Medal</a:t>
            </a:r>
          </a:p>
          <a:p>
            <a:pPr algn="just" eaLnBrk="1" hangingPunct="1"/>
            <a:r>
              <a:rPr altLang="en-PK" lang="en-US" sz="2400">
                <a:latin charset="0" panose="020B0604020202020204" pitchFamily="34" typeface="Arial"/>
                <a:cs charset="0" panose="020B0604020202020204" pitchFamily="34" typeface="Arial"/>
              </a:rPr>
              <a:t>Research Assistant – QUEST Lab</a:t>
            </a:r>
          </a:p>
          <a:p>
            <a:pPr algn="just" eaLnBrk="1" hangingPunct="1"/>
            <a:r>
              <a:rPr altLang="en-PK" lang="en-US" sz="2400">
                <a:latin charset="0" panose="020B0604020202020204" pitchFamily="34" typeface="Arial"/>
                <a:cs charset="0" panose="020B0604020202020204" pitchFamily="34" typeface="Arial"/>
              </a:rPr>
              <a:t>Courses Taught: </a:t>
            </a:r>
          </a:p>
          <a:p>
            <a:pPr algn="just" eaLnBrk="1" hangingPunct="1" lvl="4"/>
            <a:r>
              <a:rPr altLang="en-PK" lang="en-US" sz="2400">
                <a:latin charset="0" panose="020B0604020202020204" pitchFamily="34" typeface="Arial"/>
                <a:cs charset="0" panose="020B0604020202020204" pitchFamily="34" typeface="Arial"/>
              </a:rPr>
              <a:t>Data Structures</a:t>
            </a:r>
          </a:p>
          <a:p>
            <a:pPr algn="just" eaLnBrk="1" hangingPunct="1" lvl="4"/>
            <a:r>
              <a:rPr altLang="en-PK" lang="en-US" sz="2400">
                <a:latin charset="0" panose="020B0604020202020204" pitchFamily="34" typeface="Arial"/>
                <a:cs charset="0" panose="020B0604020202020204" pitchFamily="34" typeface="Arial"/>
              </a:rPr>
              <a:t>Programming Fundamentals</a:t>
            </a:r>
          </a:p>
          <a:p>
            <a:pPr algn="just" eaLnBrk="1" hangingPunct="1" lvl="4"/>
            <a:endParaRPr altLang="en-PK"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C70C56-357C-40A3-AEC2-064EA8FCD0E7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92850" y="3814763"/>
            <a:ext cx="2600325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466A83-FAB5-4DC1-96F0-99BC90C2794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9188" y="5265738"/>
            <a:ext cx="27892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3BC2ED-F2F9-4FBA-8174-67052414BDE9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0" y="5024438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3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3B065FC-ECB8-4B13-843E-8FE7BA42552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271463" y="327025"/>
            <a:ext cx="8243887" cy="1325563"/>
          </a:xfrm>
        </p:spPr>
        <p:txBody>
          <a:bodyPr numCol="1"/>
          <a:lstStyle/>
          <a:p>
            <a:pPr algn="ctr"/>
            <a:r>
              <a:rPr altLang="en-PK" lang="en-US"/>
              <a:t>Limitations of procedural programming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F36CEC4-8C63-4C79-AABF-221914DBBB11}"/>
              </a:ext>
            </a:extLst>
          </p:cNvPr>
          <p:cNvSpPr txBox="1">
            <a:spLocks/>
          </p:cNvSpPr>
          <p:nvPr/>
        </p:nvSpPr>
        <p:spPr>
          <a:xfrm>
            <a:off x="644525" y="18288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numCol="1"/>
          <a:lstStyle>
            <a:lvl1pPr algn="l" defTabSz="685800" eaLnBrk="0" fontAlgn="base" hangingPunct="0" indent="-171450" marL="171450" rtl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0" fontAlgn="base" hangingPunct="0" indent="-171450" marL="5143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0" fontAlgn="base" hangingPunct="0" indent="-171450" marL="8572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0" fontAlgn="base" hangingPunct="0" indent="-171450" marL="12001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0" fontAlgn="base" hangingPunct="0" indent="-171450" marL="1543050" rtl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0" marL="0">
              <a:buFont charset="0" panose="020B0604020202020204" pitchFamily="34" typeface="Arial"/>
              <a:buNone/>
              <a:defRPr/>
            </a:pPr>
            <a:r>
              <a:rPr b="1" dirty="0" lang="en-US" u="sng"/>
              <a:t>2. Poor Real-World Modeling</a:t>
            </a:r>
          </a:p>
          <a:p>
            <a:pPr algn="just" lvl="1">
              <a:defRPr/>
            </a:pPr>
            <a:r>
              <a:rPr dirty="0" lang="en-US"/>
              <a:t>Procedural programming arranges data and functions separately.</a:t>
            </a:r>
          </a:p>
          <a:p>
            <a:pPr algn="just" lvl="1">
              <a:defRPr/>
            </a:pPr>
            <a:endParaRPr dirty="0" lang="en-US"/>
          </a:p>
          <a:p>
            <a:pPr algn="just" lvl="1">
              <a:defRPr/>
            </a:pPr>
            <a:r>
              <a:rPr dirty="0" lang="en-US"/>
              <a:t>In the real world we deal with </a:t>
            </a:r>
            <a:r>
              <a:rPr dirty="0" lang="en-US">
                <a:solidFill>
                  <a:srgbClr val="0070C0"/>
                </a:solidFill>
              </a:rPr>
              <a:t>objects</a:t>
            </a:r>
            <a:r>
              <a:rPr dirty="0" lang="en-US"/>
              <a:t> such as people and cars. Such objects </a:t>
            </a:r>
            <a:r>
              <a:rPr dirty="0" lang="en-US">
                <a:solidFill>
                  <a:srgbClr val="0070C0"/>
                </a:solidFill>
              </a:rPr>
              <a:t>aren’t like data and they aren’t like functions</a:t>
            </a:r>
            <a:endParaRPr dirty="0" lang="en-US"/>
          </a:p>
          <a:p>
            <a:pPr algn="just" lvl="1">
              <a:defRPr/>
            </a:pPr>
            <a:endParaRPr dirty="0" lang="en-US"/>
          </a:p>
          <a:p>
            <a:pPr algn="just" lvl="1">
              <a:defRPr/>
            </a:pPr>
            <a:r>
              <a:rPr dirty="0" lang="en-US"/>
              <a:t>Complex real-world objects have </a:t>
            </a:r>
            <a:r>
              <a:rPr dirty="0" lang="en-US">
                <a:solidFill>
                  <a:srgbClr val="FF0000"/>
                </a:solidFill>
              </a:rPr>
              <a:t>both attributes and behavior</a:t>
            </a:r>
            <a:endParaRPr dirty="0" lang="en-US" u="sng">
              <a:solidFill>
                <a:srgbClr val="FF0000"/>
              </a:solidFill>
            </a:endParaRPr>
          </a:p>
          <a:p>
            <a:pPr algn="just">
              <a:defRPr/>
            </a:pPr>
            <a:endParaRPr dirty="0" lang="en-US">
              <a:solidFill>
                <a:srgbClr val="0070C0"/>
              </a:solidFill>
            </a:endParaRPr>
          </a:p>
          <a:p>
            <a:pPr algn="just">
              <a:defRPr/>
            </a:pPr>
            <a:endParaRPr dirty="0" lang="en-US">
              <a:solidFill>
                <a:srgbClr val="FF0000"/>
              </a:solidFill>
            </a:endParaRPr>
          </a:p>
          <a:p>
            <a:pPr algn="just" indent="0" marL="0">
              <a:buFont charset="0" panose="020B0604020202020204" pitchFamily="34" typeface="Arial"/>
              <a:buNone/>
              <a:defRPr/>
            </a:pPr>
            <a:r>
              <a:rPr dirty="0"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ECEA63A-34D7-4AC0-9AF0-70B8D4F26E0D}"/>
              </a:ext>
            </a:extLst>
          </p:cNvPr>
          <p:cNvSpPr/>
          <p:nvPr/>
        </p:nvSpPr>
        <p:spPr>
          <a:xfrm>
            <a:off x="5151188" y="-746193"/>
            <a:ext cx="3810000" cy="2365324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r>
              <a:rPr b="1" dirty="0" lang="en-US" sz="2000">
                <a:solidFill>
                  <a:schemeClr val="tx1"/>
                </a:solidFill>
              </a:rPr>
              <a:t>OOP Programs</a:t>
            </a:r>
          </a:p>
          <a:p>
            <a:pPr indent="-342900" marL="342900">
              <a:buFont charset="0" panose="020B0604020202020204" pitchFamily="34" typeface="Arial"/>
              <a:buChar char="•"/>
              <a:defRPr/>
            </a:pPr>
            <a:r>
              <a:rPr b="1" dirty="0" lang="en-US" sz="2000">
                <a:solidFill>
                  <a:srgbClr val="FF0000"/>
                </a:solidFill>
              </a:rPr>
              <a:t>Easy to conceptualize</a:t>
            </a:r>
          </a:p>
          <a:p>
            <a:pPr indent="-342900" marL="342900">
              <a:buFont charset="0" panose="020B0604020202020204" pitchFamily="34" typeface="Arial"/>
              <a:buChar char="•"/>
              <a:defRPr/>
            </a:pPr>
            <a:r>
              <a:rPr b="1" dirty="0" lang="en-US" sz="2000">
                <a:solidFill>
                  <a:srgbClr val="FF0000"/>
                </a:solidFill>
              </a:rPr>
              <a:t>Easy to modify</a:t>
            </a:r>
          </a:p>
          <a:p>
            <a:pPr algn="ctr">
              <a:defRPr/>
            </a:pPr>
            <a:endParaRPr altLang="en-PK" dirty="0" lang="en-PK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531785E-B7B0-4A89-B75D-6F99BD641107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533400" y="76200"/>
            <a:ext cx="8382000" cy="1684338"/>
          </a:xfrm>
        </p:spPr>
        <p:txBody>
          <a:bodyPr numCol="1"/>
          <a:lstStyle/>
          <a:p>
            <a:r>
              <a:rPr altLang="en-PK" lang="en-US" sz="4400"/>
              <a:t>Memory Layout and Pointers</a:t>
            </a:r>
          </a:p>
        </p:txBody>
      </p:sp>
      <p:pic>
        <p:nvPicPr>
          <p:cNvPr id="48131" name="Content Placeholder 6">
            <a:extLst>
              <a:ext uri="{FF2B5EF4-FFF2-40B4-BE49-F238E27FC236}">
                <a16:creationId xmlns:a16="http://schemas.microsoft.com/office/drawing/2014/main" id="{AC0B7031-0B4C-45EA-BC0B-C5A67A500E9D}"/>
              </a:ext>
            </a:extLst>
          </p:cNvPr>
          <p:cNvPicPr>
            <a:picLocks noChangeArrowheads="1" noChangeAspect="1"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4"/>
          <a:stretch>
            <a:fillRect/>
          </a:stretch>
        </p:blipFill>
        <p:spPr>
          <a:xfrm>
            <a:off x="1928813" y="1912938"/>
            <a:ext cx="5591175" cy="4351337"/>
          </a:xfr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FAC981-8372-4E87-85B2-17F4C92268C9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563563" y="304800"/>
            <a:ext cx="8153400" cy="1112838"/>
          </a:xfrm>
        </p:spPr>
        <p:txBody>
          <a:bodyPr numCol="1"/>
          <a:lstStyle/>
          <a:p>
            <a:r>
              <a:rPr altLang="zh-CN" lang="en-US"/>
              <a:t>From C++ Code to Process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FBB16E31-007F-43C7-A8C9-DDD69DABDDAD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/>
        <p:txBody>
          <a:bodyPr numCol="1">
            <a:normAutofit fontScale="92500" lnSpcReduction="10000"/>
          </a:bodyPr>
          <a:lstStyle/>
          <a:p>
            <a:pPr>
              <a:defRPr/>
            </a:pPr>
            <a:r>
              <a:rPr altLang="zh-CN" b="1" dirty="0" lang="en-US"/>
              <a:t>C++ source files</a:t>
            </a:r>
          </a:p>
          <a:p>
            <a:pPr lvl="1">
              <a:defRPr/>
            </a:pPr>
            <a:r>
              <a:rPr altLang="zh-CN" dirty="0" lang="en-US"/>
              <a:t>filename.cpp; .h</a:t>
            </a:r>
          </a:p>
          <a:p>
            <a:pPr lvl="1">
              <a:defRPr/>
            </a:pPr>
            <a:endParaRPr altLang="zh-CN" dirty="0" lang="en-US"/>
          </a:p>
          <a:p>
            <a:pPr>
              <a:defRPr/>
            </a:pPr>
            <a:r>
              <a:rPr altLang="zh-CN" b="1" dirty="0" lang="en-US"/>
              <a:t>Binary files</a:t>
            </a:r>
          </a:p>
          <a:p>
            <a:pPr lvl="1">
              <a:defRPr/>
            </a:pPr>
            <a:r>
              <a:rPr altLang="zh-CN" dirty="0" lang="en-US"/>
              <a:t>filename.obj</a:t>
            </a:r>
          </a:p>
          <a:p>
            <a:pPr lvl="1">
              <a:defRPr/>
            </a:pPr>
            <a:endParaRPr altLang="zh-CN" dirty="0" lang="en-US"/>
          </a:p>
          <a:p>
            <a:pPr>
              <a:defRPr/>
            </a:pPr>
            <a:r>
              <a:rPr altLang="zh-CN" b="1" dirty="0" lang="en-US"/>
              <a:t>Executable</a:t>
            </a:r>
            <a:r>
              <a:rPr altLang="zh-CN" dirty="0" lang="en-US"/>
              <a:t> (Windows)</a:t>
            </a:r>
          </a:p>
          <a:p>
            <a:pPr lvl="1">
              <a:defRPr/>
            </a:pPr>
            <a:r>
              <a:rPr altLang="zh-CN" dirty="0" lang="en-US"/>
              <a:t>filename.exe</a:t>
            </a:r>
          </a:p>
          <a:p>
            <a:pPr lvl="1">
              <a:defRPr/>
            </a:pPr>
            <a:endParaRPr altLang="zh-CN" dirty="0" lang="en-US"/>
          </a:p>
          <a:p>
            <a:pPr>
              <a:defRPr/>
            </a:pPr>
            <a:r>
              <a:rPr altLang="zh-CN" b="1" dirty="0" lang="en-US"/>
              <a:t>Process</a:t>
            </a:r>
          </a:p>
          <a:p>
            <a:pPr lvl="1">
              <a:defRPr/>
            </a:pPr>
            <a:r>
              <a:rPr altLang="zh-CN" dirty="0" lang="en-US"/>
              <a:t>Managed by OS</a:t>
            </a:r>
          </a:p>
        </p:txBody>
      </p:sp>
      <p:sp>
        <p:nvSpPr>
          <p:cNvPr id="50180" name="AutoShape 5">
            <a:extLst>
              <a:ext uri="{FF2B5EF4-FFF2-40B4-BE49-F238E27FC236}">
                <a16:creationId xmlns:a16="http://schemas.microsoft.com/office/drawing/2014/main" id="{C43CB0FB-B479-4515-9B43-F555D2658C0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324600" y="20574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endParaRPr altLang="en-PK" lang="en-PK"/>
          </a:p>
        </p:txBody>
      </p:sp>
      <p:sp>
        <p:nvSpPr>
          <p:cNvPr id="50181" name="AutoShape 6">
            <a:extLst>
              <a:ext uri="{FF2B5EF4-FFF2-40B4-BE49-F238E27FC236}">
                <a16:creationId xmlns:a16="http://schemas.microsoft.com/office/drawing/2014/main" id="{FB1A5D88-5EA6-4D20-B517-34F317BFB9F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248400" y="22098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endParaRPr altLang="en-PK" lang="en-PK"/>
          </a:p>
        </p:txBody>
      </p:sp>
      <p:sp>
        <p:nvSpPr>
          <p:cNvPr id="50182" name="AutoShape 7">
            <a:extLst>
              <a:ext uri="{FF2B5EF4-FFF2-40B4-BE49-F238E27FC236}">
                <a16:creationId xmlns:a16="http://schemas.microsoft.com/office/drawing/2014/main" id="{0C286C95-83A3-423F-ACC8-24819185374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172200" y="23622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endParaRPr altLang="en-PK" lang="en-PK"/>
          </a:p>
        </p:txBody>
      </p:sp>
      <p:sp>
        <p:nvSpPr>
          <p:cNvPr id="144392" name="Line 8">
            <a:extLst>
              <a:ext uri="{FF2B5EF4-FFF2-40B4-BE49-F238E27FC236}">
                <a16:creationId xmlns:a16="http://schemas.microsoft.com/office/drawing/2014/main" id="{75C6D549-F22F-468D-BE6E-AFFC8FE07017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>
          <a:xfrm>
            <a:off x="7086600" y="2971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len="lg" type="arrow" w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144393" name="Rectangle 9">
            <a:extLst>
              <a:ext uri="{FF2B5EF4-FFF2-40B4-BE49-F238E27FC236}">
                <a16:creationId xmlns:a16="http://schemas.microsoft.com/office/drawing/2014/main" id="{42B66F79-95EA-4998-AE71-D239D5CEBBB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096000" y="3352800"/>
            <a:ext cx="2209800" cy="6096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>
              <a:buFontTx/>
              <a:buChar char="•"/>
            </a:pPr>
            <a:endParaRPr altLang="en-PK" lang="en-PK" sz="2400">
              <a:latin charset="0" panose="02020603050405020304" pitchFamily="18" typeface="Times New Roman"/>
            </a:endParaRPr>
          </a:p>
        </p:txBody>
      </p:sp>
      <p:sp>
        <p:nvSpPr>
          <p:cNvPr id="144394" name="Text Box 10">
            <a:extLst>
              <a:ext uri="{FF2B5EF4-FFF2-40B4-BE49-F238E27FC236}">
                <a16:creationId xmlns:a16="http://schemas.microsoft.com/office/drawing/2014/main" id="{80F3C83D-7B87-4CB8-AA75-35BF1182C97E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6400800" y="3429000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b="1" lang="en-US" sz="2400">
                <a:latin charset="0" panose="02020603050405020304" pitchFamily="18" typeface="Times New Roman"/>
              </a:rPr>
              <a:t>binary files</a:t>
            </a:r>
          </a:p>
        </p:txBody>
      </p:sp>
      <p:sp>
        <p:nvSpPr>
          <p:cNvPr id="50186" name="Text Box 11">
            <a:extLst>
              <a:ext uri="{FF2B5EF4-FFF2-40B4-BE49-F238E27FC236}">
                <a16:creationId xmlns:a16="http://schemas.microsoft.com/office/drawing/2014/main" id="{A4EBFB74-043C-45C8-A824-5E55A6F30BC9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6318250" y="2238375"/>
            <a:ext cx="19954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b="1" lang="en-US" sz="2400">
                <a:latin charset="0" panose="02020603050405020304" pitchFamily="18" typeface="Times New Roman"/>
              </a:rPr>
              <a:t>C++ source code</a:t>
            </a:r>
          </a:p>
        </p:txBody>
      </p:sp>
      <p:sp>
        <p:nvSpPr>
          <p:cNvPr id="144396" name="Line 12">
            <a:extLst>
              <a:ext uri="{FF2B5EF4-FFF2-40B4-BE49-F238E27FC236}">
                <a16:creationId xmlns:a16="http://schemas.microsoft.com/office/drawing/2014/main" id="{3D3C55FD-3ED1-4EA2-85D9-1A2F34BE1F7C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>
          <a:xfrm>
            <a:off x="7086600" y="3962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len="lg" type="arrow" w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144397" name="Rectangle 13">
            <a:extLst>
              <a:ext uri="{FF2B5EF4-FFF2-40B4-BE49-F238E27FC236}">
                <a16:creationId xmlns:a16="http://schemas.microsoft.com/office/drawing/2014/main" id="{FB4A1D71-0165-407C-87AC-421940FBB96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6096000" y="5638800"/>
            <a:ext cx="2209800" cy="609600"/>
          </a:xfrm>
          <a:prstGeom prst="rect">
            <a:avLst/>
          </a:prstGeom>
          <a:solidFill>
            <a:srgbClr val="99CC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>
              <a:buFontTx/>
              <a:buChar char="•"/>
            </a:pPr>
            <a:endParaRPr altLang="en-PK" lang="en-PK" sz="2400">
              <a:latin charset="0" panose="02020603050405020304" pitchFamily="18" typeface="Times New Roman"/>
            </a:endParaRPr>
          </a:p>
        </p:txBody>
      </p:sp>
      <p:sp>
        <p:nvSpPr>
          <p:cNvPr id="144398" name="Text Box 14">
            <a:extLst>
              <a:ext uri="{FF2B5EF4-FFF2-40B4-BE49-F238E27FC236}">
                <a16:creationId xmlns:a16="http://schemas.microsoft.com/office/drawing/2014/main" id="{1A321E32-B915-4514-AF5C-AC2C9D87986A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6553200" y="57150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b="1" lang="en-US" sz="2400">
                <a:latin charset="0" panose="02020603050405020304" pitchFamily="18" typeface="Times New Roman"/>
              </a:rPr>
              <a:t>process</a:t>
            </a:r>
          </a:p>
        </p:txBody>
      </p:sp>
      <p:sp>
        <p:nvSpPr>
          <p:cNvPr id="144399" name="Text Box 15">
            <a:extLst>
              <a:ext uri="{FF2B5EF4-FFF2-40B4-BE49-F238E27FC236}">
                <a16:creationId xmlns:a16="http://schemas.microsoft.com/office/drawing/2014/main" id="{57CB037A-F34B-47B0-B868-76B59BA6A72D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7315200" y="2819400"/>
            <a:ext cx="141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lang="en-US" sz="2400">
                <a:latin charset="0" panose="02020603050405020304" pitchFamily="18" typeface="Times New Roman"/>
              </a:rPr>
              <a:t>compiling</a:t>
            </a:r>
          </a:p>
        </p:txBody>
      </p:sp>
      <p:sp>
        <p:nvSpPr>
          <p:cNvPr id="144400" name="Text Box 16">
            <a:extLst>
              <a:ext uri="{FF2B5EF4-FFF2-40B4-BE49-F238E27FC236}">
                <a16:creationId xmlns:a16="http://schemas.microsoft.com/office/drawing/2014/main" id="{CFCF6329-0183-4A70-A366-FACD366EC1A2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>
          <a:xfrm>
            <a:off x="7391400" y="51816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lang="en-US" sz="2400">
                <a:latin charset="0" panose="02020603050405020304" pitchFamily="18" typeface="Times New Roman"/>
              </a:rPr>
              <a:t>running</a:t>
            </a:r>
          </a:p>
        </p:txBody>
      </p:sp>
      <p:sp>
        <p:nvSpPr>
          <p:cNvPr id="144401" name="Rectangle 17">
            <a:extLst>
              <a:ext uri="{FF2B5EF4-FFF2-40B4-BE49-F238E27FC236}">
                <a16:creationId xmlns:a16="http://schemas.microsoft.com/office/drawing/2014/main" id="{5E5204C4-0F9B-43D9-8D3F-2BFEC4261E3D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>
          <a:xfrm>
            <a:off x="6096000" y="4495800"/>
            <a:ext cx="2209800" cy="6096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>
              <a:buFontTx/>
              <a:buChar char="•"/>
            </a:pPr>
            <a:endParaRPr altLang="en-PK" lang="en-PK" sz="2400">
              <a:latin charset="0" panose="02020603050405020304" pitchFamily="18" typeface="Times New Roman"/>
            </a:endParaRPr>
          </a:p>
        </p:txBody>
      </p:sp>
      <p:sp>
        <p:nvSpPr>
          <p:cNvPr id="144402" name="Text Box 18">
            <a:extLst>
              <a:ext uri="{FF2B5EF4-FFF2-40B4-BE49-F238E27FC236}">
                <a16:creationId xmlns:a16="http://schemas.microsoft.com/office/drawing/2014/main" id="{0898F881-F66D-4DA3-A589-6FFC89376CB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>
          <a:xfrm>
            <a:off x="6400800" y="4572000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b="1" lang="en-US" sz="2400">
                <a:latin charset="0" panose="02020603050405020304" pitchFamily="18" typeface="Times New Roman"/>
              </a:rPr>
              <a:t>executable</a:t>
            </a:r>
          </a:p>
        </p:txBody>
      </p:sp>
      <p:sp>
        <p:nvSpPr>
          <p:cNvPr id="144403" name="Line 19">
            <a:extLst>
              <a:ext uri="{FF2B5EF4-FFF2-40B4-BE49-F238E27FC236}">
                <a16:creationId xmlns:a16="http://schemas.microsoft.com/office/drawing/2014/main" id="{2B3FF525-D560-49D1-A0C1-F0219D1CD144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>
          <a:xfrm>
            <a:off x="7086600" y="5105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len="lg" type="arrow" w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144404" name="Text Box 20">
            <a:extLst>
              <a:ext uri="{FF2B5EF4-FFF2-40B4-BE49-F238E27FC236}">
                <a16:creationId xmlns:a16="http://schemas.microsoft.com/office/drawing/2014/main" id="{85378819-D161-488C-9A0A-EA23BE7D70C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>
          <a:xfrm>
            <a:off x="7391400" y="3962400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lang="en-US" sz="2400">
                <a:latin charset="0" panose="02020603050405020304" pitchFamily="18" typeface="Times New Roman"/>
              </a:rPr>
              <a:t>linking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144387"/>
      <p:bldP animBg="1" grpId="0" spid="144393"/>
      <p:bldP grpId="0" spid="144394"/>
      <p:bldP animBg="1" grpId="0" spid="144397"/>
      <p:bldP grpId="0" spid="144398"/>
      <p:bldP grpId="0" spid="144399"/>
      <p:bldP grpId="0" spid="144400"/>
      <p:bldP animBg="1" grpId="0" spid="144401"/>
      <p:bldP grpId="0" spid="144402"/>
      <p:bldP grpId="0" spid="14440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54C8533-A50B-49F4-9FEA-FB0E02AEA984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563563" y="304800"/>
            <a:ext cx="8153400" cy="1112838"/>
          </a:xfrm>
        </p:spPr>
        <p:txBody>
          <a:bodyPr numCol="1"/>
          <a:lstStyle/>
          <a:p>
            <a:r>
              <a:rPr altLang="zh-CN" lang="en-US"/>
              <a:t>From C++ Code to Process</a:t>
            </a:r>
          </a:p>
        </p:txBody>
      </p:sp>
      <p:pic>
        <p:nvPicPr>
          <p:cNvPr id="51203" name="Content Placeholder 8">
            <a:extLst>
              <a:ext uri="{FF2B5EF4-FFF2-40B4-BE49-F238E27FC236}">
                <a16:creationId xmlns:a16="http://schemas.microsoft.com/office/drawing/2014/main" id="{E8AC7588-3F9A-4D8B-99AF-6EEDD1A335C5}"/>
              </a:ext>
            </a:extLst>
          </p:cNvPr>
          <p:cNvPicPr>
            <a:picLocks noChangeArrowheads="1"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0"/>
          <a:stretch>
            <a:fillRect/>
          </a:stretch>
        </p:blipFill>
        <p:spPr>
          <a:xfrm>
            <a:off x="995363" y="4164013"/>
            <a:ext cx="7532687" cy="2706687"/>
          </a:xfrm>
        </p:spPr>
      </p:pic>
      <p:sp>
        <p:nvSpPr>
          <p:cNvPr id="28" name="Rectangle 3">
            <a:extLst>
              <a:ext uri="{FF2B5EF4-FFF2-40B4-BE49-F238E27FC236}">
                <a16:creationId xmlns:a16="http://schemas.microsoft.com/office/drawing/2014/main" id="{BBA6B275-2DD1-4B87-B58D-AC8505CC1E19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295400"/>
            <a:ext cx="8362950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685800" indent="-171450" marL="17145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685800" indent="-171450" marL="5143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685800" indent="-171450" marL="8572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685800" indent="-171450" marL="12001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685800" indent="-171450" marL="15430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685800" eaLnBrk="0" fontAlgn="base" hangingPunct="0" indent="-171450" marL="20002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685800" eaLnBrk="0" fontAlgn="base" hangingPunct="0" indent="-171450" marL="24574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685800" eaLnBrk="0" fontAlgn="base" hangingPunct="0" indent="-171450" marL="29146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685800" eaLnBrk="0" fontAlgn="base" hangingPunct="0" indent="-171450" marL="337185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r>
              <a:rPr altLang="zh-CN" b="1" lang="en-US"/>
              <a:t>.h </a:t>
            </a:r>
            <a:r>
              <a:rPr altLang="zh-CN" lang="en-US"/>
              <a:t>and </a:t>
            </a:r>
            <a:r>
              <a:rPr altLang="zh-CN" b="1" lang="en-US"/>
              <a:t>.cpp </a:t>
            </a:r>
            <a:r>
              <a:rPr altLang="zh-CN" lang="en-US"/>
              <a:t>files contain source code</a:t>
            </a:r>
          </a:p>
          <a:p>
            <a:r>
              <a:rPr altLang="zh-CN" lang="en-US"/>
              <a:t> </a:t>
            </a:r>
            <a:r>
              <a:rPr altLang="zh-CN" b="1" lang="en-US"/>
              <a:t>Preprocessor</a:t>
            </a:r>
            <a:r>
              <a:rPr altLang="zh-CN" lang="en-US"/>
              <a:t> performs code substitutions (e.g. #include &lt;iostream&gt;) </a:t>
            </a:r>
          </a:p>
          <a:p>
            <a:r>
              <a:rPr altLang="zh-CN" b="1" lang="en-US"/>
              <a:t>Compiler</a:t>
            </a:r>
            <a:r>
              <a:rPr altLang="zh-CN" lang="en-US"/>
              <a:t> converts expanded source code to object code</a:t>
            </a:r>
          </a:p>
          <a:p>
            <a:r>
              <a:rPr altLang="zh-CN" b="1" lang="en-US"/>
              <a:t>Linker</a:t>
            </a:r>
            <a:r>
              <a:rPr altLang="zh-CN" lang="en-US"/>
              <a:t> links object code file to external libraries (e.g. GLUT) and produces and executable file</a:t>
            </a:r>
          </a:p>
          <a:p>
            <a:r>
              <a:rPr altLang="zh-CN" b="1" lang="en-US"/>
              <a:t>Loader</a:t>
            </a:r>
            <a:r>
              <a:rPr altLang="zh-CN" lang="en-US"/>
              <a:t> brings executable file into memory and starts executing it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6520F6F-5DDE-49CB-880E-D81A3C0AF5BD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614363" y="188913"/>
            <a:ext cx="7915275" cy="1027112"/>
          </a:xfrm>
        </p:spPr>
        <p:txBody>
          <a:bodyPr numCol="1"/>
          <a:lstStyle/>
          <a:p>
            <a:r>
              <a:rPr altLang="en-PK" lang="en-US"/>
              <a:t>C++ Memory Models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ABC2B7D-F9BE-451C-9661-5F8D3C7A8FA6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406400" y="1216025"/>
            <a:ext cx="8256588" cy="5046663"/>
          </a:xfrm>
        </p:spPr>
        <p:txBody>
          <a:bodyPr numCol="1">
            <a:noAutofit/>
          </a:bodyPr>
          <a:lstStyle/>
          <a:p>
            <a:pPr>
              <a:defRPr/>
            </a:pPr>
            <a:r>
              <a:rPr dirty="0" lang="en-US"/>
              <a:t>C++ leaves memory management </a:t>
            </a:r>
            <a:r>
              <a:rPr dirty="0" lang="en-US">
                <a:solidFill>
                  <a:srgbClr val="0070C0"/>
                </a:solidFill>
              </a:rPr>
              <a:t>mostly up to the programmer</a:t>
            </a:r>
          </a:p>
          <a:p>
            <a:pPr>
              <a:defRPr/>
            </a:pPr>
            <a:endParaRPr dirty="0" lang="en-US"/>
          </a:p>
          <a:p>
            <a:pPr algn="just" indent="0" lvl="1" marL="457200">
              <a:buFont charset="0" panose="020B0604020202020204" pitchFamily="34" typeface="Arial"/>
              <a:buNone/>
              <a:defRPr/>
            </a:pPr>
            <a:r>
              <a:rPr dirty="0" lang="en-US">
                <a:solidFill>
                  <a:srgbClr val="0070C0"/>
                </a:solidFill>
              </a:rPr>
              <a:t>Advantage</a:t>
            </a:r>
            <a:r>
              <a:rPr b="1" dirty="0" lang="en-US">
                <a:solidFill>
                  <a:srgbClr val="0070C0"/>
                </a:solidFill>
              </a:rPr>
              <a:t>:</a:t>
            </a:r>
            <a:r>
              <a:rPr dirty="0" lang="en-US"/>
              <a:t> write programs that use </a:t>
            </a:r>
            <a:r>
              <a:rPr dirty="0" lang="en-US" u="sng"/>
              <a:t>memory very efficiently</a:t>
            </a:r>
          </a:p>
          <a:p>
            <a:pPr algn="just" indent="0" lvl="1" marL="457200">
              <a:buFont charset="0" panose="020B0604020202020204" pitchFamily="34" typeface="Arial"/>
              <a:buNone/>
              <a:defRPr/>
            </a:pPr>
            <a:endParaRPr dirty="0" lang="en-US" u="sng"/>
          </a:p>
          <a:p>
            <a:pPr algn="just" indent="0" lvl="1" marL="457200">
              <a:buFont charset="0" panose="020B0604020202020204" pitchFamily="34" typeface="Arial"/>
              <a:buNone/>
              <a:defRPr/>
            </a:pPr>
            <a:r>
              <a:rPr dirty="0" lang="en-US">
                <a:solidFill>
                  <a:srgbClr val="0070C0"/>
                </a:solidFill>
              </a:rPr>
              <a:t>Drawback</a:t>
            </a:r>
            <a:r>
              <a:rPr dirty="0" lang="en-US"/>
              <a:t>: write programs that </a:t>
            </a:r>
            <a:r>
              <a:rPr dirty="0" lang="en-US" u="sng"/>
              <a:t>waste memory or do not work at all</a:t>
            </a:r>
          </a:p>
          <a:p>
            <a:pPr algn="just" lvl="1">
              <a:defRPr/>
            </a:pPr>
            <a:endParaRPr dirty="0" lang="en-US"/>
          </a:p>
          <a:p>
            <a:pPr algn="just">
              <a:defRPr/>
            </a:pPr>
            <a:r>
              <a:rPr dirty="0" lang="en-US"/>
              <a:t>For </a:t>
            </a:r>
            <a:r>
              <a:rPr dirty="0" lang="en-US">
                <a:solidFill>
                  <a:srgbClr val="FF0000"/>
                </a:solidFill>
              </a:rPr>
              <a:t>efficient program working</a:t>
            </a:r>
            <a:r>
              <a:rPr dirty="0" lang="en-US"/>
              <a:t>, we need good understanding of the </a:t>
            </a:r>
            <a:r>
              <a:rPr dirty="0" lang="en-US">
                <a:solidFill>
                  <a:srgbClr val="FF0000"/>
                </a:solidFill>
              </a:rPr>
              <a:t>memory models</a:t>
            </a:r>
          </a:p>
          <a:p>
            <a:pPr algn="just">
              <a:defRPr/>
            </a:pPr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7171" uiExpan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33C93FD-B532-4999-AF97-1D55E45D0D7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625475" y="304800"/>
            <a:ext cx="8448675" cy="788988"/>
          </a:xfrm>
        </p:spPr>
        <p:txBody>
          <a:bodyPr numCol="1"/>
          <a:lstStyle/>
          <a:p>
            <a:r>
              <a:rPr altLang="en-PK" lang="en-US"/>
              <a:t>C++ Memory Models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A3DA997-2A53-4302-8203-3009976CB833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619125" y="1284288"/>
            <a:ext cx="7823200" cy="5089525"/>
          </a:xfrm>
        </p:spPr>
        <p:txBody>
          <a:bodyPr numCol="1">
            <a:noAutofit/>
          </a:bodyPr>
          <a:lstStyle/>
          <a:p>
            <a:pPr algn="just">
              <a:defRPr/>
            </a:pPr>
            <a:r>
              <a:rPr dirty="0" lang="en-US"/>
              <a:t>Common </a:t>
            </a:r>
            <a:r>
              <a:rPr dirty="0" lang="en-US">
                <a:solidFill>
                  <a:srgbClr val="0070C0"/>
                </a:solidFill>
              </a:rPr>
              <a:t>errors</a:t>
            </a:r>
            <a:r>
              <a:rPr dirty="0" lang="en-US"/>
              <a:t> due to </a:t>
            </a:r>
            <a:r>
              <a:rPr dirty="0" lang="en-US">
                <a:solidFill>
                  <a:srgbClr val="0070C0"/>
                </a:solidFill>
              </a:rPr>
              <a:t>poor memory management</a:t>
            </a:r>
            <a:r>
              <a:rPr dirty="0" lang="en-US"/>
              <a:t>: </a:t>
            </a:r>
          </a:p>
          <a:p>
            <a:pPr lvl="1">
              <a:defRPr/>
            </a:pPr>
            <a:endParaRPr dirty="0" lang="en-US"/>
          </a:p>
          <a:p>
            <a:pPr lvl="1">
              <a:defRPr/>
            </a:pPr>
            <a:r>
              <a:rPr dirty="0" lang="en-US"/>
              <a:t>Using a variable </a:t>
            </a:r>
            <a:r>
              <a:rPr dirty="0" lang="en-US">
                <a:solidFill>
                  <a:srgbClr val="0070C0"/>
                </a:solidFill>
              </a:rPr>
              <a:t>before it has been initialized</a:t>
            </a:r>
          </a:p>
          <a:p>
            <a:pPr lvl="1">
              <a:defRPr/>
            </a:pPr>
            <a:endParaRPr dirty="0" lang="en-US">
              <a:solidFill>
                <a:srgbClr val="0070C0"/>
              </a:solidFill>
            </a:endParaRPr>
          </a:p>
          <a:p>
            <a:pPr lvl="1">
              <a:defRPr/>
            </a:pPr>
            <a:r>
              <a:rPr dirty="0" lang="en-US"/>
              <a:t>Allocating memory for storage and </a:t>
            </a:r>
            <a:r>
              <a:rPr dirty="0" lang="en-US">
                <a:solidFill>
                  <a:srgbClr val="0070C0"/>
                </a:solidFill>
              </a:rPr>
              <a:t>not deleting it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r>
              <a:rPr dirty="0" lang="en-US">
                <a:solidFill>
                  <a:srgbClr val="0070C0"/>
                </a:solidFill>
              </a:rPr>
              <a:t> </a:t>
            </a:r>
          </a:p>
          <a:p>
            <a:pPr lvl="1">
              <a:defRPr/>
            </a:pPr>
            <a:r>
              <a:rPr dirty="0" lang="en-US"/>
              <a:t>Using a value </a:t>
            </a:r>
            <a:r>
              <a:rPr dirty="0" lang="en-US">
                <a:solidFill>
                  <a:srgbClr val="0070C0"/>
                </a:solidFill>
              </a:rPr>
              <a:t>after </a:t>
            </a:r>
            <a:r>
              <a:rPr dirty="0" lang="en-US"/>
              <a:t>it has </a:t>
            </a:r>
            <a:r>
              <a:rPr dirty="0" lang="en-US">
                <a:solidFill>
                  <a:srgbClr val="0070C0"/>
                </a:solidFill>
              </a:rPr>
              <a:t>been deleted</a:t>
            </a:r>
          </a:p>
          <a:p>
            <a:pPr lvl="1">
              <a:defRPr/>
            </a:pPr>
            <a:endParaRPr dirty="0" lang="en-US"/>
          </a:p>
          <a:p>
            <a:pPr lvl="1">
              <a:defRPr/>
            </a:pPr>
            <a:endParaRPr dirty="0" lang="en-US"/>
          </a:p>
          <a:p>
            <a:pPr>
              <a:defRPr/>
            </a:pPr>
            <a:r>
              <a:rPr dirty="0" lang="en-US"/>
              <a:t>Solutions??</a:t>
            </a:r>
          </a:p>
          <a:p>
            <a:pPr indent="0" lvl="1" marL="342900">
              <a:buFont charset="0" panose="020B0604020202020204" pitchFamily="34" typeface="Arial"/>
              <a:buNone/>
              <a:defRPr/>
            </a:pPr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717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555DB8F-8E6F-4E65-91AE-EB786FAD2C2B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628650" y="204788"/>
            <a:ext cx="8058150" cy="1143000"/>
          </a:xfrm>
        </p:spPr>
        <p:txBody>
          <a:bodyPr numCol="1"/>
          <a:lstStyle/>
          <a:p>
            <a:r>
              <a:rPr altLang="zh-CN" lang="en-US"/>
              <a:t>Main Memory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559C183-C4F0-468D-B56E-A848A7CF1015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/>
        <p:txBody>
          <a:bodyPr numCol="1"/>
          <a:lstStyle/>
          <a:p>
            <a:pPr>
              <a:buFont charset="2" panose="05000000000000000000" pitchFamily="2" typeface="Wingdings"/>
              <a:buNone/>
            </a:pPr>
            <a:r>
              <a:rPr altLang="zh-CN" lang="en-US"/>
              <a:t> </a:t>
            </a:r>
          </a:p>
        </p:txBody>
      </p:sp>
      <p:grpSp>
        <p:nvGrpSpPr>
          <p:cNvPr id="54276" name="Group 1">
            <a:extLst>
              <a:ext uri="{FF2B5EF4-FFF2-40B4-BE49-F238E27FC236}">
                <a16:creationId xmlns:a16="http://schemas.microsoft.com/office/drawing/2014/main" id="{FC14E6C3-15DA-4856-BBAB-6AA61469BEF0}"/>
              </a:ext>
            </a:extLst>
          </p:cNvPr>
          <p:cNvGrpSpPr>
            <a:grpSpLocks/>
          </p:cNvGrpSpPr>
          <p:nvPr/>
        </p:nvGrpSpPr>
        <p:grpSpPr>
          <a:xfrm>
            <a:off x="1481138" y="1825625"/>
            <a:ext cx="6149975" cy="4411663"/>
            <a:chOff x="1981200" y="1843087"/>
            <a:chExt cx="5562600" cy="3711717"/>
          </a:xfrm>
        </p:grpSpPr>
        <p:sp>
          <p:nvSpPr>
            <p:cNvPr id="54277" name="Rectangle 4">
              <a:extLst>
                <a:ext uri="{FF2B5EF4-FFF2-40B4-BE49-F238E27FC236}">
                  <a16:creationId xmlns:a16="http://schemas.microsoft.com/office/drawing/2014/main" id="{979EC699-6709-4F50-8937-93470AAD890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>
            <a:xfrm>
              <a:off x="1981200" y="2681287"/>
              <a:ext cx="1371600" cy="762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>
              <a:lvl1pPr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algn="ctr"/>
              <a:r>
                <a:rPr altLang="zh-CN" lang="en-US"/>
                <a:t>CPU</a:t>
              </a:r>
            </a:p>
          </p:txBody>
        </p:sp>
        <p:sp>
          <p:nvSpPr>
            <p:cNvPr id="54278" name="Rectangle 5">
              <a:extLst>
                <a:ext uri="{FF2B5EF4-FFF2-40B4-BE49-F238E27FC236}">
                  <a16:creationId xmlns:a16="http://schemas.microsoft.com/office/drawing/2014/main" id="{44361B01-D264-4267-B262-F035EDA8A094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>
            <a:xfrm>
              <a:off x="1981200" y="3824287"/>
              <a:ext cx="1371600" cy="762000"/>
            </a:xfrm>
            <a:prstGeom prst="rect">
              <a:avLst/>
            </a:prstGeom>
            <a:solidFill>
              <a:srgbClr val="FF9966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>
              <a:lvl1pPr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algn="ctr"/>
              <a:r>
                <a:rPr altLang="zh-CN" lang="en-US"/>
                <a:t>Memory</a:t>
              </a:r>
            </a:p>
          </p:txBody>
        </p:sp>
        <p:sp>
          <p:nvSpPr>
            <p:cNvPr id="54279" name="Rectangle 6">
              <a:extLst>
                <a:ext uri="{FF2B5EF4-FFF2-40B4-BE49-F238E27FC236}">
                  <a16:creationId xmlns:a16="http://schemas.microsoft.com/office/drawing/2014/main" id="{604792D5-8DCE-4532-BEEA-4FB7F437CFC0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>
            <a:xfrm>
              <a:off x="3886200" y="35194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>
              <a:lvl1pPr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algn="ctr"/>
              <a:r>
                <a:rPr altLang="zh-CN" lang="en-US"/>
                <a:t>Disk</a:t>
              </a:r>
            </a:p>
          </p:txBody>
        </p:sp>
        <p:sp>
          <p:nvSpPr>
            <p:cNvPr id="54280" name="Line 7">
              <a:extLst>
                <a:ext uri="{FF2B5EF4-FFF2-40B4-BE49-F238E27FC236}">
                  <a16:creationId xmlns:a16="http://schemas.microsoft.com/office/drawing/2014/main" id="{6C2B5629-43D6-4AE8-B4C7-A526F0B8B059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>
            <a:xfrm flipV="1">
              <a:off x="2667000" y="3443287"/>
              <a:ext cx="0" cy="381000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PK" lang="en-PK"/>
            </a:p>
          </p:txBody>
        </p:sp>
        <p:sp>
          <p:nvSpPr>
            <p:cNvPr id="54281" name="Line 8">
              <a:extLst>
                <a:ext uri="{FF2B5EF4-FFF2-40B4-BE49-F238E27FC236}">
                  <a16:creationId xmlns:a16="http://schemas.microsoft.com/office/drawing/2014/main" id="{083E64CF-94D1-4D8F-B2AF-7B2761F039D4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>
            <a:xfrm>
              <a:off x="3352800" y="3048000"/>
              <a:ext cx="37338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PK" lang="en-PK"/>
            </a:p>
          </p:txBody>
        </p:sp>
        <p:sp>
          <p:nvSpPr>
            <p:cNvPr id="54282" name="Rectangle 9">
              <a:extLst>
                <a:ext uri="{FF2B5EF4-FFF2-40B4-BE49-F238E27FC236}">
                  <a16:creationId xmlns:a16="http://schemas.microsoft.com/office/drawing/2014/main" id="{550565CD-6D33-4CDE-B3E7-87E68D357ABF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>
            <a:xfrm>
              <a:off x="3886200" y="18430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>
              <a:lvl1pPr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algn="ctr"/>
              <a:r>
                <a:rPr altLang="zh-CN" lang="en-US"/>
                <a:t>Network</a:t>
              </a:r>
            </a:p>
          </p:txBody>
        </p:sp>
        <p:sp>
          <p:nvSpPr>
            <p:cNvPr id="54283" name="Rectangle 10">
              <a:extLst>
                <a:ext uri="{FF2B5EF4-FFF2-40B4-BE49-F238E27FC236}">
                  <a16:creationId xmlns:a16="http://schemas.microsoft.com/office/drawing/2014/main" id="{28D5AD62-AFD5-4197-B48A-AFBF90C4B06F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>
            <a:xfrm>
              <a:off x="5562600" y="35194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>
              <a:lvl1pPr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algn="ctr"/>
              <a:r>
                <a:rPr altLang="zh-CN" lang="en-US"/>
                <a:t>Video</a:t>
              </a:r>
            </a:p>
          </p:txBody>
        </p:sp>
        <p:sp>
          <p:nvSpPr>
            <p:cNvPr id="54284" name="Rectangle 11">
              <a:extLst>
                <a:ext uri="{FF2B5EF4-FFF2-40B4-BE49-F238E27FC236}">
                  <a16:creationId xmlns:a16="http://schemas.microsoft.com/office/drawing/2014/main" id="{D97E8BF9-0601-4781-B024-DF85F4B05A49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>
            <a:xfrm>
              <a:off x="5562600" y="18430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>
              <a:lvl1pPr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algn="ctr"/>
              <a:r>
                <a:rPr altLang="zh-CN" lang="en-US"/>
                <a:t>Audio</a:t>
              </a:r>
            </a:p>
          </p:txBody>
        </p:sp>
        <p:sp>
          <p:nvSpPr>
            <p:cNvPr id="54285" name="Line 12">
              <a:extLst>
                <a:ext uri="{FF2B5EF4-FFF2-40B4-BE49-F238E27FC236}">
                  <a16:creationId xmlns:a16="http://schemas.microsoft.com/office/drawing/2014/main" id="{8F8AF11B-9BFD-4FD2-ACFB-8C1A014A1E01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>
            <a:xfrm>
              <a:off x="4586288" y="2605087"/>
              <a:ext cx="0" cy="914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PK" lang="en-PK"/>
            </a:p>
          </p:txBody>
        </p:sp>
        <p:sp>
          <p:nvSpPr>
            <p:cNvPr id="54286" name="Line 13">
              <a:extLst>
                <a:ext uri="{FF2B5EF4-FFF2-40B4-BE49-F238E27FC236}">
                  <a16:creationId xmlns:a16="http://schemas.microsoft.com/office/drawing/2014/main" id="{D1875B15-E8AD-4A5D-8677-75E23B7ACDA4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>
            <a:xfrm>
              <a:off x="6248400" y="2605087"/>
              <a:ext cx="0" cy="914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numCol="1" wrap="none"/>
            <a:lstStyle/>
            <a:p>
              <a:endParaRPr altLang="en-PK" lang="en-PK"/>
            </a:p>
          </p:txBody>
        </p:sp>
        <p:sp>
          <p:nvSpPr>
            <p:cNvPr id="54287" name="Text Box 14">
              <a:extLst>
                <a:ext uri="{FF2B5EF4-FFF2-40B4-BE49-F238E27FC236}">
                  <a16:creationId xmlns:a16="http://schemas.microsoft.com/office/drawing/2014/main" id="{7503019A-B76F-47FA-BB2D-64132412F873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>
            <a:xfrm>
              <a:off x="3394075" y="2651125"/>
              <a:ext cx="11922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charset="0" panose="020B0604020202020204" pitchFamily="34" typeface="Arial"/>
                  <a:cs charset="0" panose="020B0604020202020204" pitchFamily="34" typeface="Arial"/>
                </a:defRPr>
              </a:lvl9pPr>
            </a:lstStyle>
            <a:p>
              <a:pPr algn="ctr"/>
              <a:r>
                <a:rPr altLang="zh-CN" lang="en-US">
                  <a:solidFill>
                    <a:schemeClr val="hlink"/>
                  </a:solidFill>
                </a:rPr>
                <a:t>Data Bus</a:t>
              </a:r>
            </a:p>
          </p:txBody>
        </p:sp>
        <p:sp>
          <p:nvSpPr>
            <p:cNvPr id="145424" name="Text Box 16">
              <a:extLst>
                <a:ext uri="{FF2B5EF4-FFF2-40B4-BE49-F238E27FC236}">
                  <a16:creationId xmlns:a16="http://schemas.microsoft.com/office/drawing/2014/main" id="{0EF336F6-928F-43FF-BD0F-A4E047821F7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86613" y="5166135"/>
              <a:ext cx="3657187" cy="3886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numCol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altLang="zh-CN" b="1" dirty="0" i="1" lang="en-US" sz="2400">
                  <a:latin typeface="+mn-lt"/>
                </a:rPr>
                <a:t>shared by all processes</a:t>
              </a:r>
            </a:p>
          </p:txBody>
        </p:sp>
        <p:sp>
          <p:nvSpPr>
            <p:cNvPr id="54289" name="Line 17">
              <a:extLst>
                <a:ext uri="{FF2B5EF4-FFF2-40B4-BE49-F238E27FC236}">
                  <a16:creationId xmlns:a16="http://schemas.microsoft.com/office/drawing/2014/main" id="{FD5EDF19-8097-4FCB-A887-3B58311A408D}"/>
                </a:ext>
              </a:extLst>
            </p:cNvPr>
            <p:cNvSpPr>
              <a:spLocks noChangeShapeType="1"/>
            </p:cNvSpPr>
            <p:nvPr/>
          </p:nvSpPr>
          <p:spPr>
            <a:xfrm flipH="1" flipV="1">
              <a:off x="3429000" y="4510087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len="med" type="triangle" w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/>
            <a:lstStyle/>
            <a:p>
              <a:endParaRPr altLang="en-PK" lang="en-PK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EAB75A0-B3D5-4C3E-B8D0-7C0976B6C51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600075" y="149225"/>
            <a:ext cx="8086725" cy="1266825"/>
          </a:xfrm>
        </p:spPr>
        <p:txBody>
          <a:bodyPr numCol="1"/>
          <a:lstStyle/>
          <a:p>
            <a:r>
              <a:rPr altLang="zh-CN" lang="en-US"/>
              <a:t>Virtual Memory </a:t>
            </a:r>
            <a:br>
              <a:rPr altLang="zh-CN" lang="en-US"/>
            </a:br>
            <a:r>
              <a:rPr altLang="zh-CN" lang="en-US"/>
              <a:t>(How a CPU see’s a Process?)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2F4B42F-BB18-44D7-B20A-4DD59D0FCCB3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534988" y="1774825"/>
            <a:ext cx="5737225" cy="4114800"/>
          </a:xfrm>
        </p:spPr>
        <p:txBody>
          <a:bodyPr numCol="1"/>
          <a:lstStyle/>
          <a:p>
            <a:r>
              <a:rPr altLang="zh-CN" lang="en-US">
                <a:solidFill>
                  <a:srgbClr val="0070C0"/>
                </a:solidFill>
              </a:rPr>
              <a:t>Continuous memory space </a:t>
            </a:r>
            <a:r>
              <a:rPr altLang="zh-CN" lang="en-US"/>
              <a:t>for all process:</a:t>
            </a:r>
          </a:p>
          <a:p>
            <a:pPr lvl="1"/>
            <a:r>
              <a:rPr altLang="zh-CN" lang="en-US"/>
              <a:t>Set of locations as needed by a process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B84B725A-495F-440B-B4B6-55469F15A54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endParaRPr altLang="en-PK" lang="en-PK">
              <a:solidFill>
                <a:schemeClr val="accent2"/>
              </a:solidFill>
              <a:latin charset="0" panose="02020603050405020304" pitchFamily="18" typeface="Times New Roman"/>
            </a:endParaRPr>
          </a:p>
        </p:txBody>
      </p:sp>
      <p:sp>
        <p:nvSpPr>
          <p:cNvPr id="55301" name="Text Box 6">
            <a:extLst>
              <a:ext uri="{FF2B5EF4-FFF2-40B4-BE49-F238E27FC236}">
                <a16:creationId xmlns:a16="http://schemas.microsoft.com/office/drawing/2014/main" id="{D0ABD428-ED5F-49B7-9B78-62DEAC60A81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181600" y="5678488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55302" name="Text Box 9">
            <a:extLst>
              <a:ext uri="{FF2B5EF4-FFF2-40B4-BE49-F238E27FC236}">
                <a16:creationId xmlns:a16="http://schemas.microsoft.com/office/drawing/2014/main" id="{9D97493E-0DD4-42B7-B8EC-01BA9D838A94}"/>
              </a:ext>
            </a:extLst>
          </p:cNvPr>
          <p:cNvSpPr txBox="1">
            <a:spLocks noChangeArrowheads="1"/>
          </p:cNvSpPr>
          <p:nvPr/>
        </p:nvSpPr>
        <p:spPr>
          <a:xfrm>
            <a:off x="6629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dirty="0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F24AECD-30CF-4B6C-82A3-7A966271F9F6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495300" y="153988"/>
            <a:ext cx="8153400" cy="1066800"/>
          </a:xfrm>
        </p:spPr>
        <p:txBody>
          <a:bodyPr numCol="1"/>
          <a:lstStyle/>
          <a:p>
            <a:r>
              <a:rPr altLang="zh-CN" lang="en-US"/>
              <a:t>Organization of Virtual Memory: Text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F0265CA-970A-42D9-B00C-EBA15DBF514D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495300" y="1392238"/>
            <a:ext cx="5191125" cy="4114800"/>
          </a:xfrm>
        </p:spPr>
        <p:txBody>
          <a:bodyPr numCol="1"/>
          <a:lstStyle/>
          <a:p>
            <a:r>
              <a:rPr altLang="zh-CN" b="1" lang="en-US">
                <a:solidFill>
                  <a:srgbClr val="0070C0"/>
                </a:solidFill>
              </a:rPr>
              <a:t>Program code </a:t>
            </a:r>
            <a:r>
              <a:rPr altLang="zh-CN" lang="en-US"/>
              <a:t>and </a:t>
            </a:r>
            <a:r>
              <a:rPr altLang="zh-CN" b="1" lang="en-US">
                <a:solidFill>
                  <a:srgbClr val="0070C0"/>
                </a:solidFill>
              </a:rPr>
              <a:t>constant</a:t>
            </a:r>
          </a:p>
          <a:p>
            <a:pPr lvl="1"/>
            <a:r>
              <a:rPr altLang="zh-CN" lang="en-US"/>
              <a:t>loaded libraries</a:t>
            </a:r>
          </a:p>
          <a:p>
            <a:pPr lvl="1"/>
            <a:r>
              <a:rPr altLang="zh-CN" lang="en-US"/>
              <a:t>code instructions</a:t>
            </a:r>
          </a:p>
          <a:p>
            <a:pPr lvl="1"/>
            <a:r>
              <a:rPr altLang="zh-CN" lang="en-US"/>
              <a:t>space calculated at compile-time</a:t>
            </a:r>
          </a:p>
          <a:p>
            <a:pPr lvl="1"/>
            <a:endParaRPr altLang="zh-CN" lang="en-U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36122438-6C51-46F7-B807-A3810D83837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endParaRPr altLang="en-PK" lang="en-PK">
              <a:solidFill>
                <a:schemeClr val="accent2"/>
              </a:solidFill>
              <a:latin charset="0" panose="02020603050405020304" pitchFamily="18" typeface="Times New Roman"/>
            </a:endParaRP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04564026-F9ED-4E66-83DB-4F24BA57EEA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57800" y="5678488"/>
            <a:ext cx="15636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id="{BC2138E9-6D29-4B23-B4A0-9000B7E4D5A1}"/>
              </a:ext>
            </a:extLst>
          </p:cNvPr>
          <p:cNvSpPr txBox="1">
            <a:spLocks noChangeArrowheads="1"/>
          </p:cNvSpPr>
          <p:nvPr/>
        </p:nvSpPr>
        <p:spPr>
          <a:xfrm>
            <a:off x="6629400" y="2209800"/>
            <a:ext cx="381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56327" name="Line 7">
            <a:extLst>
              <a:ext uri="{FF2B5EF4-FFF2-40B4-BE49-F238E27FC236}">
                <a16:creationId xmlns:a16="http://schemas.microsoft.com/office/drawing/2014/main" id="{404DAA01-8403-4070-BD46-AEFFB2073618}"/>
              </a:ext>
            </a:extLst>
          </p:cNvPr>
          <p:cNvSpPr>
            <a:spLocks noChangeShapeType="1"/>
          </p:cNvSpPr>
          <p:nvPr/>
        </p:nvSpPr>
        <p:spPr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62474466-A03F-40DB-A417-64459C144EDD}"/>
              </a:ext>
            </a:extLst>
          </p:cNvPr>
          <p:cNvSpPr txBox="1">
            <a:spLocks noChangeArrowheads="1"/>
          </p:cNvSpPr>
          <p:nvPr/>
        </p:nvSpPr>
        <p:spPr>
          <a:xfrm>
            <a:off x="7391400" y="2438400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474A3A6-0B78-469C-B2B0-7F395F83F7E7}"/>
              </a:ext>
            </a:extLst>
          </p:cNvPr>
          <p:cNvSpPr/>
          <p:nvPr/>
        </p:nvSpPr>
        <p:spPr>
          <a:xfrm>
            <a:off x="4876800" y="1447800"/>
            <a:ext cx="3208338" cy="1006475"/>
          </a:xfrm>
          <a:custGeom>
            <a:avLst/>
            <a:gdLst>
              <a:gd fmla="*/ 0 w 2407929" name="connsiteX0"/>
              <a:gd fmla="*/ 300182 h 1006352" name="connsiteY0"/>
              <a:gd fmla="*/ 1004934 w 2407929" name="connsiteX1"/>
              <a:gd fmla="*/ 1417 h 1006352" name="connsiteY1"/>
              <a:gd fmla="*/ 2272420 w 2407929" name="connsiteX2"/>
              <a:gd fmla="*/ 408823 h 1006352" name="connsiteY2"/>
              <a:gd fmla="*/ 2381061 w 2407929" name="connsiteX3"/>
              <a:gd fmla="*/ 1006352 h 100635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1006352" w="2407929">
                <a:moveTo>
                  <a:pt x="0" y="300182"/>
                </a:moveTo>
                <a:cubicBezTo>
                  <a:pt x="313098" y="141746"/>
                  <a:pt x="626197" y="-16690"/>
                  <a:pt x="1004934" y="1417"/>
                </a:cubicBezTo>
                <a:cubicBezTo>
                  <a:pt x="1383671" y="19524"/>
                  <a:pt x="2043066" y="241334"/>
                  <a:pt x="2272420" y="408823"/>
                </a:cubicBezTo>
                <a:cubicBezTo>
                  <a:pt x="2501774" y="576312"/>
                  <a:pt x="2367481" y="903746"/>
                  <a:pt x="2381061" y="1006352"/>
                </a:cubicBezTo>
              </a:path>
            </a:pathLst>
          </a:custGeom>
          <a:noFill/>
          <a:ln w="22225">
            <a:solidFill>
              <a:schemeClr val="tx1"/>
            </a:solidFill>
            <a:tailEnd len="lg" type="stealth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92195B4D-9733-4081-9194-71CB25DB501B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04800" y="228600"/>
            <a:ext cx="8839200" cy="1066800"/>
          </a:xfrm>
        </p:spPr>
        <p:txBody>
          <a:bodyPr numCol="1">
            <a:normAutofit fontScale="90000"/>
          </a:bodyPr>
          <a:lstStyle/>
          <a:p>
            <a:pPr>
              <a:defRPr/>
            </a:pPr>
            <a:r>
              <a:rPr altLang="zh-CN" dirty="0" lang="en-US" sz="3600"/>
              <a:t>Organization of Virtual Memory: Data &amp; BSS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CB88854C-AEC2-4ECC-A21E-78598ED6E1D8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365125" y="1563688"/>
            <a:ext cx="6111875" cy="4114800"/>
          </a:xfrm>
        </p:spPr>
        <p:txBody>
          <a:bodyPr numCol="1"/>
          <a:lstStyle/>
          <a:p>
            <a:r>
              <a:rPr altLang="zh-CN" b="1" lang="en-US"/>
              <a:t>Data</a:t>
            </a:r>
            <a:r>
              <a:rPr altLang="zh-CN" lang="en-US"/>
              <a:t>: </a:t>
            </a:r>
            <a:r>
              <a:rPr altLang="zh-CN" lang="en-US">
                <a:solidFill>
                  <a:srgbClr val="0070C0"/>
                </a:solidFill>
              </a:rPr>
              <a:t>initialized global data </a:t>
            </a:r>
            <a:r>
              <a:rPr altLang="zh-CN" lang="en-US"/>
              <a:t>in the program</a:t>
            </a:r>
          </a:p>
          <a:p>
            <a:pPr lvl="1"/>
            <a:r>
              <a:rPr altLang="zh-CN" lang="en-US"/>
              <a:t>E.g: </a:t>
            </a:r>
            <a:r>
              <a:rPr altLang="zh-CN" lang="en-US">
                <a:solidFill>
                  <a:srgbClr val="0070C0"/>
                </a:solidFill>
              </a:rPr>
              <a:t>int size = 100;</a:t>
            </a:r>
          </a:p>
          <a:p>
            <a:pPr lvl="1"/>
            <a:endParaRPr altLang="zh-CN" lang="en-US">
              <a:solidFill>
                <a:schemeClr val="folHlink"/>
              </a:solidFill>
            </a:endParaRPr>
          </a:p>
          <a:p>
            <a:r>
              <a:rPr altLang="zh-CN" b="1" lang="en-US"/>
              <a:t>BSS</a:t>
            </a:r>
            <a:r>
              <a:rPr altLang="zh-CN" lang="en-US"/>
              <a:t>: </a:t>
            </a:r>
            <a:r>
              <a:rPr altLang="zh-CN" lang="en-US">
                <a:solidFill>
                  <a:srgbClr val="0070C0"/>
                </a:solidFill>
              </a:rPr>
              <a:t>un-initialized global data </a:t>
            </a:r>
            <a:r>
              <a:rPr altLang="zh-CN" lang="en-US"/>
              <a:t>in the program</a:t>
            </a:r>
          </a:p>
          <a:p>
            <a:pPr lvl="1"/>
            <a:r>
              <a:rPr altLang="zh-CN" lang="en-US"/>
              <a:t>E.g: </a:t>
            </a:r>
            <a:r>
              <a:rPr altLang="zh-CN" lang="en-US">
                <a:solidFill>
                  <a:srgbClr val="0070C0"/>
                </a:solidFill>
              </a:rPr>
              <a:t>int length</a:t>
            </a:r>
            <a:r>
              <a:rPr altLang="zh-CN" lang="en-US">
                <a:solidFill>
                  <a:schemeClr val="folHlink"/>
                </a:solidFill>
              </a:rPr>
              <a:t>;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D356F23F-0FB3-43F1-BB66-9C8A31BAD1A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endParaRPr altLang="en-PK" b="1" lang="en-PK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36081B63-08A0-47B6-8FA1-42BED212234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5257800" y="5678488"/>
            <a:ext cx="15636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609DEDD2-714E-4505-9E71-9D2527C9DA7A}"/>
              </a:ext>
            </a:extLst>
          </p:cNvPr>
          <p:cNvSpPr txBox="1">
            <a:spLocks noChangeArrowheads="1"/>
          </p:cNvSpPr>
          <p:nvPr/>
        </p:nvSpPr>
        <p:spPr>
          <a:xfrm>
            <a:off x="6629400" y="2209800"/>
            <a:ext cx="381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03610290-4748-44CF-AD8E-E08B28FE9E4D}"/>
              </a:ext>
            </a:extLst>
          </p:cNvPr>
          <p:cNvSpPr>
            <a:spLocks noChangeShapeType="1"/>
          </p:cNvSpPr>
          <p:nvPr/>
        </p:nvSpPr>
        <p:spPr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0B849152-81E1-470F-8A15-9D0D6C2C7DD8}"/>
              </a:ext>
            </a:extLst>
          </p:cNvPr>
          <p:cNvSpPr txBox="1">
            <a:spLocks noChangeArrowheads="1"/>
          </p:cNvSpPr>
          <p:nvPr/>
        </p:nvSpPr>
        <p:spPr>
          <a:xfrm>
            <a:off x="7391400" y="2438400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E811CB61-E2B9-4E27-96D7-E708EF616278}"/>
              </a:ext>
            </a:extLst>
          </p:cNvPr>
          <p:cNvSpPr txBox="1">
            <a:spLocks noChangeArrowheads="1"/>
          </p:cNvSpPr>
          <p:nvPr/>
        </p:nvSpPr>
        <p:spPr>
          <a:xfrm>
            <a:off x="7391400" y="2895600"/>
            <a:ext cx="990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57354" name="Line 10">
            <a:extLst>
              <a:ext uri="{FF2B5EF4-FFF2-40B4-BE49-F238E27FC236}">
                <a16:creationId xmlns:a16="http://schemas.microsoft.com/office/drawing/2014/main" id="{6A8D1B26-94AF-4A9F-B3D9-012948B84E9E}"/>
              </a:ext>
            </a:extLst>
          </p:cNvPr>
          <p:cNvSpPr>
            <a:spLocks noChangeShapeType="1"/>
          </p:cNvSpPr>
          <p:nvPr/>
        </p:nvSpPr>
        <p:spPr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57355" name="Line 11">
            <a:extLst>
              <a:ext uri="{FF2B5EF4-FFF2-40B4-BE49-F238E27FC236}">
                <a16:creationId xmlns:a16="http://schemas.microsoft.com/office/drawing/2014/main" id="{875B5312-55F2-43E7-9C27-1FC3988EE596}"/>
              </a:ext>
            </a:extLst>
          </p:cNvPr>
          <p:cNvSpPr>
            <a:spLocks noChangeShapeType="1"/>
          </p:cNvSpPr>
          <p:nvPr/>
        </p:nvSpPr>
        <p:spPr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E34F00E5-B904-444A-9B61-2694FEAF1500}"/>
              </a:ext>
            </a:extLst>
          </p:cNvPr>
          <p:cNvSpPr txBox="1">
            <a:spLocks noChangeArrowheads="1"/>
          </p:cNvSpPr>
          <p:nvPr/>
        </p:nvSpPr>
        <p:spPr>
          <a:xfrm>
            <a:off x="7467600" y="3352800"/>
            <a:ext cx="762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bss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>
            <a:extLst>
              <a:ext uri="{FF2B5EF4-FFF2-40B4-BE49-F238E27FC236}">
                <a16:creationId xmlns:a16="http://schemas.microsoft.com/office/drawing/2014/main" id="{F1A73151-615F-47CC-84AA-674995578AB6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/>
            <a:r>
              <a:rPr altLang="en-PK" lang="en-US"/>
              <a:t>Contact Details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92E46D-E0A8-45E7-9DD4-031F9779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 numCol="1"/>
          <a:lstStyle/>
          <a:p>
            <a:pPr algn="just" eaLnBrk="1" hangingPunct="1">
              <a:defRPr/>
            </a:pPr>
            <a:r>
              <a:rPr b="1"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Email: </a:t>
            </a:r>
            <a:r>
              <a:rPr dirty="0" lang="en-US" sz="2400">
                <a:hlinkClick r:id="rId2"/>
              </a:rPr>
              <a:t>hira.naveed@nu.edu.pk</a:t>
            </a:r>
            <a:endParaRPr dirty="0" lang="en-US" sz="2400"/>
          </a:p>
          <a:p>
            <a:pPr algn="just" eaLnBrk="1" hangingPunct="1">
              <a:defRPr/>
            </a:pPr>
            <a:endParaRPr dirty="0" lang="en-US" sz="2400"/>
          </a:p>
          <a:p>
            <a:pPr>
              <a:defRPr/>
            </a:pPr>
            <a:r>
              <a:rPr b="1"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Office</a:t>
            </a:r>
            <a:r>
              <a:rPr b="1" dirty="0" lang="en-US">
                <a:latin charset="0" panose="020B0604020202020204" pitchFamily="34" typeface="Arial"/>
                <a:cs charset="0" panose="020B0604020202020204" pitchFamily="34" typeface="Arial"/>
              </a:rPr>
              <a:t>: </a:t>
            </a:r>
          </a:p>
          <a:p>
            <a:pPr lvl="1">
              <a:defRPr/>
            </a:pPr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Room 304-F, 3rd Floor Block A</a:t>
            </a:r>
          </a:p>
          <a:p>
            <a:pPr lvl="1">
              <a:defRPr/>
            </a:pPr>
            <a:endParaRPr dirty="0" lang="en-US" sz="24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lvl="1">
              <a:defRPr/>
            </a:pPr>
            <a:r>
              <a:rPr b="1"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Contact Hours</a:t>
            </a:r>
          </a:p>
          <a:p>
            <a:pPr lvl="3">
              <a:defRPr/>
            </a:pPr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Tuesday:         11</a:t>
            </a:r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  <a:sym charset="2" panose="05000000000000000000" pitchFamily="2" typeface="Wingdings"/>
              </a:rPr>
              <a:t>:30 to 05:15</a:t>
            </a:r>
          </a:p>
          <a:p>
            <a:pPr lvl="3">
              <a:defRPr/>
            </a:pPr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Wednesday:</a:t>
            </a:r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  <a:sym charset="2" panose="05000000000000000000" pitchFamily="2" typeface="Wingdings"/>
              </a:rPr>
              <a:t>    02:30 to 04:00</a:t>
            </a:r>
          </a:p>
          <a:p>
            <a:pPr indent="0" lvl="3" marL="1028700">
              <a:buFont charset="0" panose="020B0604020202020204" pitchFamily="34" typeface="Arial"/>
              <a:buNone/>
              <a:defRPr/>
            </a:pPr>
            <a:endParaRPr dirty="0" lang="en-US" sz="2400">
              <a:latin charset="0" panose="020B0604020202020204" pitchFamily="34" typeface="Arial"/>
              <a:cs charset="0" panose="020B0604020202020204" pitchFamily="34" typeface="Arial"/>
              <a:sym charset="2" panose="05000000000000000000" pitchFamily="2" typeface="Wingdings"/>
            </a:endParaRPr>
          </a:p>
          <a:p>
            <a:pPr lvl="1">
              <a:defRPr/>
            </a:pPr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  <a:sym charset="2" panose="05000000000000000000" pitchFamily="2" typeface="Wingdings"/>
              </a:rPr>
              <a:t>You can email and check my availability before coming at any other time</a:t>
            </a:r>
            <a:endParaRPr dirty="0" lang="en-US" sz="240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3" uiExpan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2233ED2-DD1E-4FD3-A03C-F3428F231C18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42900" y="149225"/>
            <a:ext cx="8267700" cy="1147763"/>
          </a:xfrm>
        </p:spPr>
        <p:txBody>
          <a:bodyPr numCol="1"/>
          <a:lstStyle/>
          <a:p>
            <a:r>
              <a:rPr altLang="zh-CN" lang="en-US"/>
              <a:t>Organization of Virtual Memory: Heap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8BE67C1-09F3-4C1D-95BE-191C767AE767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533400" y="1865313"/>
            <a:ext cx="5915025" cy="4114800"/>
          </a:xfrm>
        </p:spPr>
        <p:txBody>
          <a:bodyPr numCol="1"/>
          <a:lstStyle/>
          <a:p>
            <a:r>
              <a:rPr altLang="zh-CN" b="1" lang="en-US"/>
              <a:t>Heap</a:t>
            </a:r>
            <a:r>
              <a:rPr altLang="zh-CN" lang="en-US"/>
              <a:t>: </a:t>
            </a:r>
            <a:r>
              <a:rPr altLang="zh-CN" lang="en-US">
                <a:solidFill>
                  <a:srgbClr val="0070C0"/>
                </a:solidFill>
              </a:rPr>
              <a:t>dynamically-allocated spaces</a:t>
            </a:r>
          </a:p>
          <a:p>
            <a:pPr lvl="1"/>
            <a:r>
              <a:rPr altLang="zh-CN" lang="en-US"/>
              <a:t>E.g: </a:t>
            </a:r>
            <a:r>
              <a:rPr altLang="zh-CN" lang="en-US">
                <a:solidFill>
                  <a:srgbClr val="0070C0"/>
                </a:solidFill>
              </a:rPr>
              <a:t>new, delete</a:t>
            </a:r>
          </a:p>
          <a:p>
            <a:pPr lvl="1"/>
            <a:endParaRPr altLang="zh-CN" lang="en-US">
              <a:solidFill>
                <a:srgbClr val="0070C0"/>
              </a:solidFill>
            </a:endParaRPr>
          </a:p>
          <a:p>
            <a:pPr lvl="1"/>
            <a:r>
              <a:rPr altLang="zh-CN" lang="en-US">
                <a:solidFill>
                  <a:srgbClr val="0070C0"/>
                </a:solidFill>
              </a:rPr>
              <a:t>dynamically grows </a:t>
            </a:r>
            <a:r>
              <a:rPr altLang="zh-CN" lang="en-US"/>
              <a:t>as program runs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D074316-4C69-42D6-8568-59BC39D2EA5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0" y="24384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endParaRPr altLang="en-PK" b="1" lang="en-PK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05DFC9F1-D9FF-4C5D-93AE-AB612C793A1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172075" y="5851525"/>
            <a:ext cx="15636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36BA1BA4-6905-4E04-BB05-8BC9AEC0C859}"/>
              </a:ext>
            </a:extLst>
          </p:cNvPr>
          <p:cNvSpPr txBox="1">
            <a:spLocks noChangeArrowheads="1"/>
          </p:cNvSpPr>
          <p:nvPr/>
        </p:nvSpPr>
        <p:spPr>
          <a:xfrm>
            <a:off x="6543675" y="2382838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E8E25A0B-68BB-428E-94A6-55FB388B6396}"/>
              </a:ext>
            </a:extLst>
          </p:cNvPr>
          <p:cNvSpPr>
            <a:spLocks noChangeShapeType="1"/>
          </p:cNvSpPr>
          <p:nvPr/>
        </p:nvSpPr>
        <p:spPr>
          <a:xfrm>
            <a:off x="6848475" y="30686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915FFCB2-B02A-41E0-A54C-38F627596281}"/>
              </a:ext>
            </a:extLst>
          </p:cNvPr>
          <p:cNvSpPr txBox="1">
            <a:spLocks noChangeArrowheads="1"/>
          </p:cNvSpPr>
          <p:nvPr/>
        </p:nvSpPr>
        <p:spPr>
          <a:xfrm>
            <a:off x="7305675" y="2611438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57EBCE15-D6B1-42E3-BD20-663EFC7818A6}"/>
              </a:ext>
            </a:extLst>
          </p:cNvPr>
          <p:cNvSpPr txBox="1">
            <a:spLocks noChangeArrowheads="1"/>
          </p:cNvSpPr>
          <p:nvPr/>
        </p:nvSpPr>
        <p:spPr>
          <a:xfrm>
            <a:off x="7305675" y="3068638"/>
            <a:ext cx="1143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59402" name="Line 10">
            <a:extLst>
              <a:ext uri="{FF2B5EF4-FFF2-40B4-BE49-F238E27FC236}">
                <a16:creationId xmlns:a16="http://schemas.microsoft.com/office/drawing/2014/main" id="{C3EA80F7-3EA8-4FF4-A841-E110B7880E64}"/>
              </a:ext>
            </a:extLst>
          </p:cNvPr>
          <p:cNvSpPr>
            <a:spLocks noChangeShapeType="1"/>
          </p:cNvSpPr>
          <p:nvPr/>
        </p:nvSpPr>
        <p:spPr>
          <a:xfrm>
            <a:off x="6848475" y="35258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59403" name="Line 11">
            <a:extLst>
              <a:ext uri="{FF2B5EF4-FFF2-40B4-BE49-F238E27FC236}">
                <a16:creationId xmlns:a16="http://schemas.microsoft.com/office/drawing/2014/main" id="{668E0140-4B22-4694-9B38-DC13C9A1F73A}"/>
              </a:ext>
            </a:extLst>
          </p:cNvPr>
          <p:cNvSpPr>
            <a:spLocks noChangeShapeType="1"/>
          </p:cNvSpPr>
          <p:nvPr/>
        </p:nvSpPr>
        <p:spPr>
          <a:xfrm>
            <a:off x="6848475" y="39830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FCCACC41-13AF-458A-B05C-C4581681846F}"/>
              </a:ext>
            </a:extLst>
          </p:cNvPr>
          <p:cNvSpPr txBox="1">
            <a:spLocks noChangeArrowheads="1"/>
          </p:cNvSpPr>
          <p:nvPr/>
        </p:nvSpPr>
        <p:spPr>
          <a:xfrm>
            <a:off x="7381875" y="3525838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bss</a:t>
            </a:r>
          </a:p>
        </p:txBody>
      </p:sp>
      <p:sp>
        <p:nvSpPr>
          <p:cNvPr id="59405" name="Line 14">
            <a:extLst>
              <a:ext uri="{FF2B5EF4-FFF2-40B4-BE49-F238E27FC236}">
                <a16:creationId xmlns:a16="http://schemas.microsoft.com/office/drawing/2014/main" id="{96252C41-C065-4FF9-9689-64D41AB34A71}"/>
              </a:ext>
            </a:extLst>
          </p:cNvPr>
          <p:cNvSpPr>
            <a:spLocks noChangeShapeType="1"/>
          </p:cNvSpPr>
          <p:nvPr/>
        </p:nvSpPr>
        <p:spPr>
          <a:xfrm>
            <a:off x="6848475" y="45926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59406" name="Text Box 15">
            <a:extLst>
              <a:ext uri="{FF2B5EF4-FFF2-40B4-BE49-F238E27FC236}">
                <a16:creationId xmlns:a16="http://schemas.microsoft.com/office/drawing/2014/main" id="{C42FA68F-246F-40ED-B68E-038F029BB201}"/>
              </a:ext>
            </a:extLst>
          </p:cNvPr>
          <p:cNvSpPr txBox="1">
            <a:spLocks noChangeArrowheads="1"/>
          </p:cNvSpPr>
          <p:nvPr/>
        </p:nvSpPr>
        <p:spPr>
          <a:xfrm>
            <a:off x="7305675" y="4135438"/>
            <a:ext cx="1143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heap</a:t>
            </a:r>
          </a:p>
        </p:txBody>
      </p:sp>
      <p:sp>
        <p:nvSpPr>
          <p:cNvPr id="59407" name="Line 16">
            <a:extLst>
              <a:ext uri="{FF2B5EF4-FFF2-40B4-BE49-F238E27FC236}">
                <a16:creationId xmlns:a16="http://schemas.microsoft.com/office/drawing/2014/main" id="{634EABC9-20C4-4544-AC2B-79A38B6E155F}"/>
              </a:ext>
            </a:extLst>
          </p:cNvPr>
          <p:cNvSpPr>
            <a:spLocks noChangeShapeType="1"/>
          </p:cNvSpPr>
          <p:nvPr/>
        </p:nvSpPr>
        <p:spPr>
          <a:xfrm>
            <a:off x="7686675" y="4592638"/>
            <a:ext cx="0" cy="381000"/>
          </a:xfrm>
          <a:prstGeom prst="line">
            <a:avLst/>
          </a:prstGeom>
          <a:noFill/>
          <a:ln w="15875">
            <a:solidFill>
              <a:srgbClr val="2C14DE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96ECC05-BD82-4B55-8671-505B005BB09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342900" y="149225"/>
            <a:ext cx="8267700" cy="1147763"/>
          </a:xfrm>
        </p:spPr>
        <p:txBody>
          <a:bodyPr numCol="1"/>
          <a:lstStyle/>
          <a:p>
            <a:r>
              <a:rPr altLang="zh-CN" lang="en-US"/>
              <a:t>Organization of Virtual Memory: Stack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29E0BB3-329C-49C9-8BD4-68DFC5A0F7CF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533400" y="1865313"/>
            <a:ext cx="5915025" cy="4114800"/>
          </a:xfrm>
        </p:spPr>
        <p:txBody>
          <a:bodyPr numCol="1"/>
          <a:lstStyle/>
          <a:p>
            <a:r>
              <a:rPr altLang="zh-CN" b="1" lang="en-US"/>
              <a:t>Stack</a:t>
            </a:r>
            <a:r>
              <a:rPr altLang="zh-CN" lang="en-US"/>
              <a:t>: </a:t>
            </a:r>
            <a:r>
              <a:rPr altLang="zh-CN" lang="en-US">
                <a:solidFill>
                  <a:srgbClr val="0070C0"/>
                </a:solidFill>
              </a:rPr>
              <a:t>local variables</a:t>
            </a:r>
            <a:r>
              <a:rPr altLang="zh-CN" lang="en-US">
                <a:solidFill>
                  <a:srgbClr val="2C14DE"/>
                </a:solidFill>
              </a:rPr>
              <a:t> </a:t>
            </a:r>
            <a:r>
              <a:rPr altLang="zh-CN" lang="en-US"/>
              <a:t>in functions</a:t>
            </a:r>
          </a:p>
          <a:p>
            <a:pPr lvl="1"/>
            <a:r>
              <a:rPr altLang="zh-CN" lang="en-US"/>
              <a:t>support </a:t>
            </a:r>
            <a:r>
              <a:rPr altLang="zh-CN" lang="en-US">
                <a:solidFill>
                  <a:srgbClr val="0070C0"/>
                </a:solidFill>
              </a:rPr>
              <a:t>function call/return </a:t>
            </a:r>
            <a:r>
              <a:rPr altLang="zh-CN" lang="en-US"/>
              <a:t>and </a:t>
            </a:r>
            <a:r>
              <a:rPr altLang="zh-CN" lang="en-US">
                <a:solidFill>
                  <a:srgbClr val="0070C0"/>
                </a:solidFill>
              </a:rPr>
              <a:t>recursive functions</a:t>
            </a:r>
          </a:p>
          <a:p>
            <a:pPr lvl="1"/>
            <a:endParaRPr altLang="zh-CN" lang="en-US">
              <a:solidFill>
                <a:srgbClr val="0070C0"/>
              </a:solidFill>
            </a:endParaRPr>
          </a:p>
          <a:p>
            <a:pPr lvl="1"/>
            <a:r>
              <a:rPr altLang="zh-CN" lang="en-US"/>
              <a:t>grow to </a:t>
            </a:r>
            <a:r>
              <a:rPr altLang="zh-CN" lang="en-US">
                <a:solidFill>
                  <a:srgbClr val="0070C0"/>
                </a:solidFill>
              </a:rPr>
              <a:t>low address</a:t>
            </a:r>
          </a:p>
          <a:p>
            <a:endParaRPr altLang="zh-CN" 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A3114048-EB1E-47B8-85FA-04ACDB89B7C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0" y="24384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endParaRPr altLang="en-PK" b="1" lang="en-PK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5EF88237-ECE7-49B0-998A-464232004E2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172075" y="5851525"/>
            <a:ext cx="15636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B471D548-90F5-4AB5-BB0E-D0EAB5F2B17D}"/>
              </a:ext>
            </a:extLst>
          </p:cNvPr>
          <p:cNvSpPr txBox="1">
            <a:spLocks noChangeArrowheads="1"/>
          </p:cNvSpPr>
          <p:nvPr/>
        </p:nvSpPr>
        <p:spPr>
          <a:xfrm>
            <a:off x="6543675" y="2382838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60423" name="Line 7">
            <a:extLst>
              <a:ext uri="{FF2B5EF4-FFF2-40B4-BE49-F238E27FC236}">
                <a16:creationId xmlns:a16="http://schemas.microsoft.com/office/drawing/2014/main" id="{BEB8CDCD-E4BD-4731-86C7-22010F0BAFE8}"/>
              </a:ext>
            </a:extLst>
          </p:cNvPr>
          <p:cNvSpPr>
            <a:spLocks noChangeShapeType="1"/>
          </p:cNvSpPr>
          <p:nvPr/>
        </p:nvSpPr>
        <p:spPr>
          <a:xfrm>
            <a:off x="6848475" y="30686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60459801-A121-4E95-9A26-6123B1C218FE}"/>
              </a:ext>
            </a:extLst>
          </p:cNvPr>
          <p:cNvSpPr txBox="1">
            <a:spLocks noChangeArrowheads="1"/>
          </p:cNvSpPr>
          <p:nvPr/>
        </p:nvSpPr>
        <p:spPr>
          <a:xfrm>
            <a:off x="7305675" y="2611438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60425" name="Text Box 9">
            <a:extLst>
              <a:ext uri="{FF2B5EF4-FFF2-40B4-BE49-F238E27FC236}">
                <a16:creationId xmlns:a16="http://schemas.microsoft.com/office/drawing/2014/main" id="{278D65AA-281D-4CB4-A9D2-0AD190542101}"/>
              </a:ext>
            </a:extLst>
          </p:cNvPr>
          <p:cNvSpPr txBox="1">
            <a:spLocks noChangeArrowheads="1"/>
          </p:cNvSpPr>
          <p:nvPr/>
        </p:nvSpPr>
        <p:spPr>
          <a:xfrm>
            <a:off x="7305675" y="3068638"/>
            <a:ext cx="1143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60426" name="Line 10">
            <a:extLst>
              <a:ext uri="{FF2B5EF4-FFF2-40B4-BE49-F238E27FC236}">
                <a16:creationId xmlns:a16="http://schemas.microsoft.com/office/drawing/2014/main" id="{2184D27B-4382-40EB-8E61-25F9C5C0157C}"/>
              </a:ext>
            </a:extLst>
          </p:cNvPr>
          <p:cNvSpPr>
            <a:spLocks noChangeShapeType="1"/>
          </p:cNvSpPr>
          <p:nvPr/>
        </p:nvSpPr>
        <p:spPr>
          <a:xfrm>
            <a:off x="6848475" y="35258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0427" name="Line 11">
            <a:extLst>
              <a:ext uri="{FF2B5EF4-FFF2-40B4-BE49-F238E27FC236}">
                <a16:creationId xmlns:a16="http://schemas.microsoft.com/office/drawing/2014/main" id="{7C35FF91-0C61-4335-93DF-0C74727F9BE9}"/>
              </a:ext>
            </a:extLst>
          </p:cNvPr>
          <p:cNvSpPr>
            <a:spLocks noChangeShapeType="1"/>
          </p:cNvSpPr>
          <p:nvPr/>
        </p:nvSpPr>
        <p:spPr>
          <a:xfrm>
            <a:off x="6848475" y="39830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0428" name="Text Box 12">
            <a:extLst>
              <a:ext uri="{FF2B5EF4-FFF2-40B4-BE49-F238E27FC236}">
                <a16:creationId xmlns:a16="http://schemas.microsoft.com/office/drawing/2014/main" id="{77019AC7-7E74-4AD4-8223-E9FCA5DAEE7D}"/>
              </a:ext>
            </a:extLst>
          </p:cNvPr>
          <p:cNvSpPr txBox="1">
            <a:spLocks noChangeArrowheads="1"/>
          </p:cNvSpPr>
          <p:nvPr/>
        </p:nvSpPr>
        <p:spPr>
          <a:xfrm>
            <a:off x="7381875" y="3525838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bss</a:t>
            </a:r>
          </a:p>
        </p:txBody>
      </p:sp>
      <p:sp>
        <p:nvSpPr>
          <p:cNvPr id="60429" name="Line 14">
            <a:extLst>
              <a:ext uri="{FF2B5EF4-FFF2-40B4-BE49-F238E27FC236}">
                <a16:creationId xmlns:a16="http://schemas.microsoft.com/office/drawing/2014/main" id="{60CAAE54-BBC6-4FC7-8433-226D2DBEC049}"/>
              </a:ext>
            </a:extLst>
          </p:cNvPr>
          <p:cNvSpPr>
            <a:spLocks noChangeShapeType="1"/>
          </p:cNvSpPr>
          <p:nvPr/>
        </p:nvSpPr>
        <p:spPr>
          <a:xfrm>
            <a:off x="6848475" y="45926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0430" name="Text Box 15">
            <a:extLst>
              <a:ext uri="{FF2B5EF4-FFF2-40B4-BE49-F238E27FC236}">
                <a16:creationId xmlns:a16="http://schemas.microsoft.com/office/drawing/2014/main" id="{D1456F63-E032-4B1B-A840-91859CEA4D05}"/>
              </a:ext>
            </a:extLst>
          </p:cNvPr>
          <p:cNvSpPr txBox="1">
            <a:spLocks noChangeArrowheads="1"/>
          </p:cNvSpPr>
          <p:nvPr/>
        </p:nvSpPr>
        <p:spPr>
          <a:xfrm>
            <a:off x="7305675" y="4135438"/>
            <a:ext cx="1143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heap</a:t>
            </a:r>
          </a:p>
        </p:txBody>
      </p:sp>
      <p:sp>
        <p:nvSpPr>
          <p:cNvPr id="60431" name="Line 16">
            <a:extLst>
              <a:ext uri="{FF2B5EF4-FFF2-40B4-BE49-F238E27FC236}">
                <a16:creationId xmlns:a16="http://schemas.microsoft.com/office/drawing/2014/main" id="{3938C5D3-E92B-4F12-BEB0-63FFE13FB931}"/>
              </a:ext>
            </a:extLst>
          </p:cNvPr>
          <p:cNvSpPr>
            <a:spLocks noChangeShapeType="1"/>
          </p:cNvSpPr>
          <p:nvPr/>
        </p:nvSpPr>
        <p:spPr>
          <a:xfrm>
            <a:off x="7686675" y="4592638"/>
            <a:ext cx="0" cy="381000"/>
          </a:xfrm>
          <a:prstGeom prst="line">
            <a:avLst/>
          </a:prstGeom>
          <a:noFill/>
          <a:ln w="15875">
            <a:solidFill>
              <a:srgbClr val="2C14DE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0432" name="Text Box 16">
            <a:extLst>
              <a:ext uri="{FF2B5EF4-FFF2-40B4-BE49-F238E27FC236}">
                <a16:creationId xmlns:a16="http://schemas.microsoft.com/office/drawing/2014/main" id="{205EC4B1-C11E-4B5A-90DF-846ED3294596}"/>
              </a:ext>
            </a:extLst>
          </p:cNvPr>
          <p:cNvSpPr txBox="1">
            <a:spLocks noChangeArrowheads="1"/>
          </p:cNvSpPr>
          <p:nvPr/>
        </p:nvSpPr>
        <p:spPr>
          <a:xfrm>
            <a:off x="7305675" y="5610225"/>
            <a:ext cx="1143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stack</a:t>
            </a:r>
          </a:p>
        </p:txBody>
      </p:sp>
      <p:sp>
        <p:nvSpPr>
          <p:cNvPr id="60433" name="Line 17">
            <a:extLst>
              <a:ext uri="{FF2B5EF4-FFF2-40B4-BE49-F238E27FC236}">
                <a16:creationId xmlns:a16="http://schemas.microsoft.com/office/drawing/2014/main" id="{D4E19630-17D5-4BB3-9C65-B2F44E150DAC}"/>
              </a:ext>
            </a:extLst>
          </p:cNvPr>
          <p:cNvSpPr>
            <a:spLocks noChangeShapeType="1"/>
          </p:cNvSpPr>
          <p:nvPr/>
        </p:nvSpPr>
        <p:spPr>
          <a:xfrm>
            <a:off x="68580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0434" name="Line 18">
            <a:extLst>
              <a:ext uri="{FF2B5EF4-FFF2-40B4-BE49-F238E27FC236}">
                <a16:creationId xmlns:a16="http://schemas.microsoft.com/office/drawing/2014/main" id="{12AC65BD-7D1B-467F-B8BA-76C3995D330A}"/>
              </a:ext>
            </a:extLst>
          </p:cNvPr>
          <p:cNvSpPr>
            <a:spLocks noChangeShapeType="1"/>
          </p:cNvSpPr>
          <p:nvPr/>
        </p:nvSpPr>
        <p:spPr>
          <a:xfrm flipV="1">
            <a:off x="7686675" y="5202238"/>
            <a:ext cx="0" cy="360362"/>
          </a:xfrm>
          <a:prstGeom prst="line">
            <a:avLst/>
          </a:prstGeom>
          <a:noFill/>
          <a:ln w="19050">
            <a:solidFill>
              <a:srgbClr val="2C14DE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58BF595-BD54-41C2-8C71-07CDB571E77A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495300" y="149225"/>
            <a:ext cx="8153400" cy="1066800"/>
          </a:xfrm>
        </p:spPr>
        <p:txBody>
          <a:bodyPr numCol="1"/>
          <a:lstStyle/>
          <a:p>
            <a:r>
              <a:rPr altLang="zh-CN" lang="en-US"/>
              <a:t>Summary: Process Address Space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E5282C26-5AAD-4456-8AF8-8D580D20BA03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495300" y="1468438"/>
            <a:ext cx="6013450" cy="4840287"/>
          </a:xfrm>
        </p:spPr>
        <p:txBody>
          <a:bodyPr numCol="1"/>
          <a:lstStyle/>
          <a:p>
            <a:r>
              <a:rPr altLang="zh-CN" b="1" lang="en-US"/>
              <a:t>text: </a:t>
            </a:r>
            <a:r>
              <a:rPr altLang="zh-CN" lang="en-US"/>
              <a:t>program text/code</a:t>
            </a:r>
          </a:p>
          <a:p>
            <a:endParaRPr altLang="zh-CN" lang="en-US"/>
          </a:p>
          <a:p>
            <a:r>
              <a:rPr altLang="zh-CN" b="1" lang="en-US"/>
              <a:t>data: </a:t>
            </a:r>
            <a:r>
              <a:rPr altLang="zh-CN" lang="en-US"/>
              <a:t>initialized globals &amp; static data</a:t>
            </a:r>
          </a:p>
          <a:p>
            <a:endParaRPr altLang="zh-CN" lang="en-US"/>
          </a:p>
          <a:p>
            <a:r>
              <a:rPr altLang="zh-CN" b="1" lang="en-US"/>
              <a:t>bss: </a:t>
            </a:r>
            <a:r>
              <a:rPr altLang="zh-CN" lang="en-US"/>
              <a:t>un-initialized globals &amp; static data</a:t>
            </a:r>
          </a:p>
          <a:p>
            <a:endParaRPr altLang="zh-CN" lang="en-US"/>
          </a:p>
          <a:p>
            <a:r>
              <a:rPr altLang="zh-CN" b="1" lang="en-US"/>
              <a:t>heap: </a:t>
            </a:r>
            <a:r>
              <a:rPr altLang="zh-CN" lang="en-US"/>
              <a:t>dynamically managed memory</a:t>
            </a:r>
          </a:p>
          <a:p>
            <a:endParaRPr altLang="zh-CN" lang="en-US"/>
          </a:p>
          <a:p>
            <a:r>
              <a:rPr altLang="zh-CN" b="1" lang="en-US"/>
              <a:t>stack: </a:t>
            </a:r>
            <a:r>
              <a:rPr altLang="zh-CN" lang="en-US"/>
              <a:t>function’s local variables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361841F9-4F72-4947-B5CE-6F6C7E0C8BE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0" y="24384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endParaRPr altLang="en-PK" b="1" lang="en-PK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AB81B11A-233B-4A09-AE9D-A04D3554B63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172075" y="5851525"/>
            <a:ext cx="15636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8092DB51-3374-4182-A282-652AE29951E3}"/>
              </a:ext>
            </a:extLst>
          </p:cNvPr>
          <p:cNvSpPr txBox="1">
            <a:spLocks noChangeArrowheads="1"/>
          </p:cNvSpPr>
          <p:nvPr/>
        </p:nvSpPr>
        <p:spPr>
          <a:xfrm>
            <a:off x="6543675" y="2382838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61447" name="Line 7">
            <a:extLst>
              <a:ext uri="{FF2B5EF4-FFF2-40B4-BE49-F238E27FC236}">
                <a16:creationId xmlns:a16="http://schemas.microsoft.com/office/drawing/2014/main" id="{AE5CDC79-158B-49A9-80F6-8C2CF0E7B819}"/>
              </a:ext>
            </a:extLst>
          </p:cNvPr>
          <p:cNvSpPr>
            <a:spLocks noChangeShapeType="1"/>
          </p:cNvSpPr>
          <p:nvPr/>
        </p:nvSpPr>
        <p:spPr>
          <a:xfrm>
            <a:off x="6848475" y="30686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01A38BF8-52EF-4475-8B23-04930DA24569}"/>
              </a:ext>
            </a:extLst>
          </p:cNvPr>
          <p:cNvSpPr txBox="1">
            <a:spLocks noChangeArrowheads="1"/>
          </p:cNvSpPr>
          <p:nvPr/>
        </p:nvSpPr>
        <p:spPr>
          <a:xfrm>
            <a:off x="7305675" y="2611438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D472C1C5-183C-4467-BDE7-53B9504D9974}"/>
              </a:ext>
            </a:extLst>
          </p:cNvPr>
          <p:cNvSpPr txBox="1">
            <a:spLocks noChangeArrowheads="1"/>
          </p:cNvSpPr>
          <p:nvPr/>
        </p:nvSpPr>
        <p:spPr>
          <a:xfrm>
            <a:off x="7305675" y="3068638"/>
            <a:ext cx="1143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61450" name="Line 10">
            <a:extLst>
              <a:ext uri="{FF2B5EF4-FFF2-40B4-BE49-F238E27FC236}">
                <a16:creationId xmlns:a16="http://schemas.microsoft.com/office/drawing/2014/main" id="{D913564D-0649-42D5-B66E-E3C45AE274D4}"/>
              </a:ext>
            </a:extLst>
          </p:cNvPr>
          <p:cNvSpPr>
            <a:spLocks noChangeShapeType="1"/>
          </p:cNvSpPr>
          <p:nvPr/>
        </p:nvSpPr>
        <p:spPr>
          <a:xfrm>
            <a:off x="6848475" y="35258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1451" name="Line 11">
            <a:extLst>
              <a:ext uri="{FF2B5EF4-FFF2-40B4-BE49-F238E27FC236}">
                <a16:creationId xmlns:a16="http://schemas.microsoft.com/office/drawing/2014/main" id="{9739DC19-71F6-4F16-A128-CA35AF4E3AE6}"/>
              </a:ext>
            </a:extLst>
          </p:cNvPr>
          <p:cNvSpPr>
            <a:spLocks noChangeShapeType="1"/>
          </p:cNvSpPr>
          <p:nvPr/>
        </p:nvSpPr>
        <p:spPr>
          <a:xfrm>
            <a:off x="6848475" y="39830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4C464837-5D1C-43C3-B502-4B6CACF2E639}"/>
              </a:ext>
            </a:extLst>
          </p:cNvPr>
          <p:cNvSpPr txBox="1">
            <a:spLocks noChangeArrowheads="1"/>
          </p:cNvSpPr>
          <p:nvPr/>
        </p:nvSpPr>
        <p:spPr>
          <a:xfrm>
            <a:off x="7381875" y="3525838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bss</a:t>
            </a:r>
          </a:p>
        </p:txBody>
      </p:sp>
      <p:sp>
        <p:nvSpPr>
          <p:cNvPr id="61453" name="Line 14">
            <a:extLst>
              <a:ext uri="{FF2B5EF4-FFF2-40B4-BE49-F238E27FC236}">
                <a16:creationId xmlns:a16="http://schemas.microsoft.com/office/drawing/2014/main" id="{D2B0D5D3-6D6C-4DEF-BA09-FE1EB6E5ECF2}"/>
              </a:ext>
            </a:extLst>
          </p:cNvPr>
          <p:cNvSpPr>
            <a:spLocks noChangeShapeType="1"/>
          </p:cNvSpPr>
          <p:nvPr/>
        </p:nvSpPr>
        <p:spPr>
          <a:xfrm>
            <a:off x="6848475" y="45926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1454" name="Text Box 15">
            <a:extLst>
              <a:ext uri="{FF2B5EF4-FFF2-40B4-BE49-F238E27FC236}">
                <a16:creationId xmlns:a16="http://schemas.microsoft.com/office/drawing/2014/main" id="{9C77A65C-A4C7-4080-AE82-5B492BA54D75}"/>
              </a:ext>
            </a:extLst>
          </p:cNvPr>
          <p:cNvSpPr txBox="1">
            <a:spLocks noChangeArrowheads="1"/>
          </p:cNvSpPr>
          <p:nvPr/>
        </p:nvSpPr>
        <p:spPr>
          <a:xfrm>
            <a:off x="7305675" y="4135438"/>
            <a:ext cx="1143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heap</a:t>
            </a:r>
          </a:p>
        </p:txBody>
      </p:sp>
      <p:sp>
        <p:nvSpPr>
          <p:cNvPr id="61455" name="Line 16">
            <a:extLst>
              <a:ext uri="{FF2B5EF4-FFF2-40B4-BE49-F238E27FC236}">
                <a16:creationId xmlns:a16="http://schemas.microsoft.com/office/drawing/2014/main" id="{7B4A7F69-2F8B-4C14-883D-5A61BDCCA504}"/>
              </a:ext>
            </a:extLst>
          </p:cNvPr>
          <p:cNvSpPr>
            <a:spLocks noChangeShapeType="1"/>
          </p:cNvSpPr>
          <p:nvPr/>
        </p:nvSpPr>
        <p:spPr>
          <a:xfrm>
            <a:off x="7686675" y="4592638"/>
            <a:ext cx="0" cy="381000"/>
          </a:xfrm>
          <a:prstGeom prst="line">
            <a:avLst/>
          </a:prstGeom>
          <a:noFill/>
          <a:ln w="15875">
            <a:solidFill>
              <a:srgbClr val="2C14DE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1456" name="Text Box 16">
            <a:extLst>
              <a:ext uri="{FF2B5EF4-FFF2-40B4-BE49-F238E27FC236}">
                <a16:creationId xmlns:a16="http://schemas.microsoft.com/office/drawing/2014/main" id="{ABE70BDC-0617-45AF-9189-735FC521613B}"/>
              </a:ext>
            </a:extLst>
          </p:cNvPr>
          <p:cNvSpPr txBox="1">
            <a:spLocks noChangeArrowheads="1"/>
          </p:cNvSpPr>
          <p:nvPr/>
        </p:nvSpPr>
        <p:spPr>
          <a:xfrm>
            <a:off x="7305675" y="5610225"/>
            <a:ext cx="1143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stack</a:t>
            </a:r>
          </a:p>
        </p:txBody>
      </p:sp>
      <p:sp>
        <p:nvSpPr>
          <p:cNvPr id="61457" name="Line 17">
            <a:extLst>
              <a:ext uri="{FF2B5EF4-FFF2-40B4-BE49-F238E27FC236}">
                <a16:creationId xmlns:a16="http://schemas.microsoft.com/office/drawing/2014/main" id="{B8A2BE07-9903-4F16-A8C6-973F43080E45}"/>
              </a:ext>
            </a:extLst>
          </p:cNvPr>
          <p:cNvSpPr>
            <a:spLocks noChangeShapeType="1"/>
          </p:cNvSpPr>
          <p:nvPr/>
        </p:nvSpPr>
        <p:spPr>
          <a:xfrm>
            <a:off x="68580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1458" name="Line 18">
            <a:extLst>
              <a:ext uri="{FF2B5EF4-FFF2-40B4-BE49-F238E27FC236}">
                <a16:creationId xmlns:a16="http://schemas.microsoft.com/office/drawing/2014/main" id="{C24E6110-73FE-4F19-A6AB-35F951C97C40}"/>
              </a:ext>
            </a:extLst>
          </p:cNvPr>
          <p:cNvSpPr>
            <a:spLocks noChangeShapeType="1"/>
          </p:cNvSpPr>
          <p:nvPr/>
        </p:nvSpPr>
        <p:spPr>
          <a:xfrm flipV="1">
            <a:off x="7686675" y="5202238"/>
            <a:ext cx="0" cy="360362"/>
          </a:xfrm>
          <a:prstGeom prst="line">
            <a:avLst/>
          </a:prstGeom>
          <a:noFill/>
          <a:ln w="19050">
            <a:solidFill>
              <a:srgbClr val="2C14DE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8D0B6C4-E231-4601-83BC-03F34D56037F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533400" y="195263"/>
            <a:ext cx="8153400" cy="1100137"/>
          </a:xfrm>
        </p:spPr>
        <p:txBody>
          <a:bodyPr numCol="1"/>
          <a:lstStyle/>
          <a:p>
            <a:r>
              <a:rPr altLang="zh-CN" lang="en-US"/>
              <a:t>Example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474809B-A020-490A-B46E-02165028A8A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31938"/>
            <a:ext cx="8231188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4572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457200" indent="-285750" marL="7429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457200" indent="-228600" marL="11430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457200" indent="-228600" marL="16002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457200" indent="-228600" marL="20574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457200"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457200"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457200"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457200"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r>
              <a:rPr altLang="en-PK" lang="en-GB">
                <a:solidFill>
                  <a:srgbClr val="0070C0"/>
                </a:solidFill>
                <a:latin charset="0" panose="020B0609020204030204" pitchFamily="49" typeface="Consolas"/>
              </a:rPr>
              <a:t>char</a:t>
            </a:r>
            <a:r>
              <a:rPr altLang="en-PK" lang="en-GB">
                <a:latin charset="0" panose="020B0609020204030204" pitchFamily="49" typeface="Consolas"/>
              </a:rPr>
              <a:t> *string = “hello”;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br>
              <a:rPr altLang="en-PK" lang="en-GB">
                <a:latin charset="0" panose="020B0609020204030204" pitchFamily="49" typeface="Consolas"/>
              </a:rPr>
            </a:br>
            <a:r>
              <a:rPr altLang="en-PK" lang="en-GB">
                <a:solidFill>
                  <a:srgbClr val="0070C0"/>
                </a:solidFill>
                <a:latin charset="0" panose="020B0609020204030204" pitchFamily="49" typeface="Consolas"/>
              </a:rPr>
              <a:t>int </a:t>
            </a:r>
            <a:r>
              <a:rPr altLang="en-PK" lang="en-GB">
                <a:latin charset="0" panose="020B0609020204030204" pitchFamily="49" typeface="Consolas"/>
              </a:rPr>
              <a:t>iSize=8;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br>
              <a:rPr altLang="en-PK" lang="en-GB">
                <a:latin charset="0" panose="020B0609020204030204" pitchFamily="49" typeface="Consolas"/>
              </a:rPr>
            </a:br>
            <a:r>
              <a:rPr altLang="en-PK" lang="en-GB">
                <a:solidFill>
                  <a:srgbClr val="0070C0"/>
                </a:solidFill>
                <a:latin charset="0" panose="020B0609020204030204" pitchFamily="49" typeface="Consolas"/>
              </a:rPr>
              <a:t>char* </a:t>
            </a:r>
            <a:r>
              <a:rPr altLang="en-PK" lang="en-GB">
                <a:latin charset="0" panose="020B0609020204030204" pitchFamily="49" typeface="Consolas"/>
              </a:rPr>
              <a:t>f(</a:t>
            </a:r>
            <a:r>
              <a:rPr altLang="en-PK" lang="en-GB">
                <a:solidFill>
                  <a:srgbClr val="0070C0"/>
                </a:solidFill>
                <a:latin charset="0" panose="020B0609020204030204" pitchFamily="49" typeface="Consolas"/>
              </a:rPr>
              <a:t>int</a:t>
            </a:r>
            <a:r>
              <a:rPr altLang="en-PK" lang="en-GB">
                <a:latin charset="0" panose="020B0609020204030204" pitchFamily="49" typeface="Consolas"/>
              </a:rPr>
              <a:t> x)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r>
              <a:rPr altLang="en-PK" lang="en-GB">
                <a:latin charset="0" panose="020B0609020204030204" pitchFamily="49" typeface="Consolas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r>
              <a:rPr altLang="en-PK" lang="en-GB">
                <a:latin charset="0" panose="020B0609020204030204" pitchFamily="49" typeface="Consolas"/>
              </a:rPr>
              <a:t>  </a:t>
            </a:r>
            <a:r>
              <a:rPr altLang="en-PK" lang="en-GB">
                <a:solidFill>
                  <a:srgbClr val="0070C0"/>
                </a:solidFill>
                <a:latin charset="0" panose="020B0609020204030204" pitchFamily="49" typeface="Consolas"/>
              </a:rPr>
              <a:t>char</a:t>
            </a:r>
            <a:r>
              <a:rPr altLang="en-PK" lang="en-GB">
                <a:latin charset="0" panose="020B0609020204030204" pitchFamily="49" typeface="Consolas"/>
              </a:rPr>
              <a:t> *p;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br>
              <a:rPr altLang="en-PK" lang="en-GB">
                <a:latin charset="0" panose="020B0609020204030204" pitchFamily="49" typeface="Consolas"/>
              </a:rPr>
            </a:br>
            <a:r>
              <a:rPr altLang="en-PK" lang="en-GB">
                <a:latin charset="0" panose="020B0609020204030204" pitchFamily="49" typeface="Consolas"/>
              </a:rPr>
              <a:t>  p = </a:t>
            </a:r>
            <a:r>
              <a:rPr altLang="en-PK" lang="en-GB">
                <a:solidFill>
                  <a:srgbClr val="0070C0"/>
                </a:solidFill>
                <a:latin charset="0" panose="020B0609020204030204" pitchFamily="49" typeface="Consolas"/>
              </a:rPr>
              <a:t>new char</a:t>
            </a:r>
            <a:r>
              <a:rPr altLang="en-PK" lang="en-GB">
                <a:latin charset="0" panose="020B0609020204030204" pitchFamily="49" typeface="Consolas"/>
              </a:rPr>
              <a:t>[iSize];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br>
              <a:rPr altLang="en-PK" lang="en-GB">
                <a:latin charset="0" panose="020B0609020204030204" pitchFamily="49" typeface="Consolas"/>
              </a:rPr>
            </a:br>
            <a:r>
              <a:rPr altLang="en-PK" lang="en-GB">
                <a:latin charset="0" panose="020B0609020204030204" pitchFamily="49" typeface="Consolas"/>
              </a:rPr>
              <a:t>  </a:t>
            </a:r>
            <a:r>
              <a:rPr altLang="en-PK" lang="en-GB">
                <a:solidFill>
                  <a:srgbClr val="0070C0"/>
                </a:solidFill>
                <a:latin charset="0" panose="020B0609020204030204" pitchFamily="49" typeface="Consolas"/>
              </a:rPr>
              <a:t>return</a:t>
            </a:r>
            <a:r>
              <a:rPr altLang="en-PK" lang="en-GB">
                <a:latin charset="0" panose="020B0609020204030204" pitchFamily="49" typeface="Consolas"/>
              </a:rPr>
              <a:t> p;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r>
              <a:rPr altLang="en-PK" lang="en-GB">
                <a:latin charset="0" panose="020B0609020204030204" pitchFamily="49" typeface="Consolas"/>
              </a:rPr>
              <a:t>}</a:t>
            </a:r>
            <a:endParaRPr altLang="en-PK" baseline="-25000" lang="en-GB">
              <a:latin charset="0" panose="020B0609020204030204" pitchFamily="49" typeface="Consolas"/>
            </a:endParaRPr>
          </a:p>
        </p:txBody>
      </p:sp>
      <p:grpSp>
        <p:nvGrpSpPr>
          <p:cNvPr id="65" name="Group 24">
            <a:extLst>
              <a:ext uri="{FF2B5EF4-FFF2-40B4-BE49-F238E27FC236}">
                <a16:creationId xmlns:a16="http://schemas.microsoft.com/office/drawing/2014/main" id="{8EE2C441-CBAF-4048-8ACD-890249353D46}"/>
              </a:ext>
            </a:extLst>
          </p:cNvPr>
          <p:cNvGrpSpPr>
            <a:grpSpLocks/>
          </p:cNvGrpSpPr>
          <p:nvPr/>
        </p:nvGrpSpPr>
        <p:grpSpPr>
          <a:xfrm>
            <a:off x="2317750" y="2136775"/>
            <a:ext cx="4657725" cy="3652838"/>
            <a:chOff x="1776" y="1251"/>
            <a:chExt cx="2592" cy="2301"/>
          </a:xfrm>
        </p:grpSpPr>
        <p:sp>
          <p:nvSpPr>
            <p:cNvPr id="62485" name="Line 19">
              <a:extLst>
                <a:ext uri="{FF2B5EF4-FFF2-40B4-BE49-F238E27FC236}">
                  <a16:creationId xmlns:a16="http://schemas.microsoft.com/office/drawing/2014/main" id="{F4CB2890-34DA-4379-A46E-3A2E62EC65F1}"/>
                </a:ext>
              </a:extLst>
            </p:cNvPr>
            <p:cNvSpPr>
              <a:spLocks noChangeShapeType="1"/>
            </p:cNvSpPr>
            <p:nvPr/>
          </p:nvSpPr>
          <p:spPr>
            <a:xfrm>
              <a:off x="2970" y="1251"/>
              <a:ext cx="1398" cy="6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len="med" type="triangle" w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/>
            <a:lstStyle/>
            <a:p>
              <a:endParaRPr altLang="en-PK" lang="en-PK"/>
            </a:p>
          </p:txBody>
        </p:sp>
        <p:sp>
          <p:nvSpPr>
            <p:cNvPr id="62486" name="Line 21">
              <a:extLst>
                <a:ext uri="{FF2B5EF4-FFF2-40B4-BE49-F238E27FC236}">
                  <a16:creationId xmlns:a16="http://schemas.microsoft.com/office/drawing/2014/main" id="{D61A349B-66DE-4822-BE61-F06ADB4F3FB5}"/>
                </a:ext>
              </a:extLst>
            </p:cNvPr>
            <p:cNvSpPr>
              <a:spLocks noChangeShapeType="1"/>
            </p:cNvSpPr>
            <p:nvPr/>
          </p:nvSpPr>
          <p:spPr>
            <a:xfrm>
              <a:off x="1776" y="2438"/>
              <a:ext cx="2592" cy="1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len="med" type="triangle" w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/>
            <a:lstStyle/>
            <a:p>
              <a:endParaRPr altLang="en-PK" lang="en-PK"/>
            </a:p>
          </p:txBody>
        </p:sp>
        <p:sp>
          <p:nvSpPr>
            <p:cNvPr id="62487" name="Line 22">
              <a:extLst>
                <a:ext uri="{FF2B5EF4-FFF2-40B4-BE49-F238E27FC236}">
                  <a16:creationId xmlns:a16="http://schemas.microsoft.com/office/drawing/2014/main" id="{A7446740-663F-4856-939E-233FC403E44F}"/>
                </a:ext>
              </a:extLst>
            </p:cNvPr>
            <p:cNvSpPr>
              <a:spLocks noChangeShapeType="1"/>
            </p:cNvSpPr>
            <p:nvPr/>
          </p:nvSpPr>
          <p:spPr>
            <a:xfrm flipV="1">
              <a:off x="2775" y="2544"/>
              <a:ext cx="1593" cy="4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len="med" type="triangle" w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/>
            <a:lstStyle/>
            <a:p>
              <a:endParaRPr altLang="en-PK" lang="en-PK"/>
            </a:p>
          </p:txBody>
        </p:sp>
        <p:sp>
          <p:nvSpPr>
            <p:cNvPr id="62488" name="Line 23">
              <a:extLst>
                <a:ext uri="{FF2B5EF4-FFF2-40B4-BE49-F238E27FC236}">
                  <a16:creationId xmlns:a16="http://schemas.microsoft.com/office/drawing/2014/main" id="{C8386E8B-31F7-401B-87DE-EFD61523B894}"/>
                </a:ext>
              </a:extLst>
            </p:cNvPr>
            <p:cNvSpPr>
              <a:spLocks noChangeShapeType="1"/>
            </p:cNvSpPr>
            <p:nvPr/>
          </p:nvSpPr>
          <p:spPr>
            <a:xfrm>
              <a:off x="2064" y="2112"/>
              <a:ext cx="2304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len="med" type="triangle" w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numCol="1"/>
            <a:lstStyle/>
            <a:p>
              <a:endParaRPr altLang="en-PK" lang="en-PK"/>
            </a:p>
          </p:txBody>
        </p:sp>
      </p:grpSp>
      <p:sp>
        <p:nvSpPr>
          <p:cNvPr id="70" name="Right Brace 69">
            <a:extLst>
              <a:ext uri="{FF2B5EF4-FFF2-40B4-BE49-F238E27FC236}">
                <a16:creationId xmlns:a16="http://schemas.microsoft.com/office/drawing/2014/main" id="{836AF0C4-2636-4333-8621-1B6D02F71E09}"/>
              </a:ext>
            </a:extLst>
          </p:cNvPr>
          <p:cNvSpPr/>
          <p:nvPr/>
        </p:nvSpPr>
        <p:spPr>
          <a:xfrm>
            <a:off x="4265613" y="1600200"/>
            <a:ext cx="381000" cy="107473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numCol="1"/>
          <a:lstStyle/>
          <a:p>
            <a:pPr algn="ctr">
              <a:defRPr/>
            </a:pPr>
            <a:endParaRPr altLang="en-GB" lang="en-GB"/>
          </a:p>
        </p:txBody>
      </p:sp>
      <p:sp>
        <p:nvSpPr>
          <p:cNvPr id="62470" name="Rectangle 4">
            <a:extLst>
              <a:ext uri="{FF2B5EF4-FFF2-40B4-BE49-F238E27FC236}">
                <a16:creationId xmlns:a16="http://schemas.microsoft.com/office/drawing/2014/main" id="{5A0BD061-5FFF-44C2-B7E8-7C005DE68A7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975475" y="2360613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endParaRPr altLang="en-PK" b="1" lang="en-PK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62471" name="Text Box 5">
            <a:extLst>
              <a:ext uri="{FF2B5EF4-FFF2-40B4-BE49-F238E27FC236}">
                <a16:creationId xmlns:a16="http://schemas.microsoft.com/office/drawing/2014/main" id="{DB7B2CD4-734A-47A4-AB96-A31014B65CD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89550" y="5773738"/>
            <a:ext cx="15621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62472" name="Text Box 6">
            <a:extLst>
              <a:ext uri="{FF2B5EF4-FFF2-40B4-BE49-F238E27FC236}">
                <a16:creationId xmlns:a16="http://schemas.microsoft.com/office/drawing/2014/main" id="{94B904F1-D5C1-4428-AB2F-4C9624BAA2BB}"/>
              </a:ext>
            </a:extLst>
          </p:cNvPr>
          <p:cNvSpPr txBox="1">
            <a:spLocks noChangeArrowheads="1"/>
          </p:cNvSpPr>
          <p:nvPr/>
        </p:nvSpPr>
        <p:spPr>
          <a:xfrm>
            <a:off x="6661150" y="2305050"/>
            <a:ext cx="381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62473" name="Line 7">
            <a:extLst>
              <a:ext uri="{FF2B5EF4-FFF2-40B4-BE49-F238E27FC236}">
                <a16:creationId xmlns:a16="http://schemas.microsoft.com/office/drawing/2014/main" id="{144F396C-7F65-466A-9697-097C27AA5BAD}"/>
              </a:ext>
            </a:extLst>
          </p:cNvPr>
          <p:cNvSpPr>
            <a:spLocks noChangeShapeType="1"/>
          </p:cNvSpPr>
          <p:nvPr/>
        </p:nvSpPr>
        <p:spPr>
          <a:xfrm>
            <a:off x="6965950" y="29908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2474" name="Text Box 8">
            <a:extLst>
              <a:ext uri="{FF2B5EF4-FFF2-40B4-BE49-F238E27FC236}">
                <a16:creationId xmlns:a16="http://schemas.microsoft.com/office/drawing/2014/main" id="{E19F5D65-8D9F-419A-99BE-661DA2990461}"/>
              </a:ext>
            </a:extLst>
          </p:cNvPr>
          <p:cNvSpPr txBox="1">
            <a:spLocks noChangeArrowheads="1"/>
          </p:cNvSpPr>
          <p:nvPr/>
        </p:nvSpPr>
        <p:spPr>
          <a:xfrm>
            <a:off x="7423150" y="2533650"/>
            <a:ext cx="1219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62475" name="Text Box 9">
            <a:extLst>
              <a:ext uri="{FF2B5EF4-FFF2-40B4-BE49-F238E27FC236}">
                <a16:creationId xmlns:a16="http://schemas.microsoft.com/office/drawing/2014/main" id="{C6E2B2E2-3B86-4BBD-9A6A-B5FF309E4DFC}"/>
              </a:ext>
            </a:extLst>
          </p:cNvPr>
          <p:cNvSpPr txBox="1">
            <a:spLocks noChangeArrowheads="1"/>
          </p:cNvSpPr>
          <p:nvPr/>
        </p:nvSpPr>
        <p:spPr>
          <a:xfrm>
            <a:off x="7423150" y="2990850"/>
            <a:ext cx="1143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62476" name="Line 10">
            <a:extLst>
              <a:ext uri="{FF2B5EF4-FFF2-40B4-BE49-F238E27FC236}">
                <a16:creationId xmlns:a16="http://schemas.microsoft.com/office/drawing/2014/main" id="{17750D8A-28B5-4811-AB80-35ACCB9EB010}"/>
              </a:ext>
            </a:extLst>
          </p:cNvPr>
          <p:cNvSpPr>
            <a:spLocks noChangeShapeType="1"/>
          </p:cNvSpPr>
          <p:nvPr/>
        </p:nvSpPr>
        <p:spPr>
          <a:xfrm>
            <a:off x="6965950" y="34480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2477" name="Line 11">
            <a:extLst>
              <a:ext uri="{FF2B5EF4-FFF2-40B4-BE49-F238E27FC236}">
                <a16:creationId xmlns:a16="http://schemas.microsoft.com/office/drawing/2014/main" id="{130AEF4E-EE40-4468-BAF7-CD431CF56DD8}"/>
              </a:ext>
            </a:extLst>
          </p:cNvPr>
          <p:cNvSpPr>
            <a:spLocks noChangeShapeType="1"/>
          </p:cNvSpPr>
          <p:nvPr/>
        </p:nvSpPr>
        <p:spPr>
          <a:xfrm>
            <a:off x="6965950" y="39052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2478" name="Text Box 12">
            <a:extLst>
              <a:ext uri="{FF2B5EF4-FFF2-40B4-BE49-F238E27FC236}">
                <a16:creationId xmlns:a16="http://schemas.microsoft.com/office/drawing/2014/main" id="{754E570D-B510-43B9-892C-7C0AABDD45E6}"/>
              </a:ext>
            </a:extLst>
          </p:cNvPr>
          <p:cNvSpPr txBox="1">
            <a:spLocks noChangeArrowheads="1"/>
          </p:cNvSpPr>
          <p:nvPr/>
        </p:nvSpPr>
        <p:spPr>
          <a:xfrm>
            <a:off x="7499350" y="3448050"/>
            <a:ext cx="762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bss</a:t>
            </a:r>
          </a:p>
        </p:txBody>
      </p:sp>
      <p:sp>
        <p:nvSpPr>
          <p:cNvPr id="62479" name="Line 14">
            <a:extLst>
              <a:ext uri="{FF2B5EF4-FFF2-40B4-BE49-F238E27FC236}">
                <a16:creationId xmlns:a16="http://schemas.microsoft.com/office/drawing/2014/main" id="{0C67C2AB-F3DB-4A84-AA4A-47180F48A64E}"/>
              </a:ext>
            </a:extLst>
          </p:cNvPr>
          <p:cNvSpPr>
            <a:spLocks noChangeShapeType="1"/>
          </p:cNvSpPr>
          <p:nvPr/>
        </p:nvSpPr>
        <p:spPr>
          <a:xfrm>
            <a:off x="6965950" y="45148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2480" name="Text Box 15">
            <a:extLst>
              <a:ext uri="{FF2B5EF4-FFF2-40B4-BE49-F238E27FC236}">
                <a16:creationId xmlns:a16="http://schemas.microsoft.com/office/drawing/2014/main" id="{DC4C3D1E-67B4-484E-853B-C639E90F27CC}"/>
              </a:ext>
            </a:extLst>
          </p:cNvPr>
          <p:cNvSpPr txBox="1">
            <a:spLocks noChangeArrowheads="1"/>
          </p:cNvSpPr>
          <p:nvPr/>
        </p:nvSpPr>
        <p:spPr>
          <a:xfrm>
            <a:off x="7423150" y="4057650"/>
            <a:ext cx="1143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heap</a:t>
            </a:r>
          </a:p>
        </p:txBody>
      </p:sp>
      <p:sp>
        <p:nvSpPr>
          <p:cNvPr id="62481" name="Line 16">
            <a:extLst>
              <a:ext uri="{FF2B5EF4-FFF2-40B4-BE49-F238E27FC236}">
                <a16:creationId xmlns:a16="http://schemas.microsoft.com/office/drawing/2014/main" id="{C1D7632B-0C45-41B6-B297-E4ED880ACF98}"/>
              </a:ext>
            </a:extLst>
          </p:cNvPr>
          <p:cNvSpPr>
            <a:spLocks noChangeShapeType="1"/>
          </p:cNvSpPr>
          <p:nvPr/>
        </p:nvSpPr>
        <p:spPr>
          <a:xfrm>
            <a:off x="7804150" y="4514850"/>
            <a:ext cx="0" cy="381000"/>
          </a:xfrm>
          <a:prstGeom prst="line">
            <a:avLst/>
          </a:prstGeom>
          <a:noFill/>
          <a:ln w="15875">
            <a:solidFill>
              <a:srgbClr val="2C14DE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2482" name="Text Box 16">
            <a:extLst>
              <a:ext uri="{FF2B5EF4-FFF2-40B4-BE49-F238E27FC236}">
                <a16:creationId xmlns:a16="http://schemas.microsoft.com/office/drawing/2014/main" id="{988DF467-7F1C-43D2-9E92-39314FF16782}"/>
              </a:ext>
            </a:extLst>
          </p:cNvPr>
          <p:cNvSpPr txBox="1">
            <a:spLocks noChangeArrowheads="1"/>
          </p:cNvSpPr>
          <p:nvPr/>
        </p:nvSpPr>
        <p:spPr>
          <a:xfrm>
            <a:off x="7423150" y="5534025"/>
            <a:ext cx="1143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stack</a:t>
            </a:r>
          </a:p>
        </p:txBody>
      </p:sp>
      <p:sp>
        <p:nvSpPr>
          <p:cNvPr id="62483" name="Line 17">
            <a:extLst>
              <a:ext uri="{FF2B5EF4-FFF2-40B4-BE49-F238E27FC236}">
                <a16:creationId xmlns:a16="http://schemas.microsoft.com/office/drawing/2014/main" id="{6A42E67C-D448-4D9D-BB0B-B09088B03E5C}"/>
              </a:ext>
            </a:extLst>
          </p:cNvPr>
          <p:cNvSpPr>
            <a:spLocks noChangeShapeType="1"/>
          </p:cNvSpPr>
          <p:nvPr/>
        </p:nvSpPr>
        <p:spPr>
          <a:xfrm>
            <a:off x="6975475" y="54848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2484" name="Line 18">
            <a:extLst>
              <a:ext uri="{FF2B5EF4-FFF2-40B4-BE49-F238E27FC236}">
                <a16:creationId xmlns:a16="http://schemas.microsoft.com/office/drawing/2014/main" id="{28C73343-BCA4-4F8F-BAD3-2590D2B798F1}"/>
              </a:ext>
            </a:extLst>
          </p:cNvPr>
          <p:cNvSpPr>
            <a:spLocks noChangeShapeType="1"/>
          </p:cNvSpPr>
          <p:nvPr/>
        </p:nvSpPr>
        <p:spPr>
          <a:xfrm flipV="1">
            <a:off x="7804150" y="5124450"/>
            <a:ext cx="0" cy="360363"/>
          </a:xfrm>
          <a:prstGeom prst="line">
            <a:avLst/>
          </a:prstGeom>
          <a:noFill/>
          <a:ln w="19050">
            <a:solidFill>
              <a:srgbClr val="2C14DE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7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dur="500" id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7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6680C5B-E224-4DD6-9FF3-54CDA9186ED1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533400" y="195263"/>
            <a:ext cx="8153400" cy="1100137"/>
          </a:xfrm>
        </p:spPr>
        <p:txBody>
          <a:bodyPr numCol="1"/>
          <a:lstStyle/>
          <a:p>
            <a:r>
              <a:rPr altLang="zh-CN" lang="en-US"/>
              <a:t>Example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F5BA05E-A14D-448E-91D2-6AC6B716A0C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71625"/>
            <a:ext cx="8231188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/>
          <a:lstStyle>
            <a:lvl1pPr defTabSz="45720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1pPr>
            <a:lvl2pPr defTabSz="457200" indent="-285750" marL="74295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2pPr>
            <a:lvl3pPr defTabSz="457200" indent="-228600" marL="11430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3pPr>
            <a:lvl4pPr defTabSz="457200" indent="-228600" marL="16002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4pPr>
            <a:lvl5pPr defTabSz="457200" indent="-228600" marL="205740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5pPr>
            <a:lvl6pPr defTabSz="457200" eaLnBrk="0" fontAlgn="base" hangingPunct="0" indent="-228600" marL="25146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6pPr>
            <a:lvl7pPr defTabSz="457200" eaLnBrk="0" fontAlgn="base" hangingPunct="0" indent="-228600" marL="29718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7pPr>
            <a:lvl8pPr defTabSz="457200" eaLnBrk="0" fontAlgn="base" hangingPunct="0" indent="-228600" marL="34290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8pPr>
            <a:lvl9pPr defTabSz="457200" eaLnBrk="0" fontAlgn="base" hangingPunct="0" indent="-228600" marL="388620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charset="0" panose="020B0604020202020204" pitchFamily="34" typeface="Arial"/>
              <a:buChar char="•"/>
              <a:defRPr sz="2400">
                <a:solidFill>
                  <a:schemeClr val="tx1"/>
                </a:solidFill>
                <a:latin charset="0" panose="020F0502020204030204" pitchFamily="34" typeface="Calibri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r>
              <a:rPr altLang="en-PK" lang="en-GB">
                <a:solidFill>
                  <a:srgbClr val="0070C0"/>
                </a:solidFill>
                <a:latin charset="0" panose="020B0609020204030204" pitchFamily="49" typeface="Consolas"/>
              </a:rPr>
              <a:t>char</a:t>
            </a:r>
            <a:r>
              <a:rPr altLang="en-PK" lang="en-GB">
                <a:latin charset="0" panose="020B0609020204030204" pitchFamily="49" typeface="Consolas"/>
              </a:rPr>
              <a:t> *string = “hello”;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br>
              <a:rPr altLang="en-PK" lang="en-GB">
                <a:latin charset="0" panose="020B0609020204030204" pitchFamily="49" typeface="Consolas"/>
              </a:rPr>
            </a:br>
            <a:r>
              <a:rPr altLang="en-PK" lang="en-GB">
                <a:solidFill>
                  <a:srgbClr val="0070C0"/>
                </a:solidFill>
                <a:latin charset="0" panose="020B0609020204030204" pitchFamily="49" typeface="Consolas"/>
              </a:rPr>
              <a:t> int </a:t>
            </a:r>
            <a:r>
              <a:rPr altLang="en-PK" lang="en-GB">
                <a:latin charset="0" panose="020B0609020204030204" pitchFamily="49" typeface="Consolas"/>
              </a:rPr>
              <a:t>iSize=8;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br>
              <a:rPr altLang="en-PK" lang="en-GB">
                <a:latin charset="0" panose="020B0609020204030204" pitchFamily="49" typeface="Consolas"/>
              </a:rPr>
            </a:br>
            <a:r>
              <a:rPr altLang="en-PK" lang="en-GB">
                <a:solidFill>
                  <a:srgbClr val="0070C0"/>
                </a:solidFill>
                <a:latin charset="0" panose="020B0609020204030204" pitchFamily="49" typeface="Consolas"/>
              </a:rPr>
              <a:t>char* </a:t>
            </a:r>
            <a:r>
              <a:rPr altLang="en-PK" lang="en-GB">
                <a:latin charset="0" panose="020B0609020204030204" pitchFamily="49" typeface="Consolas"/>
              </a:rPr>
              <a:t>f(</a:t>
            </a:r>
            <a:r>
              <a:rPr altLang="en-PK" lang="en-GB">
                <a:solidFill>
                  <a:srgbClr val="0070C0"/>
                </a:solidFill>
                <a:latin charset="0" panose="020B0609020204030204" pitchFamily="49" typeface="Consolas"/>
              </a:rPr>
              <a:t>int</a:t>
            </a:r>
            <a:r>
              <a:rPr altLang="en-PK" lang="en-GB">
                <a:latin charset="0" panose="020B0609020204030204" pitchFamily="49" typeface="Consolas"/>
              </a:rPr>
              <a:t> x)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r>
              <a:rPr altLang="en-PK" lang="en-GB">
                <a:latin charset="0" panose="020B0609020204030204" pitchFamily="49" typeface="Consolas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r>
              <a:rPr altLang="en-PK" lang="en-GB">
                <a:latin charset="0" panose="020B0609020204030204" pitchFamily="49" typeface="Consolas"/>
              </a:rPr>
              <a:t>  </a:t>
            </a:r>
            <a:r>
              <a:rPr altLang="en-PK" lang="en-GB">
                <a:solidFill>
                  <a:srgbClr val="0070C0"/>
                </a:solidFill>
                <a:latin charset="0" panose="020B0609020204030204" pitchFamily="49" typeface="Consolas"/>
              </a:rPr>
              <a:t>char</a:t>
            </a:r>
            <a:r>
              <a:rPr altLang="en-PK" lang="en-GB">
                <a:latin charset="0" panose="020B0609020204030204" pitchFamily="49" typeface="Consolas"/>
              </a:rPr>
              <a:t> *p;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br>
              <a:rPr altLang="en-PK" lang="en-GB">
                <a:latin charset="0" panose="020B0609020204030204" pitchFamily="49" typeface="Consolas"/>
              </a:rPr>
            </a:br>
            <a:r>
              <a:rPr altLang="en-PK" lang="en-GB">
                <a:latin charset="0" panose="020B0609020204030204" pitchFamily="49" typeface="Consolas"/>
              </a:rPr>
              <a:t>  p = </a:t>
            </a:r>
            <a:r>
              <a:rPr altLang="en-PK" lang="en-GB">
                <a:solidFill>
                  <a:srgbClr val="0070C0"/>
                </a:solidFill>
                <a:latin charset="0" panose="020B0609020204030204" pitchFamily="49" typeface="Consolas"/>
              </a:rPr>
              <a:t>new char</a:t>
            </a:r>
            <a:r>
              <a:rPr altLang="en-PK" lang="en-GB">
                <a:latin charset="0" panose="020B0609020204030204" pitchFamily="49" typeface="Consolas"/>
              </a:rPr>
              <a:t>[iSize];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br>
              <a:rPr altLang="en-PK" lang="en-GB">
                <a:latin charset="0" panose="020B0609020204030204" pitchFamily="49" typeface="Consolas"/>
              </a:rPr>
            </a:br>
            <a:r>
              <a:rPr altLang="en-PK" lang="en-GB">
                <a:latin charset="0" panose="020B0609020204030204" pitchFamily="49" typeface="Consolas"/>
              </a:rPr>
              <a:t>  </a:t>
            </a:r>
            <a:r>
              <a:rPr altLang="en-PK" lang="en-GB">
                <a:solidFill>
                  <a:srgbClr val="0070C0"/>
                </a:solidFill>
                <a:latin charset="0" panose="020B0609020204030204" pitchFamily="49" typeface="Consolas"/>
              </a:rPr>
              <a:t>return</a:t>
            </a:r>
            <a:r>
              <a:rPr altLang="en-PK" lang="en-GB">
                <a:latin charset="0" panose="020B0609020204030204" pitchFamily="49" typeface="Consolas"/>
              </a:rPr>
              <a:t> p;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charset="0" panose="020B0604020202020204" pitchFamily="34" typeface="Arial"/>
              <a:buNone/>
            </a:pPr>
            <a:r>
              <a:rPr altLang="en-PK" lang="en-GB">
                <a:latin charset="0" panose="020B0609020204030204" pitchFamily="49" typeface="Consolas"/>
              </a:rPr>
              <a:t>}</a:t>
            </a:r>
            <a:endParaRPr altLang="en-PK" baseline="-25000" lang="en-GB">
              <a:latin charset="0" panose="020B0609020204030204" pitchFamily="49" typeface="Consolas"/>
            </a:endParaRP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72D2E93D-06AA-4AA6-8E81-9B527FB3B12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975475" y="2360613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endParaRPr altLang="en-PK" b="1" lang="en-PK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2A3872FF-E48E-464B-A925-B676434BC5C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89550" y="5773738"/>
            <a:ext cx="15621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E620EBDF-6242-4D5B-A5DD-2C2F5A8BA9D4}"/>
              </a:ext>
            </a:extLst>
          </p:cNvPr>
          <p:cNvSpPr txBox="1">
            <a:spLocks noChangeArrowheads="1"/>
          </p:cNvSpPr>
          <p:nvPr/>
        </p:nvSpPr>
        <p:spPr>
          <a:xfrm>
            <a:off x="6661150" y="2305050"/>
            <a:ext cx="381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66FB8421-BEC6-4565-9153-B2C1EF005A34}"/>
              </a:ext>
            </a:extLst>
          </p:cNvPr>
          <p:cNvSpPr>
            <a:spLocks noChangeShapeType="1"/>
          </p:cNvSpPr>
          <p:nvPr/>
        </p:nvSpPr>
        <p:spPr>
          <a:xfrm>
            <a:off x="6965950" y="29908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B2D6A7F7-E192-4142-9CE8-7330355E0EA3}"/>
              </a:ext>
            </a:extLst>
          </p:cNvPr>
          <p:cNvSpPr txBox="1">
            <a:spLocks noChangeArrowheads="1"/>
          </p:cNvSpPr>
          <p:nvPr/>
        </p:nvSpPr>
        <p:spPr>
          <a:xfrm>
            <a:off x="7423150" y="2533650"/>
            <a:ext cx="1219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6C04AB3F-9CA4-47C5-9BED-08CBB86B1865}"/>
              </a:ext>
            </a:extLst>
          </p:cNvPr>
          <p:cNvSpPr txBox="1">
            <a:spLocks noChangeArrowheads="1"/>
          </p:cNvSpPr>
          <p:nvPr/>
        </p:nvSpPr>
        <p:spPr>
          <a:xfrm>
            <a:off x="7423150" y="2990850"/>
            <a:ext cx="1143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63498" name="Line 10">
            <a:extLst>
              <a:ext uri="{FF2B5EF4-FFF2-40B4-BE49-F238E27FC236}">
                <a16:creationId xmlns:a16="http://schemas.microsoft.com/office/drawing/2014/main" id="{E48E2F8A-791C-487D-9C17-FA79A5EB47F6}"/>
              </a:ext>
            </a:extLst>
          </p:cNvPr>
          <p:cNvSpPr>
            <a:spLocks noChangeShapeType="1"/>
          </p:cNvSpPr>
          <p:nvPr/>
        </p:nvSpPr>
        <p:spPr>
          <a:xfrm>
            <a:off x="6965950" y="34480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3499" name="Line 11">
            <a:extLst>
              <a:ext uri="{FF2B5EF4-FFF2-40B4-BE49-F238E27FC236}">
                <a16:creationId xmlns:a16="http://schemas.microsoft.com/office/drawing/2014/main" id="{72735F5C-3040-4E42-848D-1DB5CBD5F9BD}"/>
              </a:ext>
            </a:extLst>
          </p:cNvPr>
          <p:cNvSpPr>
            <a:spLocks noChangeShapeType="1"/>
          </p:cNvSpPr>
          <p:nvPr/>
        </p:nvSpPr>
        <p:spPr>
          <a:xfrm>
            <a:off x="6965950" y="39052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C8B8C539-0F63-4519-9654-C7410123395B}"/>
              </a:ext>
            </a:extLst>
          </p:cNvPr>
          <p:cNvSpPr txBox="1">
            <a:spLocks noChangeArrowheads="1"/>
          </p:cNvSpPr>
          <p:nvPr/>
        </p:nvSpPr>
        <p:spPr>
          <a:xfrm>
            <a:off x="7499350" y="3448050"/>
            <a:ext cx="762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bss</a:t>
            </a:r>
          </a:p>
        </p:txBody>
      </p:sp>
      <p:sp>
        <p:nvSpPr>
          <p:cNvPr id="63501" name="Line 14">
            <a:extLst>
              <a:ext uri="{FF2B5EF4-FFF2-40B4-BE49-F238E27FC236}">
                <a16:creationId xmlns:a16="http://schemas.microsoft.com/office/drawing/2014/main" id="{6F2E0072-3FBF-4314-982B-06C85B34D5D4}"/>
              </a:ext>
            </a:extLst>
          </p:cNvPr>
          <p:cNvSpPr>
            <a:spLocks noChangeShapeType="1"/>
          </p:cNvSpPr>
          <p:nvPr/>
        </p:nvSpPr>
        <p:spPr>
          <a:xfrm>
            <a:off x="6965950" y="45148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3502" name="Text Box 15">
            <a:extLst>
              <a:ext uri="{FF2B5EF4-FFF2-40B4-BE49-F238E27FC236}">
                <a16:creationId xmlns:a16="http://schemas.microsoft.com/office/drawing/2014/main" id="{7FE5B648-EB05-434C-BF62-0810F932A862}"/>
              </a:ext>
            </a:extLst>
          </p:cNvPr>
          <p:cNvSpPr txBox="1">
            <a:spLocks noChangeArrowheads="1"/>
          </p:cNvSpPr>
          <p:nvPr/>
        </p:nvSpPr>
        <p:spPr>
          <a:xfrm>
            <a:off x="7423150" y="4057650"/>
            <a:ext cx="1143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heap</a:t>
            </a:r>
          </a:p>
        </p:txBody>
      </p:sp>
      <p:sp>
        <p:nvSpPr>
          <p:cNvPr id="63503" name="Line 16">
            <a:extLst>
              <a:ext uri="{FF2B5EF4-FFF2-40B4-BE49-F238E27FC236}">
                <a16:creationId xmlns:a16="http://schemas.microsoft.com/office/drawing/2014/main" id="{CE064943-6F8F-4897-89D1-ED38B6B285FF}"/>
              </a:ext>
            </a:extLst>
          </p:cNvPr>
          <p:cNvSpPr>
            <a:spLocks noChangeShapeType="1"/>
          </p:cNvSpPr>
          <p:nvPr/>
        </p:nvSpPr>
        <p:spPr>
          <a:xfrm>
            <a:off x="7804150" y="4514850"/>
            <a:ext cx="0" cy="381000"/>
          </a:xfrm>
          <a:prstGeom prst="line">
            <a:avLst/>
          </a:prstGeom>
          <a:noFill/>
          <a:ln w="15875">
            <a:solidFill>
              <a:srgbClr val="2C14DE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D0849DED-CB71-4946-A4EA-3E14E2E45289}"/>
              </a:ext>
            </a:extLst>
          </p:cNvPr>
          <p:cNvSpPr txBox="1">
            <a:spLocks noChangeArrowheads="1"/>
          </p:cNvSpPr>
          <p:nvPr/>
        </p:nvSpPr>
        <p:spPr>
          <a:xfrm>
            <a:off x="7423150" y="5534025"/>
            <a:ext cx="1143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stack</a:t>
            </a:r>
          </a:p>
        </p:txBody>
      </p:sp>
      <p:sp>
        <p:nvSpPr>
          <p:cNvPr id="63505" name="Line 17">
            <a:extLst>
              <a:ext uri="{FF2B5EF4-FFF2-40B4-BE49-F238E27FC236}">
                <a16:creationId xmlns:a16="http://schemas.microsoft.com/office/drawing/2014/main" id="{5E9B6DFB-72D9-4007-A78C-4B3DDBFA9BB0}"/>
              </a:ext>
            </a:extLst>
          </p:cNvPr>
          <p:cNvSpPr>
            <a:spLocks noChangeShapeType="1"/>
          </p:cNvSpPr>
          <p:nvPr/>
        </p:nvSpPr>
        <p:spPr>
          <a:xfrm>
            <a:off x="6975475" y="54848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87B25D38-3CD4-462F-BC76-06108EB36820}"/>
              </a:ext>
            </a:extLst>
          </p:cNvPr>
          <p:cNvSpPr>
            <a:spLocks noChangeShapeType="1"/>
          </p:cNvSpPr>
          <p:nvPr/>
        </p:nvSpPr>
        <p:spPr>
          <a:xfrm flipV="1">
            <a:off x="7804150" y="5124450"/>
            <a:ext cx="0" cy="360363"/>
          </a:xfrm>
          <a:prstGeom prst="line">
            <a:avLst/>
          </a:prstGeom>
          <a:noFill/>
          <a:ln w="19050">
            <a:solidFill>
              <a:srgbClr val="2C14DE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3507" name="Line 19">
            <a:extLst>
              <a:ext uri="{FF2B5EF4-FFF2-40B4-BE49-F238E27FC236}">
                <a16:creationId xmlns:a16="http://schemas.microsoft.com/office/drawing/2014/main" id="{B82DD78D-7FB6-4F7B-99C7-19953AFA104F}"/>
              </a:ext>
            </a:extLst>
          </p:cNvPr>
          <p:cNvSpPr>
            <a:spLocks noChangeShapeType="1"/>
          </p:cNvSpPr>
          <p:nvPr/>
        </p:nvSpPr>
        <p:spPr>
          <a:xfrm flipV="1">
            <a:off x="4757738" y="2706688"/>
            <a:ext cx="2174875" cy="125571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4BBD9CF-4AE3-48D3-85DE-05EF447F9F7A}"/>
              </a:ext>
            </a:extLst>
          </p:cNvPr>
          <p:cNvSpPr/>
          <p:nvPr/>
        </p:nvSpPr>
        <p:spPr>
          <a:xfrm>
            <a:off x="4572000" y="1600200"/>
            <a:ext cx="260350" cy="479107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numCol="1"/>
          <a:lstStyle/>
          <a:p>
            <a:pPr algn="ctr">
              <a:defRPr/>
            </a:pPr>
            <a:endParaRPr altLang="en-GB" dirty="0"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F60FDEB-237D-4A00-89A9-D4E39530C14D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>
          <a:xfrm>
            <a:off x="533400" y="120650"/>
            <a:ext cx="8153400" cy="898525"/>
          </a:xfrm>
        </p:spPr>
        <p:txBody>
          <a:bodyPr numCol="1"/>
          <a:lstStyle/>
          <a:p>
            <a:r>
              <a:rPr altLang="zh-CN" lang="en-US"/>
              <a:t>Variable Lifetime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8682A637-B373-49D3-9420-1F152AC33A30}"/>
              </a:ext>
            </a:extLst>
          </p:cNvPr>
          <p:cNvSpPr>
            <a:spLocks noChangeArrowheads="1" noGrp="1"/>
          </p:cNvSpPr>
          <p:nvPr>
            <p:ph idx="1" type="body"/>
          </p:nvPr>
        </p:nvSpPr>
        <p:spPr>
          <a:xfrm>
            <a:off x="533400" y="1219200"/>
            <a:ext cx="6324600" cy="5486400"/>
          </a:xfrm>
        </p:spPr>
        <p:txBody>
          <a:bodyPr numCol="1"/>
          <a:lstStyle/>
          <a:p>
            <a:pPr>
              <a:lnSpc>
                <a:spcPct val="80000"/>
              </a:lnSpc>
            </a:pPr>
            <a:r>
              <a:rPr altLang="zh-CN" b="1" lang="en-US" sz="2400"/>
              <a:t>text:</a:t>
            </a:r>
          </a:p>
          <a:p>
            <a:pPr lvl="1">
              <a:lnSpc>
                <a:spcPct val="80000"/>
              </a:lnSpc>
            </a:pPr>
            <a:r>
              <a:rPr altLang="zh-CN" lang="en-US" sz="2400">
                <a:solidFill>
                  <a:srgbClr val="0070C0"/>
                </a:solidFill>
              </a:rPr>
              <a:t>program startup</a:t>
            </a:r>
          </a:p>
          <a:p>
            <a:pPr lvl="1">
              <a:lnSpc>
                <a:spcPct val="80000"/>
              </a:lnSpc>
            </a:pPr>
            <a:r>
              <a:rPr altLang="zh-CN" lang="en-US" sz="2400">
                <a:solidFill>
                  <a:srgbClr val="0070C0"/>
                </a:solidFill>
              </a:rPr>
              <a:t>program finish</a:t>
            </a:r>
          </a:p>
          <a:p>
            <a:pPr lvl="1">
              <a:lnSpc>
                <a:spcPct val="80000"/>
              </a:lnSpc>
            </a:pPr>
            <a:endParaRPr altLang="zh-CN" lang="en-US" sz="2000"/>
          </a:p>
          <a:p>
            <a:pPr>
              <a:lnSpc>
                <a:spcPct val="80000"/>
              </a:lnSpc>
            </a:pPr>
            <a:r>
              <a:rPr altLang="zh-CN" b="1" lang="en-US" sz="2400"/>
              <a:t>data, bss:</a:t>
            </a:r>
          </a:p>
          <a:p>
            <a:pPr lvl="1">
              <a:lnSpc>
                <a:spcPct val="80000"/>
              </a:lnSpc>
            </a:pPr>
            <a:r>
              <a:rPr altLang="zh-CN" lang="en-US" sz="2400">
                <a:solidFill>
                  <a:srgbClr val="0070C0"/>
                </a:solidFill>
              </a:rPr>
              <a:t>program startup</a:t>
            </a:r>
          </a:p>
          <a:p>
            <a:pPr lvl="1">
              <a:lnSpc>
                <a:spcPct val="80000"/>
              </a:lnSpc>
            </a:pPr>
            <a:r>
              <a:rPr altLang="zh-CN" lang="en-US" sz="2400">
                <a:solidFill>
                  <a:srgbClr val="0070C0"/>
                </a:solidFill>
              </a:rPr>
              <a:t>program finish </a:t>
            </a:r>
          </a:p>
          <a:p>
            <a:pPr lvl="1">
              <a:lnSpc>
                <a:spcPct val="80000"/>
              </a:lnSpc>
            </a:pPr>
            <a:endParaRPr altLang="zh-CN" lang="en-US" sz="2000"/>
          </a:p>
          <a:p>
            <a:pPr>
              <a:lnSpc>
                <a:spcPct val="80000"/>
              </a:lnSpc>
            </a:pPr>
            <a:r>
              <a:rPr altLang="zh-CN" b="1" lang="en-US" sz="2400"/>
              <a:t>heap:</a:t>
            </a:r>
          </a:p>
          <a:p>
            <a:pPr lvl="1">
              <a:lnSpc>
                <a:spcPct val="80000"/>
              </a:lnSpc>
            </a:pPr>
            <a:r>
              <a:rPr altLang="zh-CN" lang="en-US" sz="2400">
                <a:solidFill>
                  <a:srgbClr val="0070C0"/>
                </a:solidFill>
              </a:rPr>
              <a:t>dynamically allocated</a:t>
            </a:r>
          </a:p>
          <a:p>
            <a:pPr lvl="1">
              <a:lnSpc>
                <a:spcPct val="80000"/>
              </a:lnSpc>
            </a:pPr>
            <a:r>
              <a:rPr altLang="zh-CN" lang="en-US" sz="2400">
                <a:solidFill>
                  <a:srgbClr val="0070C0"/>
                </a:solidFill>
              </a:rPr>
              <a:t>de-allocated (free)</a:t>
            </a:r>
          </a:p>
          <a:p>
            <a:pPr lvl="1">
              <a:lnSpc>
                <a:spcPct val="80000"/>
              </a:lnSpc>
            </a:pPr>
            <a:endParaRPr altLang="zh-CN" lang="en-US" sz="2000"/>
          </a:p>
          <a:p>
            <a:pPr>
              <a:lnSpc>
                <a:spcPct val="80000"/>
              </a:lnSpc>
            </a:pPr>
            <a:r>
              <a:rPr altLang="zh-CN" b="1" lang="en-US" sz="2400"/>
              <a:t>stack:</a:t>
            </a:r>
          </a:p>
          <a:p>
            <a:pPr lvl="1">
              <a:lnSpc>
                <a:spcPct val="80000"/>
              </a:lnSpc>
            </a:pPr>
            <a:r>
              <a:rPr altLang="zh-CN" lang="en-US" sz="2400">
                <a:solidFill>
                  <a:srgbClr val="0070C0"/>
                </a:solidFill>
              </a:rPr>
              <a:t>function call</a:t>
            </a:r>
          </a:p>
          <a:p>
            <a:pPr lvl="1">
              <a:lnSpc>
                <a:spcPct val="80000"/>
              </a:lnSpc>
            </a:pPr>
            <a:r>
              <a:rPr altLang="zh-CN" lang="en-US" sz="2400">
                <a:solidFill>
                  <a:srgbClr val="0070C0"/>
                </a:solidFill>
              </a:rPr>
              <a:t>function return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9A9F4DED-9EEE-45DB-BBF9-615A72AFDD1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975475" y="2360613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numCol="1" wrap="none"/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ctr"/>
            <a:endParaRPr altLang="en-PK" b="1" lang="en-PK">
              <a:solidFill>
                <a:schemeClr val="accent2"/>
              </a:solidFill>
              <a:latin charset="0" panose="02070309020205020404" pitchFamily="49" typeface="Courier New"/>
            </a:endParaRP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9D6B829A-E459-42A0-ABFB-2EBE80B0E16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89550" y="5773738"/>
            <a:ext cx="15621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 wrap="none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0xffffffff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E205FE68-60D7-4BF8-901A-FC4C62CCDB9A}"/>
              </a:ext>
            </a:extLst>
          </p:cNvPr>
          <p:cNvSpPr txBox="1">
            <a:spLocks noChangeArrowheads="1"/>
          </p:cNvSpPr>
          <p:nvPr/>
        </p:nvSpPr>
        <p:spPr>
          <a:xfrm>
            <a:off x="6661150" y="2305050"/>
            <a:ext cx="381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0</a:t>
            </a:r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id="{065E9E04-BFA3-44A9-88EB-C1123ACC0D8F}"/>
              </a:ext>
            </a:extLst>
          </p:cNvPr>
          <p:cNvSpPr>
            <a:spLocks noChangeShapeType="1"/>
          </p:cNvSpPr>
          <p:nvPr/>
        </p:nvSpPr>
        <p:spPr>
          <a:xfrm>
            <a:off x="6965950" y="29908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EB6AA839-E8C5-4ED7-9E56-9C04D9B9D248}"/>
              </a:ext>
            </a:extLst>
          </p:cNvPr>
          <p:cNvSpPr txBox="1">
            <a:spLocks noChangeArrowheads="1"/>
          </p:cNvSpPr>
          <p:nvPr/>
        </p:nvSpPr>
        <p:spPr>
          <a:xfrm>
            <a:off x="7423150" y="2533650"/>
            <a:ext cx="1219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text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09628BB9-CB22-4D32-9357-9D3AE1853BD8}"/>
              </a:ext>
            </a:extLst>
          </p:cNvPr>
          <p:cNvSpPr txBox="1">
            <a:spLocks noChangeArrowheads="1"/>
          </p:cNvSpPr>
          <p:nvPr/>
        </p:nvSpPr>
        <p:spPr>
          <a:xfrm>
            <a:off x="7423150" y="2990850"/>
            <a:ext cx="1143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data</a:t>
            </a:r>
          </a:p>
        </p:txBody>
      </p:sp>
      <p:sp>
        <p:nvSpPr>
          <p:cNvPr id="64522" name="Line 10">
            <a:extLst>
              <a:ext uri="{FF2B5EF4-FFF2-40B4-BE49-F238E27FC236}">
                <a16:creationId xmlns:a16="http://schemas.microsoft.com/office/drawing/2014/main" id="{C528533F-4AB5-4716-852E-1F42B7F3BA94}"/>
              </a:ext>
            </a:extLst>
          </p:cNvPr>
          <p:cNvSpPr>
            <a:spLocks noChangeShapeType="1"/>
          </p:cNvSpPr>
          <p:nvPr/>
        </p:nvSpPr>
        <p:spPr>
          <a:xfrm>
            <a:off x="6965950" y="34480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4523" name="Line 11">
            <a:extLst>
              <a:ext uri="{FF2B5EF4-FFF2-40B4-BE49-F238E27FC236}">
                <a16:creationId xmlns:a16="http://schemas.microsoft.com/office/drawing/2014/main" id="{9F3413E3-AD3A-4795-B552-25090F54097C}"/>
              </a:ext>
            </a:extLst>
          </p:cNvPr>
          <p:cNvSpPr>
            <a:spLocks noChangeShapeType="1"/>
          </p:cNvSpPr>
          <p:nvPr/>
        </p:nvSpPr>
        <p:spPr>
          <a:xfrm>
            <a:off x="6965950" y="39052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4524" name="Text Box 12">
            <a:extLst>
              <a:ext uri="{FF2B5EF4-FFF2-40B4-BE49-F238E27FC236}">
                <a16:creationId xmlns:a16="http://schemas.microsoft.com/office/drawing/2014/main" id="{DD929102-81C2-44E1-B997-EAED07AFF4EB}"/>
              </a:ext>
            </a:extLst>
          </p:cNvPr>
          <p:cNvSpPr txBox="1">
            <a:spLocks noChangeArrowheads="1"/>
          </p:cNvSpPr>
          <p:nvPr/>
        </p:nvSpPr>
        <p:spPr>
          <a:xfrm>
            <a:off x="7499350" y="3448050"/>
            <a:ext cx="762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bss</a:t>
            </a:r>
          </a:p>
        </p:txBody>
      </p:sp>
      <p:sp>
        <p:nvSpPr>
          <p:cNvPr id="64525" name="Line 14">
            <a:extLst>
              <a:ext uri="{FF2B5EF4-FFF2-40B4-BE49-F238E27FC236}">
                <a16:creationId xmlns:a16="http://schemas.microsoft.com/office/drawing/2014/main" id="{174057A7-9A50-46D4-AB4D-456A217717F5}"/>
              </a:ext>
            </a:extLst>
          </p:cNvPr>
          <p:cNvSpPr>
            <a:spLocks noChangeShapeType="1"/>
          </p:cNvSpPr>
          <p:nvPr/>
        </p:nvSpPr>
        <p:spPr>
          <a:xfrm>
            <a:off x="6965950" y="45148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4526" name="Text Box 15">
            <a:extLst>
              <a:ext uri="{FF2B5EF4-FFF2-40B4-BE49-F238E27FC236}">
                <a16:creationId xmlns:a16="http://schemas.microsoft.com/office/drawing/2014/main" id="{E8FDE989-E89F-4538-951D-1077B1D63A13}"/>
              </a:ext>
            </a:extLst>
          </p:cNvPr>
          <p:cNvSpPr txBox="1">
            <a:spLocks noChangeArrowheads="1"/>
          </p:cNvSpPr>
          <p:nvPr/>
        </p:nvSpPr>
        <p:spPr>
          <a:xfrm>
            <a:off x="7423150" y="4057650"/>
            <a:ext cx="1143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heap</a:t>
            </a:r>
          </a:p>
        </p:txBody>
      </p:sp>
      <p:sp>
        <p:nvSpPr>
          <p:cNvPr id="64527" name="Line 16">
            <a:extLst>
              <a:ext uri="{FF2B5EF4-FFF2-40B4-BE49-F238E27FC236}">
                <a16:creationId xmlns:a16="http://schemas.microsoft.com/office/drawing/2014/main" id="{114EE3E7-8326-4A6F-9EF7-462B8888C0E6}"/>
              </a:ext>
            </a:extLst>
          </p:cNvPr>
          <p:cNvSpPr>
            <a:spLocks noChangeShapeType="1"/>
          </p:cNvSpPr>
          <p:nvPr/>
        </p:nvSpPr>
        <p:spPr>
          <a:xfrm>
            <a:off x="7804150" y="4514850"/>
            <a:ext cx="0" cy="381000"/>
          </a:xfrm>
          <a:prstGeom prst="line">
            <a:avLst/>
          </a:prstGeom>
          <a:noFill/>
          <a:ln w="15875">
            <a:solidFill>
              <a:srgbClr val="2C14DE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1556D788-E753-4F8E-9639-0C4A3100BB4B}"/>
              </a:ext>
            </a:extLst>
          </p:cNvPr>
          <p:cNvSpPr txBox="1">
            <a:spLocks noChangeArrowheads="1"/>
          </p:cNvSpPr>
          <p:nvPr/>
        </p:nvSpPr>
        <p:spPr>
          <a:xfrm>
            <a:off x="7423150" y="5534025"/>
            <a:ext cx="1143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>
            <a:spAutoFit/>
          </a:bodyPr>
          <a:lstStyle>
            <a:lvl1pPr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 indent="-285750" marL="74295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indent="-228600" marL="11430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indent="-228600" marL="16002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indent="-228600" marL="2057400"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lang="en-US">
                <a:solidFill>
                  <a:srgbClr val="FF0000"/>
                </a:solidFill>
                <a:latin charset="0" panose="02070309020205020404" pitchFamily="49" typeface="Courier New"/>
              </a:rPr>
              <a:t>stack</a:t>
            </a:r>
          </a:p>
        </p:txBody>
      </p:sp>
      <p:sp>
        <p:nvSpPr>
          <p:cNvPr id="64529" name="Line 17">
            <a:extLst>
              <a:ext uri="{FF2B5EF4-FFF2-40B4-BE49-F238E27FC236}">
                <a16:creationId xmlns:a16="http://schemas.microsoft.com/office/drawing/2014/main" id="{7035EABF-DFF8-4BBF-83CB-708B95A893A6}"/>
              </a:ext>
            </a:extLst>
          </p:cNvPr>
          <p:cNvSpPr>
            <a:spLocks noChangeShapeType="1"/>
          </p:cNvSpPr>
          <p:nvPr/>
        </p:nvSpPr>
        <p:spPr>
          <a:xfrm>
            <a:off x="6975475" y="54848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  <p:sp>
        <p:nvSpPr>
          <p:cNvPr id="64530" name="Line 18">
            <a:extLst>
              <a:ext uri="{FF2B5EF4-FFF2-40B4-BE49-F238E27FC236}">
                <a16:creationId xmlns:a16="http://schemas.microsoft.com/office/drawing/2014/main" id="{6D2FC5FC-263A-40F6-B47C-EF350D82342B}"/>
              </a:ext>
            </a:extLst>
          </p:cNvPr>
          <p:cNvSpPr>
            <a:spLocks noChangeShapeType="1"/>
          </p:cNvSpPr>
          <p:nvPr/>
        </p:nvSpPr>
        <p:spPr>
          <a:xfrm flipV="1">
            <a:off x="7804150" y="5124450"/>
            <a:ext cx="0" cy="360363"/>
          </a:xfrm>
          <a:prstGeom prst="line">
            <a:avLst/>
          </a:prstGeom>
          <a:noFill/>
          <a:ln w="19050">
            <a:solidFill>
              <a:srgbClr val="2C14DE"/>
            </a:solidFill>
            <a:round/>
            <a:headEnd/>
            <a:tailEnd len="med" type="triangle" w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numCol="1"/>
          <a:lstStyle/>
          <a:p>
            <a:endParaRPr altLang="en-PK" lang="en-PK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15974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849D101-94F7-4473-A835-3EB591198DFE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 eaLnBrk="1" hangingPunct="1">
              <a:defRPr/>
            </a:pPr>
            <a:r>
              <a:rPr dirty="0" lang="en-US">
                <a:latin charset="0" typeface="Arial"/>
                <a:cs typeface="+mj-cs"/>
              </a:rPr>
              <a:t>Some Rules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735AB2A-6F80-449A-BBFA-9EA32423A0D1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 numCol="1"/>
          <a:lstStyle/>
          <a:p>
            <a:pPr algn="just" eaLnBrk="1" hangingPunct="1" lvl="1"/>
            <a:r>
              <a:rPr altLang="en-PK" lang="en-US" sz="2400">
                <a:latin charset="0" panose="020B0604020202020204" pitchFamily="34" typeface="Arial"/>
              </a:rPr>
              <a:t>Raise  your hand before asking any question </a:t>
            </a:r>
          </a:p>
          <a:p>
            <a:pPr algn="just" eaLnBrk="1" hangingPunct="1" lvl="1"/>
            <a:endParaRPr altLang="en-PK" lang="en-US" sz="2400">
              <a:latin charset="0" panose="020B0604020202020204" pitchFamily="34" typeface="Arial"/>
            </a:endParaRPr>
          </a:p>
          <a:p>
            <a:pPr algn="just" eaLnBrk="1" hangingPunct="1" lvl="1"/>
            <a:r>
              <a:rPr altLang="en-PK" lang="en-US" sz="2400">
                <a:latin charset="0" panose="020B0604020202020204" pitchFamily="34" typeface="Arial"/>
              </a:rPr>
              <a:t>Don’t miss a class</a:t>
            </a:r>
          </a:p>
          <a:p>
            <a:pPr algn="just" eaLnBrk="1" hangingPunct="1" lvl="2"/>
            <a:r>
              <a:rPr altLang="en-PK" lang="en-US" sz="2400">
                <a:latin charset="0" panose="020B0604020202020204" pitchFamily="34" typeface="Arial"/>
              </a:rPr>
              <a:t>No retakes (except for Mid or Final Exam)</a:t>
            </a:r>
          </a:p>
          <a:p>
            <a:pPr algn="just" eaLnBrk="1" hangingPunct="1" lvl="2"/>
            <a:endParaRPr altLang="en-PK" lang="en-US" sz="2400">
              <a:latin charset="0" panose="020B0604020202020204" pitchFamily="34" typeface="Arial"/>
            </a:endParaRPr>
          </a:p>
          <a:p>
            <a:pPr algn="just" eaLnBrk="1" hangingPunct="1" lvl="1"/>
            <a:r>
              <a:rPr altLang="en-PK" lang="en-US" sz="2400">
                <a:latin charset="0" panose="020B0604020202020204" pitchFamily="34" typeface="Arial"/>
              </a:rPr>
              <a:t>Don’t </a:t>
            </a:r>
            <a:r>
              <a:rPr altLang="ja-JP" lang="en-US" sz="2400">
                <a:latin charset="0" panose="020B0604020202020204" pitchFamily="34" typeface="Arial"/>
              </a:rPr>
              <a:t>“sleep” in the class</a:t>
            </a:r>
          </a:p>
          <a:p>
            <a:pPr algn="just" eaLnBrk="1" hangingPunct="1" lvl="2"/>
            <a:r>
              <a:rPr altLang="ja-JP" lang="en-US" sz="2400">
                <a:latin charset="0" panose="020B0604020202020204" pitchFamily="34" typeface="Arial"/>
              </a:rPr>
              <a:t>You might miss a quiz </a:t>
            </a:r>
            <a:r>
              <a:rPr altLang="ja-JP" lang="en-US" sz="2400">
                <a:latin charset="0" panose="020B0604020202020204" pitchFamily="34" typeface="Arial"/>
                <a:sym charset="2" panose="05000000000000000000" pitchFamily="2" typeface="Wingdings"/>
              </a:rPr>
              <a:t></a:t>
            </a:r>
          </a:p>
          <a:p>
            <a:pPr algn="just" eaLnBrk="1" hangingPunct="1" lvl="2"/>
            <a:endParaRPr altLang="ja-JP" lang="en-US" sz="2400">
              <a:latin charset="0" panose="020B0604020202020204" pitchFamily="34" typeface="Arial"/>
            </a:endParaRPr>
          </a:p>
          <a:p>
            <a:pPr algn="just" eaLnBrk="1" hangingPunct="1" lvl="1"/>
            <a:r>
              <a:rPr altLang="en-PK" lang="en-US" sz="2400">
                <a:latin charset="0" panose="020B0604020202020204" pitchFamily="34" typeface="Arial"/>
              </a:rPr>
              <a:t>Avoid using mobile phone in the class</a:t>
            </a:r>
          </a:p>
          <a:p>
            <a:pPr algn="just" eaLnBrk="1" hangingPunct="1" lvl="1"/>
            <a:endParaRPr altLang="en-PK" lang="en-US" sz="2400">
              <a:latin charset="0" panose="020B0604020202020204" pitchFamily="34" typeface="Arial"/>
            </a:endParaRPr>
          </a:p>
          <a:p>
            <a:pPr algn="just" eaLnBrk="1" hangingPunct="1" lvl="1"/>
            <a:r>
              <a:rPr altLang="en-PK" b="1" lang="en-US" sz="2400">
                <a:solidFill>
                  <a:srgbClr val="FF0000"/>
                </a:solidFill>
                <a:latin charset="0" panose="020B0604020202020204" pitchFamily="34" typeface="Arial"/>
              </a:rPr>
              <a:t>Above all, whatever you do, please do not disturb others </a:t>
            </a:r>
          </a:p>
          <a:p>
            <a:pPr algn="just" eaLnBrk="1" hangingPunct="1" lvl="1">
              <a:buFontTx/>
              <a:buNone/>
            </a:pPr>
            <a:endParaRPr altLang="en-PK" lang="en-US">
              <a:latin charset="0" panose="020B0604020202020204" pitchFamily="34" typeface="Arial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23555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A340C7A-6775-4D13-BFB6-6847E3D05AF4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 eaLnBrk="1" hangingPunct="1">
              <a:defRPr/>
            </a:pPr>
            <a:r>
              <a:rPr dirty="0" lang="en-US">
                <a:latin charset="0" typeface="Arial"/>
                <a:cs typeface="+mj-cs"/>
              </a:rPr>
              <a:t>How to be successful in this course??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7237C6F-00AA-48AE-9321-1B07F8BD7867}"/>
              </a:ext>
            </a:extLst>
          </p:cNvPr>
          <p:cNvPicPr>
            <a:picLocks noChangeArrowheads="1" noChangeAspect="1"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1700" y="1690688"/>
            <a:ext cx="4800600" cy="4800600"/>
          </a:xfr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E8132D7-D42D-4D41-8917-7CD310031074}"/>
              </a:ext>
            </a:extLst>
          </p:cNvPr>
          <p:cNvSpPr txBox="1">
            <a:spLocks noChangeArrowheads="1"/>
          </p:cNvSpPr>
          <p:nvPr/>
        </p:nvSpPr>
        <p:spPr>
          <a:xfrm>
            <a:off x="2171700" y="1690688"/>
            <a:ext cx="4800600" cy="7159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anchor="ctr" numCol="1"/>
          <a:lstStyle>
            <a:lvl1pPr algn="l" defTabSz="685800" eaLnBrk="0" fontAlgn="base" hangingPunct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 sz="3300">
                <a:solidFill>
                  <a:schemeClr val="tx1"/>
                </a:solidFill>
                <a:latin charset="0" panose="020B0604020202020204" pitchFamily="34" typeface="Arial"/>
                <a:ea typeface="+mj-ea"/>
                <a:cs charset="0" panose="020B0604020202020204" pitchFamily="34" typeface="Arial"/>
              </a:defRPr>
            </a:lvl1pPr>
            <a:lvl2pPr algn="l" defTabSz="685800" eaLnBrk="0" fontAlgn="base" hangingPunct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33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2pPr>
            <a:lvl3pPr algn="l" defTabSz="685800" eaLnBrk="0" fontAlgn="base" hangingPunct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33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3pPr>
            <a:lvl4pPr algn="l" defTabSz="685800" eaLnBrk="0" fontAlgn="base" hangingPunct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33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4pPr>
            <a:lvl5pPr algn="l" defTabSz="685800" eaLnBrk="0" fontAlgn="base" hangingPunct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33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5pPr>
            <a:lvl6pPr algn="l" defTabSz="685800" fontAlgn="base" marL="4572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33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6pPr>
            <a:lvl7pPr algn="l" defTabSz="685800" fontAlgn="base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33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7pPr>
            <a:lvl8pPr algn="l" defTabSz="685800" fontAlgn="base" marL="13716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33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8pPr>
            <a:lvl9pPr algn="l" defTabSz="685800" fontAlgn="base" marL="18288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3300">
                <a:solidFill>
                  <a:schemeClr val="tx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9pPr>
          </a:lstStyle>
          <a:p>
            <a:pPr algn="just" eaLnBrk="1" hangingPunct="1">
              <a:defRPr/>
            </a:pPr>
            <a:r>
              <a:rPr dirty="0" err="1" lang="en-US">
                <a:solidFill>
                  <a:srgbClr val="FFC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typeface="Arial"/>
                <a:cs typeface="+mj-cs"/>
              </a:rPr>
              <a:t>Apne</a:t>
            </a:r>
            <a:r>
              <a:rPr dirty="0" lang="en-US">
                <a:solidFill>
                  <a:srgbClr val="FFC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typeface="Arial"/>
                <a:cs typeface="+mj-cs"/>
              </a:rPr>
              <a:t> </a:t>
            </a:r>
            <a:r>
              <a:rPr dirty="0" err="1" lang="en-US">
                <a:solidFill>
                  <a:srgbClr val="FFC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typeface="Arial"/>
                <a:cs typeface="+mj-cs"/>
              </a:rPr>
              <a:t>ghabrana</a:t>
            </a:r>
            <a:r>
              <a:rPr dirty="0" lang="en-US">
                <a:solidFill>
                  <a:srgbClr val="FFC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typeface="Arial"/>
                <a:cs typeface="+mj-cs"/>
              </a:rPr>
              <a:t> </a:t>
            </a:r>
            <a:r>
              <a:rPr dirty="0" err="1" lang="en-US">
                <a:solidFill>
                  <a:srgbClr val="FFC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typeface="Arial"/>
                <a:cs typeface="+mj-cs"/>
              </a:rPr>
              <a:t>nai</a:t>
            </a:r>
            <a:r>
              <a:rPr dirty="0" lang="en-US">
                <a:solidFill>
                  <a:srgbClr val="FFC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typeface="Arial"/>
                <a:cs typeface="+mj-cs"/>
              </a:rPr>
              <a:t> </a:t>
            </a:r>
            <a:r>
              <a:rPr dirty="0" err="1" lang="en-US">
                <a:solidFill>
                  <a:srgbClr val="FFC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charset="0" typeface="Arial"/>
                <a:cs typeface="+mj-cs"/>
              </a:rPr>
              <a:t>hai</a:t>
            </a:r>
            <a:endParaRPr dirty="0" lang="en-US">
              <a:solidFill>
                <a:srgbClr val="FFC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charset="0" typeface="Arial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0E792-D5B8-45A4-AB40-8E937E5F8302}"/>
              </a:ext>
            </a:extLst>
          </p:cNvPr>
          <p:cNvSpPr/>
          <p:nvPr/>
        </p:nvSpPr>
        <p:spPr>
          <a:xfrm>
            <a:off x="304800" y="1371600"/>
            <a:ext cx="8610600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>
              <a:defRPr/>
            </a:pPr>
            <a:endParaRPr altLang="en-PK" lang="en-PK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6"/>
      <p:bldP animBg="1" grpId="0" s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BB430B2-912D-481F-B805-59460962DC0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 eaLnBrk="1" hangingPunct="1">
              <a:defRPr/>
            </a:pPr>
            <a:r>
              <a:rPr dirty="0" lang="en-US">
                <a:latin charset="0" typeface="Arial"/>
                <a:cs typeface="+mj-cs"/>
              </a:rPr>
              <a:t>How to be successful in this course??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D4DBDC-A61A-463B-AE97-298159C6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 numCol="1"/>
          <a:lstStyle/>
          <a:p>
            <a:pPr defTabSz="-633413" indent="-361950" lvl="2" marL="650875">
              <a:buSzPct val="110000"/>
              <a:defRPr/>
            </a:pPr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Be interactive, ask questions </a:t>
            </a:r>
          </a:p>
          <a:p>
            <a:pPr defTabSz="-633413" indent="-361950" lvl="2" marL="650875">
              <a:buSzPct val="110000"/>
              <a:defRPr/>
            </a:pPr>
            <a:endParaRPr dirty="0" lang="en-US" sz="24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defTabSz="-633413" indent="-361950" lvl="2" marL="650875">
              <a:buSzPct val="110000"/>
              <a:defRPr/>
            </a:pPr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Participate in the lecture, relax, and learn</a:t>
            </a:r>
          </a:p>
          <a:p>
            <a:pPr defTabSz="-633413" indent="-361950" lvl="2" marL="650875">
              <a:buSzPct val="110000"/>
              <a:defRPr/>
            </a:pPr>
            <a:endParaRPr dirty="0" lang="en-US" sz="24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defTabSz="-633413" indent="-361950" lvl="2" marL="650875">
              <a:buSzPct val="110000"/>
              <a:defRPr/>
            </a:pPr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Practice coding</a:t>
            </a:r>
          </a:p>
          <a:p>
            <a:pPr defTabSz="-633413" indent="-361950" lvl="2" marL="650875">
              <a:buSzPct val="110000"/>
              <a:defRPr/>
            </a:pPr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Do try to solve the sample problems</a:t>
            </a:r>
          </a:p>
          <a:p>
            <a:pPr defTabSz="-633413" indent="-361950" lvl="2" marL="650875">
              <a:buSzPct val="110000"/>
              <a:defRPr/>
            </a:pPr>
            <a:endParaRPr dirty="0" lang="en-US" sz="24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defTabSz="-633413" indent="-361950" lvl="2" marL="650875">
              <a:buSzPct val="110000"/>
              <a:defRPr/>
            </a:pPr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Ask questions asap and get help when needed</a:t>
            </a:r>
          </a:p>
          <a:p>
            <a:pPr defTabSz="-633413" indent="-361950" lvl="2" marL="650875">
              <a:buSzPct val="110000"/>
              <a:defRPr/>
            </a:pPr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Start on assignments early</a:t>
            </a:r>
          </a:p>
          <a:p>
            <a:pPr defTabSz="-633413" indent="-361950" lvl="2" marL="650875">
              <a:buSzPct val="110000"/>
              <a:defRPr/>
            </a:pPr>
            <a:endParaRPr dirty="0" lang="en-US" sz="24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lvl="1">
              <a:defRPr/>
            </a:pPr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Talk to your peers</a:t>
            </a:r>
          </a:p>
          <a:p>
            <a:pPr lvl="2">
              <a:defRPr/>
            </a:pPr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Share ideas, not code</a:t>
            </a:r>
          </a:p>
          <a:p>
            <a:pPr defTabSz="-633413" indent="-361950" lvl="2" marL="650875">
              <a:buSzPct val="110000"/>
              <a:defRPr/>
            </a:pPr>
            <a:endParaRPr dirty="0" lang="en-US"/>
          </a:p>
          <a:p>
            <a:pPr defTabSz="-633413" indent="-361950" lvl="2" marL="650875">
              <a:buSzPct val="110000"/>
              <a:defRPr/>
            </a:pPr>
            <a:endParaRPr dirty="0" lang="en-US"/>
          </a:p>
          <a:p>
            <a:pPr>
              <a:defRPr/>
            </a:pPr>
            <a:endParaRPr altLang="en-PK" dirty="0" lang="en-PK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123FA6-4FC9-43CE-817C-308A81601FF2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 eaLnBrk="1" hangingPunct="1">
              <a:defRPr/>
            </a:pPr>
            <a:r>
              <a:rPr dirty="0" lang="en-US">
                <a:latin charset="0" typeface="Arial"/>
                <a:cs typeface="+mj-cs"/>
              </a:rPr>
              <a:t>Attendance Policy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A42E68C-389B-463B-8B98-401BFEF0A4A6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 numCol="1"/>
          <a:lstStyle/>
          <a:p>
            <a:pPr algn="just" eaLnBrk="1" hangingPunct="1" lvl="1"/>
            <a:r>
              <a:rPr altLang="en-PK" lang="en-US" sz="2400">
                <a:latin charset="0" panose="020B0604020202020204" pitchFamily="34" typeface="Arial"/>
              </a:rPr>
              <a:t>Attendance will be taken at the beginning of the lecture</a:t>
            </a:r>
          </a:p>
          <a:p>
            <a:pPr algn="just" eaLnBrk="1" hangingPunct="1" lvl="1"/>
            <a:endParaRPr altLang="en-PK" lang="en-US" sz="2400">
              <a:latin charset="0" panose="020B0604020202020204" pitchFamily="34" typeface="Arial"/>
            </a:endParaRPr>
          </a:p>
          <a:p>
            <a:pPr algn="just" eaLnBrk="1" hangingPunct="1" lvl="1"/>
            <a:r>
              <a:rPr altLang="en-PK" b="1" lang="en-US" sz="2400">
                <a:solidFill>
                  <a:srgbClr val="FF0000"/>
                </a:solidFill>
                <a:latin charset="0" panose="020B0604020202020204" pitchFamily="34" typeface="Arial"/>
              </a:rPr>
              <a:t>80% attendance is mandatory </a:t>
            </a:r>
          </a:p>
          <a:p>
            <a:pPr algn="just" eaLnBrk="1" hangingPunct="1" lvl="1"/>
            <a:endParaRPr altLang="en-PK" b="1" lang="en-US" sz="2400">
              <a:solidFill>
                <a:srgbClr val="FF0000"/>
              </a:solidFill>
              <a:latin charset="0" panose="020B0604020202020204" pitchFamily="34" typeface="Arial"/>
            </a:endParaRPr>
          </a:p>
          <a:p>
            <a:pPr algn="just" eaLnBrk="1" hangingPunct="1" lvl="1"/>
            <a:r>
              <a:rPr altLang="en-PK" lang="en-US" sz="2400">
                <a:latin charset="0" panose="020B0604020202020204" pitchFamily="34" typeface="Arial"/>
              </a:rPr>
              <a:t>Students coming late will be marked as </a:t>
            </a:r>
            <a:r>
              <a:rPr altLang="en-PK" b="1" lang="en-US" sz="2400">
                <a:solidFill>
                  <a:srgbClr val="FF0000"/>
                </a:solidFill>
                <a:latin charset="0" panose="020B0604020202020204" pitchFamily="34" typeface="Arial"/>
              </a:rPr>
              <a:t>late</a:t>
            </a:r>
            <a:endParaRPr altLang="en-PK" lang="en-US" sz="2400">
              <a:latin charset="0" panose="020B0604020202020204" pitchFamily="34" typeface="Arial"/>
            </a:endParaRPr>
          </a:p>
          <a:p>
            <a:pPr algn="just" eaLnBrk="1" hangingPunct="1" lvl="1"/>
            <a:endParaRPr altLang="en-PK" lang="en-US" sz="2400">
              <a:latin charset="0" panose="020B0604020202020204" pitchFamily="34" typeface="Arial"/>
            </a:endParaRPr>
          </a:p>
          <a:p>
            <a:pPr algn="just" eaLnBrk="1" hangingPunct="1" lvl="1"/>
            <a:r>
              <a:rPr altLang="en-PK" lang="en-US" sz="2400">
                <a:latin charset="0" panose="020B0604020202020204" pitchFamily="34" typeface="Arial"/>
              </a:rPr>
              <a:t>2 late arrivals are equal to an absent</a:t>
            </a:r>
          </a:p>
          <a:p>
            <a:pPr algn="just" eaLnBrk="1" hangingPunct="1" lvl="1"/>
            <a:endParaRPr altLang="en-PK" lang="en-US" sz="2400">
              <a:latin charset="0" panose="020B0604020202020204" pitchFamily="34" typeface="Arial"/>
            </a:endParaRPr>
          </a:p>
          <a:p>
            <a:pPr algn="just" eaLnBrk="1" hangingPunct="1" lvl="1"/>
            <a:r>
              <a:rPr altLang="en-PK" lang="en-US"/>
              <a:t>Short Attendance in Lab will result in </a:t>
            </a:r>
            <a:r>
              <a:rPr altLang="en-PK" b="1" lang="en-US">
                <a:solidFill>
                  <a:srgbClr val="FF0000"/>
                </a:solidFill>
              </a:rPr>
              <a:t>FA grade in Lab (debarred)</a:t>
            </a:r>
            <a:r>
              <a:rPr altLang="en-PK" lang="en-US"/>
              <a:t>.</a:t>
            </a:r>
            <a:endParaRPr altLang="en-PK" lang="en-US" sz="2400">
              <a:latin charset="0" panose="020B0604020202020204" pitchFamily="34" typeface="Arial"/>
            </a:endParaRPr>
          </a:p>
          <a:p>
            <a:pPr algn="just" eaLnBrk="1" hangingPunct="1" lvl="1">
              <a:buFontTx/>
              <a:buNone/>
            </a:pPr>
            <a:endParaRPr altLang="en-PK" lang="en-US" sz="2400">
              <a:solidFill>
                <a:srgbClr val="FF0000"/>
              </a:solidFill>
              <a:latin charset="0" panose="020B0604020202020204" pitchFamily="34" typeface="Arial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grpId="0" spid="23555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0D00662C-216B-4852-91F1-3FA8755B35CD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 numCol="1"/>
          <a:lstStyle/>
          <a:p>
            <a:pPr algn="just" eaLnBrk="1" hangingPunct="1">
              <a:defRPr/>
            </a:pPr>
            <a:r>
              <a:rPr dirty="0" lang="en-US" sz="2400">
                <a:latin charset="0" typeface="Arial"/>
              </a:rPr>
              <a:t>All parties involved in any kind of cheating in (Quizzes, Assignments &amp; Projects) will get </a:t>
            </a:r>
            <a:r>
              <a:rPr dirty="0" lang="en-US" sz="2400">
                <a:solidFill>
                  <a:srgbClr val="FF0000"/>
                </a:solidFill>
                <a:latin charset="0" typeface="Arial"/>
              </a:rPr>
              <a:t>ZERO </a:t>
            </a:r>
            <a:r>
              <a:rPr dirty="0" lang="en-US" sz="2400">
                <a:latin charset="0" typeface="Arial"/>
              </a:rPr>
              <a:t>in that exam</a:t>
            </a:r>
          </a:p>
          <a:p>
            <a:pPr algn="just" eaLnBrk="1" hangingPunct="1">
              <a:defRPr/>
            </a:pPr>
            <a:endParaRPr dirty="0" lang="en-US" sz="2400">
              <a:latin charset="0" typeface="Arial"/>
            </a:endParaRPr>
          </a:p>
          <a:p>
            <a:pPr algn="just" eaLnBrk="1" hangingPunct="1">
              <a:defRPr/>
            </a:pPr>
            <a:r>
              <a:rPr dirty="0" lang="en-US" sz="2400">
                <a:latin charset="0" typeface="Arial"/>
              </a:rPr>
              <a:t>Plagiarism threshold 25%</a:t>
            </a:r>
          </a:p>
          <a:p>
            <a:pPr algn="just" eaLnBrk="1" hangingPunct="1" indent="0" marL="0">
              <a:buFont charset="0" panose="020B0604020202020204" pitchFamily="34" typeface="Arial"/>
              <a:buNone/>
              <a:defRPr/>
            </a:pPr>
            <a:endParaRPr dirty="0" lang="en-US" sz="2400">
              <a:latin charset="0" typeface="Arial"/>
            </a:endParaRPr>
          </a:p>
          <a:p>
            <a:pPr algn="just" eaLnBrk="1" hangingPunct="1">
              <a:defRPr/>
            </a:pPr>
            <a:r>
              <a:rPr dirty="0" lang="en-US" sz="2400">
                <a:latin charset="0" panose="020B0604020202020204" pitchFamily="34" typeface="Arial"/>
              </a:rPr>
              <a:t>Plagiarism in midterm/ final exam may result in </a:t>
            </a:r>
            <a:r>
              <a:rPr dirty="0" lang="en-US" sz="2400">
                <a:solidFill>
                  <a:srgbClr val="FF0000"/>
                </a:solidFill>
                <a:latin charset="0" typeface="Arial"/>
              </a:rPr>
              <a:t>F grade </a:t>
            </a:r>
            <a:r>
              <a:rPr dirty="0" lang="en-US" sz="2400">
                <a:latin charset="0" panose="020B0604020202020204" pitchFamily="34" typeface="Arial"/>
              </a:rPr>
              <a:t>in the course</a:t>
            </a:r>
          </a:p>
          <a:p>
            <a:pPr algn="just" eaLnBrk="1" hangingPunct="1">
              <a:defRPr/>
            </a:pPr>
            <a:endParaRPr dirty="0" lang="en-US" sz="3600">
              <a:latin charset="0" typeface="Arial"/>
            </a:endParaRPr>
          </a:p>
          <a:p>
            <a:pPr algn="just" eaLnBrk="1" hangingPunct="1">
              <a:defRPr/>
            </a:pPr>
            <a:r>
              <a:rPr dirty="0" lang="en-US" sz="2400">
                <a:latin charset="0" typeface="Arial"/>
              </a:rPr>
              <a:t>Habitual cases will be awarded F</a:t>
            </a:r>
          </a:p>
          <a:p>
            <a:pPr algn="just" eaLnBrk="1" hangingPunct="1">
              <a:defRPr/>
            </a:pPr>
            <a:endParaRPr dirty="0" lang="en-US" sz="2400">
              <a:latin charset="0" typeface="Arial"/>
            </a:endParaRPr>
          </a:p>
          <a:p>
            <a:pPr algn="just" eaLnBrk="1" hangingPunct="1" indent="0" lvl="1" marL="457200">
              <a:buFontTx/>
              <a:buNone/>
              <a:defRPr/>
            </a:pPr>
            <a:r>
              <a:rPr dirty="0" lang="en-US">
                <a:latin charset="0" typeface="Arial"/>
              </a:rPr>
              <a:t>	</a:t>
            </a:r>
          </a:p>
          <a:p>
            <a:pPr algn="just" eaLnBrk="1" hangingPunct="1" indent="0" marL="0">
              <a:buFontTx/>
              <a:buNone/>
              <a:defRPr/>
            </a:pPr>
            <a:endParaRPr dirty="0" lang="en-US">
              <a:latin charset="0" typeface="Arial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46BD8EF6-2556-4902-8493-D2E23A56D5D8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0" y="4125913"/>
            <a:ext cx="31750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>
            <a:extLst>
              <a:ext uri="{FF2B5EF4-FFF2-40B4-BE49-F238E27FC236}">
                <a16:creationId xmlns:a16="http://schemas.microsoft.com/office/drawing/2014/main" id="{485ABA57-50E1-4FD9-AA8D-1137147BA089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 eaLnBrk="1" hangingPunct="1">
              <a:defRPr/>
            </a:pPr>
            <a:r>
              <a:rPr dirty="0" lang="en-US">
                <a:latin charset="0" typeface="Arial"/>
                <a:cs typeface="+mj-cs"/>
              </a:rPr>
              <a:t>Dishonesty, Plagiarism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847F8FE-810C-4206-8A29-8AD4DED3DE63}"/>
              </a:ext>
            </a:extLst>
          </p:cNvPr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algn="just" eaLnBrk="1" hangingPunct="1">
              <a:defRPr/>
            </a:pPr>
            <a:r>
              <a:rPr dirty="0" lang="en-US">
                <a:latin charset="0" typeface="Arial"/>
                <a:cs typeface="+mj-cs"/>
              </a:rPr>
              <a:t>Google Classroom Code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C94E0C4-DDB3-4B0C-A3A6-F71CED5DC989}"/>
              </a:ext>
            </a:extLst>
          </p:cNvPr>
          <p:cNvSpPr>
            <a:spLocks noChangeArrowheads="1" noGrp="1"/>
          </p:cNvSpPr>
          <p:nvPr>
            <p:ph idx="1"/>
          </p:nvPr>
        </p:nvSpPr>
        <p:spPr>
          <a:xfrm>
            <a:off x="628650" y="1905000"/>
            <a:ext cx="7886700" cy="4953000"/>
          </a:xfrm>
        </p:spPr>
        <p:txBody>
          <a:bodyPr anchor="ctr" numCol="1"/>
          <a:lstStyle/>
          <a:p>
            <a:pPr algn="ctr" indent="0" marL="0">
              <a:buFont charset="0" panose="020B0604020202020204" pitchFamily="34" typeface="Arial"/>
              <a:buNone/>
            </a:pPr>
            <a:r>
              <a:rPr altLang="en-PK" lang="en-US" sz="8000">
                <a:solidFill>
                  <a:srgbClr val="1967D2"/>
                </a:solidFill>
                <a:latin typeface="Google Sans Display"/>
              </a:rPr>
              <a:t>gkwaioj</a:t>
            </a:r>
            <a:br>
              <a:rPr altLang="en-PK" lang="en-US" sz="7200">
                <a:solidFill>
                  <a:srgbClr val="1967D2"/>
                </a:solidFill>
                <a:latin charset="0" panose="02000000000000000000" pitchFamily="2" typeface="Roboto"/>
              </a:rPr>
            </a:br>
            <a:endParaRPr altLang="en-PK" lang="en-US" sz="9600">
              <a:latin charset="0" panose="020B0604020202020204" pitchFamily="34"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Company>PEARSON</Company>
  <Words>1313</Words>
  <Paragraphs>411</Paragraphs>
  <Slides>35</Slides>
  <Notes>15</Notes>
  <TotalTime>3512</TotalTime>
  <HiddenSlides>0</HiddenSlides>
  <MMClips>0</MMClips>
  <ScaleCrop>false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baseType="lpstr" size="45">
      <vt:lpstr>Arial</vt:lpstr>
      <vt:lpstr>Calibri</vt:lpstr>
      <vt:lpstr>Consolas</vt:lpstr>
      <vt:lpstr>Courier New</vt:lpstr>
      <vt:lpstr>Google Sans Display</vt:lpstr>
      <vt:lpstr>Roboto</vt:lpstr>
      <vt:lpstr>Times New Roman</vt:lpstr>
      <vt:lpstr>urw-din</vt:lpstr>
      <vt:lpstr>Wingdings</vt:lpstr>
      <vt:lpstr>Office Theme</vt:lpstr>
      <vt:lpstr>PowerPoint Presentation</vt:lpstr>
      <vt:lpstr>About me</vt:lpstr>
      <vt:lpstr>Contact Details</vt:lpstr>
      <vt:lpstr>Some Rules</vt:lpstr>
      <vt:lpstr>How to be successful in this course??</vt:lpstr>
      <vt:lpstr>How to be successful in this course??</vt:lpstr>
      <vt:lpstr>Attendance Policy</vt:lpstr>
      <vt:lpstr>Dishonesty, Plagiarism</vt:lpstr>
      <vt:lpstr>Google Classroom Code</vt:lpstr>
      <vt:lpstr>About you?</vt:lpstr>
      <vt:lpstr>Evaluation Breakdown</vt:lpstr>
      <vt:lpstr>Course objective</vt:lpstr>
      <vt:lpstr>Course Content</vt:lpstr>
      <vt:lpstr>What is Object Oriented Programming?</vt:lpstr>
      <vt:lpstr>Some Examples of Objects</vt:lpstr>
      <vt:lpstr>Objects Interact with each other</vt:lpstr>
      <vt:lpstr>Why do we need  Object Oriented Programming?</vt:lpstr>
      <vt:lpstr>Limitations of procedural programming</vt:lpstr>
      <vt:lpstr>Limitations of procedural programming</vt:lpstr>
      <vt:lpstr>Limitations of procedural programming</vt:lpstr>
      <vt:lpstr>Memory Layout and Pointers</vt:lpstr>
      <vt:lpstr>From C++ Code to Process</vt:lpstr>
      <vt:lpstr>From C++ Code to Process</vt:lpstr>
      <vt:lpstr>C++ Memory Models</vt:lpstr>
      <vt:lpstr>C++ Memory Models</vt:lpstr>
      <vt:lpstr>Main Memory</vt:lpstr>
      <vt:lpstr>Virtual Memory  (How a CPU see’s a Process?)</vt:lpstr>
      <vt:lpstr>Organization of Virtual Memory: Text</vt:lpstr>
      <vt:lpstr>Organization of Virtual Memory: Data &amp; BSS</vt:lpstr>
      <vt:lpstr>Organization of Virtual Memory: Heap</vt:lpstr>
      <vt:lpstr>Organization of Virtual Memory: Stack</vt:lpstr>
      <vt:lpstr>Summary: Process Address Space</vt:lpstr>
      <vt:lpstr>Example</vt:lpstr>
      <vt:lpstr>Example</vt:lpstr>
      <vt:lpstr>Variable Lifetime</vt:lpstr>
    </vt:vector>
  </TitlesOfParts>
  <LinksUpToDate>false</LinksUpToDate>
  <SharedDoc>false</SharedDoc>
  <HyperlinksChanged>false</HyperlinksChanged>
  <Application>Microsoft Office PowerPoint</Application>
  <AppVersion>16.0000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2011-02-16T20:47:20Z</dcterms:created>
  <dc:creator>Tony Gaddis</dc:creator>
  <cp:lastModifiedBy>hira naveed</cp:lastModifiedBy>
  <dcterms:modified xsi:type="dcterms:W3CDTF">2022-02-08T10:50:29Z</dcterms:modified>
  <cp:revision>173</cp:revision>
  <dc:subject>Pointers</dc:subject>
  <dc:title>Chapter 9</dc:title>
</cp:coreProperties>
</file>