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presentationml.tags+xml" PartName="/ppt/tags/tag13.xml"/>
  <Override ContentType="application/vnd.openxmlformats-officedocument.presentationml.tags+xml" PartName="/ppt/tags/tag14.xml"/>
  <Override ContentType="application/vnd.openxmlformats-officedocument.presentationml.tags+xml" PartName="/ppt/tags/tag15.xml"/>
  <Override ContentType="application/vnd.openxmlformats-officedocument.presentationml.tags+xml" PartName="/ppt/tags/tag16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5pPr>
    <a:lvl6pPr algn="l" defTabSz="914400" eaLnBrk="1" hangingPunct="1" latinLnBrk="0" marL="2286000" rtl="0"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6pPr>
    <a:lvl7pPr algn="l" defTabSz="914400" eaLnBrk="1" hangingPunct="1" latinLnBrk="0" marL="2743200" rtl="0"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7pPr>
    <a:lvl8pPr algn="l" defTabSz="914400" eaLnBrk="1" hangingPunct="1" latinLnBrk="0" marL="3200400" rtl="0"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8pPr>
    <a:lvl9pPr algn="l" defTabSz="914400" eaLnBrk="1" hangingPunct="1" latinLnBrk="0" marL="3657600" rtl="0"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89A8"/>
    <a:srgbClr val="FFC754"/>
    <a:srgbClr val="FF904F"/>
    <a:srgbClr val="F15050"/>
    <a:srgbClr val="E52C65"/>
    <a:srgbClr val="592D60"/>
    <a:srgbClr val="33BBD3"/>
    <a:srgbClr val="74A8BC"/>
    <a:srgbClr val="36BAD4"/>
    <a:srgbClr val="4B4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b="0" g="0" r="0"/>
        </a:fontRef>
        <a:schemeClr val="tx1"/>
      </a:tcTxStyle>
      <a:tcStyle>
        <a:tcBdr>
          <a:left>
            <a:ln cmpd="sng" w="12700">
              <a:solidFill>
                <a:schemeClr val="tx1"/>
              </a:solidFill>
            </a:ln>
          </a:left>
          <a:right>
            <a:ln cmpd="sng" w="12700">
              <a:solidFill>
                <a:schemeClr val="tx1"/>
              </a:solidFill>
            </a:ln>
          </a:right>
          <a:top>
            <a:ln cmpd="sng" w="12700">
              <a:solidFill>
                <a:schemeClr val="tx1"/>
              </a:solidFill>
            </a:ln>
          </a:top>
          <a:bottom>
            <a:ln cmpd="sng" w="12700">
              <a:solidFill>
                <a:schemeClr val="tx1"/>
              </a:solidFill>
            </a:ln>
          </a:bottom>
          <a:insideH>
            <a:ln cmpd="sng" w="12700">
              <a:solidFill>
                <a:schemeClr val="tx1"/>
              </a:solidFill>
            </a:ln>
          </a:insideH>
          <a:insideV>
            <a:ln cmpd="sng" w="12700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b="0" g="0" r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b="0" g="0" r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autoAdjust="0" sz="15000"/>
    <p:restoredTop sz="94660"/>
  </p:normalViewPr>
  <p:slideViewPr>
    <p:cSldViewPr>
      <p:cViewPr varScale="1">
        <p:scale>
          <a:sx d="100" n="72"/>
          <a:sy d="100" n="72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52" Target="slides/slide46.xml" Type="http://schemas.openxmlformats.org/officeDocument/2006/relationships/slide"/><Relationship Id="rId51" Target="slides/slide45.xml" Type="http://schemas.openxmlformats.org/officeDocument/2006/relationships/slide"/><Relationship Id="rId50" Target="slides/slide44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33.xml" Type="http://schemas.openxmlformats.org/officeDocument/2006/relationships/slide"/><Relationship Id="rId4" Target="tableStyles.xml" Type="http://schemas.openxmlformats.org/officeDocument/2006/relationships/tableStyles"/><Relationship Id="rId38" Target="slides/slide32.xml" Type="http://schemas.openxmlformats.org/officeDocument/2006/relationships/slide"/><Relationship Id="rId3" Target="presProps.xml" Type="http://schemas.openxmlformats.org/officeDocument/2006/relationships/presProps"/><Relationship Id="rId37" Target="slides/slide31.xml" Type="http://schemas.openxmlformats.org/officeDocument/2006/relationships/slide"/><Relationship Id="rId2" Target="viewProps.xml" Type="http://schemas.openxmlformats.org/officeDocument/2006/relationships/viewProps"/><Relationship Id="rId36" Target="slides/slide30.xml" Type="http://schemas.openxmlformats.org/officeDocument/2006/relationships/slide"/><Relationship Id="rId1" Target="theme/theme2.xml" Type="http://schemas.openxmlformats.org/officeDocument/2006/relationships/theme"/><Relationship Id="rId35" Target="slides/slide29.xml" Type="http://schemas.openxmlformats.org/officeDocument/2006/relationships/slide"/><Relationship Id="rId34" Target="slides/slide28.xml" Type="http://schemas.openxmlformats.org/officeDocument/2006/relationships/slide"/><Relationship Id="rId33" Target="slides/slide27.xml" Type="http://schemas.openxmlformats.org/officeDocument/2006/relationships/slide"/><Relationship Id="rId32" Target="slides/slide26.xml" Type="http://schemas.openxmlformats.org/officeDocument/2006/relationships/slide"/><Relationship Id="rId31" Target="slides/slide25.xml" Type="http://schemas.openxmlformats.org/officeDocument/2006/relationships/slide"/><Relationship Id="rId30" Target="slides/slide24.xml" Type="http://schemas.openxmlformats.org/officeDocument/2006/relationships/slide"/><Relationship Id="rId27" Target="slides/slide21.xml" Type="http://schemas.openxmlformats.org/officeDocument/2006/relationships/slide"/><Relationship Id="rId26" Target="slides/slide20.xml" Type="http://schemas.openxmlformats.org/officeDocument/2006/relationships/slide"/><Relationship Id="rId25" Target="slides/slide19.xml" Type="http://schemas.openxmlformats.org/officeDocument/2006/relationships/slide"/><Relationship Id="rId24" Target="slides/slide18.xml" Type="http://schemas.openxmlformats.org/officeDocument/2006/relationships/slide"/><Relationship Id="rId21" Target="slides/slide15.xml" Type="http://schemas.openxmlformats.org/officeDocument/2006/relationships/slide"/><Relationship Id="rId19" Target="slides/slide13.xml" Type="http://schemas.openxmlformats.org/officeDocument/2006/relationships/slide"/><Relationship Id="rId20" Target="slides/slide14.xml" Type="http://schemas.openxmlformats.org/officeDocument/2006/relationships/slide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3" Target="slides/slide7.xml" Type="http://schemas.openxmlformats.org/officeDocument/2006/relationships/slide"/><Relationship Id="rId47" Target="slides/slide41.xml" Type="http://schemas.openxmlformats.org/officeDocument/2006/relationships/slide"/><Relationship Id="rId16" Target="slides/slide10.xml" Type="http://schemas.openxmlformats.org/officeDocument/2006/relationships/slide"/><Relationship Id="rId12" Target="slides/slide6.xml" Type="http://schemas.openxmlformats.org/officeDocument/2006/relationships/slide"/><Relationship Id="rId46" Target="slides/slide40.xml" Type="http://schemas.openxmlformats.org/officeDocument/2006/relationships/slide"/><Relationship Id="rId49" Target="slides/slide43.xml" Type="http://schemas.openxmlformats.org/officeDocument/2006/relationships/slide"/><Relationship Id="rId15" Target="slides/slide9.xml" Type="http://schemas.openxmlformats.org/officeDocument/2006/relationships/slide"/><Relationship Id="rId11" Target="slides/slide5.xml" Type="http://schemas.openxmlformats.org/officeDocument/2006/relationships/slide"/><Relationship Id="rId45" Target="slides/slide39.xml" Type="http://schemas.openxmlformats.org/officeDocument/2006/relationships/slide"/><Relationship Id="rId48" Target="slides/slide42.xml" Type="http://schemas.openxmlformats.org/officeDocument/2006/relationships/slide"/><Relationship Id="rId14" Target="slides/slide8.xml" Type="http://schemas.openxmlformats.org/officeDocument/2006/relationships/slide"/><Relationship Id="rId10" Target="slides/slide4.xml" Type="http://schemas.openxmlformats.org/officeDocument/2006/relationships/slide"/><Relationship Id="rId44" Target="slides/slide38.xml" Type="http://schemas.openxmlformats.org/officeDocument/2006/relationships/slide"/><Relationship Id="rId43" Target="slides/slide37.xml" Type="http://schemas.openxmlformats.org/officeDocument/2006/relationships/slide"/><Relationship Id="rId42" Target="slides/slide36.xml" Type="http://schemas.openxmlformats.org/officeDocument/2006/relationships/slide"/><Relationship Id="rId41" Target="slides/slide35.xml" Type="http://schemas.openxmlformats.org/officeDocument/2006/relationships/slide"/><Relationship Id="rId9" Target="slides/slide3.xml" Type="http://schemas.openxmlformats.org/officeDocument/2006/relationships/slide"/><Relationship Id="rId40" Target="slides/slide34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23" Target="slides/slide17.xml" Type="http://schemas.openxmlformats.org/officeDocument/2006/relationships/slide"/><Relationship Id="rId29" Target="slides/slide23.xml" Type="http://schemas.openxmlformats.org/officeDocument/2006/relationships/slide"/><Relationship Id="rId22" Target="slides/slide16.xml" Type="http://schemas.openxmlformats.org/officeDocument/2006/relationships/slide"/><Relationship Id="rId28" Target="slides/slide22.xml" Type="http://schemas.openxmlformats.org/officeDocument/2006/relationships/slid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A5885B-D4F8-453A-BFD9-85C31A73FAFB}"/>
              </a:ext>
            </a:extLst>
          </p:cNvPr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 eaLnBrk="1" hangingPunct="1">
              <a:defRPr sz="1200">
                <a:latin charset="0" typeface="Arial"/>
                <a:cs charset="0"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F9FCE-87CE-4D97-B491-7C6A8E763E80}"/>
              </a:ext>
            </a:extLst>
          </p:cNvPr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 eaLnBrk="1" hangingPunct="1">
              <a:defRPr sz="1200">
                <a:latin charset="0" typeface="Arial"/>
                <a:cs charset="0" typeface="Arial"/>
              </a:defRPr>
            </a:lvl1pPr>
          </a:lstStyle>
          <a:p>
            <a:pPr>
              <a:defRPr/>
            </a:pPr>
            <a:fld id="{C95A5A5C-483C-43C9-B5BE-718E8A226F54}" type="datetimeFigureOut">
              <a:rPr lang="en-US"/>
              <a:pPr>
                <a:defRPr/>
              </a:pPr>
              <a:t>2/12/2022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0CE1A09-39A2-4F85-A48F-DCC14EF85106}"/>
              </a:ext>
            </a:extLst>
          </p:cNvPr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E178F24-51EF-47B0-B0DD-A6F9713EFE06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4D550-4733-4119-A124-BFBA3C38EF54}"/>
              </a:ext>
            </a:extLst>
          </p:cNvPr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 eaLnBrk="1" hangingPunct="1">
              <a:defRPr sz="1200">
                <a:latin charset="0" typeface="Arial"/>
                <a:cs charset="0"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51E89-03BF-4F5F-A810-05E812431001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C58583-1215-476D-85B1-C0FC9106EA7A}" type="slidenum">
              <a:rPr altLang="en-PK" lang="en-US"/>
              <a:pPr>
                <a:defRPr/>
              </a:pPr>
              <a:t>‹#›</a:t>
            </a:fld>
            <a:endParaRPr altLang="en-PK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algn="l" eaLnBrk="0" fontAlgn="base" hangingPunct="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2" Target="../slides/slide1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2" Target="../slides/slide1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2" Target="../slides/slide1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2" Target="../slides/slide4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4.xml.rels><?xml version="1.0" encoding="UTF-8" standalone="yes"?><Relationships xmlns="http://schemas.openxmlformats.org/package/2006/relationships"><Relationship Id="rId2" Target="../slides/slide4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5.xml.rels><?xml version="1.0" encoding="UTF-8" standalone="yes"?><Relationships xmlns="http://schemas.openxmlformats.org/package/2006/relationships"><Relationship Id="rId2" Target="../slides/slide4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6.xml.rels><?xml version="1.0" encoding="UTF-8" standalone="yes"?><Relationships xmlns="http://schemas.openxmlformats.org/package/2006/relationships"><Relationship Id="rId2" Target="../slides/slide4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2" Target="../slides/slide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2" Target="../slides/slide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2" Target="../slides/slide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2" Target="../slides/slide1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AD77651-D211-4621-9F58-C8A90DC11A19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/>
        <p:txBody>
          <a:bodyPr numCol="1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defRPr/>
            </a:pPr>
            <a:fld id="{B8D15CCA-7971-43BC-9103-1B0F496658D5}" type="slidenum">
              <a:rPr altLang="en-PK" lang="en-US" smtClean="0">
                <a:solidFill>
                  <a:srgbClr val="000000"/>
                </a:solidFill>
                <a:cs typeface="+mn-cs"/>
              </a:rPr>
              <a:pPr>
                <a:defRPr/>
              </a:pPr>
              <a:t>1</a:t>
            </a:fld>
            <a:endParaRPr altLang="en-PK"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A01AA68-A22E-48D6-A597-11FDE6DA2AF2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889878E-795B-4502-AFA2-603FE2BC5766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/>
            <a:endParaRPr altLang="en-PK"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237A4B95-DD48-4539-B3E3-C7D623611981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1A962A00-0F44-46A6-8928-F8CF0D57374F}" type="slidenum">
              <a:rPr altLang="en-PK" lang="en-CA" smtClean="0">
                <a:latin charset="0" panose="020B0604020202020204" pitchFamily="34" typeface="Arial"/>
              </a:rPr>
              <a:pPr>
                <a:spcBef>
                  <a:spcPct val="0"/>
                </a:spcBef>
              </a:pPr>
              <a:t>11</a:t>
            </a:fld>
            <a:endParaRPr altLang="en-PK" lang="en-CA">
              <a:latin charset="0" panose="020B0604020202020204" pitchFamily="34" typeface="Arial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E565F8F9-B1C1-41B4-841F-C674C29B636D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7352BDD4-1F76-4C3C-90C9-E700CC328369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en-P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41837F3D-03CC-47E9-A44E-DA93939EDF36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3D4B11B7-015A-4F48-A132-103FF1C9FBF3}" type="slidenum">
              <a:rPr altLang="en-PK" lang="en-CA" smtClean="0">
                <a:latin charset="0" panose="020B0604020202020204" pitchFamily="34" typeface="Arial"/>
              </a:rPr>
              <a:pPr>
                <a:spcBef>
                  <a:spcPct val="0"/>
                </a:spcBef>
              </a:pPr>
              <a:t>12</a:t>
            </a:fld>
            <a:endParaRPr altLang="en-PK" lang="en-CA">
              <a:latin charset="0" panose="020B0604020202020204" pitchFamily="34" typeface="Arial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442D12F8-1B2D-40DE-B272-4036C8813F0F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8E984522-9C51-4849-890A-E86218CF3C0E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en-P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FBCD2F08-87B5-4A3A-A5C1-DCACF6496E17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37891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pPr eaLnBrk="1" hangingPunct="1">
              <a:defRPr/>
            </a:pPr>
            <a:endParaRPr altLang="fr-FR"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790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A25C2BD6-0380-4169-8AD0-D28CD4984629}" type="slidenum">
              <a:rPr lang="en-US"/>
              <a:pPr/>
              <a:t>43</a:t>
            </a:fld>
            <a:endParaRPr lang="en-US"/>
          </a:p>
        </p:txBody>
      </p:sp>
      <p:sp>
        <p:nvSpPr>
          <p:cNvPr id="38605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17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A25C2BD6-0380-4169-8AD0-D28CD4984629}" type="slidenum">
              <a:rPr lang="en-US"/>
              <a:pPr/>
              <a:t>44</a:t>
            </a:fld>
            <a:endParaRPr lang="en-US"/>
          </a:p>
        </p:txBody>
      </p:sp>
      <p:sp>
        <p:nvSpPr>
          <p:cNvPr id="38605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07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9E978BFC-9640-4DFA-9664-589FB221C040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38915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pPr eaLnBrk="1" hangingPunct="1">
              <a:defRPr/>
            </a:pPr>
            <a:endParaRPr altLang="fr-FR"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280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8106EC48-6AC8-497A-A51B-330370061640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39939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pPr eaLnBrk="1" hangingPunct="1">
              <a:defRPr/>
            </a:pPr>
            <a:r>
              <a:rPr altLang="fr-FR" dirty="0" lang="fr-FR">
                <a:cs typeface="+mn-cs"/>
              </a:rPr>
              <a:t> </a:t>
            </a:r>
            <a:r>
              <a:rPr altLang="fr-FR" dirty="0" err="1" lang="fr-FR">
                <a:cs typeface="+mn-cs"/>
              </a:rPr>
              <a:t>int</a:t>
            </a:r>
            <a:r>
              <a:rPr altLang="fr-FR" dirty="0" lang="fr-FR">
                <a:cs typeface="+mn-cs"/>
              </a:rPr>
              <a:t> *</a:t>
            </a:r>
            <a:r>
              <a:rPr altLang="fr-FR" dirty="0" err="1" lang="fr-FR">
                <a:cs typeface="+mn-cs"/>
              </a:rPr>
              <a:t>ip</a:t>
            </a:r>
            <a:r>
              <a:rPr altLang="fr-FR" dirty="0" lang="fr-FR">
                <a:cs typeface="+mn-cs"/>
              </a:rPr>
              <a:t>;    char* </a:t>
            </a:r>
            <a:r>
              <a:rPr altLang="fr-FR" dirty="0" err="1" lang="fr-FR">
                <a:cs typeface="+mn-cs"/>
              </a:rPr>
              <a:t>cp</a:t>
            </a:r>
            <a:r>
              <a:rPr altLang="fr-FR" dirty="0" lang="fr-FR">
                <a:cs typeface="+mn-cs"/>
              </a:rPr>
              <a:t>;    double *</a:t>
            </a:r>
            <a:r>
              <a:rPr altLang="fr-FR" dirty="0" err="1" lang="fr-FR">
                <a:cs typeface="+mn-cs"/>
              </a:rPr>
              <a:t>dp</a:t>
            </a:r>
            <a:r>
              <a:rPr altLang="fr-FR" dirty="0" lang="fr-FR"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6990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D5B25B7-77A3-4915-A8BC-7D8DBDF9774B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1009E905-FD5F-4932-8FBE-4A05C76B9206}" type="slidenum">
              <a:rPr altLang="en-PK" lang="en-CA" smtClean="0">
                <a:latin charset="0" panose="020B0604020202020204" pitchFamily="34" typeface="Arial"/>
              </a:rPr>
              <a:pPr>
                <a:spcBef>
                  <a:spcPct val="0"/>
                </a:spcBef>
              </a:pPr>
              <a:t>3</a:t>
            </a:fld>
            <a:endParaRPr altLang="en-PK" lang="en-CA">
              <a:latin charset="0" panose="020B0604020202020204" pitchFamily="34" typeface="Arial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0F662DA6-A640-4930-884F-AA159330FB6E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E81D1F0-49B1-498E-8CDF-A21AC111001F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en-P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AE3BD8A2-FCB9-4348-996D-1173EA9E6D1D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D239986B-0319-4D44-8C3E-587A142C3BDF}" type="slidenum">
              <a:rPr altLang="en-PK" lang="en-CA" smtClean="0">
                <a:latin charset="0" panose="020B0604020202020204" pitchFamily="34" typeface="Arial"/>
              </a:rPr>
              <a:pPr>
                <a:spcBef>
                  <a:spcPct val="0"/>
                </a:spcBef>
              </a:pPr>
              <a:t>4</a:t>
            </a:fld>
            <a:endParaRPr altLang="en-PK" lang="en-CA">
              <a:latin charset="0" panose="020B0604020202020204" pitchFamily="34" typeface="Arial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67CEFFB-75EC-40F1-A370-59041EABC289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4A314D2-D67A-41B7-B3CC-219BA404B4A2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en-P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2AAC256-4A84-4834-A1D6-B3D891F25A7C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0058BF07-7B59-4666-8C33-278C1F236888}" type="slidenum">
              <a:rPr altLang="en-PK" lang="en-CA" smtClean="0">
                <a:latin charset="0" panose="020B0604020202020204" pitchFamily="34" typeface="Arial"/>
              </a:rPr>
              <a:pPr>
                <a:spcBef>
                  <a:spcPct val="0"/>
                </a:spcBef>
              </a:pPr>
              <a:t>5</a:t>
            </a:fld>
            <a:endParaRPr altLang="en-PK" lang="en-CA">
              <a:latin charset="0" panose="020B0604020202020204" pitchFamily="34" typeface="Arial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531AC07-80A1-4F4E-9788-2D6829E513A6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22C3258B-728B-47B8-A587-5901852C959B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en-P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6272F4F0-673A-4EF8-8BE0-B2BB4E307E2F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2175FFB6-78D0-4BE1-BEEE-8C7EC82C64F2}" type="slidenum">
              <a:rPr altLang="en-PK" lang="en-CA" smtClean="0">
                <a:latin charset="0" panose="020B0604020202020204" pitchFamily="34" typeface="Arial"/>
              </a:rPr>
              <a:pPr>
                <a:spcBef>
                  <a:spcPct val="0"/>
                </a:spcBef>
              </a:pPr>
              <a:t>6</a:t>
            </a:fld>
            <a:endParaRPr altLang="en-PK" lang="en-CA">
              <a:latin charset="0" panose="020B0604020202020204" pitchFamily="34" typeface="Arial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33E9FB82-6859-4329-BF52-236DD5DBE32A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6818D2D-1989-4108-B9BD-F514C814662D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en-P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4C67AE21-6DEE-42D7-8A0D-2FD474E1E1A2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C8EE0F14-A5B8-4F70-9EE5-6F245414F448}" type="slidenum">
              <a:rPr altLang="en-PK" lang="en-CA" smtClean="0">
                <a:latin charset="0" panose="020B0604020202020204" pitchFamily="34" typeface="Arial"/>
              </a:rPr>
              <a:pPr>
                <a:spcBef>
                  <a:spcPct val="0"/>
                </a:spcBef>
              </a:pPr>
              <a:t>7</a:t>
            </a:fld>
            <a:endParaRPr altLang="en-PK" lang="en-CA">
              <a:latin charset="0" panose="020B0604020202020204" pitchFamily="34" typeface="Arial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49374448-6921-48D7-98C4-CDE6B901DABA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86817FFB-3894-4765-89BC-72421CCED257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en-P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99B406DA-931B-45B8-B285-7E7D1A0E9D61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ACF9EE23-7914-4DDB-A9E5-24285E744E12}" type="slidenum">
              <a:rPr altLang="en-PK" lang="en-CA" smtClean="0">
                <a:latin charset="0" panose="020B0604020202020204" pitchFamily="34" typeface="Arial"/>
              </a:rPr>
              <a:pPr>
                <a:spcBef>
                  <a:spcPct val="0"/>
                </a:spcBef>
              </a:pPr>
              <a:t>8</a:t>
            </a:fld>
            <a:endParaRPr altLang="en-PK" lang="en-CA">
              <a:latin charset="0" panose="020B0604020202020204" pitchFamily="34" typeface="Arial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CA8B8DFD-70CE-4154-96C5-6A37ED7A94AB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EB947C6-2A95-4765-A213-2AAB04F679C5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en-P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5B34634A-E642-4BCA-9966-F6B7174C765C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A02F2862-B8CE-43DD-B786-B596444CA128}" type="slidenum">
              <a:rPr altLang="en-PK" lang="en-CA" smtClean="0">
                <a:latin charset="0" panose="020B0604020202020204" pitchFamily="34" typeface="Arial"/>
              </a:rPr>
              <a:pPr>
                <a:spcBef>
                  <a:spcPct val="0"/>
                </a:spcBef>
              </a:pPr>
              <a:t>9</a:t>
            </a:fld>
            <a:endParaRPr altLang="en-PK" lang="en-CA">
              <a:latin charset="0" panose="020B0604020202020204" pitchFamily="34" typeface="Arial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92B3CBB-7220-4799-B937-A114079102E9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401154B4-280D-4E99-AE55-B5E4A8AF541E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en-P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BAEF0CF2-5BF2-4FAA-BBCC-FB98A8754AC7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FECDE7B0-53A5-4BFD-93B3-D9890728B273}" type="slidenum">
              <a:rPr altLang="en-PK" lang="en-CA" smtClean="0">
                <a:latin charset="0" panose="020B0604020202020204" pitchFamily="34" typeface="Arial"/>
              </a:rPr>
              <a:pPr>
                <a:spcBef>
                  <a:spcPct val="0"/>
                </a:spcBef>
              </a:pPr>
              <a:t>10</a:t>
            </a:fld>
            <a:endParaRPr altLang="en-PK" lang="en-CA">
              <a:latin charset="0" panose="020B0604020202020204" pitchFamily="34" typeface="Arial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AF90D620-429E-4B5A-B318-33F05340FDB4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6B59A6F4-7DC2-4923-9483-E5D4BE4C55DE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en-PK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 numCol="1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43000" y="3602038"/>
            <a:ext cx="6858000" cy="1655762"/>
          </a:xfrm>
        </p:spPr>
        <p:txBody>
          <a:bodyPr numCol="1"/>
          <a:lstStyle>
            <a:lvl1pPr algn="ctr" indent="0" marL="0">
              <a:buNone/>
              <a:defRPr sz="1800"/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altLang="en-PK" lang="en-PK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2E4D5D3-559E-4F8A-8CB0-6A64E6C2B9F8}"/>
              </a:ext>
            </a:extLst>
          </p:cNvPr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DB6891-4D78-4E76-9841-EC5B82CB7981}"/>
              </a:ext>
            </a:extLst>
          </p:cNvPr>
          <p:cNvSpPr>
            <a:spLocks noGrp="1"/>
          </p:cNvSpPr>
          <p:nvPr>
            <p:ph idx="11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EC4E2A69-20CE-4052-81AC-D6BF741A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4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 numCol="1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3887391" y="987426"/>
            <a:ext cx="4629150" cy="4873625"/>
          </a:xfrm>
        </p:spPr>
        <p:txBody>
          <a:bodyPr numCol="1" rtlCol="0">
            <a:normAutofit/>
          </a:bodyPr>
          <a:lstStyle>
            <a:lvl1pPr indent="0" marL="0">
              <a:buNone/>
              <a:defRPr sz="2400"/>
            </a:lvl1pPr>
            <a:lvl2pPr indent="0" marL="342900">
              <a:buNone/>
              <a:defRPr sz="2100"/>
            </a:lvl2pPr>
            <a:lvl3pPr indent="0" marL="685800">
              <a:buNone/>
              <a:defRPr sz="1800"/>
            </a:lvl3pPr>
            <a:lvl4pPr indent="0" marL="1028700">
              <a:buNone/>
              <a:defRPr sz="1500"/>
            </a:lvl4pPr>
            <a:lvl5pPr indent="0" marL="1371600">
              <a:buNone/>
              <a:defRPr sz="1500"/>
            </a:lvl5pPr>
            <a:lvl6pPr indent="0" marL="1714500">
              <a:buNone/>
              <a:defRPr sz="1500"/>
            </a:lvl6pPr>
            <a:lvl7pPr indent="0" marL="2057400">
              <a:buNone/>
              <a:defRPr sz="1500"/>
            </a:lvl7pPr>
            <a:lvl8pPr indent="0" marL="2400300">
              <a:buNone/>
              <a:defRPr sz="1500"/>
            </a:lvl8pPr>
            <a:lvl9pPr indent="0" marL="2743200">
              <a:buNone/>
              <a:defRPr sz="1500"/>
            </a:lvl9pPr>
          </a:lstStyle>
          <a:p>
            <a:pPr lvl="0"/>
            <a:endParaRPr altLang="en-PK" lang="en-PK" noProof="0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629841" y="2057400"/>
            <a:ext cx="2949178" cy="3811588"/>
          </a:xfrm>
        </p:spPr>
        <p:txBody>
          <a:bodyPr numCol="1"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E708D-AB20-4E32-80B4-8C734A607616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C69BB62-6B81-4149-97C1-C4F68BC4D629}" type="datetimeFigureOut">
              <a:rPr altLang="en-PK" lang="en-PK"/>
              <a:pPr>
                <a:defRPr/>
              </a:pPr>
              <a:t>12/02/2022</a:t>
            </a:fld>
            <a:endParaRPr altLang="en-PK"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74809-BD07-4AFC-A0C9-E04BF6FABF5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A19D-A246-49D8-86E4-C75338D993E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356AF398-CEF1-457F-A3CE-60FD71AB1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4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CEE33-D184-4B03-9C72-D8E2FEB039D1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7949427-3E2F-47C6-B54A-4DD9A2C6B7B4}" type="datetimeFigureOut">
              <a:rPr altLang="en-PK" lang="en-PK"/>
              <a:pPr>
                <a:defRPr/>
              </a:pPr>
              <a:t>12/02/2022</a:t>
            </a:fld>
            <a:endParaRPr altLang="en-PK"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430E8-4136-4E66-9038-6B2AF4C2B2E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939A-1E67-439F-958D-C007DF1641A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DE625C9D-97BA-4A08-AB6E-C86C4573A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49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543675" y="365125"/>
            <a:ext cx="1971675" cy="5811838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628650" y="365125"/>
            <a:ext cx="5800725" cy="5811838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19B95-AE26-47F0-873C-1F7A0E67D1B6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EE06AE1-9231-45C1-8291-3162FA55CB96}" type="datetimeFigureOut">
              <a:rPr altLang="en-PK" lang="en-PK"/>
              <a:pPr>
                <a:defRPr/>
              </a:pPr>
              <a:t>12/02/2022</a:t>
            </a:fld>
            <a:endParaRPr altLang="en-PK"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D58A-C5C8-4440-93F2-F598FB917DE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0DC2D-B96D-4EEC-B228-3C06251FF9A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B4329928-D9C7-487A-9599-68EE3CA66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altLang="en-PK" dirty="0"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A3858-27A7-40FD-AE08-B4148815F839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7DBA12F-B77C-4E09-BAF0-EF8A259AB80D}" type="datetimeFigureOut">
              <a:rPr altLang="en-PK" lang="en-PK"/>
              <a:pPr>
                <a:defRPr/>
              </a:pPr>
              <a:t>12/02/2022</a:t>
            </a:fld>
            <a:endParaRPr altLang="en-PK"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023C-4146-48BC-9686-2CDCB1DA7C26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0320-370D-467E-9C52-798AD05247D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929B999A-5094-460F-9559-0C18CC090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7E1CEA-FBBD-49C7-B78E-C28BD66A2733}"/>
              </a:ext>
            </a:extLst>
          </p:cNvPr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20A7940-FE38-46D5-B365-0DA318177315}"/>
              </a:ext>
            </a:extLst>
          </p:cNvPr>
          <p:cNvSpPr>
            <a:spLocks noGrp="1"/>
          </p:cNvSpPr>
          <p:nvPr>
            <p:ph idx="11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F331AF61-F377-4A5F-AF6D-D42D56A80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 numCol="1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23888" y="4589464"/>
            <a:ext cx="7886700" cy="1500187"/>
          </a:xfrm>
        </p:spPr>
        <p:txBody>
          <a:bodyPr numCol="1"/>
          <a:lstStyle>
            <a:lvl1pPr indent="0" mar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8F783-5FD1-418C-A9EA-8BBC8721CA2B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1049F56-A7F4-4C24-B668-BA0BFABE3876}" type="datetimeFigureOut">
              <a:rPr altLang="en-PK" lang="en-PK"/>
              <a:pPr>
                <a:defRPr/>
              </a:pPr>
              <a:t>12/02/2022</a:t>
            </a:fld>
            <a:endParaRPr altLang="en-PK"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392C-3254-4A0E-A3B4-91BE464D86A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25ED-FF41-46CA-90D7-988E3D4B3FB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14ED65AA-59BF-4509-B233-0CCD89173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6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628650" y="1825625"/>
            <a:ext cx="38862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29150" y="1825625"/>
            <a:ext cx="38862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30A8C-6265-471B-A753-D428A7932010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9E583F5-1083-4837-B6B7-5F1D6E5F83BE}" type="datetimeFigureOut">
              <a:rPr altLang="en-PK" lang="en-PK"/>
              <a:pPr>
                <a:defRPr/>
              </a:pPr>
              <a:t>12/02/2022</a:t>
            </a:fld>
            <a:endParaRPr altLang="en-PK"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F2238-CB91-4550-9F8B-54CE4BDA8C9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0C012-B3A4-4963-80EC-0E76C40F05B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793262BE-0086-4E01-8E6E-E979C05D9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4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29842" y="1681163"/>
            <a:ext cx="3868340" cy="823912"/>
          </a:xfrm>
        </p:spPr>
        <p:txBody>
          <a:bodyPr anchor="b" numCol="1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29842" y="2505075"/>
            <a:ext cx="3868340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29150" y="1681163"/>
            <a:ext cx="3887391" cy="823912"/>
          </a:xfrm>
        </p:spPr>
        <p:txBody>
          <a:bodyPr anchor="b" numCol="1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29150" y="2505075"/>
            <a:ext cx="3887391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9C884-7E18-42B4-9FE7-4E9D944C9D22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FE589FB-1A39-4084-92EA-9ACBFA19AD23}" type="datetimeFigureOut">
              <a:rPr altLang="en-PK" lang="en-PK"/>
              <a:pPr>
                <a:defRPr/>
              </a:pPr>
              <a:t>12/02/2022</a:t>
            </a:fld>
            <a:endParaRPr altLang="en-PK"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0FF1A-2448-48C4-9E23-773CA5ED12F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1B948-FAC6-4053-9E73-D02F2E0FF93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065BD7AC-B505-4A4D-A29C-1DEBC8AF6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0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DDA66-94A3-4B8A-AC11-B47F24DEA624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0ABE4B8-4D8B-4B28-8D75-03A3FC4FC77B}" type="datetimeFigureOut">
              <a:rPr altLang="en-PK" lang="en-PK"/>
              <a:pPr>
                <a:defRPr/>
              </a:pPr>
              <a:t>12/02/2022</a:t>
            </a:fld>
            <a:endParaRPr altLang="en-PK"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7B822-BD66-462D-BD2A-7620827B6B9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BB76E-EF52-41AB-8CAE-69534FB931D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1F6B7701-6FA7-493F-8052-939CACDA0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7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7CE42-E83F-4BB1-863F-DCFE45F47AF0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791E904-CB49-41BD-B672-22FB23236DD4}" type="datetimeFigureOut">
              <a:rPr altLang="en-PK" lang="en-PK"/>
              <a:pPr>
                <a:defRPr/>
              </a:pPr>
              <a:t>12/02/2022</a:t>
            </a:fld>
            <a:endParaRPr altLang="en-PK"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6AA82-7C94-4BD6-A3C9-C1090AB4917D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AE1E-1A4E-4AD7-B2D7-407C0DF4827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A26D209C-18E0-4D0A-A9EA-3A1A43F56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6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 numCol="1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 numCol="1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629841" y="2057400"/>
            <a:ext cx="2949178" cy="3811588"/>
          </a:xfrm>
        </p:spPr>
        <p:txBody>
          <a:bodyPr numCol="1"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8C9E8-4C33-47CB-A67B-D80D9887EA2B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BE2E27B-939B-4C87-841E-6D6495F56605}" type="datetimeFigureOut">
              <a:rPr altLang="en-PK" lang="en-PK"/>
              <a:pPr>
                <a:defRPr/>
              </a:pPr>
              <a:t>12/02/2022</a:t>
            </a:fld>
            <a:endParaRPr altLang="en-PK"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0C312-16D8-4349-A0E1-0C260606C6E0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7C6F0-C82B-49E0-8738-02E79651498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7CD8FB2E-C795-4D9B-BD30-3E9A76031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30050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2.xml" Type="http://schemas.openxmlformats.org/officeDocument/2006/relationships/slideLayout"/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83967FF-C600-43F6-8999-7DDB97936A7A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en-PK" lang="en-US"/>
              <a:t>Click to edit Master title style</a:t>
            </a:r>
            <a:endParaRPr altLang="en-PK" lang="en-PK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991FC46-CB5E-4106-A624-21FE694EF83B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en-PK" lang="en-US"/>
              <a:t>Click to edit Master text styles</a:t>
            </a:r>
          </a:p>
          <a:p>
            <a:pPr lvl="1"/>
            <a:r>
              <a:rPr altLang="en-PK" lang="en-US"/>
              <a:t>Second level</a:t>
            </a:r>
          </a:p>
          <a:p>
            <a:pPr lvl="2"/>
            <a:r>
              <a:rPr altLang="en-PK" lang="en-US"/>
              <a:t>Third level</a:t>
            </a:r>
          </a:p>
          <a:p>
            <a:pPr lvl="3"/>
            <a:r>
              <a:rPr altLang="en-PK" lang="en-US"/>
              <a:t>Fourth level</a:t>
            </a:r>
          </a:p>
          <a:p>
            <a:pPr lvl="4"/>
            <a:r>
              <a:rPr altLang="en-PK" lang="en-US"/>
              <a:t>Fifth level</a:t>
            </a:r>
            <a:endParaRPr altLang="en-PK"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9257-B16B-4F64-AC24-D7D910AA1A03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 eaLnBrk="1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C645-5B2C-4153-B660-88CABDDDBDD1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9ACCF88-E99B-4A3C-A392-C1DDAD668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lvl1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kern="1200" sz="3300">
          <a:solidFill>
            <a:schemeClr val="tx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  <a:lvl2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2pPr>
      <a:lvl3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3pPr>
      <a:lvl4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4pPr>
      <a:lvl5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5pPr>
      <a:lvl6pPr algn="l" defTabSz="685800" fontAlgn="base" marL="45720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6pPr>
      <a:lvl7pPr algn="l" defTabSz="685800" fontAlgn="base" marL="91440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7pPr>
      <a:lvl8pPr algn="l" defTabSz="685800" fontAlgn="base" marL="137160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8pPr>
      <a:lvl9pPr algn="l" defTabSz="685800" fontAlgn="base" marL="182880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9pPr>
    </p:titleStyle>
    <p:bodyStyle>
      <a:lvl1pPr algn="l" defTabSz="685800" eaLnBrk="0" fontAlgn="base" hangingPunct="0" indent="-171450" marL="171450" rtl="0">
        <a:lnSpc>
          <a:spcPct val="90000"/>
        </a:lnSpc>
        <a:spcBef>
          <a:spcPts val="750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0" fontAlgn="base" hangingPunct="0" indent="-171450" marL="514350" rtl="0">
        <a:lnSpc>
          <a:spcPct val="90000"/>
        </a:lnSpc>
        <a:spcBef>
          <a:spcPts val="375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0" fontAlgn="base" hangingPunct="0" indent="-171450" marL="857250" rtl="0">
        <a:lnSpc>
          <a:spcPct val="90000"/>
        </a:lnSpc>
        <a:spcBef>
          <a:spcPts val="375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0" fontAlgn="base" hangingPunct="0" indent="-171450" marL="1200150" rtl="0">
        <a:lnSpc>
          <a:spcPct val="90000"/>
        </a:lnSpc>
        <a:spcBef>
          <a:spcPts val="375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0" fontAlgn="base" hangingPunct="0" indent="-171450" marL="1543050" rtl="0">
        <a:lnSpc>
          <a:spcPct val="90000"/>
        </a:lnSpc>
        <a:spcBef>
          <a:spcPts val="375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altLang="en-PK" lang="en-PK"/>
      </a:defPPr>
      <a:lvl1pPr algn="l" defTabSz="6858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5" Target="../media/image3.jpeg" Type="http://schemas.openxmlformats.org/officeDocument/2006/relationships/image"/><Relationship Id="rId4" Target="../media/image2.png" Type="http://schemas.openxmlformats.org/officeDocument/2006/relationships/image"/><Relationship Id="rId3" Target="../media/image1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3" Target="../media/image5.jpe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3" Target="../media/image5.jpe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3" Target="../media/image5.jpe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2" Target="../media/image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2" Target="../media/image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2" Target="../media/image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2" Target="../notesSlides/notesSlide1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media/image4.pn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2" Target="../media/image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2" Target="../media/image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3" Target="../tags/tag2.xml" Type="http://schemas.openxmlformats.org/officeDocument/2006/relationships/tags"/><Relationship Id="rId2" Target="../tags/tag1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3" Target="../tags/tag4.xml" Type="http://schemas.openxmlformats.org/officeDocument/2006/relationships/tags"/><Relationship Id="rId2" Target="../tags/tag3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3" Target="../tags/tag6.xml" Type="http://schemas.openxmlformats.org/officeDocument/2006/relationships/tags"/><Relationship Id="rId2" Target="../tags/tag5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3" Target="../tags/tag8.xml" Type="http://schemas.openxmlformats.org/officeDocument/2006/relationships/tags"/><Relationship Id="rId2" Target="../tags/tag7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3" Target="../tags/tag10.xml" Type="http://schemas.openxmlformats.org/officeDocument/2006/relationships/tags"/><Relationship Id="rId2" Target="../tags/tag9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3" Target="../tags/tag12.xml" Type="http://schemas.openxmlformats.org/officeDocument/2006/relationships/tags"/><Relationship Id="rId2" Target="../tags/tag11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3" Target="../tags/tag14.xml" Type="http://schemas.openxmlformats.org/officeDocument/2006/relationships/tags"/><Relationship Id="rId2" Target="../tags/tag13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3" Target="../tags/tag16.xml" Type="http://schemas.openxmlformats.org/officeDocument/2006/relationships/tags"/><Relationship Id="rId2" Target="../tags/tag15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2" Target="../media/image6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2" Target="../media/image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notesSlides/notesSlide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2" Target="../media/image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2" Target="../notesSlides/notesSlide1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2" Target="../notesSlides/notesSlide1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2" Target="../notesSlides/notesSlide1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2" Target="../notesSlides/notesSlide1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2" Target="../notesSlides/notesSlide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2" Target="../notesSlides/notesSlide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../notesSlides/notesSlide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notesSlides/notesSlide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C85D5051-7B07-43DC-A669-B1627501DADA}"/>
              </a:ext>
            </a:extLst>
          </p:cNvPr>
          <p:cNvSpPr>
            <a:spLocks noChangeArrowheads="1" noGrp="1"/>
          </p:cNvSpPr>
          <p:nvPr>
            <p:ph idx="1" type="subTitle"/>
          </p:nvPr>
        </p:nvSpPr>
        <p:spPr>
          <a:xfrm>
            <a:off x="381000" y="5816600"/>
            <a:ext cx="8599488" cy="1065213"/>
          </a:xfrm>
        </p:spPr>
        <p:txBody>
          <a:bodyPr numCol="1" rtlCol="0">
            <a:normAutofit fontScale="25000" lnSpcReduction="20000"/>
          </a:bodyPr>
          <a:lstStyle/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b="1" dirty="0" lang="en-US" sz="2800"/>
              <a:t>	</a:t>
            </a:r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b="1" dirty="0" lang="en-US" sz="11200"/>
              <a:t>Hira Naveed</a:t>
            </a:r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dirty="0" lang="en-US" sz="7200"/>
              <a:t>Lecture # 2 Pointers</a:t>
            </a:r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endParaRPr dirty="0" lang="en-US" sz="6400"/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b="1" dirty="0" lang="en-US" sz="2800"/>
              <a:t>		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2EE4DEB-59E7-4523-AF78-A70D95C8D7AC}"/>
              </a:ext>
            </a:extLst>
          </p:cNvPr>
          <p:cNvSpPr>
            <a:spLocks noChangeArrowheads="1"/>
          </p:cNvSpPr>
          <p:nvPr/>
        </p:nvSpPr>
        <p:spPr>
          <a:xfrm>
            <a:off x="1219200" y="54864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 eaLnBrk="1" hangingPunct="1">
              <a:defRPr/>
            </a:pPr>
            <a:endParaRPr altLang="en-PK" lang="en-PK" sz="2400">
              <a:solidFill>
                <a:srgbClr val="333399"/>
              </a:solidFill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60E8B1DE-CE76-475B-B2AB-5289116D17ED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6363" y="158750"/>
            <a:ext cx="8302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3">
            <a:extLst>
              <a:ext uri="{FF2B5EF4-FFF2-40B4-BE49-F238E27FC236}">
                <a16:creationId xmlns:a16="http://schemas.microsoft.com/office/drawing/2014/main" id="{BAF04FFF-0899-491E-B3EC-D96F8332312C}"/>
              </a:ext>
            </a:extLst>
          </p:cNvPr>
          <p:cNvSpPr txBox="1">
            <a:spLocks noChangeArrowheads="1"/>
          </p:cNvSpPr>
          <p:nvPr/>
        </p:nvSpPr>
        <p:spPr>
          <a:xfrm>
            <a:off x="1944688" y="244475"/>
            <a:ext cx="5600700" cy="12065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3429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6858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0287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3716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1828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286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743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2004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 eaLnBrk="1" hangingPunct="1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altLang="en-PK" b="1" dirty="0" lang="en-US" sz="2800">
                <a:solidFill>
                  <a:srgbClr val="000000"/>
                </a:solidFill>
                <a:cs typeface="+mn-cs"/>
              </a:rPr>
              <a:t>National University of Computer 	and Emerging Sciences			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F724EF-1E15-4828-8EE1-DF969A842BB4}"/>
              </a:ext>
            </a:extLst>
          </p:cNvPr>
          <p:cNvSpPr/>
          <p:nvPr/>
        </p:nvSpPr>
        <p:spPr>
          <a:xfrm>
            <a:off x="163513" y="5961063"/>
            <a:ext cx="2133600" cy="882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altLang="en-PK" dirty="0" lang="en-PK">
              <a:solidFill>
                <a:prstClr val="white"/>
              </a:solidFill>
            </a:endParaRP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1B7E616B-9FB6-40C3-BA01-9275E6DD7C4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1" t="8981"/>
          <a:stretch>
            <a:fillRect/>
          </a:stretch>
        </p:blipFill>
        <p:spPr>
          <a:xfrm>
            <a:off x="0" y="1543050"/>
            <a:ext cx="9144000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6">
            <a:extLst>
              <a:ext uri="{FF2B5EF4-FFF2-40B4-BE49-F238E27FC236}">
                <a16:creationId xmlns:a16="http://schemas.microsoft.com/office/drawing/2014/main" id="{0589B7F6-A785-4B39-BCC2-0CDBA2960FB4}"/>
              </a:ext>
            </a:extLst>
          </p:cNvPr>
          <p:cNvSpPr txBox="1">
            <a:spLocks noChangeArrowheads="1"/>
          </p:cNvSpPr>
          <p:nvPr/>
        </p:nvSpPr>
        <p:spPr>
          <a:xfrm>
            <a:off x="5943600" y="3627438"/>
            <a:ext cx="1992313" cy="522287"/>
          </a:xfrm>
          <a:prstGeom prst="rect">
            <a:avLst/>
          </a:prstGeom>
          <a:noFill/>
          <a:ln>
            <a:noFill/>
          </a:ln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>
              <a:defRPr/>
            </a:pPr>
            <a:r>
              <a:rPr altLang="en-PK" b="1" dirty="0" lang="en-US" sz="2800">
                <a:solidFill>
                  <a:srgbClr val="FF0000"/>
                </a:solidFill>
                <a:cs typeface="+mn-cs"/>
              </a:rPr>
              <a:t>Spring 2022</a:t>
            </a:r>
            <a:endParaRPr altLang="en-PK" b="1" dirty="0" lang="en-PK" sz="2800">
              <a:solidFill>
                <a:srgbClr val="FF0000"/>
              </a:solidFill>
              <a:cs typeface="+mn-cs"/>
            </a:endParaRPr>
          </a:p>
        </p:txBody>
      </p:sp>
      <p:pic>
        <p:nvPicPr>
          <p:cNvPr id="13321" name="Picture 15">
            <a:extLst>
              <a:ext uri="{FF2B5EF4-FFF2-40B4-BE49-F238E27FC236}">
                <a16:creationId xmlns:a16="http://schemas.microsoft.com/office/drawing/2014/main" id="{DDB576BE-94DC-479D-AF65-F174F8BC930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83" l="33388" r="30362" t="10181"/>
          <a:stretch>
            <a:fillRect/>
          </a:stretch>
        </p:blipFill>
        <p:spPr>
          <a:xfrm>
            <a:off x="1600200" y="2343150"/>
            <a:ext cx="1900238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4">
            <a:extLst>
              <a:ext uri="{FF2B5EF4-FFF2-40B4-BE49-F238E27FC236}">
                <a16:creationId xmlns:a16="http://schemas.microsoft.com/office/drawing/2014/main" id="{29E18536-344A-4CE6-90D9-B66FD9A15C7B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>
            <a:extLst>
              <a:ext uri="{FF2B5EF4-FFF2-40B4-BE49-F238E27FC236}">
                <a16:creationId xmlns:a16="http://schemas.microsoft.com/office/drawing/2014/main" id="{A81605DD-4F61-4586-872B-36934AF91EE7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Pointer Variables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F849AC9-0348-4F85-A6F9-2B7F818F4441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304800" y="1828800"/>
            <a:ext cx="8294688" cy="4572000"/>
          </a:xfrm>
        </p:spPr>
        <p:txBody>
          <a:bodyPr numCol="1"/>
          <a:lstStyle/>
          <a:p>
            <a:pPr>
              <a:defRPr/>
            </a:pPr>
            <a:r>
              <a:rPr altLang="en-PK" dirty="0" lang="en-US" u="sng"/>
              <a:t>Pointer variable</a:t>
            </a:r>
            <a:r>
              <a:rPr altLang="en-PK" dirty="0" lang="en-US"/>
              <a:t> (pointer): a variable that </a:t>
            </a:r>
            <a:r>
              <a:rPr altLang="en-PK" dirty="0" lang="en-US">
                <a:solidFill>
                  <a:srgbClr val="0070C0"/>
                </a:solidFill>
              </a:rPr>
              <a:t>holds an address</a:t>
            </a:r>
          </a:p>
          <a:p>
            <a:pPr>
              <a:defRPr/>
            </a:pPr>
            <a:endParaRPr altLang="en-PK" dirty="0" lang="en-US">
              <a:solidFill>
                <a:srgbClr val="0070C0"/>
              </a:solidFill>
            </a:endParaRP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dirty="0" lang="en-US">
                <a:latin charset="0" panose="020B0609020204030204" pitchFamily="49" typeface="Consolas"/>
              </a:rPr>
              <a:t>int x = 11;</a:t>
            </a: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dirty="0" err="1" lang="en-US">
                <a:latin charset="0" panose="020B0609020204030204" pitchFamily="49" typeface="Consolas"/>
              </a:rPr>
              <a:t>cout</a:t>
            </a:r>
            <a:r>
              <a:rPr dirty="0" lang="en-US">
                <a:latin charset="0" panose="020B0609020204030204" pitchFamily="49" typeface="Consolas"/>
              </a:rPr>
              <a:t>&lt;&lt; 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&amp;</a:t>
            </a:r>
            <a:r>
              <a:rPr dirty="0" lang="en-US">
                <a:latin charset="0" panose="020B0609020204030204" pitchFamily="49" typeface="Consolas"/>
              </a:rPr>
              <a:t>x;</a:t>
            </a:r>
          </a:p>
          <a:p>
            <a:pPr algn="ctr" indent="0" marL="0">
              <a:buNone/>
              <a:defRPr/>
            </a:pPr>
            <a:r>
              <a:rPr b="1" dirty="0" err="1" lang="en-US">
                <a:solidFill>
                  <a:srgbClr val="0070C0"/>
                </a:solidFill>
              </a:rPr>
              <a:t>dataType</a:t>
            </a:r>
            <a:r>
              <a:rPr b="1" dirty="0" lang="en-US">
                <a:solidFill>
                  <a:srgbClr val="0070C0"/>
                </a:solidFill>
              </a:rPr>
              <a:t> </a:t>
            </a:r>
            <a:r>
              <a:rPr b="1" dirty="0" lang="en-US">
                <a:solidFill>
                  <a:srgbClr val="FF0000"/>
                </a:solidFill>
              </a:rPr>
              <a:t>*</a:t>
            </a:r>
            <a:r>
              <a:rPr b="1" dirty="0" lang="en-US"/>
              <a:t> </a:t>
            </a:r>
            <a:r>
              <a:rPr b="1" dirty="0" lang="en-US">
                <a:solidFill>
                  <a:srgbClr val="0070C0"/>
                </a:solidFill>
              </a:rPr>
              <a:t>variable Name</a:t>
            </a:r>
            <a:r>
              <a:rPr b="1" dirty="0" lang="en-US"/>
              <a:t>;</a:t>
            </a:r>
            <a:endParaRPr dirty="0" lang="en-US"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dirty="0" lang="en-US">
                <a:latin charset="0" panose="020B0609020204030204" pitchFamily="49" typeface="Consolas"/>
              </a:rPr>
              <a:t>int 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*</a:t>
            </a:r>
            <a:r>
              <a:rPr dirty="0" err="1" lang="en-US">
                <a:latin charset="0" panose="020B0609020204030204" pitchFamily="49" typeface="Consolas"/>
              </a:rPr>
              <a:t>ptr</a:t>
            </a:r>
            <a:r>
              <a:rPr dirty="0" lang="en-US">
                <a:latin charset="0" panose="020B0609020204030204" pitchFamily="49" typeface="Consolas"/>
              </a:rPr>
              <a:t>;</a:t>
            </a: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dirty="0" err="1" lang="en-US">
                <a:latin charset="0" panose="020B0609020204030204" pitchFamily="49" typeface="Consolas"/>
              </a:rPr>
              <a:t>ptr</a:t>
            </a:r>
            <a:r>
              <a:rPr dirty="0" lang="en-US">
                <a:latin charset="0" panose="020B0609020204030204" pitchFamily="49" typeface="Consolas"/>
              </a:rPr>
              <a:t> = 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&amp;</a:t>
            </a:r>
            <a:r>
              <a:rPr dirty="0" lang="en-US">
                <a:latin charset="0" panose="020B0609020204030204" pitchFamily="49" typeface="Consolas"/>
              </a:rPr>
              <a:t>x;</a:t>
            </a:r>
          </a:p>
          <a:p>
            <a:pPr>
              <a:defRPr/>
            </a:pPr>
            <a:endParaRPr altLang="en-PK" dirty="0" lang="en-US">
              <a:solidFill>
                <a:srgbClr val="0070C0"/>
              </a:solidFill>
            </a:endParaRPr>
          </a:p>
          <a:p>
            <a:pPr>
              <a:defRPr/>
            </a:pPr>
            <a:endParaRPr altLang="en-PK" dirty="0" lang="en-US">
              <a:solidFill>
                <a:srgbClr val="0070C0"/>
              </a:solidFill>
            </a:endParaRPr>
          </a:p>
          <a:p>
            <a:pPr>
              <a:defRPr/>
            </a:pPr>
            <a:endParaRPr altLang="en-PK" dirty="0" lang="en-US">
              <a:solidFill>
                <a:srgbClr val="0070C0"/>
              </a:solidFill>
            </a:endParaRPr>
          </a:p>
          <a:p>
            <a:pPr indent="0" marL="0">
              <a:buFont charset="0" panose="020B0604020202020204" pitchFamily="34" typeface="Arial"/>
              <a:buNone/>
              <a:defRPr/>
            </a:pPr>
            <a:endParaRPr altLang="en-PK" dirty="0" lang="en-US">
              <a:solidFill>
                <a:srgbClr val="0070C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9F0D6E0D-72EE-4429-BC70-E6A9C00239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713890"/>
              </p:ext>
            </p:extLst>
          </p:nvPr>
        </p:nvGraphicFramePr>
        <p:xfrm>
          <a:off x="6151563" y="2743200"/>
          <a:ext cx="2343150" cy="13716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0" panose="020B0604020202020204" pitchFamily="34" typeface="Arial"/>
                          <a:cs charset="0" panose="020B0604020202020204" pitchFamily="34" typeface="Arial"/>
                        </a:rPr>
                        <a:t>int = 11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0" panose="020B0604020202020204" pitchFamily="34" typeface="Arial"/>
                        <a:cs charset="0" panose="020B0604020202020204" pitchFamily="34" typeface="Arial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8608874-60DE-4B6F-AFB7-03E65D502471}"/>
              </a:ext>
            </a:extLst>
          </p:cNvPr>
          <p:cNvSpPr/>
          <p:nvPr/>
        </p:nvSpPr>
        <p:spPr>
          <a:xfrm>
            <a:off x="119063" y="5105400"/>
            <a:ext cx="2552700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endParaRPr altLang="en-PK" lang="en-PK"/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7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7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 id="24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25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"/>
      <p:bldP animBg="1" grpId="1" s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4">
            <a:extLst>
              <a:ext uri="{FF2B5EF4-FFF2-40B4-BE49-F238E27FC236}">
                <a16:creationId xmlns:a16="http://schemas.microsoft.com/office/drawing/2014/main" id="{EB77DD7C-5C26-4D7E-97D0-2D00F920DA2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Rectangle 2">
            <a:extLst>
              <a:ext uri="{FF2B5EF4-FFF2-40B4-BE49-F238E27FC236}">
                <a16:creationId xmlns:a16="http://schemas.microsoft.com/office/drawing/2014/main" id="{3CE8B1BC-A7E7-48B5-9243-072CAF656C8D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Pointer Variables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003E28D-D6AA-420F-9E36-BB9D42D392EE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304800" y="1828800"/>
            <a:ext cx="8294688" cy="4572000"/>
          </a:xfrm>
        </p:spPr>
        <p:txBody>
          <a:bodyPr numCol="1"/>
          <a:lstStyle/>
          <a:p>
            <a:pPr>
              <a:defRPr/>
            </a:pPr>
            <a:r>
              <a:rPr altLang="en-PK" dirty="0" lang="en-US" u="sng"/>
              <a:t>Pointer variable</a:t>
            </a:r>
            <a:r>
              <a:rPr altLang="en-PK" dirty="0" lang="en-US"/>
              <a:t> (pointer): a variable that </a:t>
            </a:r>
            <a:r>
              <a:rPr altLang="en-PK" dirty="0" lang="en-US">
                <a:solidFill>
                  <a:srgbClr val="0070C0"/>
                </a:solidFill>
              </a:rPr>
              <a:t>holds an address</a:t>
            </a:r>
          </a:p>
          <a:p>
            <a:pPr>
              <a:defRPr/>
            </a:pPr>
            <a:endParaRPr altLang="en-PK" dirty="0" lang="en-US">
              <a:solidFill>
                <a:srgbClr val="0070C0"/>
              </a:solidFill>
            </a:endParaRP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dirty="0" lang="en-US">
                <a:latin charset="0" panose="020B0609020204030204" pitchFamily="49" typeface="Consolas"/>
              </a:rPr>
              <a:t>int x = 11;</a:t>
            </a: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dirty="0" err="1" lang="en-US">
                <a:latin charset="0" panose="020B0609020204030204" pitchFamily="49" typeface="Consolas"/>
              </a:rPr>
              <a:t>cout</a:t>
            </a:r>
            <a:r>
              <a:rPr dirty="0" lang="en-US">
                <a:latin charset="0" panose="020B0609020204030204" pitchFamily="49" typeface="Consolas"/>
              </a:rPr>
              <a:t>&lt;&lt; 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&amp;x</a:t>
            </a:r>
            <a:r>
              <a:rPr dirty="0" lang="en-US">
                <a:latin charset="0" panose="020B0609020204030204" pitchFamily="49" typeface="Consolas"/>
              </a:rPr>
              <a:t>;</a:t>
            </a:r>
          </a:p>
          <a:p>
            <a:pPr indent="0" marL="0">
              <a:buFont charset="0" panose="020B0604020202020204" pitchFamily="34" typeface="Arial"/>
              <a:buNone/>
              <a:defRPr/>
            </a:pPr>
            <a:endParaRPr dirty="0" lang="en-US"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dirty="0" lang="en-US">
                <a:latin charset="0" panose="020B0609020204030204" pitchFamily="49" typeface="Consolas"/>
              </a:rPr>
              <a:t>int 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*</a:t>
            </a:r>
            <a:r>
              <a:rPr dirty="0" err="1" lang="en-US">
                <a:latin charset="0" panose="020B0609020204030204" pitchFamily="49" typeface="Consolas"/>
              </a:rPr>
              <a:t>ptr</a:t>
            </a:r>
            <a:r>
              <a:rPr dirty="0" lang="en-US">
                <a:latin charset="0" panose="020B0609020204030204" pitchFamily="49" typeface="Consolas"/>
              </a:rPr>
              <a:t>;</a:t>
            </a: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dirty="0" err="1" lang="en-US">
                <a:latin charset="0" panose="020B0609020204030204" pitchFamily="49" typeface="Consolas"/>
              </a:rPr>
              <a:t>ptr</a:t>
            </a:r>
            <a:r>
              <a:rPr dirty="0" lang="en-US">
                <a:latin charset="0" panose="020B0609020204030204" pitchFamily="49" typeface="Consolas"/>
              </a:rPr>
              <a:t> = 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&amp;x</a:t>
            </a:r>
            <a:r>
              <a:rPr dirty="0" lang="en-US">
                <a:latin charset="0" panose="020B0609020204030204" pitchFamily="49" typeface="Consolas"/>
              </a:rPr>
              <a:t>;</a:t>
            </a:r>
          </a:p>
          <a:p>
            <a:pPr>
              <a:defRPr/>
            </a:pPr>
            <a:endParaRPr altLang="en-PK" dirty="0" lang="en-US">
              <a:solidFill>
                <a:srgbClr val="0070C0"/>
              </a:solidFill>
            </a:endParaRPr>
          </a:p>
          <a:p>
            <a:pPr>
              <a:defRPr/>
            </a:pPr>
            <a:endParaRPr altLang="en-PK" dirty="0" lang="en-US">
              <a:solidFill>
                <a:srgbClr val="0070C0"/>
              </a:solidFill>
            </a:endParaRPr>
          </a:p>
          <a:p>
            <a:pPr>
              <a:defRPr/>
            </a:pPr>
            <a:endParaRPr altLang="en-PK" dirty="0" lang="en-US">
              <a:solidFill>
                <a:srgbClr val="0070C0"/>
              </a:solidFill>
            </a:endParaRPr>
          </a:p>
          <a:p>
            <a:pPr indent="0" marL="0">
              <a:buFont charset="0" panose="020B0604020202020204" pitchFamily="34" typeface="Arial"/>
              <a:buNone/>
              <a:defRPr/>
            </a:pPr>
            <a:endParaRPr altLang="en-PK" dirty="0" lang="en-US">
              <a:solidFill>
                <a:srgbClr val="0070C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BB12CCAD-DC8D-4D93-9A7C-763F3B56E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998406"/>
              </p:ext>
            </p:extLst>
          </p:nvPr>
        </p:nvGraphicFramePr>
        <p:xfrm>
          <a:off x="6151563" y="2743200"/>
          <a:ext cx="2343150" cy="13716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0" panose="020B0604020202020204" pitchFamily="34" typeface="Arial"/>
                          <a:cs charset="0" panose="020B0604020202020204" pitchFamily="34" typeface="Arial"/>
                        </a:rPr>
                        <a:t>x = 11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0" panose="020B0604020202020204" pitchFamily="34" typeface="Arial"/>
                        <a:cs charset="0" panose="020B0604020202020204" pitchFamily="34" typeface="Arial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cap="none" dirty="0" err="1" lang="en-US" spc="0" sz="24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ptr</a:t>
                      </a:r>
                      <a:r>
                        <a:rPr b="1" cap="none" dirty="0" lang="en-US" spc="0" sz="24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= 205</a:t>
                      </a:r>
                      <a:endParaRPr altLang="en-PK" b="1" cap="none" dirty="0" lang="en-PK" spc="0" sz="24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A059DBA-50FD-4127-9073-009F80EDB7BE}"/>
              </a:ext>
            </a:extLst>
          </p:cNvPr>
          <p:cNvSpPr/>
          <p:nvPr/>
        </p:nvSpPr>
        <p:spPr>
          <a:xfrm>
            <a:off x="119063" y="5105400"/>
            <a:ext cx="2552700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endParaRPr altLang="en-PK" lang="en-PK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4">
            <a:extLst>
              <a:ext uri="{FF2B5EF4-FFF2-40B4-BE49-F238E27FC236}">
                <a16:creationId xmlns:a16="http://schemas.microsoft.com/office/drawing/2014/main" id="{7720C25F-1248-4553-8B30-92CAEC91F20C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2">
            <a:extLst>
              <a:ext uri="{FF2B5EF4-FFF2-40B4-BE49-F238E27FC236}">
                <a16:creationId xmlns:a16="http://schemas.microsoft.com/office/drawing/2014/main" id="{E18AB24E-5A30-448E-837E-04F72D81F7D4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Pointer Variables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232F9D6-140A-473E-9DD5-4D28B7BAF604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304800" y="1690688"/>
            <a:ext cx="8294688" cy="4710112"/>
          </a:xfrm>
        </p:spPr>
        <p:txBody>
          <a:bodyPr numCol="1"/>
          <a:lstStyle/>
          <a:p>
            <a:pPr>
              <a:defRPr/>
            </a:pPr>
            <a:r>
              <a:rPr altLang="en-PK" dirty="0" lang="en-US"/>
              <a:t>Because a pointer variable holds the address of another piece of data, it "</a:t>
            </a:r>
            <a:r>
              <a:rPr altLang="en-PK" dirty="0" lang="en-US">
                <a:solidFill>
                  <a:srgbClr val="FF0000"/>
                </a:solidFill>
              </a:rPr>
              <a:t>points</a:t>
            </a:r>
            <a:r>
              <a:rPr altLang="en-PK" dirty="0" lang="en-US"/>
              <a:t>" to the data</a:t>
            </a:r>
          </a:p>
          <a:p>
            <a:pPr>
              <a:defRPr/>
            </a:pPr>
            <a:endParaRPr altLang="en-PK" dirty="0" lang="en-US">
              <a:solidFill>
                <a:srgbClr val="0070C0"/>
              </a:solidFill>
            </a:endParaRP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dirty="0" lang="en-US">
                <a:latin charset="0" panose="020B0609020204030204" pitchFamily="49" typeface="Consolas"/>
              </a:rPr>
              <a:t>int x = 11;</a:t>
            </a: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dirty="0" err="1" lang="en-US">
                <a:latin charset="0" panose="020B0609020204030204" pitchFamily="49" typeface="Consolas"/>
              </a:rPr>
              <a:t>cout</a:t>
            </a:r>
            <a:r>
              <a:rPr dirty="0" lang="en-US">
                <a:latin charset="0" panose="020B0609020204030204" pitchFamily="49" typeface="Consolas"/>
              </a:rPr>
              <a:t>&lt;&lt; 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&amp;x</a:t>
            </a:r>
            <a:r>
              <a:rPr dirty="0" lang="en-US">
                <a:latin charset="0" panose="020B0609020204030204" pitchFamily="49" typeface="Consolas"/>
              </a:rPr>
              <a:t>;</a:t>
            </a:r>
          </a:p>
          <a:p>
            <a:pPr indent="0" marL="0">
              <a:buFont charset="0" panose="020B0604020202020204" pitchFamily="34" typeface="Arial"/>
              <a:buNone/>
              <a:defRPr/>
            </a:pPr>
            <a:endParaRPr dirty="0" lang="en-US"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dirty="0" lang="en-US">
                <a:latin charset="0" panose="020B0609020204030204" pitchFamily="49" typeface="Consolas"/>
              </a:rPr>
              <a:t>int 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*</a:t>
            </a:r>
            <a:r>
              <a:rPr dirty="0" err="1" lang="en-US">
                <a:latin charset="0" panose="020B0609020204030204" pitchFamily="49" typeface="Consolas"/>
              </a:rPr>
              <a:t>ptr</a:t>
            </a:r>
            <a:r>
              <a:rPr dirty="0" lang="en-US">
                <a:latin charset="0" panose="020B0609020204030204" pitchFamily="49" typeface="Consolas"/>
              </a:rPr>
              <a:t>;</a:t>
            </a: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dirty="0" err="1" lang="en-US">
                <a:latin charset="0" panose="020B0609020204030204" pitchFamily="49" typeface="Consolas"/>
              </a:rPr>
              <a:t>ptr</a:t>
            </a:r>
            <a:r>
              <a:rPr dirty="0" lang="en-US">
                <a:latin charset="0" panose="020B0609020204030204" pitchFamily="49" typeface="Consolas"/>
              </a:rPr>
              <a:t> = 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&amp;x</a:t>
            </a:r>
            <a:r>
              <a:rPr dirty="0" lang="en-US">
                <a:latin charset="0" panose="020B0609020204030204" pitchFamily="49" typeface="Consolas"/>
              </a:rPr>
              <a:t>;</a:t>
            </a:r>
          </a:p>
          <a:p>
            <a:pPr>
              <a:defRPr/>
            </a:pPr>
            <a:endParaRPr altLang="en-PK" dirty="0" lang="en-US">
              <a:solidFill>
                <a:srgbClr val="0070C0"/>
              </a:solidFill>
            </a:endParaRPr>
          </a:p>
          <a:p>
            <a:pPr>
              <a:defRPr/>
            </a:pPr>
            <a:endParaRPr altLang="en-PK" dirty="0" lang="en-US">
              <a:solidFill>
                <a:srgbClr val="0070C0"/>
              </a:solidFill>
            </a:endParaRPr>
          </a:p>
          <a:p>
            <a:pPr>
              <a:defRPr/>
            </a:pPr>
            <a:endParaRPr altLang="en-PK" dirty="0" lang="en-US">
              <a:solidFill>
                <a:srgbClr val="0070C0"/>
              </a:solidFill>
            </a:endParaRPr>
          </a:p>
          <a:p>
            <a:pPr indent="0" marL="0">
              <a:buFont charset="0" panose="020B0604020202020204" pitchFamily="34" typeface="Arial"/>
              <a:buNone/>
              <a:defRPr/>
            </a:pPr>
            <a:endParaRPr altLang="en-PK" dirty="0" lang="en-US">
              <a:solidFill>
                <a:srgbClr val="0070C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A533007B-C00E-4A66-AF48-1CA9EC3CA2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622562"/>
              </p:ext>
            </p:extLst>
          </p:nvPr>
        </p:nvGraphicFramePr>
        <p:xfrm>
          <a:off x="6151563" y="2743200"/>
          <a:ext cx="2343150" cy="13716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0" panose="020B0604020202020204" pitchFamily="34" typeface="Arial"/>
                          <a:cs charset="0" panose="020B0604020202020204" pitchFamily="34" typeface="Arial"/>
                        </a:rPr>
                        <a:t>x = 11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0" panose="020B0604020202020204" pitchFamily="34" typeface="Arial"/>
                        <a:cs charset="0" panose="020B0604020202020204" pitchFamily="34" typeface="Arial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cap="none" dirty="0" err="1" lang="en-US" spc="0" sz="24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ptr</a:t>
                      </a:r>
                      <a:r>
                        <a:rPr b="1" cap="none" dirty="0" lang="en-US" spc="0" sz="24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= 205</a:t>
                      </a:r>
                      <a:endParaRPr altLang="en-PK" b="1" cap="none" dirty="0" lang="en-PK" spc="0" sz="24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D662989-4640-4848-9F01-8FE7D2CB834C}"/>
              </a:ext>
            </a:extLst>
          </p:cNvPr>
          <p:cNvCxnSpPr>
            <a:cxnSpLocks/>
          </p:cNvCxnSpPr>
          <p:nvPr/>
        </p:nvCxnSpPr>
        <p:spPr>
          <a:xfrm flipV="1">
            <a:off x="8599488" y="3128963"/>
            <a:ext cx="12700" cy="600075"/>
          </a:xfrm>
          <a:prstGeom prst="curvedConnector3">
            <a:avLst>
              <a:gd fmla="val 1800000" name="adj1"/>
            </a:avLst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250" id="7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565E38F-6A40-48FA-80DD-6F59123BD92D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The dereference Operator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FA1F717-EBDA-455C-B3DA-D29D2D9EB12E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en-PK" dirty="0" lang="en-US"/>
              <a:t>The </a:t>
            </a:r>
            <a:r>
              <a:rPr altLang="en-PK" dirty="0" lang="en-US">
                <a:solidFill>
                  <a:srgbClr val="0070C0"/>
                </a:solidFill>
              </a:rPr>
              <a:t>dereference operator </a:t>
            </a:r>
            <a:r>
              <a:rPr altLang="en-PK" dirty="0" lang="en-US"/>
              <a:t>(</a:t>
            </a:r>
            <a:r>
              <a:rPr altLang="en-PK"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*</a:t>
            </a:r>
            <a:r>
              <a:rPr altLang="en-PK" dirty="0" lang="en-US"/>
              <a:t>) dereferences a pointer.</a:t>
            </a:r>
          </a:p>
          <a:p>
            <a:endParaRPr altLang="en-PK" dirty="0" lang="en-US"/>
          </a:p>
          <a:p>
            <a:r>
              <a:rPr altLang="en-PK" dirty="0" lang="en-US"/>
              <a:t>It allows you to </a:t>
            </a:r>
            <a:r>
              <a:rPr altLang="en-PK" dirty="0" lang="en-US">
                <a:solidFill>
                  <a:srgbClr val="0070C0"/>
                </a:solidFill>
              </a:rPr>
              <a:t>access the value </a:t>
            </a:r>
            <a:r>
              <a:rPr altLang="en-PK" dirty="0" lang="en-US"/>
              <a:t>that the pointer points to.</a:t>
            </a:r>
            <a:br>
              <a:rPr altLang="en-PK" dirty="0" lang="en-US"/>
            </a:br>
            <a:br>
              <a:rPr altLang="en-PK" dirty="0" lang="en-US"/>
            </a:br>
            <a:r>
              <a:rPr altLang="en-PK" b="1" dirty="0" lang="en-US">
                <a:latin charset="0" panose="02070309020205020404" pitchFamily="49" typeface="Courier New"/>
              </a:rPr>
              <a:t>int x = 25;</a:t>
            </a:r>
            <a:br>
              <a:rPr altLang="en-PK" b="1" dirty="0" lang="en-US">
                <a:latin charset="0" panose="02070309020205020404" pitchFamily="49" typeface="Courier New"/>
              </a:rPr>
            </a:br>
            <a:r>
              <a:rPr altLang="en-PK" b="1" dirty="0" lang="en-US">
                <a:latin charset="0" panose="02070309020205020404" pitchFamily="49" typeface="Courier New"/>
              </a:rPr>
              <a:t>int *</a:t>
            </a:r>
            <a:r>
              <a:rPr altLang="en-PK" b="1" dirty="0" err="1" lang="en-US">
                <a:latin charset="0" panose="02070309020205020404" pitchFamily="49" typeface="Courier New"/>
              </a:rPr>
              <a:t>intptr</a:t>
            </a:r>
            <a:r>
              <a:rPr altLang="en-PK" b="1" dirty="0" lang="en-US">
                <a:latin charset="0" panose="02070309020205020404" pitchFamily="49" typeface="Courier New"/>
              </a:rPr>
              <a:t> = &amp;x;</a:t>
            </a:r>
            <a:br>
              <a:rPr altLang="en-PK" b="1" dirty="0" lang="en-US">
                <a:latin charset="0" panose="02070309020205020404" pitchFamily="49" typeface="Courier New"/>
              </a:rPr>
            </a:br>
            <a:r>
              <a:rPr altLang="en-PK" b="1" dirty="0" err="1" lang="en-US">
                <a:latin charset="0" panose="02070309020205020404" pitchFamily="49" typeface="Courier New"/>
              </a:rPr>
              <a:t>cout</a:t>
            </a:r>
            <a:r>
              <a:rPr altLang="en-PK" b="1" dirty="0" lang="en-US">
                <a:latin charset="0" panose="02070309020205020404" pitchFamily="49" typeface="Courier New"/>
              </a:rPr>
              <a:t> &lt;&lt; </a:t>
            </a:r>
            <a:r>
              <a:rPr altLang="en-PK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*</a:t>
            </a:r>
            <a:r>
              <a:rPr altLang="en-PK" b="1" dirty="0" err="1" lang="en-US">
                <a:latin charset="0" panose="02070309020205020404" pitchFamily="49" typeface="Courier New"/>
              </a:rPr>
              <a:t>intptr</a:t>
            </a:r>
            <a:r>
              <a:rPr altLang="en-PK" b="1" dirty="0" lang="en-US">
                <a:latin charset="0" panose="02070309020205020404" pitchFamily="49" typeface="Courier New"/>
              </a:rPr>
              <a:t> &lt;&lt; </a:t>
            </a:r>
            <a:r>
              <a:rPr altLang="en-PK" b="1" dirty="0" err="1" lang="en-US">
                <a:latin charset="0" panose="02070309020205020404" pitchFamily="49" typeface="Courier New"/>
              </a:rPr>
              <a:t>endl</a:t>
            </a:r>
            <a:r>
              <a:rPr altLang="en-PK" b="1" dirty="0" lang="en-US">
                <a:latin charset="0" panose="02070309020205020404" pitchFamily="49" typeface="Courier New"/>
              </a:rPr>
              <a:t>;</a:t>
            </a:r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5E0A5646-2E48-4C33-822C-67760260116E}"/>
              </a:ext>
            </a:extLst>
          </p:cNvPr>
          <p:cNvSpPr txBox="1">
            <a:spLocks noChangeArrowheads="1"/>
          </p:cNvSpPr>
          <p:nvPr/>
        </p:nvSpPr>
        <p:spPr>
          <a:xfrm>
            <a:off x="3429000" y="6096000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altLang="en-PK" lang="en-US">
                <a:solidFill>
                  <a:srgbClr val="FF0000"/>
                </a:solidFill>
                <a:latin charset="0" panose="020B0604020202020204" pitchFamily="34" typeface="Arial"/>
              </a:rPr>
              <a:t>This prints 25.</a:t>
            </a:r>
          </a:p>
        </p:txBody>
      </p:sp>
      <p:sp>
        <p:nvSpPr>
          <p:cNvPr id="77829" name="Line 5">
            <a:extLst>
              <a:ext uri="{FF2B5EF4-FFF2-40B4-BE49-F238E27FC236}">
                <a16:creationId xmlns:a16="http://schemas.microsoft.com/office/drawing/2014/main" id="{B4B207C3-12FE-4214-AD24-315FFDB2E5B8}"/>
              </a:ext>
            </a:extLst>
          </p:cNvPr>
          <p:cNvSpPr>
            <a:spLocks noChangeShapeType="1"/>
          </p:cNvSpPr>
          <p:nvPr/>
        </p:nvSpPr>
        <p:spPr>
          <a:xfrm flipH="1" flipV="1">
            <a:off x="4114800" y="5638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len="med" type="triangle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altLang="en-PK" lang="en-PK"/>
          </a:p>
        </p:txBody>
      </p:sp>
      <p:pic>
        <p:nvPicPr>
          <p:cNvPr id="110598" name="Picture 4">
            <a:extLst>
              <a:ext uri="{FF2B5EF4-FFF2-40B4-BE49-F238E27FC236}">
                <a16:creationId xmlns:a16="http://schemas.microsoft.com/office/drawing/2014/main" id="{E199C1F3-50E7-4F76-BBC7-732E6A4DB7AB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778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5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77827"/>
      <p:bldP grpId="0" spid="77828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51EAC54B-FD2A-4FEB-A97C-058B1159AC9C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The dereference Operator</a:t>
            </a:r>
          </a:p>
        </p:txBody>
      </p:sp>
      <p:pic>
        <p:nvPicPr>
          <p:cNvPr id="111619" name="Picture 4">
            <a:extLst>
              <a:ext uri="{FF2B5EF4-FFF2-40B4-BE49-F238E27FC236}">
                <a16:creationId xmlns:a16="http://schemas.microsoft.com/office/drawing/2014/main" id="{EE1ABEF8-0757-4732-AAD7-9C5E5D307202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20CA69-5898-4886-8E66-B1DA9E3DE93D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628650" y="1463675"/>
            <a:ext cx="7677150" cy="36052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>
            <a:spAutoFit/>
          </a:bodyPr>
          <a:lstStyle/>
          <a:p>
            <a:r>
              <a:rPr altLang="en-PK" dirty="0" lang="en-US"/>
              <a:t>Note that the </a:t>
            </a:r>
            <a:r>
              <a:rPr altLang="en-PK" dirty="0" lang="en-US">
                <a:solidFill>
                  <a:srgbClr val="0070C0"/>
                </a:solidFill>
              </a:rPr>
              <a:t>* </a:t>
            </a:r>
            <a:r>
              <a:rPr altLang="en-PK" dirty="0" lang="en-US"/>
              <a:t>sign can be confusing here, as it does two different things:</a:t>
            </a:r>
          </a:p>
          <a:p>
            <a:endParaRPr altLang="en-PK" dirty="0" lang="en-US"/>
          </a:p>
          <a:p>
            <a:r>
              <a:rPr altLang="en-PK" dirty="0" lang="en-US"/>
              <a:t>When used in declaration e.g.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string* </a:t>
            </a:r>
            <a:r>
              <a:rPr altLang="en-PK" dirty="0" err="1" lang="en-US">
                <a:solidFill>
                  <a:srgbClr val="0070C0"/>
                </a:solidFill>
                <a:latin charset="0" panose="020B0609020204030204" pitchFamily="49" typeface="Consolas"/>
              </a:rPr>
              <a:t>ptr</a:t>
            </a:r>
            <a:r>
              <a:rPr altLang="en-PK" dirty="0" lang="en-US"/>
              <a:t>, it </a:t>
            </a:r>
            <a:r>
              <a:rPr altLang="en-PK" dirty="0" lang="en-US">
                <a:solidFill>
                  <a:srgbClr val="0070C0"/>
                </a:solidFill>
              </a:rPr>
              <a:t>creates a pointer variable</a:t>
            </a:r>
            <a:r>
              <a:rPr altLang="en-PK" dirty="0" lang="en-US"/>
              <a:t>.</a:t>
            </a:r>
          </a:p>
          <a:p>
            <a:endParaRPr altLang="en-PK" dirty="0" lang="en-US"/>
          </a:p>
          <a:p>
            <a:r>
              <a:rPr altLang="en-PK" dirty="0" lang="en-US"/>
              <a:t>When </a:t>
            </a:r>
            <a:r>
              <a:rPr altLang="en-PK" dirty="0" lang="en-US">
                <a:solidFill>
                  <a:srgbClr val="0070C0"/>
                </a:solidFill>
              </a:rPr>
              <a:t>not used in declaration</a:t>
            </a:r>
            <a:r>
              <a:rPr altLang="en-PK" dirty="0" lang="en-US"/>
              <a:t>, it act as a </a:t>
            </a:r>
            <a:r>
              <a:rPr altLang="en-PK" dirty="0" lang="en-US">
                <a:solidFill>
                  <a:srgbClr val="0070C0"/>
                </a:solidFill>
              </a:rPr>
              <a:t>dereference operator </a:t>
            </a:r>
            <a:r>
              <a:rPr altLang="en-PK" dirty="0" err="1" lang="en-US"/>
              <a:t>e.g</a:t>
            </a:r>
            <a:r>
              <a:rPr altLang="en-PK" dirty="0" lang="en-US"/>
              <a:t> </a:t>
            </a:r>
            <a:r>
              <a:rPr altLang="en-PK" dirty="0" err="1" lang="en-US">
                <a:latin charset="0" panose="020B0609020204030204" pitchFamily="49" typeface="Consolas"/>
                <a:cs charset="0" panose="020B0604020202020204" pitchFamily="34" typeface="Arial"/>
              </a:rPr>
              <a:t>cout</a:t>
            </a:r>
            <a:r>
              <a:rPr altLang="en-PK" dirty="0" lang="en-US">
                <a:latin charset="0" panose="020B0609020204030204" pitchFamily="49" typeface="Consolas"/>
                <a:cs charset="0" panose="020B0604020202020204" pitchFamily="34" typeface="Arial"/>
              </a:rPr>
              <a:t> &lt;&lt; *</a:t>
            </a:r>
            <a:r>
              <a:rPr altLang="en-PK" dirty="0" err="1" lang="en-US">
                <a:latin charset="0" panose="020B0609020204030204" pitchFamily="49" typeface="Consolas"/>
                <a:cs charset="0" panose="020B0604020202020204" pitchFamily="34" typeface="Arial"/>
              </a:rPr>
              <a:t>ptr</a:t>
            </a:r>
            <a:r>
              <a:rPr altLang="en-PK" dirty="0" lang="en-US">
                <a:latin charset="0" panose="020B0609020204030204" pitchFamily="49" typeface="Consolas"/>
                <a:cs charset="0" panose="020B0604020202020204" pitchFamily="34" typeface="Arial"/>
              </a:rPr>
              <a:t>;</a:t>
            </a:r>
            <a:endParaRPr altLang="en-PK" dirty="0" lang="en-US" sz="1800">
              <a:latin charset="0" panose="020B0609020204030204" pitchFamily="49" typeface="Consolas"/>
              <a:cs charset="0" panose="020B0604020202020204" pitchFamily="34" typeface="Arial"/>
            </a:endParaRP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62782779-6707-44F0-A8CA-FD67E89F333A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The dereference Operator</a:t>
            </a:r>
          </a:p>
        </p:txBody>
      </p:sp>
      <p:pic>
        <p:nvPicPr>
          <p:cNvPr id="112643" name="Picture 4">
            <a:extLst>
              <a:ext uri="{FF2B5EF4-FFF2-40B4-BE49-F238E27FC236}">
                <a16:creationId xmlns:a16="http://schemas.microsoft.com/office/drawing/2014/main" id="{2038CBFD-7D5B-4D29-BEE0-6FF06AB6B306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B5A8B7-91BE-448B-B7A2-1ECD71A1B4F9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628650" y="1555750"/>
            <a:ext cx="8356600" cy="3421063"/>
          </a:xfrm>
        </p:spPr>
        <p:txBody>
          <a:bodyPr anchor="ctr" numCol="1">
            <a:spAutoFit/>
          </a:bodyPr>
          <a:lstStyle/>
          <a:p>
            <a:pPr>
              <a:defRPr/>
            </a:pPr>
            <a:r>
              <a:rPr altLang="en-PK" dirty="0" lang="en-US"/>
              <a:t>Another Example:</a:t>
            </a:r>
          </a:p>
          <a:p>
            <a:pPr>
              <a:defRPr/>
            </a:pPr>
            <a:endParaRPr altLang="en-PK" dirty="0" lang="en-US"/>
          </a:p>
          <a:p>
            <a:pPr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itchFamily="49" typeface="Courier New"/>
                <a:cs charset="0" pitchFamily="49" typeface="Courier New"/>
              </a:rPr>
              <a:t>int v1 = 99;</a:t>
            </a:r>
          </a:p>
          <a:p>
            <a:pPr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itchFamily="49" typeface="Courier New"/>
                <a:cs charset="0" pitchFamily="49" typeface="Courier New"/>
              </a:rPr>
              <a:t>int* p = &amp;v1;</a:t>
            </a:r>
          </a:p>
          <a:p>
            <a:pPr>
              <a:buFont charset="0" panose="020B0604020202020204" pitchFamily="34" typeface="Arial"/>
              <a:buNone/>
              <a:defRPr/>
            </a:pPr>
            <a:r>
              <a:rPr b="1" dirty="0" err="1" lang="en-US">
                <a:latin charset="0" pitchFamily="49" typeface="Courier New"/>
                <a:cs charset="0" pitchFamily="49" typeface="Courier New"/>
              </a:rPr>
              <a:t>cout</a:t>
            </a:r>
            <a:r>
              <a:rPr b="1" dirty="0" lang="en-US">
                <a:latin charset="0" pitchFamily="49" typeface="Courier New"/>
                <a:cs charset="0" pitchFamily="49" typeface="Courier New"/>
              </a:rPr>
              <a:t>&lt;&lt;“ P points to the value: “&lt;&lt; </a:t>
            </a:r>
            <a:r>
              <a:rPr b="1" dirty="0" lang="en-US">
                <a:solidFill>
                  <a:srgbClr val="0070C0"/>
                </a:solidFill>
                <a:latin charset="0" pitchFamily="49" typeface="Courier New"/>
                <a:cs charset="0" pitchFamily="49" typeface="Courier New"/>
              </a:rPr>
              <a:t>*p</a:t>
            </a:r>
            <a:r>
              <a:rPr b="1" dirty="0" lang="en-US">
                <a:latin charset="0" pitchFamily="49" typeface="Courier New"/>
                <a:cs charset="0" pitchFamily="49" typeface="Courier New"/>
              </a:rPr>
              <a:t>;</a:t>
            </a:r>
          </a:p>
          <a:p>
            <a:pPr indent="0" marL="0">
              <a:buFont charset="0" panose="020B0604020202020204" pitchFamily="34" typeface="Arial"/>
              <a:buNone/>
              <a:defRPr/>
            </a:pPr>
            <a:endParaRPr altLang="en-PK" dirty="0" lang="en-US"/>
          </a:p>
          <a:p>
            <a:pPr>
              <a:defRPr/>
            </a:pPr>
            <a:endParaRPr altLang="en-PK" dirty="0" 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C5505E94-C3FE-4358-9B99-2A073DAB4B0D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Dereferencing Pointer Example</a:t>
            </a:r>
          </a:p>
        </p:txBody>
      </p:sp>
      <p:sp>
        <p:nvSpPr>
          <p:cNvPr id="881667" name="Rectangle 3">
            <a:extLst>
              <a:ext uri="{FF2B5EF4-FFF2-40B4-BE49-F238E27FC236}">
                <a16:creationId xmlns:a16="http://schemas.microsoft.com/office/drawing/2014/main" id="{CD464C26-CCD4-4486-8F39-2B76E7C06237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628650" y="1825625"/>
            <a:ext cx="7886700" cy="2643188"/>
          </a:xfrm>
          <a:solidFill>
            <a:schemeClr val="accent5">
              <a:lumMod val="20000"/>
              <a:lumOff val="80000"/>
            </a:schemeClr>
          </a:solidFill>
        </p:spPr>
        <p:txBody>
          <a:bodyPr numCol="1">
            <a:normAutofit/>
          </a:bodyPr>
          <a:lstStyle/>
          <a:p>
            <a:pPr indent="0" marL="338138">
              <a:buFont charset="0" panose="020B0604020202020204" pitchFamily="34" typeface="Arial"/>
              <a:buNone/>
              <a:defRPr/>
            </a:pPr>
            <a:r>
              <a:rPr b="1" dirty="0" err="1" lang="en-US">
                <a:latin charset="0" pitchFamily="49" typeface="Courier New"/>
                <a:cs charset="0" pitchFamily="49" typeface="Courier New"/>
              </a:rPr>
              <a:t>int</a:t>
            </a:r>
            <a:r>
              <a:rPr b="1" dirty="0" lang="en-US">
                <a:latin charset="0" pitchFamily="49" typeface="Courier New"/>
                <a:cs charset="0" pitchFamily="49" typeface="Courier New"/>
              </a:rPr>
              <a:t> v1 = 0;</a:t>
            </a:r>
            <a:br>
              <a:rPr b="1" dirty="0" lang="en-US">
                <a:latin charset="0" pitchFamily="49" typeface="Courier New"/>
                <a:cs charset="0" pitchFamily="49" typeface="Courier New"/>
              </a:rPr>
            </a:br>
            <a:r>
              <a:rPr b="1" dirty="0" err="1" lang="en-US">
                <a:latin charset="0" pitchFamily="49" typeface="Courier New"/>
                <a:cs charset="0" pitchFamily="49" typeface="Courier New"/>
              </a:rPr>
              <a:t>int</a:t>
            </a:r>
            <a:r>
              <a:rPr b="1" dirty="0" lang="en-US">
                <a:latin charset="0" pitchFamily="49" typeface="Courier New"/>
                <a:cs charset="0" pitchFamily="49" typeface="Courier New"/>
              </a:rPr>
              <a:t>* p1 = &amp;v1;</a:t>
            </a:r>
            <a:br>
              <a:rPr b="1" dirty="0" lang="en-US">
                <a:latin charset="0" pitchFamily="49" typeface="Courier New"/>
                <a:cs charset="0" pitchFamily="49" typeface="Courier New"/>
              </a:rPr>
            </a:br>
            <a:r>
              <a:rPr b="1" dirty="0" lang="en-US">
                <a:latin charset="0" pitchFamily="49" typeface="Courier New"/>
                <a:cs charset="0" pitchFamily="49" typeface="Courier New"/>
              </a:rPr>
              <a:t>*p1 = 42;</a:t>
            </a:r>
            <a:br>
              <a:rPr b="1" dirty="0" lang="en-US">
                <a:latin charset="0" pitchFamily="49" typeface="Courier New"/>
                <a:cs charset="0" pitchFamily="49" typeface="Courier New"/>
              </a:rPr>
            </a:br>
            <a:r>
              <a:rPr b="1" dirty="0" err="1" lang="en-US">
                <a:latin charset="0" pitchFamily="49" typeface="Courier New"/>
                <a:cs charset="0" pitchFamily="49" typeface="Courier New"/>
              </a:rPr>
              <a:t>cout</a:t>
            </a:r>
            <a:r>
              <a:rPr b="1" dirty="0" lang="en-US">
                <a:latin charset="0" pitchFamily="49" typeface="Courier New"/>
                <a:cs charset="0" pitchFamily="49" typeface="Courier New"/>
              </a:rPr>
              <a:t> &lt;&lt; v1 &lt;&lt; </a:t>
            </a:r>
            <a:r>
              <a:rPr b="1" dirty="0" err="1" lang="en-US">
                <a:latin charset="0" pitchFamily="49" typeface="Courier New"/>
                <a:cs charset="0" pitchFamily="49" typeface="Courier New"/>
              </a:rPr>
              <a:t>endl</a:t>
            </a:r>
            <a:r>
              <a:rPr b="1" dirty="0" lang="en-US">
                <a:latin charset="0" pitchFamily="49" typeface="Courier New"/>
                <a:cs charset="0" pitchFamily="49" typeface="Courier New"/>
              </a:rPr>
              <a:t>;</a:t>
            </a:r>
            <a:br>
              <a:rPr b="1" dirty="0" lang="en-US">
                <a:latin charset="0" pitchFamily="49" typeface="Courier New"/>
                <a:cs charset="0" pitchFamily="49" typeface="Courier New"/>
              </a:rPr>
            </a:br>
            <a:r>
              <a:rPr b="1" dirty="0" err="1" lang="en-US">
                <a:latin charset="0" pitchFamily="49" typeface="Courier New"/>
                <a:cs charset="0" pitchFamily="49" typeface="Courier New"/>
              </a:rPr>
              <a:t>cout</a:t>
            </a:r>
            <a:r>
              <a:rPr b="1" dirty="0" lang="en-US">
                <a:latin charset="0" pitchFamily="49" typeface="Courier New"/>
                <a:cs charset="0" pitchFamily="49" typeface="Courier New"/>
              </a:rPr>
              <a:t> &lt;&lt; *p1 &lt;&lt; </a:t>
            </a:r>
            <a:r>
              <a:rPr b="1" dirty="0" err="1" lang="en-US">
                <a:latin charset="0" pitchFamily="49" typeface="Courier New"/>
                <a:cs charset="0" pitchFamily="49" typeface="Courier New"/>
              </a:rPr>
              <a:t>endl</a:t>
            </a:r>
            <a:r>
              <a:rPr b="1" dirty="0" lang="en-US">
                <a:latin charset="0" pitchFamily="49" typeface="Courier New"/>
                <a:cs charset="0" pitchFamily="49" typeface="Courier New"/>
              </a:rPr>
              <a:t>;</a:t>
            </a:r>
            <a:endParaRPr dirty="0"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1FD2F7-3C1D-434D-A390-711F230F3025}"/>
              </a:ext>
            </a:extLst>
          </p:cNvPr>
          <p:cNvGrpSpPr>
            <a:grpSpLocks/>
          </p:cNvGrpSpPr>
          <p:nvPr/>
        </p:nvGrpSpPr>
        <p:grpSpPr>
          <a:xfrm>
            <a:off x="4038600" y="1878013"/>
            <a:ext cx="4267200" cy="646112"/>
            <a:chOff x="4572000" y="1524000"/>
            <a:chExt cx="4267200" cy="646331"/>
          </a:xfrm>
        </p:grpSpPr>
        <p:sp>
          <p:nvSpPr>
            <p:cNvPr id="881668" name="Text Box 4">
              <a:extLst>
                <a:ext uri="{FF2B5EF4-FFF2-40B4-BE49-F238E27FC236}">
                  <a16:creationId xmlns:a16="http://schemas.microsoft.com/office/drawing/2014/main" id="{90807B06-692C-4109-B20B-D7C74609324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83338" y="1524000"/>
              <a:ext cx="2455862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algn="ctr"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numCol="1">
              <a:spAutoFit/>
            </a:bodyPr>
            <a:lstStyle/>
            <a:p>
              <a:pPr algn="ctr">
                <a:defRPr/>
              </a:pPr>
              <a:r>
                <a:rPr b="1" dirty="0" lang="en-US"/>
                <a:t>v1 and *p1 now refer to </a:t>
              </a:r>
              <a:br>
                <a:rPr b="1" dirty="0" lang="en-US"/>
              </a:br>
              <a:r>
                <a:rPr b="1" dirty="0" lang="en-US"/>
                <a:t>the same variable</a:t>
              </a:r>
            </a:p>
          </p:txBody>
        </p:sp>
        <p:sp>
          <p:nvSpPr>
            <p:cNvPr id="113671" name="Line 6">
              <a:extLst>
                <a:ext uri="{FF2B5EF4-FFF2-40B4-BE49-F238E27FC236}">
                  <a16:creationId xmlns:a16="http://schemas.microsoft.com/office/drawing/2014/main" id="{85E704A1-0C0D-48F3-978E-27EA2A99356C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4572000" y="1828800"/>
              <a:ext cx="179705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len="med" type="triangle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numCol="1" wrap="none"/>
            <a:lstStyle/>
            <a:p>
              <a:endParaRPr altLang="en-PK" lang="en-PK"/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D82167C8-14ED-48FA-A765-7D5A5B8AFB1F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4468813"/>
            <a:ext cx="7886700" cy="190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numCol="1">
            <a:normAutofit/>
          </a:bodyPr>
          <a:lstStyle/>
          <a:p>
            <a:pPr eaLnBrk="1" hangingPunct="1" marL="338138">
              <a:spcBef>
                <a:spcPct val="20000"/>
              </a:spcBef>
              <a:spcAft>
                <a:spcPts val="0"/>
              </a:spcAft>
              <a:buFont charset="0" pitchFamily="34" typeface="Arial"/>
              <a:buNone/>
              <a:defRPr/>
            </a:pPr>
            <a:r>
              <a:rPr b="1" dirty="0" lang="en-US" sz="2800" u="sng">
                <a:latin charset="0" pitchFamily="49" typeface="Courier New"/>
                <a:cs charset="0" pitchFamily="49" typeface="Courier New"/>
              </a:rPr>
              <a:t>Output:</a:t>
            </a:r>
          </a:p>
          <a:p>
            <a:pPr eaLnBrk="1" hangingPunct="1" marL="338138">
              <a:spcBef>
                <a:spcPct val="20000"/>
              </a:spcBef>
              <a:spcAft>
                <a:spcPts val="0"/>
              </a:spcAft>
              <a:buFont charset="0" pitchFamily="34" typeface="Arial"/>
              <a:buNone/>
              <a:defRPr/>
            </a:pPr>
            <a:r>
              <a:rPr b="1" dirty="0" lang="en-US" sz="2800">
                <a:latin charset="0" pitchFamily="49" typeface="Courier New"/>
                <a:cs charset="0" pitchFamily="49" typeface="Courier New"/>
              </a:rPr>
              <a:t>			42</a:t>
            </a:r>
          </a:p>
          <a:p>
            <a:pPr eaLnBrk="1" hangingPunct="1" marL="338138">
              <a:spcBef>
                <a:spcPct val="20000"/>
              </a:spcBef>
              <a:spcAft>
                <a:spcPts val="0"/>
              </a:spcAft>
              <a:buFont charset="0" pitchFamily="34" typeface="Arial"/>
              <a:buNone/>
              <a:defRPr/>
            </a:pPr>
            <a:r>
              <a:rPr b="1" dirty="0" lang="en-US" sz="2800">
                <a:latin charset="0" pitchFamily="49" typeface="Courier New"/>
                <a:cs charset="0" pitchFamily="49" typeface="Courier New"/>
              </a:rPr>
              <a:t>			42</a:t>
            </a:r>
            <a:endParaRPr dirty="0" lang="en-US" sz="320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9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 nodeType="clickPar">
                      <p:stCondLst>
                        <p:cond delay="indefinite"/>
                      </p:stCondLst>
                      <p:childTnLst>
                        <p:par>
                          <p:cTn fill="hold" id="1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16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9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>
            <a:extLst>
              <a:ext uri="{FF2B5EF4-FFF2-40B4-BE49-F238E27FC236}">
                <a16:creationId xmlns:a16="http://schemas.microsoft.com/office/drawing/2014/main" id="{B85F681A-7D46-4653-AC38-BB1E1F434FC4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582613" y="171450"/>
            <a:ext cx="8026400" cy="1033463"/>
          </a:xfrm>
        </p:spPr>
        <p:txBody>
          <a:bodyPr numCol="1">
            <a:normAutofit fontScale="90000"/>
          </a:bodyPr>
          <a:lstStyle/>
          <a:p>
            <a:pPr>
              <a:defRPr/>
            </a:pPr>
            <a:r>
              <a:rPr dirty="0" lang="en-US" sz="3600"/>
              <a:t>Pointer Assignment and Dereferencing 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98690018-0EAA-4449-85CE-D5612FADD4C6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xfrm>
            <a:off x="582613" y="1204913"/>
            <a:ext cx="7831137" cy="2489200"/>
          </a:xfrm>
        </p:spPr>
        <p:txBody>
          <a:bodyPr numCol="1"/>
          <a:lstStyle/>
          <a:p>
            <a:r>
              <a:rPr altLang="en-PK" dirty="0" lang="en-US">
                <a:solidFill>
                  <a:srgbClr val="0070C0"/>
                </a:solidFill>
              </a:rPr>
              <a:t>Assignment operator </a:t>
            </a:r>
            <a:r>
              <a:rPr altLang="en-PK" dirty="0" lang="en-US"/>
              <a:t>(</a:t>
            </a:r>
            <a:r>
              <a:rPr altLang="en-PK" b="1" dirty="0" lang="en-US"/>
              <a:t> </a:t>
            </a:r>
            <a:r>
              <a:rPr altLang="en-PK" b="1" dirty="0" lang="en-US">
                <a:solidFill>
                  <a:srgbClr val="FF0000"/>
                </a:solidFill>
              </a:rPr>
              <a:t>=</a:t>
            </a:r>
            <a:r>
              <a:rPr altLang="en-PK" b="1" dirty="0" lang="en-US"/>
              <a:t> </a:t>
            </a:r>
            <a:r>
              <a:rPr altLang="en-PK" dirty="0" lang="en-US"/>
              <a:t>) can be used to assign value of one </a:t>
            </a:r>
            <a:r>
              <a:rPr altLang="en-PK" dirty="0" lang="en-US">
                <a:solidFill>
                  <a:srgbClr val="0070C0"/>
                </a:solidFill>
              </a:rPr>
              <a:t>pointer</a:t>
            </a:r>
            <a:r>
              <a:rPr altLang="en-PK" dirty="0" lang="en-US"/>
              <a:t> to another</a:t>
            </a:r>
          </a:p>
          <a:p>
            <a:endParaRPr altLang="en-PK" dirty="0" lang="en-US"/>
          </a:p>
          <a:p>
            <a:r>
              <a:rPr altLang="en-PK" dirty="0" lang="en-US">
                <a:solidFill>
                  <a:srgbClr val="0070C0"/>
                </a:solidFill>
              </a:rPr>
              <a:t>Pointer stores addresses </a:t>
            </a:r>
            <a:r>
              <a:rPr altLang="en-PK" dirty="0" lang="en-US"/>
              <a:t>so </a:t>
            </a:r>
            <a:r>
              <a:rPr altLang="en-PK" b="1" dirty="0" lang="en-US">
                <a:solidFill>
                  <a:srgbClr val="FF0000"/>
                </a:solidFill>
              </a:rPr>
              <a:t>p1 = p2 </a:t>
            </a:r>
            <a:r>
              <a:rPr altLang="en-PK" dirty="0" lang="en-US"/>
              <a:t>copies </a:t>
            </a:r>
            <a:r>
              <a:rPr altLang="en-PK" dirty="0" lang="en-US">
                <a:solidFill>
                  <a:srgbClr val="0070C0"/>
                </a:solidFill>
              </a:rPr>
              <a:t>an address value</a:t>
            </a:r>
            <a:r>
              <a:rPr altLang="en-PK" dirty="0" lang="en-US"/>
              <a:t> into another pointer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8F08C7-92D0-48A3-9ECC-3EECC3FD6E72}"/>
              </a:ext>
            </a:extLst>
          </p:cNvPr>
          <p:cNvSpPr txBox="1">
            <a:spLocks noChangeArrowheads="1"/>
          </p:cNvSpPr>
          <p:nvPr/>
        </p:nvSpPr>
        <p:spPr>
          <a:xfrm>
            <a:off x="209550" y="3443288"/>
            <a:ext cx="4953000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numCol="1">
            <a:normAutofit/>
          </a:bodyPr>
          <a:lstStyle/>
          <a:p>
            <a:pPr eaLnBrk="1" hangingPunct="1" marL="338138">
              <a:spcBef>
                <a:spcPct val="20000"/>
              </a:spcBef>
              <a:spcAft>
                <a:spcPts val="0"/>
              </a:spcAft>
              <a:buFont charset="0" pitchFamily="34" typeface="Arial"/>
              <a:buNone/>
              <a:defRPr/>
            </a:pPr>
            <a:r>
              <a:rPr b="1" dirty="0" err="1" lang="en-US" sz="2800">
                <a:latin charset="0" pitchFamily="49" typeface="Courier New"/>
                <a:cs charset="0" pitchFamily="49" typeface="Courier New"/>
              </a:rPr>
              <a:t>int</a:t>
            </a:r>
            <a:r>
              <a:rPr b="1" dirty="0" lang="en-US" sz="2800">
                <a:latin charset="0" pitchFamily="49" typeface="Courier New"/>
                <a:cs charset="0" pitchFamily="49" typeface="Courier New"/>
              </a:rPr>
              <a:t> v1 = 55;</a:t>
            </a:r>
            <a:br>
              <a:rPr b="1" dirty="0" lang="en-US" sz="2800">
                <a:latin charset="0" pitchFamily="49" typeface="Courier New"/>
                <a:cs charset="0" pitchFamily="49" typeface="Courier New"/>
              </a:rPr>
            </a:br>
            <a:r>
              <a:rPr b="1" dirty="0" err="1" lang="en-US" sz="2800">
                <a:latin charset="0" pitchFamily="49" typeface="Courier New"/>
                <a:cs charset="0" pitchFamily="49" typeface="Courier New"/>
              </a:rPr>
              <a:t>int</a:t>
            </a:r>
            <a:r>
              <a:rPr b="1" dirty="0" lang="en-US" sz="2800">
                <a:latin charset="0" pitchFamily="49" typeface="Courier New"/>
                <a:cs charset="0" pitchFamily="49" typeface="Courier New"/>
              </a:rPr>
              <a:t>* p1 = &amp;v1;</a:t>
            </a:r>
            <a:br>
              <a:rPr b="1" dirty="0" lang="en-US" sz="2800">
                <a:latin charset="0" pitchFamily="49" typeface="Courier New"/>
                <a:cs charset="0" pitchFamily="49" typeface="Courier New"/>
              </a:rPr>
            </a:br>
            <a:r>
              <a:rPr b="1" dirty="0" err="1" lang="en-US" sz="2800">
                <a:latin charset="0" pitchFamily="49" typeface="Courier New"/>
                <a:cs charset="0" pitchFamily="49" typeface="Courier New"/>
              </a:rPr>
              <a:t>int</a:t>
            </a:r>
            <a:r>
              <a:rPr b="1" dirty="0" lang="en-US" sz="2800">
                <a:latin charset="0" pitchFamily="49" typeface="Courier New"/>
                <a:cs charset="0" pitchFamily="49" typeface="Courier New"/>
              </a:rPr>
              <a:t>* p2;</a:t>
            </a:r>
          </a:p>
          <a:p>
            <a:pPr eaLnBrk="1" hangingPunct="1" marL="338138">
              <a:spcBef>
                <a:spcPct val="20000"/>
              </a:spcBef>
              <a:spcAft>
                <a:spcPts val="0"/>
              </a:spcAft>
              <a:buFont charset="0" pitchFamily="34" typeface="Arial"/>
              <a:buNone/>
              <a:defRPr/>
            </a:pPr>
            <a:r>
              <a:rPr b="1" dirty="0" lang="en-US" sz="2800">
                <a:latin charset="0" pitchFamily="49" typeface="Courier New"/>
                <a:cs charset="0" pitchFamily="49" typeface="Courier New"/>
              </a:rPr>
              <a:t>p2=p1;</a:t>
            </a:r>
            <a:br>
              <a:rPr b="1" dirty="0" lang="en-US" sz="2800">
                <a:latin charset="0" pitchFamily="49" typeface="Courier New"/>
                <a:cs charset="0" pitchFamily="49" typeface="Courier New"/>
              </a:rPr>
            </a:br>
            <a:r>
              <a:rPr b="1" dirty="0" err="1" lang="en-US" sz="2800">
                <a:latin charset="0" pitchFamily="49" typeface="Courier New"/>
                <a:cs charset="0" pitchFamily="49" typeface="Courier New"/>
              </a:rPr>
              <a:t>cout</a:t>
            </a:r>
            <a:r>
              <a:rPr b="1" dirty="0" lang="en-US" sz="2800">
                <a:latin charset="0" pitchFamily="49" typeface="Courier New"/>
                <a:cs charset="0" pitchFamily="49" typeface="Courier New"/>
              </a:rPr>
              <a:t> &lt;&lt; *p1 &lt;&lt; </a:t>
            </a:r>
            <a:r>
              <a:rPr b="1" dirty="0" err="1" lang="en-US" sz="2800">
                <a:latin charset="0" pitchFamily="49" typeface="Courier New"/>
                <a:cs charset="0" pitchFamily="49" typeface="Courier New"/>
              </a:rPr>
              <a:t>endl</a:t>
            </a:r>
            <a:r>
              <a:rPr b="1" dirty="0" lang="en-US" sz="2800">
                <a:latin charset="0" pitchFamily="49" typeface="Courier New"/>
                <a:cs charset="0" pitchFamily="49" typeface="Courier New"/>
              </a:rPr>
              <a:t>;</a:t>
            </a:r>
            <a:br>
              <a:rPr b="1" dirty="0" lang="en-US" sz="2800">
                <a:latin charset="0" pitchFamily="49" typeface="Courier New"/>
                <a:cs charset="0" pitchFamily="49" typeface="Courier New"/>
              </a:rPr>
            </a:br>
            <a:r>
              <a:rPr b="1" dirty="0" err="1" lang="en-US" sz="2800">
                <a:latin charset="0" pitchFamily="49" typeface="Courier New"/>
                <a:cs charset="0" pitchFamily="49" typeface="Courier New"/>
              </a:rPr>
              <a:t>cout</a:t>
            </a:r>
            <a:r>
              <a:rPr b="1" dirty="0" lang="en-US" sz="2800">
                <a:latin charset="0" pitchFamily="49" typeface="Courier New"/>
                <a:cs charset="0" pitchFamily="49" typeface="Courier New"/>
              </a:rPr>
              <a:t> &lt;&lt; *p2 &lt;&lt; </a:t>
            </a:r>
            <a:r>
              <a:rPr b="1" dirty="0" err="1" lang="en-US" sz="2800">
                <a:latin charset="0" pitchFamily="49" typeface="Courier New"/>
                <a:cs charset="0" pitchFamily="49" typeface="Courier New"/>
              </a:rPr>
              <a:t>endl</a:t>
            </a:r>
            <a:r>
              <a:rPr b="1" dirty="0" lang="en-US" sz="2800">
                <a:latin charset="0" pitchFamily="49" typeface="Courier New"/>
                <a:cs charset="0" pitchFamily="49" typeface="Courier New"/>
              </a:rPr>
              <a:t>;</a:t>
            </a:r>
            <a:endParaRPr dirty="0" lang="en-US" sz="3200">
              <a:latin typeface="+mn-lt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CF5D472-6CA2-4635-AEA9-66B3D059775E}"/>
              </a:ext>
            </a:extLst>
          </p:cNvPr>
          <p:cNvSpPr txBox="1">
            <a:spLocks noChangeArrowheads="1"/>
          </p:cNvSpPr>
          <p:nvPr/>
        </p:nvSpPr>
        <p:spPr>
          <a:xfrm>
            <a:off x="5410200" y="3443288"/>
            <a:ext cx="3505200" cy="2895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numCol="1">
            <a:normAutofit/>
          </a:bodyPr>
          <a:lstStyle/>
          <a:p>
            <a:pPr eaLnBrk="1" hangingPunct="1" marL="338138">
              <a:spcBef>
                <a:spcPct val="20000"/>
              </a:spcBef>
              <a:spcAft>
                <a:spcPts val="0"/>
              </a:spcAft>
              <a:buFont charset="0" pitchFamily="34" typeface="Arial"/>
              <a:buNone/>
              <a:defRPr/>
            </a:pPr>
            <a:r>
              <a:rPr b="1" dirty="0" lang="en-US" sz="2800" u="sng">
                <a:latin charset="0" pitchFamily="49" typeface="Courier New"/>
                <a:cs charset="0" pitchFamily="49" typeface="Courier New"/>
              </a:rPr>
              <a:t>Output:</a:t>
            </a:r>
          </a:p>
          <a:p>
            <a:pPr eaLnBrk="1" hangingPunct="1" marL="338138">
              <a:spcBef>
                <a:spcPct val="20000"/>
              </a:spcBef>
              <a:spcAft>
                <a:spcPts val="0"/>
              </a:spcAft>
              <a:buFont charset="0" pitchFamily="34" typeface="Arial"/>
              <a:buNone/>
              <a:defRPr/>
            </a:pPr>
            <a:endParaRPr b="1" dirty="0" lang="en-US" sz="2800" u="sng">
              <a:latin charset="0" pitchFamily="49" typeface="Courier New"/>
              <a:cs charset="0" pitchFamily="49" typeface="Courier New"/>
            </a:endParaRPr>
          </a:p>
          <a:p>
            <a:pPr eaLnBrk="1" hangingPunct="1" marL="338138">
              <a:spcBef>
                <a:spcPct val="20000"/>
              </a:spcBef>
              <a:spcAft>
                <a:spcPts val="0"/>
              </a:spcAft>
              <a:buFont charset="0" pitchFamily="34" typeface="Arial"/>
              <a:buNone/>
              <a:defRPr/>
            </a:pPr>
            <a:r>
              <a:rPr b="1" dirty="0" lang="en-US" sz="2800">
                <a:latin charset="0" pitchFamily="49" typeface="Courier New"/>
                <a:cs charset="0" pitchFamily="49" typeface="Courier New"/>
              </a:rPr>
              <a:t>		55</a:t>
            </a:r>
          </a:p>
          <a:p>
            <a:pPr eaLnBrk="1" hangingPunct="1" marL="338138">
              <a:spcBef>
                <a:spcPct val="20000"/>
              </a:spcBef>
              <a:spcAft>
                <a:spcPts val="0"/>
              </a:spcAft>
              <a:buFont charset="0" pitchFamily="34" typeface="Arial"/>
              <a:buNone/>
              <a:defRPr/>
            </a:pPr>
            <a:r>
              <a:rPr b="1" dirty="0" lang="en-US" sz="2800">
                <a:latin charset="0" pitchFamily="49" typeface="Courier New"/>
                <a:cs charset="0" pitchFamily="49" typeface="Courier New"/>
              </a:rPr>
              <a:t>		55</a:t>
            </a:r>
            <a:endParaRPr dirty="0" lang="en-US" sz="320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9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 nodeType="clickPar">
                      <p:stCondLst>
                        <p:cond delay="indefinite"/>
                      </p:stCondLst>
                      <p:childTnLst>
                        <p:par>
                          <p:cTn fill="hold" id="1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16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8"/>
      <p:bldP animBg="1" grpId="0" spid="9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Dynamic Memory Allocation</a:t>
            </a:r>
          </a:p>
        </p:txBody>
      </p:sp>
      <p:sp>
        <p:nvSpPr>
          <p:cNvPr id="3075" name="Rectangle 3"/>
          <p:cNvSpPr>
            <a:spLocks noChangeArrowheads="1" noGrp="1"/>
          </p:cNvSpPr>
          <p:nvPr>
            <p:ph idx="1"/>
          </p:nvPr>
        </p:nvSpPr>
        <p:spPr>
          <a:extLst>
            <a:ext uri="{909E8E84-426E-40dd-AFC4-6F175D3DCCD1}"/>
          </a:extLst>
        </p:spPr>
        <p:txBody>
          <a:bodyPr numCol="1"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dirty="0" lang="en-US"/>
              <a:t>Used when </a:t>
            </a:r>
            <a:r>
              <a:rPr dirty="0" lang="en-US">
                <a:solidFill>
                  <a:srgbClr val="0070C0"/>
                </a:solidFill>
              </a:rPr>
              <a:t>space requirements </a:t>
            </a:r>
            <a:r>
              <a:rPr dirty="0" lang="en-US"/>
              <a:t>are </a:t>
            </a:r>
            <a:r>
              <a:rPr dirty="0" lang="en-US">
                <a:solidFill>
                  <a:srgbClr val="0070C0"/>
                </a:solidFill>
              </a:rPr>
              <a:t>unknown at compile time</a:t>
            </a:r>
          </a:p>
          <a:p>
            <a:pPr eaLnBrk="1" hangingPunct="1">
              <a:lnSpc>
                <a:spcPct val="80000"/>
              </a:lnSpc>
              <a:defRPr/>
            </a:pPr>
            <a:endParaRPr dirty="0" lang="en-US"/>
          </a:p>
          <a:p>
            <a:pPr eaLnBrk="1" hangingPunct="1">
              <a:lnSpc>
                <a:spcPct val="80000"/>
              </a:lnSpc>
              <a:defRPr/>
            </a:pPr>
            <a:r>
              <a:rPr dirty="0" lang="en-US"/>
              <a:t>Most of the time the amount of space required is unknown at compile time</a:t>
            </a:r>
          </a:p>
          <a:p>
            <a:pPr eaLnBrk="1" hangingPunct="1" lvl="1">
              <a:lnSpc>
                <a:spcPct val="80000"/>
              </a:lnSpc>
              <a:defRPr/>
            </a:pPr>
            <a:endParaRPr dirty="0" lang="en-US"/>
          </a:p>
          <a:p>
            <a:pPr eaLnBrk="1" hangingPunct="1" lvl="1">
              <a:lnSpc>
                <a:spcPct val="80000"/>
              </a:lnSpc>
              <a:defRPr/>
            </a:pPr>
            <a:endParaRPr dirty="0" lang="en-US"/>
          </a:p>
          <a:p>
            <a:pPr eaLnBrk="1" hangingPunct="1">
              <a:lnSpc>
                <a:spcPct val="80000"/>
              </a:lnSpc>
              <a:defRPr/>
            </a:pPr>
            <a:r>
              <a:rPr b="1" dirty="0" lang="en-US">
                <a:solidFill>
                  <a:srgbClr val="0070C0"/>
                </a:solidFill>
              </a:rPr>
              <a:t>Dynamic Memory Allocation </a:t>
            </a:r>
            <a:r>
              <a:rPr dirty="0" lang="en-US"/>
              <a:t>(DMA):-</a:t>
            </a:r>
          </a:p>
          <a:p>
            <a:pPr eaLnBrk="1" hangingPunct="1" lvl="1">
              <a:lnSpc>
                <a:spcPct val="80000"/>
              </a:lnSpc>
              <a:defRPr/>
            </a:pPr>
            <a:r>
              <a:rPr dirty="0" lang="en-US"/>
              <a:t>We can allocate/deallocate memory at runtime or execution time.</a:t>
            </a:r>
          </a:p>
        </p:txBody>
      </p:sp>
    </p:spTree>
    <p:extLst>
      <p:ext uri="{BB962C8B-B14F-4D97-AF65-F5344CB8AC3E}">
        <p14:creationId xmlns:p14="http://schemas.microsoft.com/office/powerpoint/2010/main" val="429011018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3075" uiExpan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Differences between Static and Dynamic Memory Allocation</a:t>
            </a:r>
            <a:endParaRPr altLang="fr-FR" dirty="0" lang="fr-FR"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defRPr/>
            </a:pPr>
            <a:r>
              <a:rPr dirty="0" lang="en-US" sz="2800">
                <a:solidFill>
                  <a:srgbClr val="0070C0"/>
                </a:solidFill>
                <a:cs typeface="+mn-cs"/>
              </a:rPr>
              <a:t>Dynamically allocated memory </a:t>
            </a:r>
            <a:r>
              <a:rPr dirty="0" lang="en-US" sz="2800">
                <a:cs typeface="+mn-cs"/>
              </a:rPr>
              <a:t>is kept on the </a:t>
            </a:r>
            <a:r>
              <a:rPr dirty="0" lang="en-US" sz="2800">
                <a:solidFill>
                  <a:srgbClr val="0070C0"/>
                </a:solidFill>
                <a:cs typeface="+mn-cs"/>
              </a:rPr>
              <a:t>memory heap </a:t>
            </a:r>
            <a:r>
              <a:rPr dirty="0" lang="en-US" sz="2800">
                <a:cs typeface="+mn-cs"/>
              </a:rPr>
              <a:t>(also known as the </a:t>
            </a:r>
            <a:r>
              <a:rPr dirty="0" lang="en-US" sz="2800">
                <a:solidFill>
                  <a:srgbClr val="0070C0"/>
                </a:solidFill>
                <a:cs typeface="+mn-cs"/>
              </a:rPr>
              <a:t>free store</a:t>
            </a:r>
            <a:r>
              <a:rPr dirty="0" lang="en-US" sz="2800">
                <a:cs typeface="+mn-cs"/>
              </a:rPr>
              <a:t>)</a:t>
            </a:r>
          </a:p>
          <a:p>
            <a:pPr>
              <a:defRPr/>
            </a:pPr>
            <a:endParaRPr dirty="0" lang="en-US" sz="2800">
              <a:cs typeface="+mn-cs"/>
            </a:endParaRPr>
          </a:p>
          <a:p>
            <a:pPr eaLnBrk="1" hangingPunct="1">
              <a:defRPr/>
            </a:pPr>
            <a:r>
              <a:rPr dirty="0" lang="en-US" sz="2800">
                <a:cs typeface="+mn-cs"/>
              </a:rPr>
              <a:t>Dynamically allocated memory </a:t>
            </a:r>
            <a:r>
              <a:rPr dirty="0" lang="en-US" sz="2800">
                <a:solidFill>
                  <a:srgbClr val="0070C0"/>
                </a:solidFill>
                <a:cs typeface="+mn-cs"/>
              </a:rPr>
              <a:t>cannot have a name, </a:t>
            </a:r>
            <a:r>
              <a:rPr dirty="0" lang="en-US" sz="2800">
                <a:cs typeface="+mn-cs"/>
              </a:rPr>
              <a:t>it must be referred to</a:t>
            </a:r>
          </a:p>
          <a:p>
            <a:pPr eaLnBrk="1" hangingPunct="1">
              <a:defRPr/>
            </a:pPr>
            <a:endParaRPr b="1" dirty="0" lang="en-US" sz="2800">
              <a:cs typeface="+mn-cs"/>
            </a:endParaRPr>
          </a:p>
          <a:p>
            <a:pPr eaLnBrk="1" hangingPunct="1">
              <a:defRPr/>
            </a:pPr>
            <a:r>
              <a:rPr dirty="0" i="1" lang="en-US" sz="2800">
                <a:solidFill>
                  <a:srgbClr val="0070C0"/>
                </a:solidFill>
                <a:cs typeface="+mn-cs"/>
              </a:rPr>
              <a:t>Declarations</a:t>
            </a:r>
            <a:r>
              <a:rPr dirty="0" lang="en-US" sz="2800">
                <a:cs typeface="+mn-cs"/>
              </a:rPr>
              <a:t> are used to statically allocate memory, </a:t>
            </a:r>
          </a:p>
          <a:p>
            <a:pPr lvl="1">
              <a:defRPr/>
            </a:pPr>
            <a:r>
              <a:rPr dirty="0" lang="en-US">
                <a:cs typeface="+mn-cs"/>
              </a:rPr>
              <a:t>the </a:t>
            </a:r>
            <a:r>
              <a:rPr b="1" dirty="0" i="1" lang="en-US">
                <a:solidFill>
                  <a:srgbClr val="0070C0"/>
                </a:solidFill>
                <a:cs typeface="+mn-cs"/>
              </a:rPr>
              <a:t>new</a:t>
            </a:r>
            <a:r>
              <a:rPr dirty="0" lang="en-US">
                <a:cs typeface="+mn-cs"/>
              </a:rPr>
              <a:t> operator is used to dynamically allocate memory</a:t>
            </a:r>
            <a:endParaRPr altLang="fr-FR" dirty="0"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363606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549BEDF-F5C7-449B-81B5-9F6AD4837F7B}"/>
              </a:ext>
            </a:extLst>
          </p:cNvPr>
          <p:cNvSpPr txBox="1">
            <a:spLocks noChangeArrowheads="1"/>
          </p:cNvSpPr>
          <p:nvPr/>
        </p:nvSpPr>
        <p:spPr>
          <a:xfrm>
            <a:off x="387350" y="601226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charset="0" panose="020B0603020202020204" pitchFamily="34" typeface="Trebuchet MS"/>
                <a:ea charset="-128" panose="020B0600070205080204" pitchFamily="34" typeface="ＭＳ Ｐゴシック"/>
              </a:defRPr>
            </a:lvl1pPr>
            <a:lvl2pPr indent="-285750" marL="7429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charset="0" panose="020B0603020202020204" pitchFamily="34" typeface="Trebuchet MS"/>
                <a:ea charset="-128" panose="020B0600070205080204" pitchFamily="34" typeface="ＭＳ Ｐゴシック"/>
              </a:defRPr>
            </a:lvl2pPr>
            <a:lvl3pPr indent="-228600" marL="1143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charset="0" panose="020B0603020202020204" pitchFamily="34" typeface="Trebuchet MS"/>
                <a:ea charset="-128" panose="020B0600070205080204" pitchFamily="34" typeface="ＭＳ Ｐゴシック"/>
              </a:defRPr>
            </a:lvl3pPr>
            <a:lvl4pPr indent="-228600" marL="1600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charset="0" panose="020B0603020202020204" pitchFamily="34" typeface="Trebuchet MS"/>
                <a:ea charset="-128" panose="020B0600070205080204" pitchFamily="34" typeface="ＭＳ Ｐゴシック"/>
              </a:defRPr>
            </a:lvl4pPr>
            <a:lvl5pPr indent="-228600" marL="20574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charset="0" panose="020B0603020202020204" pitchFamily="34" typeface="Trebuchet MS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charset="0" panose="020B0603020202020204" pitchFamily="34" typeface="Trebuchet MS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charset="0" panose="020B0603020202020204" pitchFamily="34" typeface="Trebuchet MS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charset="0" panose="020B0603020202020204" pitchFamily="34" typeface="Trebuchet MS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charset="0" panose="020B0603020202020204" pitchFamily="34" typeface="Trebuchet MS"/>
                <a:ea charset="-128" panose="020B0600070205080204" pitchFamily="34" typeface="ＭＳ Ｐゴシック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altLang="en-PK" b="1" dirty="0" lang="en-US" sz="4000">
                <a:latin charset="0" panose="020B0604020202020204" pitchFamily="34" typeface="Arial"/>
                <a:ea typeface="+mj-ea"/>
              </a:rPr>
              <a:t>Pointers</a:t>
            </a:r>
            <a:endParaRPr altLang="en-PK" b="1" dirty="0" lang="en-US" sz="3300">
              <a:latin charset="0" panose="020B0604020202020204" pitchFamily="34" typeface="Arial"/>
              <a:ea typeface="+mj-ea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F399C9B-1E0F-46DC-8869-E05737CBC471}"/>
              </a:ext>
            </a:extLst>
          </p:cNvPr>
          <p:cNvSpPr txBox="1">
            <a:spLocks noChangeArrowheads="1"/>
          </p:cNvSpPr>
          <p:nvPr/>
        </p:nvSpPr>
        <p:spPr>
          <a:xfrm>
            <a:off x="387350" y="1439426"/>
            <a:ext cx="8756650" cy="3970318"/>
          </a:xfrm>
          <a:prstGeom prst="rect">
            <a:avLst/>
          </a:prstGeom>
          <a:noFill/>
          <a:ln>
            <a:noFill/>
          </a:ln>
        </p:spPr>
        <p:txBody>
          <a:bodyPr numCol="1">
            <a:spAutoFit/>
          </a:bodyPr>
          <a:lstStyle>
            <a:lvl1pPr indent="-457200" marL="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charset="0" panose="020B0603020202020204" pitchFamily="34" typeface="Trebuchet MS"/>
                <a:ea charset="-128" panose="020B0600070205080204" pitchFamily="34" typeface="ＭＳ Ｐゴシック"/>
              </a:defRPr>
            </a:lvl1pPr>
            <a:lvl2pPr indent="-285750" marL="7429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charset="0" panose="020B0603020202020204" pitchFamily="34" typeface="Trebuchet MS"/>
                <a:ea charset="-128" panose="020B0600070205080204" pitchFamily="34" typeface="ＭＳ Ｐゴシック"/>
              </a:defRPr>
            </a:lvl2pPr>
            <a:lvl3pPr indent="-228600" marL="1143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charset="0" panose="020B0603020202020204" pitchFamily="34" typeface="Trebuchet MS"/>
                <a:ea charset="-128" panose="020B0600070205080204" pitchFamily="34" typeface="ＭＳ Ｐゴシック"/>
              </a:defRPr>
            </a:lvl3pPr>
            <a:lvl4pPr indent="-228600" marL="1600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charset="0" panose="020B0603020202020204" pitchFamily="34" typeface="Trebuchet MS"/>
                <a:ea charset="-128" panose="020B0600070205080204" pitchFamily="34" typeface="ＭＳ Ｐゴシック"/>
              </a:defRPr>
            </a:lvl4pPr>
            <a:lvl5pPr indent="-228600" marL="20574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charset="0" panose="020B0603020202020204" pitchFamily="34" typeface="Trebuchet MS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charset="0" panose="020B0603020202020204" pitchFamily="34" typeface="Trebuchet MS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charset="0" panose="020B0603020202020204" pitchFamily="34" typeface="Trebuchet MS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charset="0" panose="020B0603020202020204" pitchFamily="34" typeface="Trebuchet MS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charset="0" panose="020B0603020202020204" pitchFamily="34" typeface="Trebuchet MS"/>
                <a:ea charset="-128" panose="020B0600070205080204" pitchFamily="34"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altLang="en-PK" dirty="0" lang="en-US" sz="2400">
                <a:latin charset="0" panose="020B0604020202020204" pitchFamily="34" typeface="Arial"/>
              </a:rPr>
              <a:t>Introduction</a:t>
            </a:r>
          </a:p>
          <a:p>
            <a:pPr eaLnBrk="1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altLang="en-PK" dirty="0" lang="en-US" sz="2400">
                <a:latin charset="0" panose="020B0604020202020204" pitchFamily="34" typeface="Arial"/>
              </a:rPr>
              <a:t>Address of and Dereference operator</a:t>
            </a:r>
          </a:p>
          <a:p>
            <a:pPr eaLnBrk="1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altLang="en-PK" dirty="0" lang="en-US" sz="2400">
                <a:latin charset="0" panose="020B0604020202020204" pitchFamily="34" typeface="Arial"/>
              </a:rPr>
              <a:t>Memory Leaks and dangling pointers</a:t>
            </a:r>
          </a:p>
          <a:p>
            <a:pPr eaLnBrk="1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altLang="en-PK" dirty="0" lang="en-US" sz="2400">
                <a:latin charset="0" panose="020B0604020202020204" pitchFamily="34" typeface="Arial"/>
              </a:rPr>
              <a:t>Void pointer </a:t>
            </a:r>
          </a:p>
          <a:p>
            <a:pPr eaLnBrk="1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altLang="en-PK" dirty="0" lang="en-US" sz="2400">
                <a:latin charset="0" panose="020B0604020202020204" pitchFamily="34" typeface="Arial"/>
              </a:rPr>
              <a:t>Casting pointers</a:t>
            </a:r>
          </a:p>
          <a:p>
            <a:pPr eaLnBrk="1" hangingPunct="1">
              <a:spcBef>
                <a:spcPct val="50000"/>
              </a:spcBef>
              <a:spcAft>
                <a:spcPts val="0"/>
              </a:spcAft>
              <a:defRPr/>
            </a:pPr>
            <a:endParaRPr altLang="en-PK" dirty="0" lang="en-US">
              <a:latin charset="0" panose="020B0604020202020204" pitchFamily="34" typeface="Arial"/>
            </a:endParaRPr>
          </a:p>
          <a:p>
            <a:pPr eaLnBrk="1" hangingPunct="1">
              <a:spcBef>
                <a:spcPct val="50000"/>
              </a:spcBef>
              <a:spcAft>
                <a:spcPts val="0"/>
              </a:spcAft>
              <a:defRPr/>
            </a:pPr>
            <a:endParaRPr altLang="en-PK" dirty="0" lang="en-US">
              <a:latin charset="0" panose="020B0604020202020204" pitchFamily="34"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D4871-DC37-4018-B0A0-6D4D6326D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82" y="3520979"/>
            <a:ext cx="4017818" cy="333702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16BE663B-1481-462A-992C-BC8CBE1A442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5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Dynamic Memory Allocation</a:t>
            </a:r>
            <a:endParaRPr altLang="zh-CN" dirty="0" lang="en-US"/>
          </a:p>
        </p:txBody>
      </p:sp>
      <p:sp>
        <p:nvSpPr>
          <p:cNvPr id="173059" name="Rectangle 3"/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altLang="zh-CN" dirty="0" lang="en-US" sz="2800"/>
              <a:t>Heap management in C++ is </a:t>
            </a:r>
            <a:r>
              <a:rPr altLang="zh-CN" dirty="0" lang="en-US" sz="2800">
                <a:solidFill>
                  <a:srgbClr val="0070C0"/>
                </a:solidFill>
              </a:rPr>
              <a:t>explicit</a:t>
            </a:r>
            <a:r>
              <a:rPr altLang="zh-CN" dirty="0" lang="en-US" sz="2800"/>
              <a:t>:</a:t>
            </a:r>
          </a:p>
          <a:p>
            <a:endParaRPr altLang="zh-CN" dirty="0" lang="en-US" sz="2800"/>
          </a:p>
          <a:p>
            <a:pPr indent="0" marL="0">
              <a:buNone/>
            </a:pPr>
            <a:r>
              <a:rPr altLang="zh-CN" b="1" dirty="0" err="1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ptr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= new datatype; </a:t>
            </a:r>
          </a:p>
          <a:p>
            <a:pPr indent="0" marL="0">
              <a:buNone/>
            </a:pPr>
            <a:r>
              <a:rPr altLang="zh-CN" dirty="0" lang="en-US" sz="2400">
                <a:solidFill>
                  <a:srgbClr val="00B050"/>
                </a:solidFill>
              </a:rPr>
              <a:t>//allocate memory for one element</a:t>
            </a:r>
          </a:p>
          <a:p>
            <a:pPr indent="0" marL="0">
              <a:buNone/>
            </a:pPr>
            <a:endParaRPr altLang="zh-CN" dirty="0" lang="en-US" sz="2800">
              <a:solidFill>
                <a:srgbClr val="00B050"/>
              </a:solidFill>
            </a:endParaRPr>
          </a:p>
          <a:p>
            <a:pPr indent="0" marL="0">
              <a:buNone/>
            </a:pPr>
            <a:r>
              <a:rPr altLang="zh-CN" b="1" dirty="0" err="1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ptr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= new datatype[size]; </a:t>
            </a:r>
          </a:p>
          <a:p>
            <a:pPr indent="0" marL="0">
              <a:buNone/>
            </a:pPr>
            <a:r>
              <a:rPr altLang="zh-CN" dirty="0" lang="en-US" sz="2400">
                <a:solidFill>
                  <a:srgbClr val="00B050"/>
                </a:solidFill>
              </a:rPr>
              <a:t>//allocate memory for fixed number of elements</a:t>
            </a:r>
          </a:p>
          <a:p>
            <a:pPr indent="0" marL="0">
              <a:buNone/>
            </a:pPr>
            <a:endParaRPr altLang="zh-CN" dirty="0" lang="en-US" sz="2800"/>
          </a:p>
          <a:p>
            <a:endParaRPr altLang="zh-CN" dirty="0" lang="en-US" sz="2800"/>
          </a:p>
          <a:p>
            <a:endParaRPr altLang="zh-CN" dirty="0" lang="en-US" sz="2800"/>
          </a:p>
        </p:txBody>
      </p:sp>
    </p:spTree>
    <p:extLst>
      <p:ext uri="{BB962C8B-B14F-4D97-AF65-F5344CB8AC3E}">
        <p14:creationId xmlns:p14="http://schemas.microsoft.com/office/powerpoint/2010/main" val="176792704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Dynamic Memory Allocation</a:t>
            </a:r>
            <a:endParaRPr altLang="zh-CN" dirty="0" lang="en-US"/>
          </a:p>
        </p:txBody>
      </p:sp>
      <p:sp>
        <p:nvSpPr>
          <p:cNvPr id="173059" name="Rectangle 3"/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altLang="zh-CN" dirty="0" lang="en-US" sz="2800"/>
              <a:t>Heap management in C++ is </a:t>
            </a:r>
            <a:r>
              <a:rPr altLang="zh-CN" dirty="0" lang="en-US" sz="2800">
                <a:solidFill>
                  <a:srgbClr val="0070C0"/>
                </a:solidFill>
              </a:rPr>
              <a:t>explicit</a:t>
            </a:r>
            <a:r>
              <a:rPr altLang="zh-CN" dirty="0" lang="en-US" sz="2800"/>
              <a:t>:</a:t>
            </a:r>
          </a:p>
          <a:p>
            <a:endParaRPr altLang="zh-CN" dirty="0" lang="en-US" sz="2800"/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delete </a:t>
            </a:r>
            <a:r>
              <a:rPr altLang="zh-CN" b="1" dirty="0" err="1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ptr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; </a:t>
            </a:r>
          </a:p>
          <a:p>
            <a:pPr indent="0" marL="0">
              <a:buNone/>
            </a:pPr>
            <a:r>
              <a:rPr altLang="zh-CN" dirty="0" lang="en-US" sz="2400">
                <a:solidFill>
                  <a:srgbClr val="00B050"/>
                </a:solidFill>
              </a:rPr>
              <a:t>//deallocate memory for one element</a:t>
            </a:r>
          </a:p>
          <a:p>
            <a:pPr indent="0" marL="0">
              <a:buNone/>
            </a:pPr>
            <a:endParaRPr altLang="zh-CN" dirty="0" lang="en-US" sz="2800">
              <a:solidFill>
                <a:srgbClr val="00B050"/>
              </a:solidFill>
            </a:endParaRP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delete [] </a:t>
            </a:r>
            <a:r>
              <a:rPr altLang="zh-CN" b="1" dirty="0" err="1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ptr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;</a:t>
            </a:r>
          </a:p>
          <a:p>
            <a:pPr indent="0" marL="0">
              <a:buNone/>
            </a:pPr>
            <a:r>
              <a:rPr altLang="zh-CN" dirty="0" lang="en-US" sz="2400">
                <a:solidFill>
                  <a:srgbClr val="00B050"/>
                </a:solidFill>
              </a:rPr>
              <a:t>//deallocate memory for array</a:t>
            </a:r>
          </a:p>
          <a:p>
            <a:pPr indent="0" marL="0">
              <a:buNone/>
            </a:pPr>
            <a:endParaRPr altLang="zh-CN" dirty="0" lang="en-US" sz="2800"/>
          </a:p>
          <a:p>
            <a:endParaRPr altLang="zh-CN" dirty="0" lang="en-US" sz="2800"/>
          </a:p>
          <a:p>
            <a:endParaRPr altLang="zh-CN" dirty="0" lang="en-US" sz="280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83F7224-6ED2-4099-9F56-6A25CA9FE49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67922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zh-CN" dirty="0" lang="en-US"/>
              <a:t>Example</a:t>
            </a:r>
          </a:p>
        </p:txBody>
      </p:sp>
      <p:sp>
        <p:nvSpPr>
          <p:cNvPr id="174083" name="Rectangle 3"/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altLang="zh-CN" b="1" dirty="0" err="1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main()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{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</a:t>
            </a:r>
            <a:r>
              <a:rPr altLang="zh-CN" b="1" dirty="0" err="1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*p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;</a:t>
            </a:r>
          </a:p>
          <a:p>
            <a:pPr indent="0" marL="0">
              <a:buNone/>
            </a:pPr>
            <a:endParaRPr altLang="zh-CN" b="1" dirty="0" lang="en-US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p = 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new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int; </a:t>
            </a:r>
          </a:p>
          <a:p>
            <a:pPr indent="0" marL="0">
              <a:buNone/>
            </a:pPr>
            <a:endParaRPr altLang="zh-CN" b="1" dirty="0" lang="en-US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*p 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=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99;</a:t>
            </a:r>
          </a:p>
          <a:p>
            <a:pPr indent="0" marL="0">
              <a:buNone/>
            </a:pPr>
            <a:endParaRPr altLang="zh-CN" b="1" dirty="0" lang="en-US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return 0;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pPr algn="ctr"/>
            <a:endParaRPr lang="en-US">
              <a:solidFill>
                <a:schemeClr val="accent2"/>
              </a:solidFill>
              <a:latin charset="0" panose="02070309020205020404" pitchFamily="49" typeface="Courier New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25780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/>
          <a:p>
            <a:r>
              <a:rPr altLang="zh-CN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0xffffffff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>
          <a:xfrm>
            <a:off x="6629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0</a:t>
            </a:r>
          </a:p>
        </p:txBody>
      </p:sp>
      <p:sp>
        <p:nvSpPr>
          <p:cNvPr id="174087" name="Line 7"/>
          <p:cNvSpPr>
            <a:spLocks noChangeShapeType="1"/>
          </p:cNvSpPr>
          <p:nvPr/>
        </p:nvSpPr>
        <p:spPr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>
          <a:xfrm>
            <a:off x="7391400" y="24384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text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>
          <a:xfrm>
            <a:off x="7391400" y="2895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data</a:t>
            </a:r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>
          <a:xfrm>
            <a:off x="7467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bss</a:t>
            </a:r>
          </a:p>
        </p:txBody>
      </p:sp>
      <p:sp>
        <p:nvSpPr>
          <p:cNvPr id="174093" name="Line 13"/>
          <p:cNvSpPr>
            <a:spLocks noChangeShapeType="1"/>
          </p:cNvSpPr>
          <p:nvPr/>
        </p:nvSpPr>
        <p:spPr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>
          <a:xfrm>
            <a:off x="7391400" y="38100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heap</a:t>
            </a: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>
          <a:xfrm>
            <a:off x="7391400" y="62484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stack</a:t>
            </a:r>
          </a:p>
        </p:txBody>
      </p:sp>
      <p:sp>
        <p:nvSpPr>
          <p:cNvPr id="174097" name="Line 17"/>
          <p:cNvSpPr>
            <a:spLocks noChangeShapeType="1"/>
          </p:cNvSpPr>
          <p:nvPr/>
        </p:nvSpPr>
        <p:spPr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103" name="Text Box 23"/>
          <p:cNvSpPr txBox="1">
            <a:spLocks noChangeArrowheads="1"/>
          </p:cNvSpPr>
          <p:nvPr/>
        </p:nvSpPr>
        <p:spPr>
          <a:xfrm>
            <a:off x="76962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solidFill>
                  <a:schemeClr val="hlink"/>
                </a:solidFill>
                <a:latin charset="0" panose="02070309020205020404" pitchFamily="49" typeface="Courier New"/>
              </a:rPr>
              <a:t>p</a:t>
            </a: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BF2F1F59-E678-4F72-90FE-452E59243CBD}"/>
              </a:ext>
            </a:extLst>
          </p:cNvPr>
          <p:cNvSpPr>
            <a:spLocks noChangeShapeType="1"/>
          </p:cNvSpPr>
          <p:nvPr/>
        </p:nvSpPr>
        <p:spPr>
          <a:xfrm>
            <a:off x="77724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DADF7883-637E-4908-91D5-18B61D613E01}"/>
              </a:ext>
            </a:extLst>
          </p:cNvPr>
          <p:cNvSpPr>
            <a:spLocks noChangeShapeType="1"/>
          </p:cNvSpPr>
          <p:nvPr/>
        </p:nvSpPr>
        <p:spPr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64A09108-EC71-4C59-8ACB-2D45D08A6542}"/>
              </a:ext>
            </a:extLst>
          </p:cNvPr>
          <p:cNvSpPr txBox="1">
            <a:spLocks noChangeArrowheads="1"/>
          </p:cNvSpPr>
          <p:nvPr/>
        </p:nvSpPr>
        <p:spPr>
          <a:xfrm>
            <a:off x="7319521" y="4419599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solidFill>
                  <a:schemeClr val="hlink"/>
                </a:solidFill>
                <a:latin charset="0" panose="02070309020205020404" pitchFamily="49" typeface="Courier New"/>
              </a:rPr>
              <a:t>#@%*&amp;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9B05C03-2B76-4147-B0E1-0E81C7122AD0}"/>
              </a:ext>
            </a:extLst>
          </p:cNvPr>
          <p:cNvSpPr>
            <a:spLocks/>
          </p:cNvSpPr>
          <p:nvPr/>
        </p:nvSpPr>
        <p:spPr>
          <a:xfrm>
            <a:off x="6502400" y="4572000"/>
            <a:ext cx="431800" cy="1143000"/>
          </a:xfrm>
          <a:custGeom>
            <a:avLst/>
            <a:gdLst>
              <a:gd fmla="*/ 272 w 272" name="T0"/>
              <a:gd fmla="*/ 720 h 720" name="T1"/>
              <a:gd fmla="*/ 32 w 272" name="T2"/>
              <a:gd fmla="*/ 624 h 720" name="T3"/>
              <a:gd fmla="*/ 80 w 272" name="T4"/>
              <a:gd fmla="*/ 288 h 720" name="T5"/>
              <a:gd fmla="*/ 272 w 272" name="T6"/>
              <a:gd fmla="*/ 0 h 720" name="T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b="b" l="0" r="r" t="0"/>
            <a:pathLst>
              <a:path h="720" w="272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len="lg" type="triangle" w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64812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74103"/>
      <p:bldP grpId="0" spid="24"/>
      <p:bldP animBg="1" grpId="0" spid="2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zh-CN" dirty="0" lang="en-US"/>
              <a:t>Example</a:t>
            </a:r>
          </a:p>
        </p:txBody>
      </p:sp>
      <p:sp>
        <p:nvSpPr>
          <p:cNvPr id="174083" name="Rectangle 3"/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altLang="zh-CN" b="1" dirty="0" err="1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main()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{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</a:t>
            </a:r>
            <a:r>
              <a:rPr altLang="zh-CN" b="1" dirty="0" err="1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*p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;</a:t>
            </a:r>
          </a:p>
          <a:p>
            <a:pPr indent="0" marL="0">
              <a:buNone/>
            </a:pPr>
            <a:endParaRPr altLang="zh-CN" b="1" dirty="0" lang="en-US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p = 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new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int; </a:t>
            </a:r>
          </a:p>
          <a:p>
            <a:pPr indent="0" marL="0">
              <a:buNone/>
            </a:pPr>
            <a:endParaRPr altLang="zh-CN" b="1" dirty="0" lang="en-US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*p 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=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99;</a:t>
            </a:r>
          </a:p>
          <a:p>
            <a:pPr indent="0" marL="0">
              <a:buNone/>
            </a:pPr>
            <a:endParaRPr altLang="zh-CN" b="1" dirty="0" lang="en-US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return 0;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pPr algn="ctr"/>
            <a:endParaRPr lang="en-US">
              <a:solidFill>
                <a:schemeClr val="accent2"/>
              </a:solidFill>
              <a:latin charset="0" panose="02070309020205020404" pitchFamily="49" typeface="Courier New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25780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/>
          <a:p>
            <a:r>
              <a:rPr altLang="zh-CN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0xffffffff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>
          <a:xfrm>
            <a:off x="6629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0</a:t>
            </a:r>
          </a:p>
        </p:txBody>
      </p:sp>
      <p:sp>
        <p:nvSpPr>
          <p:cNvPr id="174087" name="Line 7"/>
          <p:cNvSpPr>
            <a:spLocks noChangeShapeType="1"/>
          </p:cNvSpPr>
          <p:nvPr/>
        </p:nvSpPr>
        <p:spPr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>
          <a:xfrm>
            <a:off x="7391400" y="24384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text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>
          <a:xfrm>
            <a:off x="7391400" y="2895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data</a:t>
            </a:r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>
          <a:xfrm>
            <a:off x="7467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bss</a:t>
            </a:r>
          </a:p>
        </p:txBody>
      </p:sp>
      <p:sp>
        <p:nvSpPr>
          <p:cNvPr id="174093" name="Line 13"/>
          <p:cNvSpPr>
            <a:spLocks noChangeShapeType="1"/>
          </p:cNvSpPr>
          <p:nvPr/>
        </p:nvSpPr>
        <p:spPr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>
          <a:xfrm>
            <a:off x="7391400" y="38100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heap</a:t>
            </a: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>
          <a:xfrm>
            <a:off x="7391400" y="62484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stack</a:t>
            </a:r>
          </a:p>
        </p:txBody>
      </p:sp>
      <p:sp>
        <p:nvSpPr>
          <p:cNvPr id="174097" name="Line 17"/>
          <p:cNvSpPr>
            <a:spLocks noChangeShapeType="1"/>
          </p:cNvSpPr>
          <p:nvPr/>
        </p:nvSpPr>
        <p:spPr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103" name="Text Box 23"/>
          <p:cNvSpPr txBox="1">
            <a:spLocks noChangeArrowheads="1"/>
          </p:cNvSpPr>
          <p:nvPr/>
        </p:nvSpPr>
        <p:spPr>
          <a:xfrm>
            <a:off x="76962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solidFill>
                  <a:schemeClr val="hlink"/>
                </a:solidFill>
                <a:latin charset="0" panose="02070309020205020404" pitchFamily="49" typeface="Courier New"/>
              </a:rPr>
              <a:t>p</a:t>
            </a: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BF2F1F59-E678-4F72-90FE-452E59243CBD}"/>
              </a:ext>
            </a:extLst>
          </p:cNvPr>
          <p:cNvSpPr>
            <a:spLocks noChangeShapeType="1"/>
          </p:cNvSpPr>
          <p:nvPr/>
        </p:nvSpPr>
        <p:spPr>
          <a:xfrm>
            <a:off x="77724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DADF7883-637E-4908-91D5-18B61D613E01}"/>
              </a:ext>
            </a:extLst>
          </p:cNvPr>
          <p:cNvSpPr>
            <a:spLocks noChangeShapeType="1"/>
          </p:cNvSpPr>
          <p:nvPr/>
        </p:nvSpPr>
        <p:spPr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64A09108-EC71-4C59-8ACB-2D45D08A6542}"/>
              </a:ext>
            </a:extLst>
          </p:cNvPr>
          <p:cNvSpPr txBox="1">
            <a:spLocks noChangeArrowheads="1"/>
          </p:cNvSpPr>
          <p:nvPr/>
        </p:nvSpPr>
        <p:spPr>
          <a:xfrm>
            <a:off x="7467599" y="4419599"/>
            <a:ext cx="1375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square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solidFill>
                  <a:schemeClr val="hlink"/>
                </a:solidFill>
                <a:latin charset="0" panose="02070309020205020404" pitchFamily="49" typeface="Courier New"/>
              </a:rPr>
              <a:t> 99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9B05C03-2B76-4147-B0E1-0E81C7122AD0}"/>
              </a:ext>
            </a:extLst>
          </p:cNvPr>
          <p:cNvSpPr>
            <a:spLocks/>
          </p:cNvSpPr>
          <p:nvPr/>
        </p:nvSpPr>
        <p:spPr>
          <a:xfrm>
            <a:off x="6502400" y="4572000"/>
            <a:ext cx="431800" cy="1143000"/>
          </a:xfrm>
          <a:custGeom>
            <a:avLst/>
            <a:gdLst>
              <a:gd fmla="*/ 272 w 272" name="T0"/>
              <a:gd fmla="*/ 720 h 720" name="T1"/>
              <a:gd fmla="*/ 32 w 272" name="T2"/>
              <a:gd fmla="*/ 624 h 720" name="T3"/>
              <a:gd fmla="*/ 80 w 272" name="T4"/>
              <a:gd fmla="*/ 288 h 720" name="T5"/>
              <a:gd fmla="*/ 272 w 272" name="T6"/>
              <a:gd fmla="*/ 0 h 720" name="T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b="b" l="0" r="r" t="0"/>
            <a:pathLst>
              <a:path h="720" w="272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len="lg" type="triangle" w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5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zh-CN" dirty="0" lang="en-US"/>
              <a:t>Aliasing</a:t>
            </a:r>
          </a:p>
        </p:txBody>
      </p:sp>
      <p:sp>
        <p:nvSpPr>
          <p:cNvPr id="174083" name="Rectangle 3"/>
          <p:cNvSpPr>
            <a:spLocks noChangeArrowheads="1" noGrp="1"/>
          </p:cNvSpPr>
          <p:nvPr>
            <p:ph idx="1"/>
          </p:nvPr>
        </p:nvSpPr>
        <p:spPr>
          <a:xfrm>
            <a:off x="628650" y="1690688"/>
            <a:ext cx="7886700" cy="4486275"/>
          </a:xfrm>
        </p:spPr>
        <p:txBody>
          <a:bodyPr numCol="1"/>
          <a:lstStyle/>
          <a:p>
            <a:pPr indent="0" marL="0">
              <a:buNone/>
            </a:pPr>
            <a:r>
              <a:rPr altLang="zh-CN" dirty="0" lang="en-US"/>
              <a:t>If two pointers have the </a:t>
            </a:r>
            <a:r>
              <a:rPr altLang="zh-CN" dirty="0" lang="en-US">
                <a:solidFill>
                  <a:srgbClr val="0070C0"/>
                </a:solidFill>
              </a:rPr>
              <a:t>same value</a:t>
            </a:r>
            <a:r>
              <a:rPr altLang="zh-CN" dirty="0" lang="en-US"/>
              <a:t>, they are </a:t>
            </a:r>
            <a:r>
              <a:rPr altLang="zh-CN" dirty="0" lang="en-US">
                <a:solidFill>
                  <a:srgbClr val="FF0000"/>
                </a:solidFill>
              </a:rPr>
              <a:t>aliases </a:t>
            </a:r>
            <a:r>
              <a:rPr altLang="zh-CN" dirty="0" lang="en-US"/>
              <a:t>of each other.</a:t>
            </a:r>
          </a:p>
          <a:p>
            <a:pPr indent="0" marL="0">
              <a:buNone/>
            </a:pPr>
            <a:endParaRPr altLang="zh-CN" b="1" dirty="0" lang="en-US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int main()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{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int *p,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*q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p = new int; 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*p = 99;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q = p;</a:t>
            </a:r>
          </a:p>
          <a:p>
            <a:pPr indent="0" marL="0">
              <a:buNone/>
            </a:pPr>
            <a:endParaRPr altLang="zh-CN" b="1" dirty="0" lang="en-US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return 0;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pPr algn="ctr"/>
            <a:endParaRPr lang="en-US">
              <a:solidFill>
                <a:schemeClr val="accent2"/>
              </a:solidFill>
              <a:latin charset="0" panose="02070309020205020404" pitchFamily="49" typeface="Courier New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25780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/>
          <a:p>
            <a:r>
              <a:rPr altLang="zh-CN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0xffffffff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>
          <a:xfrm>
            <a:off x="6629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0</a:t>
            </a:r>
          </a:p>
        </p:txBody>
      </p:sp>
      <p:sp>
        <p:nvSpPr>
          <p:cNvPr id="174087" name="Line 7"/>
          <p:cNvSpPr>
            <a:spLocks noChangeShapeType="1"/>
          </p:cNvSpPr>
          <p:nvPr/>
        </p:nvSpPr>
        <p:spPr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>
          <a:xfrm>
            <a:off x="7391400" y="24384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text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>
          <a:xfrm>
            <a:off x="7391400" y="2895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data</a:t>
            </a:r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>
          <a:xfrm>
            <a:off x="7467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bss</a:t>
            </a:r>
          </a:p>
        </p:txBody>
      </p:sp>
      <p:sp>
        <p:nvSpPr>
          <p:cNvPr id="174093" name="Line 13"/>
          <p:cNvSpPr>
            <a:spLocks noChangeShapeType="1"/>
          </p:cNvSpPr>
          <p:nvPr/>
        </p:nvSpPr>
        <p:spPr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>
          <a:xfrm>
            <a:off x="7391400" y="38100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heap</a:t>
            </a: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>
          <a:xfrm>
            <a:off x="7391400" y="62484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stack</a:t>
            </a:r>
          </a:p>
        </p:txBody>
      </p:sp>
      <p:sp>
        <p:nvSpPr>
          <p:cNvPr id="174097" name="Line 17"/>
          <p:cNvSpPr>
            <a:spLocks noChangeShapeType="1"/>
          </p:cNvSpPr>
          <p:nvPr/>
        </p:nvSpPr>
        <p:spPr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103" name="Text Box 23"/>
          <p:cNvSpPr txBox="1">
            <a:spLocks noChangeArrowheads="1"/>
          </p:cNvSpPr>
          <p:nvPr/>
        </p:nvSpPr>
        <p:spPr>
          <a:xfrm>
            <a:off x="7696200" y="55626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p</a:t>
            </a: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BF2F1F59-E678-4F72-90FE-452E59243CBD}"/>
              </a:ext>
            </a:extLst>
          </p:cNvPr>
          <p:cNvSpPr>
            <a:spLocks noChangeShapeType="1"/>
          </p:cNvSpPr>
          <p:nvPr/>
        </p:nvSpPr>
        <p:spPr>
          <a:xfrm>
            <a:off x="77724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DADF7883-637E-4908-91D5-18B61D613E01}"/>
              </a:ext>
            </a:extLst>
          </p:cNvPr>
          <p:cNvSpPr>
            <a:spLocks noChangeShapeType="1"/>
          </p:cNvSpPr>
          <p:nvPr/>
        </p:nvSpPr>
        <p:spPr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64A09108-EC71-4C59-8ACB-2D45D08A6542}"/>
              </a:ext>
            </a:extLst>
          </p:cNvPr>
          <p:cNvSpPr txBox="1">
            <a:spLocks noChangeArrowheads="1"/>
          </p:cNvSpPr>
          <p:nvPr/>
        </p:nvSpPr>
        <p:spPr>
          <a:xfrm>
            <a:off x="7467599" y="4419599"/>
            <a:ext cx="1375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square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solidFill>
                  <a:schemeClr val="hlink"/>
                </a:solidFill>
                <a:latin charset="0" panose="02070309020205020404" pitchFamily="49" typeface="Courier New"/>
              </a:rPr>
              <a:t> </a:t>
            </a:r>
            <a:r>
              <a:rPr altLang="zh-CN" b="1" dirty="0" lang="en-US">
                <a:latin charset="0" panose="02070309020205020404" pitchFamily="49" typeface="Courier New"/>
              </a:rPr>
              <a:t>99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9B05C03-2B76-4147-B0E1-0E81C7122AD0}"/>
              </a:ext>
            </a:extLst>
          </p:cNvPr>
          <p:cNvSpPr>
            <a:spLocks/>
          </p:cNvSpPr>
          <p:nvPr/>
        </p:nvSpPr>
        <p:spPr>
          <a:xfrm>
            <a:off x="6502400" y="4572000"/>
            <a:ext cx="431800" cy="1143000"/>
          </a:xfrm>
          <a:custGeom>
            <a:avLst/>
            <a:gdLst>
              <a:gd fmla="*/ 272 w 272" name="T0"/>
              <a:gd fmla="*/ 720 h 720" name="T1"/>
              <a:gd fmla="*/ 32 w 272" name="T2"/>
              <a:gd fmla="*/ 624 h 720" name="T3"/>
              <a:gd fmla="*/ 80 w 272" name="T4"/>
              <a:gd fmla="*/ 288 h 720" name="T5"/>
              <a:gd fmla="*/ 272 w 272" name="T6"/>
              <a:gd fmla="*/ 0 h 720" name="T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b="b" l="0" r="r" t="0"/>
            <a:pathLst>
              <a:path h="720" w="272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len="lg" type="triangle" w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6EC51D53-A44B-4C18-BB1C-52BB12298571}"/>
              </a:ext>
            </a:extLst>
          </p:cNvPr>
          <p:cNvSpPr>
            <a:spLocks noChangeShapeType="1"/>
          </p:cNvSpPr>
          <p:nvPr/>
        </p:nvSpPr>
        <p:spPr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AD46767C-2029-4311-8E15-7B67B0D36B8A}"/>
              </a:ext>
            </a:extLst>
          </p:cNvPr>
          <p:cNvSpPr>
            <a:spLocks noChangeShapeType="1"/>
          </p:cNvSpPr>
          <p:nvPr/>
        </p:nvSpPr>
        <p:spPr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F2106A8C-40DB-46E9-9360-73EC2994A2EA}"/>
              </a:ext>
            </a:extLst>
          </p:cNvPr>
          <p:cNvSpPr txBox="1">
            <a:spLocks noChangeArrowheads="1"/>
          </p:cNvSpPr>
          <p:nvPr/>
        </p:nvSpPr>
        <p:spPr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solidFill>
                  <a:schemeClr val="hlink"/>
                </a:solidFill>
                <a:latin charset="0" panose="02070309020205020404" pitchFamily="49" typeface="Courier New"/>
              </a:rPr>
              <a:t>q</a:t>
            </a:r>
          </a:p>
        </p:txBody>
      </p:sp>
      <p:sp>
        <p:nvSpPr>
          <p:cNvPr id="29" name="Freeform 26">
            <a:extLst>
              <a:ext uri="{FF2B5EF4-FFF2-40B4-BE49-F238E27FC236}">
                <a16:creationId xmlns:a16="http://schemas.microsoft.com/office/drawing/2014/main" id="{B47A8BF1-9507-4D6B-B6A6-09D276E7A25F}"/>
              </a:ext>
            </a:extLst>
          </p:cNvPr>
          <p:cNvSpPr>
            <a:spLocks/>
          </p:cNvSpPr>
          <p:nvPr/>
        </p:nvSpPr>
        <p:spPr>
          <a:xfrm>
            <a:off x="8686800" y="4572000"/>
            <a:ext cx="304800" cy="914400"/>
          </a:xfrm>
          <a:custGeom>
            <a:avLst/>
            <a:gdLst>
              <a:gd fmla="*/ 0 w 192" name="T0"/>
              <a:gd fmla="*/ 576 h 576" name="T1"/>
              <a:gd fmla="*/ 192 w 192" name="T2"/>
              <a:gd fmla="*/ 384 h 576" name="T3"/>
              <a:gd fmla="*/ 0 w 192" name="T4"/>
              <a:gd fmla="*/ 0 h 576" name="T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b="b" l="0" r="r" t="0"/>
            <a:pathLst>
              <a:path h="576" w="192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25400">
            <a:solidFill>
              <a:srgbClr val="2C14DE"/>
            </a:solidFill>
            <a:round/>
            <a:headEnd/>
            <a:tailEnd len="lg" type="triangle" w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61475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6"/>
      <p:bldP animBg="1" grpId="0" spid="27"/>
      <p:bldP grpId="0" spid="28"/>
      <p:bldP animBg="1" grpId="0" spid="29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zh-CN" dirty="0" lang="en-US"/>
              <a:t>Aliasing</a:t>
            </a:r>
          </a:p>
        </p:txBody>
      </p:sp>
      <p:sp>
        <p:nvSpPr>
          <p:cNvPr id="174083" name="Rectangle 3"/>
          <p:cNvSpPr>
            <a:spLocks noChangeArrowheads="1" noGrp="1"/>
          </p:cNvSpPr>
          <p:nvPr>
            <p:ph idx="1"/>
          </p:nvPr>
        </p:nvSpPr>
        <p:spPr>
          <a:xfrm>
            <a:off x="628650" y="1690688"/>
            <a:ext cx="7886700" cy="4486275"/>
          </a:xfrm>
        </p:spPr>
        <p:txBody>
          <a:bodyPr numCol="1"/>
          <a:lstStyle/>
          <a:p>
            <a:pPr indent="0" marL="0">
              <a:buNone/>
            </a:pPr>
            <a:r>
              <a:rPr altLang="zh-CN" dirty="0" lang="en-US"/>
              <a:t>If two pointers have the </a:t>
            </a:r>
            <a:r>
              <a:rPr altLang="zh-CN" dirty="0" lang="en-US">
                <a:solidFill>
                  <a:srgbClr val="0070C0"/>
                </a:solidFill>
              </a:rPr>
              <a:t>same value</a:t>
            </a:r>
            <a:r>
              <a:rPr altLang="zh-CN" dirty="0" lang="en-US"/>
              <a:t>, they are </a:t>
            </a:r>
            <a:r>
              <a:rPr altLang="zh-CN" dirty="0" lang="en-US">
                <a:solidFill>
                  <a:srgbClr val="FF0000"/>
                </a:solidFill>
              </a:rPr>
              <a:t>aliases </a:t>
            </a:r>
            <a:r>
              <a:rPr altLang="zh-CN" dirty="0" lang="en-US"/>
              <a:t>of each other.</a:t>
            </a:r>
          </a:p>
          <a:p>
            <a:pPr indent="0" marL="0">
              <a:buNone/>
            </a:pPr>
            <a:endParaRPr altLang="zh-CN" b="1" dirty="0" lang="en-US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int main()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{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int *p,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*q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p = new int; 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*p = 99;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p = q;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*q = 88;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return 0;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pPr algn="ctr"/>
            <a:endParaRPr lang="en-US">
              <a:solidFill>
                <a:schemeClr val="accent2"/>
              </a:solidFill>
              <a:latin charset="0" panose="02070309020205020404" pitchFamily="49" typeface="Courier New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25780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/>
          <a:p>
            <a:r>
              <a:rPr altLang="zh-CN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0xffffffff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>
          <a:xfrm>
            <a:off x="6629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0</a:t>
            </a:r>
          </a:p>
        </p:txBody>
      </p:sp>
      <p:sp>
        <p:nvSpPr>
          <p:cNvPr id="174087" name="Line 7"/>
          <p:cNvSpPr>
            <a:spLocks noChangeShapeType="1"/>
          </p:cNvSpPr>
          <p:nvPr/>
        </p:nvSpPr>
        <p:spPr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>
          <a:xfrm>
            <a:off x="7391400" y="24384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text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>
          <a:xfrm>
            <a:off x="7391400" y="2895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data</a:t>
            </a:r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>
          <a:xfrm>
            <a:off x="7467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bss</a:t>
            </a:r>
          </a:p>
        </p:txBody>
      </p:sp>
      <p:sp>
        <p:nvSpPr>
          <p:cNvPr id="174093" name="Line 13"/>
          <p:cNvSpPr>
            <a:spLocks noChangeShapeType="1"/>
          </p:cNvSpPr>
          <p:nvPr/>
        </p:nvSpPr>
        <p:spPr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>
          <a:xfrm>
            <a:off x="7391400" y="38100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heap</a:t>
            </a: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>
          <a:xfrm>
            <a:off x="7391400" y="62484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stack</a:t>
            </a:r>
          </a:p>
        </p:txBody>
      </p:sp>
      <p:sp>
        <p:nvSpPr>
          <p:cNvPr id="174097" name="Line 17"/>
          <p:cNvSpPr>
            <a:spLocks noChangeShapeType="1"/>
          </p:cNvSpPr>
          <p:nvPr/>
        </p:nvSpPr>
        <p:spPr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103" name="Text Box 23"/>
          <p:cNvSpPr txBox="1">
            <a:spLocks noChangeArrowheads="1"/>
          </p:cNvSpPr>
          <p:nvPr/>
        </p:nvSpPr>
        <p:spPr>
          <a:xfrm>
            <a:off x="7696200" y="55626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p</a:t>
            </a: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BF2F1F59-E678-4F72-90FE-452E59243CBD}"/>
              </a:ext>
            </a:extLst>
          </p:cNvPr>
          <p:cNvSpPr>
            <a:spLocks noChangeShapeType="1"/>
          </p:cNvSpPr>
          <p:nvPr/>
        </p:nvSpPr>
        <p:spPr>
          <a:xfrm>
            <a:off x="77724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DADF7883-637E-4908-91D5-18B61D613E01}"/>
              </a:ext>
            </a:extLst>
          </p:cNvPr>
          <p:cNvSpPr>
            <a:spLocks noChangeShapeType="1"/>
          </p:cNvSpPr>
          <p:nvPr/>
        </p:nvSpPr>
        <p:spPr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64A09108-EC71-4C59-8ACB-2D45D08A6542}"/>
              </a:ext>
            </a:extLst>
          </p:cNvPr>
          <p:cNvSpPr txBox="1">
            <a:spLocks noChangeArrowheads="1"/>
          </p:cNvSpPr>
          <p:nvPr/>
        </p:nvSpPr>
        <p:spPr>
          <a:xfrm>
            <a:off x="7467599" y="4419599"/>
            <a:ext cx="1375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square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solidFill>
                  <a:schemeClr val="hlink"/>
                </a:solidFill>
                <a:latin charset="0" panose="02070309020205020404" pitchFamily="49" typeface="Courier New"/>
              </a:rPr>
              <a:t> </a:t>
            </a:r>
            <a:r>
              <a:rPr altLang="zh-CN" b="1" dirty="0" lang="en-US">
                <a:latin charset="0" panose="02070309020205020404" pitchFamily="49" typeface="Courier New"/>
              </a:rPr>
              <a:t>99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9B05C03-2B76-4147-B0E1-0E81C7122AD0}"/>
              </a:ext>
            </a:extLst>
          </p:cNvPr>
          <p:cNvSpPr>
            <a:spLocks/>
          </p:cNvSpPr>
          <p:nvPr/>
        </p:nvSpPr>
        <p:spPr>
          <a:xfrm>
            <a:off x="6502400" y="4572000"/>
            <a:ext cx="431800" cy="1143000"/>
          </a:xfrm>
          <a:custGeom>
            <a:avLst/>
            <a:gdLst>
              <a:gd fmla="*/ 272 w 272" name="T0"/>
              <a:gd fmla="*/ 720 h 720" name="T1"/>
              <a:gd fmla="*/ 32 w 272" name="T2"/>
              <a:gd fmla="*/ 624 h 720" name="T3"/>
              <a:gd fmla="*/ 80 w 272" name="T4"/>
              <a:gd fmla="*/ 288 h 720" name="T5"/>
              <a:gd fmla="*/ 272 w 272" name="T6"/>
              <a:gd fmla="*/ 0 h 720" name="T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b="b" l="0" r="r" t="0"/>
            <a:pathLst>
              <a:path h="720" w="272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len="lg" type="triangle" w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6EC51D53-A44B-4C18-BB1C-52BB12298571}"/>
              </a:ext>
            </a:extLst>
          </p:cNvPr>
          <p:cNvSpPr>
            <a:spLocks noChangeShapeType="1"/>
          </p:cNvSpPr>
          <p:nvPr/>
        </p:nvSpPr>
        <p:spPr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AD46767C-2029-4311-8E15-7B67B0D36B8A}"/>
              </a:ext>
            </a:extLst>
          </p:cNvPr>
          <p:cNvSpPr>
            <a:spLocks noChangeShapeType="1"/>
          </p:cNvSpPr>
          <p:nvPr/>
        </p:nvSpPr>
        <p:spPr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F2106A8C-40DB-46E9-9360-73EC2994A2EA}"/>
              </a:ext>
            </a:extLst>
          </p:cNvPr>
          <p:cNvSpPr txBox="1">
            <a:spLocks noChangeArrowheads="1"/>
          </p:cNvSpPr>
          <p:nvPr/>
        </p:nvSpPr>
        <p:spPr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solidFill>
                  <a:schemeClr val="hlink"/>
                </a:solidFill>
                <a:latin charset="0" panose="02070309020205020404" pitchFamily="49" typeface="Courier New"/>
              </a:rPr>
              <a:t>q</a:t>
            </a:r>
          </a:p>
        </p:txBody>
      </p:sp>
      <p:sp>
        <p:nvSpPr>
          <p:cNvPr id="29" name="Freeform 26">
            <a:extLst>
              <a:ext uri="{FF2B5EF4-FFF2-40B4-BE49-F238E27FC236}">
                <a16:creationId xmlns:a16="http://schemas.microsoft.com/office/drawing/2014/main" id="{B47A8BF1-9507-4D6B-B6A6-09D276E7A25F}"/>
              </a:ext>
            </a:extLst>
          </p:cNvPr>
          <p:cNvSpPr>
            <a:spLocks/>
          </p:cNvSpPr>
          <p:nvPr/>
        </p:nvSpPr>
        <p:spPr>
          <a:xfrm>
            <a:off x="8686800" y="4572000"/>
            <a:ext cx="304800" cy="914400"/>
          </a:xfrm>
          <a:custGeom>
            <a:avLst/>
            <a:gdLst>
              <a:gd fmla="*/ 0 w 192" name="T0"/>
              <a:gd fmla="*/ 576 h 576" name="T1"/>
              <a:gd fmla="*/ 192 w 192" name="T2"/>
              <a:gd fmla="*/ 384 h 576" name="T3"/>
              <a:gd fmla="*/ 0 w 192" name="T4"/>
              <a:gd fmla="*/ 0 h 576" name="T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b="b" l="0" r="r" t="0"/>
            <a:pathLst>
              <a:path h="576" w="192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25400">
            <a:solidFill>
              <a:srgbClr val="2C14DE"/>
            </a:solidFill>
            <a:round/>
            <a:headEnd/>
            <a:tailEnd len="lg" type="triangle" w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4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zh-CN" dirty="0" lang="en-US"/>
              <a:t>Aliasing</a:t>
            </a:r>
          </a:p>
        </p:txBody>
      </p:sp>
      <p:sp>
        <p:nvSpPr>
          <p:cNvPr id="174083" name="Rectangle 3"/>
          <p:cNvSpPr>
            <a:spLocks noChangeArrowheads="1" noGrp="1"/>
          </p:cNvSpPr>
          <p:nvPr>
            <p:ph idx="1"/>
          </p:nvPr>
        </p:nvSpPr>
        <p:spPr>
          <a:xfrm>
            <a:off x="628650" y="1690688"/>
            <a:ext cx="7886700" cy="4486275"/>
          </a:xfrm>
        </p:spPr>
        <p:txBody>
          <a:bodyPr numCol="1"/>
          <a:lstStyle/>
          <a:p>
            <a:pPr indent="0" marL="0">
              <a:buNone/>
            </a:pPr>
            <a:r>
              <a:rPr altLang="zh-CN" dirty="0" lang="en-US"/>
              <a:t>If two pointers have the </a:t>
            </a:r>
            <a:r>
              <a:rPr altLang="zh-CN" dirty="0" lang="en-US">
                <a:solidFill>
                  <a:srgbClr val="0070C0"/>
                </a:solidFill>
              </a:rPr>
              <a:t>same value</a:t>
            </a:r>
            <a:r>
              <a:rPr altLang="zh-CN" dirty="0" lang="en-US"/>
              <a:t>, they are </a:t>
            </a:r>
            <a:r>
              <a:rPr altLang="zh-CN" dirty="0" lang="en-US">
                <a:solidFill>
                  <a:srgbClr val="FF0000"/>
                </a:solidFill>
              </a:rPr>
              <a:t>aliases </a:t>
            </a:r>
            <a:r>
              <a:rPr altLang="zh-CN" dirty="0" lang="en-US"/>
              <a:t>of each other.</a:t>
            </a:r>
          </a:p>
          <a:p>
            <a:pPr indent="0" marL="0">
              <a:buNone/>
            </a:pPr>
            <a:endParaRPr altLang="zh-CN" b="1" dirty="0" lang="en-US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int main()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{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int *p,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*q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p = new int; 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*p = 99;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q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= p;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*q = 88;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return 0;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pPr algn="ctr"/>
            <a:endParaRPr lang="en-US">
              <a:solidFill>
                <a:schemeClr val="accent2"/>
              </a:solidFill>
              <a:latin charset="0" panose="02070309020205020404" pitchFamily="49" typeface="Courier New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25780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/>
          <a:p>
            <a:r>
              <a:rPr altLang="zh-CN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0xffffffff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>
          <a:xfrm>
            <a:off x="6629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0</a:t>
            </a:r>
          </a:p>
        </p:txBody>
      </p:sp>
      <p:sp>
        <p:nvSpPr>
          <p:cNvPr id="174087" name="Line 7"/>
          <p:cNvSpPr>
            <a:spLocks noChangeShapeType="1"/>
          </p:cNvSpPr>
          <p:nvPr/>
        </p:nvSpPr>
        <p:spPr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>
          <a:xfrm>
            <a:off x="7391400" y="24384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text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>
          <a:xfrm>
            <a:off x="7391400" y="2895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data</a:t>
            </a:r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>
          <a:xfrm>
            <a:off x="7467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bss</a:t>
            </a:r>
          </a:p>
        </p:txBody>
      </p:sp>
      <p:sp>
        <p:nvSpPr>
          <p:cNvPr id="174093" name="Line 13"/>
          <p:cNvSpPr>
            <a:spLocks noChangeShapeType="1"/>
          </p:cNvSpPr>
          <p:nvPr/>
        </p:nvSpPr>
        <p:spPr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>
          <a:xfrm>
            <a:off x="7391400" y="38100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heap</a:t>
            </a: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>
          <a:xfrm>
            <a:off x="7391400" y="62484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stack</a:t>
            </a:r>
          </a:p>
        </p:txBody>
      </p:sp>
      <p:sp>
        <p:nvSpPr>
          <p:cNvPr id="174097" name="Line 17"/>
          <p:cNvSpPr>
            <a:spLocks noChangeShapeType="1"/>
          </p:cNvSpPr>
          <p:nvPr/>
        </p:nvSpPr>
        <p:spPr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103" name="Text Box 23"/>
          <p:cNvSpPr txBox="1">
            <a:spLocks noChangeArrowheads="1"/>
          </p:cNvSpPr>
          <p:nvPr/>
        </p:nvSpPr>
        <p:spPr>
          <a:xfrm>
            <a:off x="7696200" y="55626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p</a:t>
            </a: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BF2F1F59-E678-4F72-90FE-452E59243CBD}"/>
              </a:ext>
            </a:extLst>
          </p:cNvPr>
          <p:cNvSpPr>
            <a:spLocks noChangeShapeType="1"/>
          </p:cNvSpPr>
          <p:nvPr/>
        </p:nvSpPr>
        <p:spPr>
          <a:xfrm>
            <a:off x="77724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DADF7883-637E-4908-91D5-18B61D613E01}"/>
              </a:ext>
            </a:extLst>
          </p:cNvPr>
          <p:cNvSpPr>
            <a:spLocks noChangeShapeType="1"/>
          </p:cNvSpPr>
          <p:nvPr/>
        </p:nvSpPr>
        <p:spPr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64A09108-EC71-4C59-8ACB-2D45D08A6542}"/>
              </a:ext>
            </a:extLst>
          </p:cNvPr>
          <p:cNvSpPr txBox="1">
            <a:spLocks noChangeArrowheads="1"/>
          </p:cNvSpPr>
          <p:nvPr/>
        </p:nvSpPr>
        <p:spPr>
          <a:xfrm>
            <a:off x="7467599" y="4419599"/>
            <a:ext cx="1375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square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solidFill>
                  <a:schemeClr val="hlink"/>
                </a:solidFill>
                <a:latin charset="0" panose="02070309020205020404" pitchFamily="49" typeface="Courier New"/>
              </a:rPr>
              <a:t> 88</a:t>
            </a:r>
            <a:endParaRPr altLang="zh-CN" b="1" dirty="0" lang="en-US">
              <a:latin charset="0" panose="02070309020205020404" pitchFamily="49" typeface="Courier New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9B05C03-2B76-4147-B0E1-0E81C7122AD0}"/>
              </a:ext>
            </a:extLst>
          </p:cNvPr>
          <p:cNvSpPr>
            <a:spLocks/>
          </p:cNvSpPr>
          <p:nvPr/>
        </p:nvSpPr>
        <p:spPr>
          <a:xfrm>
            <a:off x="6502400" y="4572000"/>
            <a:ext cx="431800" cy="1143000"/>
          </a:xfrm>
          <a:custGeom>
            <a:avLst/>
            <a:gdLst>
              <a:gd fmla="*/ 272 w 272" name="T0"/>
              <a:gd fmla="*/ 720 h 720" name="T1"/>
              <a:gd fmla="*/ 32 w 272" name="T2"/>
              <a:gd fmla="*/ 624 h 720" name="T3"/>
              <a:gd fmla="*/ 80 w 272" name="T4"/>
              <a:gd fmla="*/ 288 h 720" name="T5"/>
              <a:gd fmla="*/ 272 w 272" name="T6"/>
              <a:gd fmla="*/ 0 h 720" name="T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b="b" l="0" r="r" t="0"/>
            <a:pathLst>
              <a:path h="720" w="272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len="lg" type="triangle" w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6EC51D53-A44B-4C18-BB1C-52BB12298571}"/>
              </a:ext>
            </a:extLst>
          </p:cNvPr>
          <p:cNvSpPr>
            <a:spLocks noChangeShapeType="1"/>
          </p:cNvSpPr>
          <p:nvPr/>
        </p:nvSpPr>
        <p:spPr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AD46767C-2029-4311-8E15-7B67B0D36B8A}"/>
              </a:ext>
            </a:extLst>
          </p:cNvPr>
          <p:cNvSpPr>
            <a:spLocks noChangeShapeType="1"/>
          </p:cNvSpPr>
          <p:nvPr/>
        </p:nvSpPr>
        <p:spPr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F2106A8C-40DB-46E9-9360-73EC2994A2EA}"/>
              </a:ext>
            </a:extLst>
          </p:cNvPr>
          <p:cNvSpPr txBox="1">
            <a:spLocks noChangeArrowheads="1"/>
          </p:cNvSpPr>
          <p:nvPr/>
        </p:nvSpPr>
        <p:spPr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solidFill>
                  <a:schemeClr val="hlink"/>
                </a:solidFill>
                <a:latin charset="0" panose="02070309020205020404" pitchFamily="49" typeface="Courier New"/>
              </a:rPr>
              <a:t>q</a:t>
            </a:r>
          </a:p>
        </p:txBody>
      </p:sp>
      <p:sp>
        <p:nvSpPr>
          <p:cNvPr id="29" name="Freeform 26">
            <a:extLst>
              <a:ext uri="{FF2B5EF4-FFF2-40B4-BE49-F238E27FC236}">
                <a16:creationId xmlns:a16="http://schemas.microsoft.com/office/drawing/2014/main" id="{B47A8BF1-9507-4D6B-B6A6-09D276E7A25F}"/>
              </a:ext>
            </a:extLst>
          </p:cNvPr>
          <p:cNvSpPr>
            <a:spLocks/>
          </p:cNvSpPr>
          <p:nvPr/>
        </p:nvSpPr>
        <p:spPr>
          <a:xfrm>
            <a:off x="8686800" y="4572000"/>
            <a:ext cx="304800" cy="914400"/>
          </a:xfrm>
          <a:custGeom>
            <a:avLst/>
            <a:gdLst>
              <a:gd fmla="*/ 0 w 192" name="T0"/>
              <a:gd fmla="*/ 576 h 576" name="T1"/>
              <a:gd fmla="*/ 192 w 192" name="T2"/>
              <a:gd fmla="*/ 384 h 576" name="T3"/>
              <a:gd fmla="*/ 0 w 192" name="T4"/>
              <a:gd fmla="*/ 0 h 576" name="T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b="b" l="0" r="r" t="0"/>
            <a:pathLst>
              <a:path h="576" w="192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25400">
            <a:solidFill>
              <a:srgbClr val="2C14DE"/>
            </a:solidFill>
            <a:round/>
            <a:headEnd/>
            <a:tailEnd len="lg" type="triangle" w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0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zh-CN" dirty="0" lang="en-US"/>
              <a:t>Dangling Pointers</a:t>
            </a:r>
          </a:p>
        </p:txBody>
      </p:sp>
      <p:sp>
        <p:nvSpPr>
          <p:cNvPr id="174083" name="Rectangle 3"/>
          <p:cNvSpPr>
            <a:spLocks noChangeArrowheads="1" noGrp="1"/>
          </p:cNvSpPr>
          <p:nvPr>
            <p:ph idx="1"/>
          </p:nvPr>
        </p:nvSpPr>
        <p:spPr>
          <a:xfrm>
            <a:off x="628650" y="1690688"/>
            <a:ext cx="7886700" cy="4486275"/>
          </a:xfrm>
        </p:spPr>
        <p:txBody>
          <a:bodyPr numCol="1"/>
          <a:lstStyle/>
          <a:p>
            <a:pPr indent="0" marL="0">
              <a:buNone/>
            </a:pPr>
            <a:endParaRPr altLang="zh-CN" b="1" dirty="0" lang="en-US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int main()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{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int *p,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*q;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p = new int; 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*p = 99;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p = q;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*q = 88;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delete q;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return 0;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pPr algn="ctr"/>
            <a:endParaRPr lang="en-US">
              <a:solidFill>
                <a:schemeClr val="accent2"/>
              </a:solidFill>
              <a:latin charset="0" panose="02070309020205020404" pitchFamily="49" typeface="Courier New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25780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/>
          <a:p>
            <a:r>
              <a:rPr altLang="zh-CN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0xffffffff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>
          <a:xfrm>
            <a:off x="6629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0</a:t>
            </a:r>
          </a:p>
        </p:txBody>
      </p:sp>
      <p:sp>
        <p:nvSpPr>
          <p:cNvPr id="174087" name="Line 7"/>
          <p:cNvSpPr>
            <a:spLocks noChangeShapeType="1"/>
          </p:cNvSpPr>
          <p:nvPr/>
        </p:nvSpPr>
        <p:spPr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>
          <a:xfrm>
            <a:off x="7391400" y="24384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text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>
          <a:xfrm>
            <a:off x="7391400" y="2895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data</a:t>
            </a:r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>
          <a:xfrm>
            <a:off x="7467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bss</a:t>
            </a:r>
          </a:p>
        </p:txBody>
      </p:sp>
      <p:sp>
        <p:nvSpPr>
          <p:cNvPr id="174093" name="Line 13"/>
          <p:cNvSpPr>
            <a:spLocks noChangeShapeType="1"/>
          </p:cNvSpPr>
          <p:nvPr/>
        </p:nvSpPr>
        <p:spPr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>
          <a:xfrm>
            <a:off x="7391400" y="38100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heap</a:t>
            </a: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>
          <a:xfrm>
            <a:off x="7391400" y="62484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stack</a:t>
            </a:r>
          </a:p>
        </p:txBody>
      </p:sp>
      <p:sp>
        <p:nvSpPr>
          <p:cNvPr id="174097" name="Line 17"/>
          <p:cNvSpPr>
            <a:spLocks noChangeShapeType="1"/>
          </p:cNvSpPr>
          <p:nvPr/>
        </p:nvSpPr>
        <p:spPr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103" name="Text Box 23"/>
          <p:cNvSpPr txBox="1">
            <a:spLocks noChangeArrowheads="1"/>
          </p:cNvSpPr>
          <p:nvPr/>
        </p:nvSpPr>
        <p:spPr>
          <a:xfrm>
            <a:off x="7696200" y="55626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p</a:t>
            </a: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BF2F1F59-E678-4F72-90FE-452E59243CBD}"/>
              </a:ext>
            </a:extLst>
          </p:cNvPr>
          <p:cNvSpPr>
            <a:spLocks noChangeShapeType="1"/>
          </p:cNvSpPr>
          <p:nvPr/>
        </p:nvSpPr>
        <p:spPr>
          <a:xfrm>
            <a:off x="77724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DADF7883-637E-4908-91D5-18B61D613E01}"/>
              </a:ext>
            </a:extLst>
          </p:cNvPr>
          <p:cNvSpPr>
            <a:spLocks noChangeShapeType="1"/>
          </p:cNvSpPr>
          <p:nvPr/>
        </p:nvSpPr>
        <p:spPr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64A09108-EC71-4C59-8ACB-2D45D08A6542}"/>
              </a:ext>
            </a:extLst>
          </p:cNvPr>
          <p:cNvSpPr txBox="1">
            <a:spLocks noChangeArrowheads="1"/>
          </p:cNvSpPr>
          <p:nvPr/>
        </p:nvSpPr>
        <p:spPr>
          <a:xfrm>
            <a:off x="7467599" y="4419599"/>
            <a:ext cx="1375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square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solidFill>
                  <a:schemeClr val="hlink"/>
                </a:solidFill>
                <a:latin charset="0" panose="02070309020205020404" pitchFamily="49" typeface="Courier New"/>
              </a:rPr>
              <a:t> 88</a:t>
            </a:r>
            <a:endParaRPr altLang="zh-CN" b="1" dirty="0" lang="en-US">
              <a:latin charset="0" panose="02070309020205020404" pitchFamily="49" typeface="Courier New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9B05C03-2B76-4147-B0E1-0E81C7122AD0}"/>
              </a:ext>
            </a:extLst>
          </p:cNvPr>
          <p:cNvSpPr>
            <a:spLocks/>
          </p:cNvSpPr>
          <p:nvPr/>
        </p:nvSpPr>
        <p:spPr>
          <a:xfrm>
            <a:off x="6502400" y="4572000"/>
            <a:ext cx="431800" cy="1143000"/>
          </a:xfrm>
          <a:custGeom>
            <a:avLst/>
            <a:gdLst>
              <a:gd fmla="*/ 272 w 272" name="T0"/>
              <a:gd fmla="*/ 720 h 720" name="T1"/>
              <a:gd fmla="*/ 32 w 272" name="T2"/>
              <a:gd fmla="*/ 624 h 720" name="T3"/>
              <a:gd fmla="*/ 80 w 272" name="T4"/>
              <a:gd fmla="*/ 288 h 720" name="T5"/>
              <a:gd fmla="*/ 272 w 272" name="T6"/>
              <a:gd fmla="*/ 0 h 720" name="T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b="b" l="0" r="r" t="0"/>
            <a:pathLst>
              <a:path h="720" w="272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len="lg" type="triangle" w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6EC51D53-A44B-4C18-BB1C-52BB12298571}"/>
              </a:ext>
            </a:extLst>
          </p:cNvPr>
          <p:cNvSpPr>
            <a:spLocks noChangeShapeType="1"/>
          </p:cNvSpPr>
          <p:nvPr/>
        </p:nvSpPr>
        <p:spPr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AD46767C-2029-4311-8E15-7B67B0D36B8A}"/>
              </a:ext>
            </a:extLst>
          </p:cNvPr>
          <p:cNvSpPr>
            <a:spLocks noChangeShapeType="1"/>
          </p:cNvSpPr>
          <p:nvPr/>
        </p:nvSpPr>
        <p:spPr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F2106A8C-40DB-46E9-9360-73EC2994A2EA}"/>
              </a:ext>
            </a:extLst>
          </p:cNvPr>
          <p:cNvSpPr txBox="1">
            <a:spLocks noChangeArrowheads="1"/>
          </p:cNvSpPr>
          <p:nvPr/>
        </p:nvSpPr>
        <p:spPr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solidFill>
                  <a:schemeClr val="hlink"/>
                </a:solidFill>
                <a:latin charset="0" panose="02070309020205020404" pitchFamily="49" typeface="Courier New"/>
              </a:rPr>
              <a:t>q</a:t>
            </a:r>
          </a:p>
        </p:txBody>
      </p:sp>
      <p:sp>
        <p:nvSpPr>
          <p:cNvPr id="29" name="Freeform 26">
            <a:extLst>
              <a:ext uri="{FF2B5EF4-FFF2-40B4-BE49-F238E27FC236}">
                <a16:creationId xmlns:a16="http://schemas.microsoft.com/office/drawing/2014/main" id="{B47A8BF1-9507-4D6B-B6A6-09D276E7A25F}"/>
              </a:ext>
            </a:extLst>
          </p:cNvPr>
          <p:cNvSpPr>
            <a:spLocks/>
          </p:cNvSpPr>
          <p:nvPr/>
        </p:nvSpPr>
        <p:spPr>
          <a:xfrm>
            <a:off x="8686800" y="4572000"/>
            <a:ext cx="304800" cy="914400"/>
          </a:xfrm>
          <a:custGeom>
            <a:avLst/>
            <a:gdLst>
              <a:gd fmla="*/ 0 w 192" name="T0"/>
              <a:gd fmla="*/ 576 h 576" name="T1"/>
              <a:gd fmla="*/ 192 w 192" name="T2"/>
              <a:gd fmla="*/ 384 h 576" name="T3"/>
              <a:gd fmla="*/ 0 w 192" name="T4"/>
              <a:gd fmla="*/ 0 h 576" name="T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b="b" l="0" r="r" t="0"/>
            <a:pathLst>
              <a:path h="576" w="192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25400">
            <a:solidFill>
              <a:srgbClr val="2C14DE"/>
            </a:solidFill>
            <a:round/>
            <a:headEnd/>
            <a:tailEnd len="lg" type="triangle" w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4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zh-CN" dirty="0" lang="en-US"/>
              <a:t>Dangling Pointers</a:t>
            </a:r>
          </a:p>
        </p:txBody>
      </p:sp>
      <p:sp>
        <p:nvSpPr>
          <p:cNvPr id="174083" name="Rectangle 3"/>
          <p:cNvSpPr>
            <a:spLocks noChangeArrowheads="1" noGrp="1"/>
          </p:cNvSpPr>
          <p:nvPr>
            <p:ph idx="1"/>
          </p:nvPr>
        </p:nvSpPr>
        <p:spPr>
          <a:xfrm>
            <a:off x="628650" y="1690688"/>
            <a:ext cx="7886700" cy="4486275"/>
          </a:xfrm>
        </p:spPr>
        <p:txBody>
          <a:bodyPr numCol="1"/>
          <a:lstStyle/>
          <a:p>
            <a:pPr indent="0" marL="0">
              <a:buNone/>
            </a:pPr>
            <a:endParaRPr altLang="zh-CN" b="1" dirty="0" lang="en-US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int main()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{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int *p,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*q;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p = new int; 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*p = 99;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p = q;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*q = 88;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delete q;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return 0;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pPr algn="ctr"/>
            <a:endParaRPr lang="en-US">
              <a:solidFill>
                <a:schemeClr val="accent2"/>
              </a:solidFill>
              <a:latin charset="0" panose="02070309020205020404" pitchFamily="49" typeface="Courier New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25780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/>
          <a:p>
            <a:r>
              <a:rPr altLang="zh-CN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0xffffffff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>
          <a:xfrm>
            <a:off x="6629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0</a:t>
            </a:r>
          </a:p>
        </p:txBody>
      </p:sp>
      <p:sp>
        <p:nvSpPr>
          <p:cNvPr id="174087" name="Line 7"/>
          <p:cNvSpPr>
            <a:spLocks noChangeShapeType="1"/>
          </p:cNvSpPr>
          <p:nvPr/>
        </p:nvSpPr>
        <p:spPr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>
          <a:xfrm>
            <a:off x="7391400" y="24384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text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>
          <a:xfrm>
            <a:off x="7391400" y="2895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data</a:t>
            </a:r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>
          <a:xfrm>
            <a:off x="7467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bss</a:t>
            </a:r>
          </a:p>
        </p:txBody>
      </p:sp>
      <p:sp>
        <p:nvSpPr>
          <p:cNvPr id="174093" name="Line 13"/>
          <p:cNvSpPr>
            <a:spLocks noChangeShapeType="1"/>
          </p:cNvSpPr>
          <p:nvPr/>
        </p:nvSpPr>
        <p:spPr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>
          <a:xfrm>
            <a:off x="7391400" y="38100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heap</a:t>
            </a: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>
          <a:xfrm>
            <a:off x="7391400" y="62484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stack</a:t>
            </a:r>
          </a:p>
        </p:txBody>
      </p:sp>
      <p:sp>
        <p:nvSpPr>
          <p:cNvPr id="174097" name="Line 17"/>
          <p:cNvSpPr>
            <a:spLocks noChangeShapeType="1"/>
          </p:cNvSpPr>
          <p:nvPr/>
        </p:nvSpPr>
        <p:spPr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103" name="Text Box 23"/>
          <p:cNvSpPr txBox="1">
            <a:spLocks noChangeArrowheads="1"/>
          </p:cNvSpPr>
          <p:nvPr/>
        </p:nvSpPr>
        <p:spPr>
          <a:xfrm>
            <a:off x="7696200" y="55626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p</a:t>
            </a: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BF2F1F59-E678-4F72-90FE-452E59243CBD}"/>
              </a:ext>
            </a:extLst>
          </p:cNvPr>
          <p:cNvSpPr>
            <a:spLocks noChangeShapeType="1"/>
          </p:cNvSpPr>
          <p:nvPr/>
        </p:nvSpPr>
        <p:spPr>
          <a:xfrm>
            <a:off x="77724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DADF7883-637E-4908-91D5-18B61D613E01}"/>
              </a:ext>
            </a:extLst>
          </p:cNvPr>
          <p:cNvSpPr>
            <a:spLocks noChangeShapeType="1"/>
          </p:cNvSpPr>
          <p:nvPr/>
        </p:nvSpPr>
        <p:spPr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9B05C03-2B76-4147-B0E1-0E81C7122AD0}"/>
              </a:ext>
            </a:extLst>
          </p:cNvPr>
          <p:cNvSpPr>
            <a:spLocks/>
          </p:cNvSpPr>
          <p:nvPr/>
        </p:nvSpPr>
        <p:spPr>
          <a:xfrm>
            <a:off x="6502400" y="4572000"/>
            <a:ext cx="431800" cy="1143000"/>
          </a:xfrm>
          <a:custGeom>
            <a:avLst/>
            <a:gdLst>
              <a:gd fmla="*/ 272 w 272" name="T0"/>
              <a:gd fmla="*/ 720 h 720" name="T1"/>
              <a:gd fmla="*/ 32 w 272" name="T2"/>
              <a:gd fmla="*/ 624 h 720" name="T3"/>
              <a:gd fmla="*/ 80 w 272" name="T4"/>
              <a:gd fmla="*/ 288 h 720" name="T5"/>
              <a:gd fmla="*/ 272 w 272" name="T6"/>
              <a:gd fmla="*/ 0 h 720" name="T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b="b" l="0" r="r" t="0"/>
            <a:pathLst>
              <a:path h="720" w="272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len="lg" type="triangle" w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6EC51D53-A44B-4C18-BB1C-52BB12298571}"/>
              </a:ext>
            </a:extLst>
          </p:cNvPr>
          <p:cNvSpPr>
            <a:spLocks noChangeShapeType="1"/>
          </p:cNvSpPr>
          <p:nvPr/>
        </p:nvSpPr>
        <p:spPr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AD46767C-2029-4311-8E15-7B67B0D36B8A}"/>
              </a:ext>
            </a:extLst>
          </p:cNvPr>
          <p:cNvSpPr>
            <a:spLocks noChangeShapeType="1"/>
          </p:cNvSpPr>
          <p:nvPr/>
        </p:nvSpPr>
        <p:spPr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F2106A8C-40DB-46E9-9360-73EC2994A2EA}"/>
              </a:ext>
            </a:extLst>
          </p:cNvPr>
          <p:cNvSpPr txBox="1">
            <a:spLocks noChangeArrowheads="1"/>
          </p:cNvSpPr>
          <p:nvPr/>
        </p:nvSpPr>
        <p:spPr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solidFill>
                  <a:schemeClr val="hlink"/>
                </a:solidFill>
                <a:latin charset="0" panose="02070309020205020404" pitchFamily="49" typeface="Courier New"/>
              </a:rPr>
              <a:t>q</a:t>
            </a:r>
          </a:p>
        </p:txBody>
      </p:sp>
      <p:sp>
        <p:nvSpPr>
          <p:cNvPr id="30" name="Text Box 20">
            <a:extLst>
              <a:ext uri="{FF2B5EF4-FFF2-40B4-BE49-F238E27FC236}">
                <a16:creationId xmlns:a16="http://schemas.microsoft.com/office/drawing/2014/main" id="{A7BBCCA4-0F60-4924-9D02-FC9403E6E466}"/>
              </a:ext>
            </a:extLst>
          </p:cNvPr>
          <p:cNvSpPr txBox="1">
            <a:spLocks noChangeArrowheads="1"/>
          </p:cNvSpPr>
          <p:nvPr/>
        </p:nvSpPr>
        <p:spPr>
          <a:xfrm>
            <a:off x="7366000" y="440271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solidFill>
                  <a:schemeClr val="hlink"/>
                </a:solidFill>
                <a:latin charset="0" panose="02070309020205020404" pitchFamily="49" typeface="Courier New"/>
              </a:rPr>
              <a:t>$%#^&amp;</a:t>
            </a:r>
          </a:p>
        </p:txBody>
      </p:sp>
      <p:sp>
        <p:nvSpPr>
          <p:cNvPr id="31" name="Freeform 26">
            <a:extLst>
              <a:ext uri="{FF2B5EF4-FFF2-40B4-BE49-F238E27FC236}">
                <a16:creationId xmlns:a16="http://schemas.microsoft.com/office/drawing/2014/main" id="{08B6D2D5-7823-4472-A11A-FBED43917216}"/>
              </a:ext>
            </a:extLst>
          </p:cNvPr>
          <p:cNvSpPr>
            <a:spLocks/>
          </p:cNvSpPr>
          <p:nvPr/>
        </p:nvSpPr>
        <p:spPr>
          <a:xfrm>
            <a:off x="8686800" y="4572000"/>
            <a:ext cx="304800" cy="914400"/>
          </a:xfrm>
          <a:custGeom>
            <a:avLst/>
            <a:gdLst>
              <a:gd fmla="*/ 0 w 192" name="T0"/>
              <a:gd fmla="*/ 576 h 576" name="T1"/>
              <a:gd fmla="*/ 192 w 192" name="T2"/>
              <a:gd fmla="*/ 384 h 576" name="T3"/>
              <a:gd fmla="*/ 0 w 192" name="T4"/>
              <a:gd fmla="*/ 0 h 576" name="T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b="b" l="0" r="r" t="0"/>
            <a:pathLst>
              <a:path h="576" w="192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28575">
            <a:solidFill>
              <a:srgbClr val="2C14DE"/>
            </a:solidFill>
            <a:prstDash val="dashDot"/>
            <a:round/>
            <a:headEnd/>
            <a:tailEnd len="lg" type="triangle" w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35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zh-CN" dirty="0" lang="en-US"/>
              <a:t>Dangling Pointers</a:t>
            </a:r>
          </a:p>
        </p:txBody>
      </p:sp>
      <p:sp>
        <p:nvSpPr>
          <p:cNvPr id="174083" name="Rectangle 3"/>
          <p:cNvSpPr>
            <a:spLocks noChangeArrowheads="1" noGrp="1"/>
          </p:cNvSpPr>
          <p:nvPr>
            <p:ph idx="1"/>
          </p:nvPr>
        </p:nvSpPr>
        <p:spPr>
          <a:xfrm>
            <a:off x="628650" y="1690688"/>
            <a:ext cx="7886700" cy="4486275"/>
          </a:xfrm>
        </p:spPr>
        <p:txBody>
          <a:bodyPr numCol="1"/>
          <a:lstStyle/>
          <a:p>
            <a:pPr indent="0" marL="0">
              <a:buNone/>
            </a:pPr>
            <a:endParaRPr altLang="zh-CN" b="1" dirty="0" lang="en-US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int main()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{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int *p,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*q;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p = new int; 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*p = 99;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p = q;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*q = 88;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delete q;</a:t>
            </a:r>
          </a:p>
          <a:p>
            <a:pPr indent="0" marL="0">
              <a:buNone/>
            </a:pPr>
            <a:r>
              <a:rPr altLang="zh-CN" b="1" dirty="0" lang="en-US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*p = 71;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return 0;</a:t>
            </a:r>
          </a:p>
          <a:p>
            <a:pPr indent="0" marL="0">
              <a:buNone/>
            </a:pPr>
            <a:r>
              <a:rPr altLang="zh-CN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pPr algn="ctr"/>
            <a:endParaRPr lang="en-US">
              <a:solidFill>
                <a:schemeClr val="accent2"/>
              </a:solidFill>
              <a:latin charset="0" panose="02070309020205020404" pitchFamily="49" typeface="Courier New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25780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/>
          <a:p>
            <a:r>
              <a:rPr altLang="zh-CN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0xffffffff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>
          <a:xfrm>
            <a:off x="6629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0</a:t>
            </a:r>
          </a:p>
        </p:txBody>
      </p:sp>
      <p:sp>
        <p:nvSpPr>
          <p:cNvPr id="174087" name="Line 7"/>
          <p:cNvSpPr>
            <a:spLocks noChangeShapeType="1"/>
          </p:cNvSpPr>
          <p:nvPr/>
        </p:nvSpPr>
        <p:spPr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>
          <a:xfrm>
            <a:off x="7391400" y="24384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text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>
          <a:xfrm>
            <a:off x="7391400" y="2895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data</a:t>
            </a:r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>
          <a:xfrm>
            <a:off x="7467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bss</a:t>
            </a:r>
          </a:p>
        </p:txBody>
      </p:sp>
      <p:sp>
        <p:nvSpPr>
          <p:cNvPr id="174093" name="Line 13"/>
          <p:cNvSpPr>
            <a:spLocks noChangeShapeType="1"/>
          </p:cNvSpPr>
          <p:nvPr/>
        </p:nvSpPr>
        <p:spPr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>
          <a:xfrm>
            <a:off x="7391400" y="38100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latin charset="0" panose="02070309020205020404" pitchFamily="49" typeface="Courier New"/>
              </a:rPr>
              <a:t>heap</a:t>
            </a: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>
          <a:xfrm>
            <a:off x="7391400" y="62484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stack</a:t>
            </a:r>
          </a:p>
        </p:txBody>
      </p:sp>
      <p:sp>
        <p:nvSpPr>
          <p:cNvPr id="174097" name="Line 17"/>
          <p:cNvSpPr>
            <a:spLocks noChangeShapeType="1"/>
          </p:cNvSpPr>
          <p:nvPr/>
        </p:nvSpPr>
        <p:spPr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74103" name="Text Box 23"/>
          <p:cNvSpPr txBox="1">
            <a:spLocks noChangeArrowheads="1"/>
          </p:cNvSpPr>
          <p:nvPr/>
        </p:nvSpPr>
        <p:spPr>
          <a:xfrm>
            <a:off x="7696200" y="55626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latin charset="0" panose="02070309020205020404" pitchFamily="49" typeface="Courier New"/>
              </a:rPr>
              <a:t>p</a:t>
            </a: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BF2F1F59-E678-4F72-90FE-452E59243CBD}"/>
              </a:ext>
            </a:extLst>
          </p:cNvPr>
          <p:cNvSpPr>
            <a:spLocks noChangeShapeType="1"/>
          </p:cNvSpPr>
          <p:nvPr/>
        </p:nvSpPr>
        <p:spPr>
          <a:xfrm>
            <a:off x="77724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DADF7883-637E-4908-91D5-18B61D613E01}"/>
              </a:ext>
            </a:extLst>
          </p:cNvPr>
          <p:cNvSpPr>
            <a:spLocks noChangeShapeType="1"/>
          </p:cNvSpPr>
          <p:nvPr/>
        </p:nvSpPr>
        <p:spPr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9B05C03-2B76-4147-B0E1-0E81C7122AD0}"/>
              </a:ext>
            </a:extLst>
          </p:cNvPr>
          <p:cNvSpPr>
            <a:spLocks/>
          </p:cNvSpPr>
          <p:nvPr/>
        </p:nvSpPr>
        <p:spPr>
          <a:xfrm>
            <a:off x="6502400" y="4572000"/>
            <a:ext cx="431800" cy="1143000"/>
          </a:xfrm>
          <a:custGeom>
            <a:avLst/>
            <a:gdLst>
              <a:gd fmla="*/ 272 w 272" name="T0"/>
              <a:gd fmla="*/ 720 h 720" name="T1"/>
              <a:gd fmla="*/ 32 w 272" name="T2"/>
              <a:gd fmla="*/ 624 h 720" name="T3"/>
              <a:gd fmla="*/ 80 w 272" name="T4"/>
              <a:gd fmla="*/ 288 h 720" name="T5"/>
              <a:gd fmla="*/ 272 w 272" name="T6"/>
              <a:gd fmla="*/ 0 h 720" name="T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b="b" l="0" r="r" t="0"/>
            <a:pathLst>
              <a:path h="720" w="272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len="lg" type="triangle" w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6EC51D53-A44B-4C18-BB1C-52BB12298571}"/>
              </a:ext>
            </a:extLst>
          </p:cNvPr>
          <p:cNvSpPr>
            <a:spLocks noChangeShapeType="1"/>
          </p:cNvSpPr>
          <p:nvPr/>
        </p:nvSpPr>
        <p:spPr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AD46767C-2029-4311-8E15-7B67B0D36B8A}"/>
              </a:ext>
            </a:extLst>
          </p:cNvPr>
          <p:cNvSpPr>
            <a:spLocks noChangeShapeType="1"/>
          </p:cNvSpPr>
          <p:nvPr/>
        </p:nvSpPr>
        <p:spPr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F2106A8C-40DB-46E9-9360-73EC2994A2EA}"/>
              </a:ext>
            </a:extLst>
          </p:cNvPr>
          <p:cNvSpPr txBox="1">
            <a:spLocks noChangeArrowheads="1"/>
          </p:cNvSpPr>
          <p:nvPr/>
        </p:nvSpPr>
        <p:spPr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lang="en-US">
                <a:solidFill>
                  <a:schemeClr val="hlink"/>
                </a:solidFill>
                <a:latin charset="0" panose="02070309020205020404" pitchFamily="49" typeface="Courier New"/>
              </a:rPr>
              <a:t>q</a:t>
            </a:r>
          </a:p>
        </p:txBody>
      </p:sp>
      <p:sp>
        <p:nvSpPr>
          <p:cNvPr id="30" name="Text Box 20">
            <a:extLst>
              <a:ext uri="{FF2B5EF4-FFF2-40B4-BE49-F238E27FC236}">
                <a16:creationId xmlns:a16="http://schemas.microsoft.com/office/drawing/2014/main" id="{A7BBCCA4-0F60-4924-9D02-FC9403E6E466}"/>
              </a:ext>
            </a:extLst>
          </p:cNvPr>
          <p:cNvSpPr txBox="1">
            <a:spLocks noChangeArrowheads="1"/>
          </p:cNvSpPr>
          <p:nvPr/>
        </p:nvSpPr>
        <p:spPr>
          <a:xfrm>
            <a:off x="7366000" y="440271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</a:pPr>
            <a:r>
              <a:rPr altLang="zh-CN" b="1" dirty="0" lang="en-US">
                <a:solidFill>
                  <a:schemeClr val="hlink"/>
                </a:solidFill>
                <a:latin charset="0" panose="02070309020205020404" pitchFamily="49" typeface="Courier New"/>
              </a:rPr>
              <a:t>$%#^&amp;</a:t>
            </a:r>
          </a:p>
        </p:txBody>
      </p:sp>
      <p:sp>
        <p:nvSpPr>
          <p:cNvPr id="31" name="Freeform 26">
            <a:extLst>
              <a:ext uri="{FF2B5EF4-FFF2-40B4-BE49-F238E27FC236}">
                <a16:creationId xmlns:a16="http://schemas.microsoft.com/office/drawing/2014/main" id="{08B6D2D5-7823-4472-A11A-FBED43917216}"/>
              </a:ext>
            </a:extLst>
          </p:cNvPr>
          <p:cNvSpPr>
            <a:spLocks/>
          </p:cNvSpPr>
          <p:nvPr/>
        </p:nvSpPr>
        <p:spPr>
          <a:xfrm>
            <a:off x="8686800" y="4572000"/>
            <a:ext cx="304800" cy="914400"/>
          </a:xfrm>
          <a:custGeom>
            <a:avLst/>
            <a:gdLst>
              <a:gd fmla="*/ 0 w 192" name="T0"/>
              <a:gd fmla="*/ 576 h 576" name="T1"/>
              <a:gd fmla="*/ 192 w 192" name="T2"/>
              <a:gd fmla="*/ 384 h 576" name="T3"/>
              <a:gd fmla="*/ 0 w 192" name="T4"/>
              <a:gd fmla="*/ 0 h 576" name="T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b="b" l="0" r="r" t="0"/>
            <a:pathLst>
              <a:path h="576" w="192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28575">
            <a:solidFill>
              <a:srgbClr val="2C14DE"/>
            </a:solidFill>
            <a:prstDash val="dashDot"/>
            <a:round/>
            <a:headEnd/>
            <a:tailEnd len="lg" type="triangle" w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4EA46408-99F6-4FE6-8B30-681B7DF3DBEA}"/>
              </a:ext>
            </a:extLst>
          </p:cNvPr>
          <p:cNvSpPr/>
          <p:nvPr/>
        </p:nvSpPr>
        <p:spPr>
          <a:xfrm>
            <a:off x="3352800" y="954023"/>
            <a:ext cx="3657600" cy="2208785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z="2400">
                <a:solidFill>
                  <a:schemeClr val="tx1"/>
                </a:solidFill>
              </a:rPr>
              <a:t>p and q are now </a:t>
            </a:r>
            <a:r>
              <a:rPr b="1" dirty="0" lang="en-US" sz="2400">
                <a:solidFill>
                  <a:srgbClr val="FF0000"/>
                </a:solidFill>
              </a:rPr>
              <a:t>dangling pointers </a:t>
            </a:r>
            <a:r>
              <a:rPr dirty="0" lang="en-US" sz="2400">
                <a:solidFill>
                  <a:schemeClr val="tx1"/>
                </a:solidFill>
              </a:rPr>
              <a:t>but why..?</a:t>
            </a:r>
            <a:endParaRPr altLang="en-PK" dirty="0" lang="en-P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872319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8AF6FF72-115B-4017-9AE7-96EA6C354E4E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/>
              <a:t>Program Memory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BF018C3-1F8C-496A-A150-3F78DB1C9C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72200" y="1006475"/>
          <a:ext cx="2343150" cy="54864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 Byte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204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205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206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207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208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209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210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211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B6B1C2-38A9-44A4-90AD-0EFE9DBC4724}"/>
              </a:ext>
            </a:extLst>
          </p:cNvPr>
          <p:cNvSpPr txBox="1"/>
          <p:nvPr/>
        </p:nvSpPr>
        <p:spPr>
          <a:xfrm>
            <a:off x="6172200" y="198438"/>
            <a:ext cx="2446338" cy="523875"/>
          </a:xfrm>
          <a:prstGeom prst="rect">
            <a:avLst/>
          </a:prstGeom>
          <a:noFill/>
        </p:spPr>
        <p:txBody>
          <a:bodyPr numCol="1" wrap="none">
            <a:spAutoFit/>
          </a:bodyPr>
          <a:lstStyle/>
          <a:p>
            <a:pPr eaLnBrk="1" hangingPunct="1">
              <a:defRPr/>
            </a:pPr>
            <a:r>
              <a:rPr dirty="0" lang="en-US" sz="2800">
                <a:solidFill>
                  <a:srgbClr val="0070C0"/>
                </a:solidFill>
                <a:latin typeface="+mn-lt"/>
              </a:rPr>
              <a:t>Memory (RAM)</a:t>
            </a:r>
            <a:endParaRPr altLang="en-PK" dirty="0" lang="en-PK" sz="2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F5DAB-FBF2-4D66-86DE-23EA928EBE05}"/>
              </a:ext>
            </a:extLst>
          </p:cNvPr>
          <p:cNvSpPr txBox="1"/>
          <p:nvPr/>
        </p:nvSpPr>
        <p:spPr>
          <a:xfrm>
            <a:off x="628650" y="1701800"/>
            <a:ext cx="5543550" cy="954088"/>
          </a:xfrm>
          <a:prstGeom prst="rect">
            <a:avLst/>
          </a:prstGeom>
          <a:noFill/>
        </p:spPr>
        <p:txBody>
          <a:bodyPr numCol="1">
            <a:spAutoFit/>
          </a:bodyPr>
          <a:lstStyle/>
          <a:p>
            <a:pPr eaLnBrk="1" hangingPunct="1" indent="-457200" marL="457200">
              <a:buFont charset="0" panose="020B0604020202020204" pitchFamily="34" typeface="Arial"/>
              <a:buChar char="•"/>
              <a:defRPr/>
            </a:pPr>
            <a:r>
              <a:rPr dirty="0" lang="en-US" sz="2800">
                <a:latin typeface="+mn-lt"/>
              </a:rPr>
              <a:t>Each block in memory represents </a:t>
            </a:r>
            <a:r>
              <a:rPr dirty="0" lang="en-US" sz="2800">
                <a:solidFill>
                  <a:srgbClr val="0070C0"/>
                </a:solidFill>
                <a:latin typeface="+mn-lt"/>
              </a:rPr>
              <a:t>1 byte</a:t>
            </a:r>
            <a:endParaRPr altLang="en-PK" dirty="0" lang="en-PK" sz="280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eaLnBrk="1" hangingPunct="1">
              <a:defRPr/>
            </a:pPr>
            <a:r>
              <a:rPr altLang="de-DE" dirty="0" lang="de-DE">
                <a:cs typeface="+mj-cs"/>
              </a:rPr>
              <a:t>Dangling Pointers</a:t>
            </a:r>
            <a:endParaRPr altLang="fr-FR" dirty="0" lang="fr-FR"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just" eaLnBrk="1" hangingPunct="1">
              <a:defRPr/>
            </a:pPr>
            <a:r>
              <a:rPr dirty="0" lang="en-US" sz="2800">
                <a:cs typeface="+mn-cs"/>
              </a:rPr>
              <a:t>The </a:t>
            </a:r>
            <a:r>
              <a:rPr dirty="0" lang="en-US" sz="2800">
                <a:solidFill>
                  <a:srgbClr val="0070C0"/>
                </a:solidFill>
                <a:cs typeface="+mn-cs"/>
              </a:rPr>
              <a:t>delete operator </a:t>
            </a:r>
            <a:r>
              <a:rPr dirty="0" lang="en-US" sz="2800">
                <a:cs typeface="+mn-cs"/>
              </a:rPr>
              <a:t>does </a:t>
            </a:r>
            <a:r>
              <a:rPr dirty="0" lang="en-US" sz="2800">
                <a:solidFill>
                  <a:srgbClr val="0070C0"/>
                </a:solidFill>
                <a:cs typeface="+mn-cs"/>
              </a:rPr>
              <a:t>not delete the pointer</a:t>
            </a:r>
            <a:r>
              <a:rPr dirty="0" lang="en-US" sz="2800">
                <a:cs typeface="+mn-cs"/>
              </a:rPr>
              <a:t>, it takes the </a:t>
            </a:r>
            <a:r>
              <a:rPr dirty="0" lang="en-US" sz="2800">
                <a:solidFill>
                  <a:srgbClr val="0070C0"/>
                </a:solidFill>
                <a:cs typeface="+mn-cs"/>
              </a:rPr>
              <a:t>memory being pointed to and returns it to the heap</a:t>
            </a:r>
          </a:p>
          <a:p>
            <a:pPr algn="just" eaLnBrk="1" hangingPunct="1">
              <a:defRPr/>
            </a:pPr>
            <a:endParaRPr dirty="0" lang="en-US" sz="2800">
              <a:cs typeface="+mn-cs"/>
            </a:endParaRPr>
          </a:p>
          <a:p>
            <a:pPr algn="just" eaLnBrk="1" hangingPunct="1">
              <a:defRPr/>
            </a:pPr>
            <a:r>
              <a:rPr dirty="0" lang="en-US" sz="2800">
                <a:cs typeface="+mn-cs"/>
              </a:rPr>
              <a:t>It does not even change the contents of the pointer</a:t>
            </a:r>
          </a:p>
          <a:p>
            <a:pPr algn="just" eaLnBrk="1" hangingPunct="1">
              <a:defRPr/>
            </a:pPr>
            <a:endParaRPr dirty="0" lang="en-US" sz="2800">
              <a:cs typeface="+mn-cs"/>
            </a:endParaRPr>
          </a:p>
          <a:p>
            <a:pPr algn="just" eaLnBrk="1" hangingPunct="1">
              <a:defRPr/>
            </a:pPr>
            <a:r>
              <a:rPr dirty="0" lang="en-US" sz="2800">
                <a:cs typeface="+mn-cs"/>
              </a:rPr>
              <a:t>Since the </a:t>
            </a:r>
            <a:r>
              <a:rPr dirty="0" lang="en-US" sz="2800">
                <a:solidFill>
                  <a:srgbClr val="0070C0"/>
                </a:solidFill>
                <a:cs typeface="+mn-cs"/>
              </a:rPr>
              <a:t>memory being pointed </a:t>
            </a:r>
            <a:r>
              <a:rPr dirty="0" lang="en-US" sz="2800">
                <a:cs typeface="+mn-cs"/>
              </a:rPr>
              <a:t>to is </a:t>
            </a:r>
            <a:r>
              <a:rPr dirty="0" lang="en-US" sz="2800">
                <a:solidFill>
                  <a:srgbClr val="FF0000"/>
                </a:solidFill>
                <a:cs typeface="+mn-cs"/>
              </a:rPr>
              <a:t>no longer available</a:t>
            </a:r>
            <a:r>
              <a:rPr dirty="0" lang="en-US" sz="2800">
                <a:cs typeface="+mn-cs"/>
              </a:rPr>
              <a:t> (and may even be given to another application), such a pointer is said to be </a:t>
            </a:r>
            <a:r>
              <a:rPr dirty="0" lang="en-US" sz="2800">
                <a:solidFill>
                  <a:srgbClr val="0070C0"/>
                </a:solidFill>
                <a:cs typeface="+mn-cs"/>
              </a:rPr>
              <a:t>dangling</a:t>
            </a:r>
            <a:endParaRPr altLang="fr-FR" dirty="0" lang="fr-FR" sz="2800">
              <a:solidFill>
                <a:srgbClr val="0070C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159206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eaLnBrk="1" hangingPunct="1">
              <a:defRPr/>
            </a:pPr>
            <a:r>
              <a:rPr altLang="de-DE" dirty="0" lang="de-DE">
                <a:cs typeface="+mj-cs"/>
              </a:rPr>
              <a:t>Errors due to Dangling Pointers</a:t>
            </a:r>
            <a:endParaRPr altLang="fr-FR" dirty="0" lang="fr-FR"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just" eaLnBrk="1" hangingPunct="1" indent="0" marL="0">
              <a:buNone/>
              <a:defRPr/>
            </a:pPr>
            <a:r>
              <a:rPr dirty="0" lang="en-US"/>
              <a:t>If the program writes to memory referenced by a dangling pointer, a </a:t>
            </a:r>
            <a:r>
              <a:rPr dirty="0" lang="en-US">
                <a:solidFill>
                  <a:srgbClr val="0070C0"/>
                </a:solidFill>
              </a:rPr>
              <a:t>silent corruption of unrelated data</a:t>
            </a:r>
            <a:r>
              <a:rPr dirty="0" lang="en-US"/>
              <a:t> may result, leading to subtle bugs that can be </a:t>
            </a:r>
            <a:r>
              <a:rPr dirty="0" lang="en-US">
                <a:solidFill>
                  <a:srgbClr val="0070C0"/>
                </a:solidFill>
              </a:rPr>
              <a:t>extremely difficult to find</a:t>
            </a:r>
            <a:endParaRPr altLang="fr-FR" dirty="0" lang="fr-FR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CC53A-F02A-4A0D-B869-B063989D2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4438650"/>
            <a:ext cx="38100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74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Avoiding a Dangling Pointer</a:t>
            </a:r>
            <a:endParaRPr altLang="fr-FR" dirty="0" lang="fr-FR"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defRPr/>
            </a:pPr>
            <a:r>
              <a:rPr altLang="fr-FR" dirty="0" lang="fr-FR" sz="2800" u="sng"/>
              <a:t>For Variables:</a:t>
            </a:r>
          </a:p>
          <a:p>
            <a:pPr indent="0" lvl="1" marL="457200">
              <a:buNone/>
              <a:defRPr/>
            </a:pPr>
            <a:r>
              <a:rPr b="1" dirty="0" lang="en-US" sz="2800">
                <a:latin charset="0" panose="02070309020205020404" pitchFamily="49" typeface="Courier New"/>
                <a:cs charset="0" panose="02070309020205020404" pitchFamily="49" typeface="Courier New"/>
              </a:rPr>
              <a:t>d</a:t>
            </a:r>
            <a:r>
              <a:rPr altLang="hu-HU" b="1" dirty="0" lang="hu-HU" sz="2800">
                <a:latin charset="0" panose="02070309020205020404" pitchFamily="49" typeface="Courier New"/>
                <a:cs charset="0" panose="02070309020205020404" pitchFamily="49" typeface="Courier New"/>
              </a:rPr>
              <a:t>elete</a:t>
            </a:r>
            <a:r>
              <a:rPr b="1" dirty="0" lang="en-US" sz="2800">
                <a:latin charset="0" panose="02070309020205020404" pitchFamily="49" typeface="Courier New"/>
                <a:cs charset="0" panose="02070309020205020404" pitchFamily="49" typeface="Courier New"/>
              </a:rPr>
              <a:t> v1</a:t>
            </a:r>
            <a:r>
              <a:rPr altLang="hu-HU" b="1" dirty="0" lang="hu-HU" sz="2800">
                <a:latin charset="0" panose="02070309020205020404" pitchFamily="49" typeface="Courier New"/>
                <a:cs charset="0" panose="02070309020205020404" pitchFamily="49" typeface="Courier New"/>
              </a:rPr>
              <a:t>;</a:t>
            </a:r>
          </a:p>
          <a:p>
            <a:pPr indent="0" lvl="1" marL="457200">
              <a:buNone/>
              <a:defRPr/>
            </a:pPr>
            <a:r>
              <a:rPr altLang="fr-FR" b="1" dirty="0" lang="fr-FR" sz="2800">
                <a:latin charset="0" panose="02070309020205020404" pitchFamily="49" typeface="Courier New"/>
                <a:cs charset="0" panose="02070309020205020404" pitchFamily="49" typeface="Courier New"/>
              </a:rPr>
              <a:t>v1 = </a:t>
            </a:r>
            <a:r>
              <a:rPr altLang="fr-FR" b="1" dirty="0" lang="fr-FR" sz="28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NULL</a:t>
            </a:r>
            <a:r>
              <a:rPr altLang="fr-FR" b="1" dirty="0" lang="fr-FR" sz="2800">
                <a:latin charset="0" panose="02070309020205020404" pitchFamily="49" typeface="Courier New"/>
                <a:cs charset="0" panose="02070309020205020404" pitchFamily="49" typeface="Courier New"/>
              </a:rPr>
              <a:t>;</a:t>
            </a:r>
          </a:p>
          <a:p>
            <a:pPr eaLnBrk="1" hangingPunct="1">
              <a:defRPr/>
            </a:pPr>
            <a:endParaRPr altLang="fr-FR" b="1" dirty="0" lang="fr-FR" sz="2800">
              <a:solidFill>
                <a:srgbClr val="C00000"/>
              </a:solidFill>
              <a:cs typeface="+mn-cs"/>
            </a:endParaRPr>
          </a:p>
          <a:p>
            <a:pPr eaLnBrk="1" hangingPunct="1">
              <a:defRPr/>
            </a:pPr>
            <a:endParaRPr altLang="fr-FR" b="1" dirty="0" lang="fr-FR" sz="280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altLang="fr-FR" dirty="0" lang="fr-FR" sz="2800" u="sng">
                <a:cs typeface="+mn-cs"/>
              </a:rPr>
              <a:t>For </a:t>
            </a:r>
            <a:r>
              <a:rPr altLang="fr-FR" dirty="0" err="1" lang="fr-FR" sz="2800" u="sng">
                <a:cs typeface="+mn-cs"/>
              </a:rPr>
              <a:t>Arrays</a:t>
            </a:r>
            <a:r>
              <a:rPr altLang="fr-FR" dirty="0" lang="fr-FR" sz="2800" u="sng">
                <a:cs typeface="+mn-cs"/>
              </a:rPr>
              <a:t>:</a:t>
            </a:r>
          </a:p>
          <a:p>
            <a:pPr eaLnBrk="1" hangingPunct="1" indent="0" lvl="1" marL="457200">
              <a:buNone/>
              <a:defRPr/>
            </a:pPr>
            <a:r>
              <a:rPr altLang="hu-HU" b="1" dirty="0" lang="hu-HU" sz="2800">
                <a:latin charset="0" panose="02070309020205020404" pitchFamily="49" typeface="Courier New"/>
                <a:cs charset="0" panose="02070309020205020404" pitchFamily="49" typeface="Courier New"/>
              </a:rPr>
              <a:t>delete[ ] a</a:t>
            </a:r>
            <a:r>
              <a:rPr b="1" dirty="0" err="1" lang="en-US" sz="2800">
                <a:latin charset="0" panose="02070309020205020404" pitchFamily="49" typeface="Courier New"/>
                <a:cs charset="0" panose="02070309020205020404" pitchFamily="49" typeface="Courier New"/>
              </a:rPr>
              <a:t>rr</a:t>
            </a:r>
            <a:r>
              <a:rPr altLang="hu-HU" b="1" dirty="0" lang="hu-HU" sz="2800">
                <a:latin charset="0" panose="02070309020205020404" pitchFamily="49" typeface="Courier New"/>
                <a:cs charset="0" panose="02070309020205020404" pitchFamily="49" typeface="Courier New"/>
              </a:rPr>
              <a:t>;</a:t>
            </a:r>
          </a:p>
          <a:p>
            <a:pPr eaLnBrk="1" hangingPunct="1" indent="0" lvl="1" marL="457200">
              <a:buNone/>
              <a:defRPr/>
            </a:pPr>
            <a:r>
              <a:rPr altLang="fr-FR" b="1" dirty="0" err="1" lang="fr-FR" sz="2800">
                <a:latin charset="0" panose="02070309020205020404" pitchFamily="49" typeface="Courier New"/>
                <a:cs charset="0" panose="02070309020205020404" pitchFamily="49" typeface="Courier New"/>
              </a:rPr>
              <a:t>arr</a:t>
            </a:r>
            <a:r>
              <a:rPr altLang="fr-FR" b="1" dirty="0" lang="fr-FR" sz="2800">
                <a:latin charset="0" panose="02070309020205020404" pitchFamily="49" typeface="Courier New"/>
                <a:cs charset="0" panose="02070309020205020404" pitchFamily="49" typeface="Courier New"/>
              </a:rPr>
              <a:t> = </a:t>
            </a:r>
            <a:r>
              <a:rPr altLang="fr-FR" b="1" dirty="0" lang="fr-FR" sz="28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NULL</a:t>
            </a:r>
            <a:r>
              <a:rPr altLang="fr-FR" b="1" dirty="0" lang="fr-FR" sz="2800">
                <a:latin charset="0" panose="02070309020205020404" pitchFamily="49" typeface="Courier New"/>
                <a:cs charset="0" panose="02070309020205020404" pitchFamily="49"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240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Returning Memory to the Heap</a:t>
            </a:r>
            <a:endParaRPr altLang="fr-FR" dirty="0" lang="fr-FR"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/>
              <a:t>Most applications request memory from the heap when they are running;</a:t>
            </a:r>
            <a:br>
              <a:rPr dirty="0" lang="en-US"/>
            </a:br>
            <a:endParaRPr dirty="0" lang="en-US"/>
          </a:p>
          <a:p>
            <a:pPr eaLnBrk="1" hangingPunct="1">
              <a:defRPr/>
            </a:pPr>
            <a:r>
              <a:rPr dirty="0" lang="en-US"/>
              <a:t>It is </a:t>
            </a:r>
            <a:r>
              <a:rPr dirty="0" lang="en-US">
                <a:solidFill>
                  <a:srgbClr val="0070C0"/>
                </a:solidFill>
              </a:rPr>
              <a:t>possible to run out of memory </a:t>
            </a:r>
            <a:r>
              <a:rPr dirty="0" lang="en-US"/>
              <a:t>(you may even have gotten a message like "</a:t>
            </a:r>
            <a:r>
              <a:rPr dirty="0" i="1" lang="en-US"/>
              <a:t>Running Low On Virtual Memory</a:t>
            </a:r>
            <a:r>
              <a:rPr dirty="0" lang="en-US"/>
              <a:t>")</a:t>
            </a:r>
            <a:br>
              <a:rPr dirty="0" lang="en-US"/>
            </a:br>
            <a:endParaRPr dirty="0" lang="en-US"/>
          </a:p>
          <a:p>
            <a:pPr eaLnBrk="1" hangingPunct="1">
              <a:defRPr/>
            </a:pPr>
            <a:r>
              <a:rPr dirty="0" lang="en-US"/>
              <a:t>So, it is important to </a:t>
            </a:r>
            <a:r>
              <a:rPr dirty="0" lang="en-US">
                <a:solidFill>
                  <a:srgbClr val="0070C0"/>
                </a:solidFill>
              </a:rPr>
              <a:t>return memory to the heap when you no longer need it</a:t>
            </a:r>
            <a:endParaRPr altLang="fr-FR" dirty="0" lang="fr-F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87807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Returning Memory to the Heap</a:t>
            </a:r>
            <a:endParaRPr altLang="fr-FR" dirty="0" lang="fr-FR"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/>
              <a:t>Always r</a:t>
            </a:r>
            <a:r>
              <a:rPr dirty="0" lang="en-US" sz="2800"/>
              <a:t>eturn memory to the heap </a:t>
            </a:r>
            <a:r>
              <a:rPr dirty="0" lang="en-US" sz="2800" u="sng">
                <a:solidFill>
                  <a:srgbClr val="FF0000"/>
                </a:solidFill>
              </a:rPr>
              <a:t>before </a:t>
            </a:r>
            <a:r>
              <a:rPr dirty="0" err="1" i="1" lang="en-US" sz="2800" u="sng">
                <a:solidFill>
                  <a:srgbClr val="FF0000"/>
                </a:solidFill>
              </a:rPr>
              <a:t>undangling</a:t>
            </a:r>
            <a:r>
              <a:rPr dirty="0" lang="en-US" sz="2800" u="sng">
                <a:solidFill>
                  <a:srgbClr val="FF0000"/>
                </a:solidFill>
              </a:rPr>
              <a:t> the pointer</a:t>
            </a:r>
          </a:p>
          <a:p>
            <a:pPr eaLnBrk="1" hangingPunct="1" lvl="1">
              <a:defRPr/>
            </a:pPr>
            <a:endParaRPr dirty="0" lang="en-US" sz="2800"/>
          </a:p>
          <a:p>
            <a:pPr eaLnBrk="1" hangingPunct="1">
              <a:defRPr/>
            </a:pPr>
            <a:r>
              <a:rPr dirty="0" lang="en-US" sz="2800">
                <a:cs typeface="+mn-cs"/>
              </a:rPr>
              <a:t>What happens if you don’t?</a:t>
            </a:r>
          </a:p>
          <a:p>
            <a:pPr eaLnBrk="1" hangingPunct="1" indent="0" lvl="1" marL="457200">
              <a:buNone/>
              <a:defRPr/>
            </a:pPr>
            <a:r>
              <a:rPr dirty="0" lang="en-US" sz="2800">
                <a:latin charset="0" panose="02070309020205020404" pitchFamily="49" typeface="Courier New"/>
                <a:cs charset="0" panose="02070309020205020404" pitchFamily="49" typeface="Courier New"/>
              </a:rPr>
              <a:t>   </a:t>
            </a:r>
            <a:r>
              <a:rPr b="1" dirty="0" err="1" lang="en-US" sz="2800">
                <a:latin charset="0" panose="02070309020205020404" pitchFamily="49" typeface="Courier New"/>
                <a:cs charset="0" panose="02070309020205020404" pitchFamily="49" typeface="Courier New"/>
              </a:rPr>
              <a:t>ptr</a:t>
            </a:r>
            <a:r>
              <a:rPr b="1" dirty="0" lang="en-US" sz="2800">
                <a:latin charset="0" panose="02070309020205020404" pitchFamily="49" typeface="Courier New"/>
                <a:cs charset="0" panose="02070309020205020404" pitchFamily="49" typeface="Courier New"/>
              </a:rPr>
              <a:t> = NULL;</a:t>
            </a:r>
          </a:p>
          <a:p>
            <a:pPr eaLnBrk="1" hangingPunct="1" indent="0" lvl="1" marL="457200">
              <a:buNone/>
              <a:defRPr/>
            </a:pPr>
            <a:r>
              <a:rPr b="1" dirty="0" lang="en-US" sz="2800">
                <a:latin charset="0" panose="02070309020205020404" pitchFamily="49" typeface="Courier New"/>
                <a:cs charset="0" panose="02070309020205020404" pitchFamily="49" typeface="Courier New"/>
              </a:rPr>
              <a:t>   delete </a:t>
            </a:r>
            <a:r>
              <a:rPr b="1" dirty="0" err="1" lang="en-US" sz="2800">
                <a:latin charset="0" panose="02070309020205020404" pitchFamily="49" typeface="Courier New"/>
                <a:cs charset="0" panose="02070309020205020404" pitchFamily="49" typeface="Courier New"/>
              </a:rPr>
              <a:t>ptr</a:t>
            </a:r>
            <a:r>
              <a:rPr b="1" dirty="0" lang="en-US" sz="2800">
                <a:latin charset="0" panose="02070309020205020404" pitchFamily="49" typeface="Courier New"/>
                <a:cs charset="0" panose="02070309020205020404" pitchFamily="49" typeface="Courier New"/>
              </a:rPr>
              <a:t>;</a:t>
            </a:r>
          </a:p>
          <a:p>
            <a:pPr eaLnBrk="1" hangingPunct="1">
              <a:defRPr/>
            </a:pPr>
            <a:endParaRPr altLang="fr-FR" dirty="0" lang="fr-FR" sz="2800">
              <a:cs typeface="+mn-cs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3240C5F-C7A6-45BD-AA6C-9C0AF1D4DBB2}"/>
              </a:ext>
            </a:extLst>
          </p:cNvPr>
          <p:cNvSpPr/>
          <p:nvPr/>
        </p:nvSpPr>
        <p:spPr>
          <a:xfrm>
            <a:off x="5459787" y="4189815"/>
            <a:ext cx="3505200" cy="1712709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b="1" dirty="0" lang="en-US" sz="2800">
                <a:solidFill>
                  <a:srgbClr val="FF0000"/>
                </a:solidFill>
              </a:rPr>
              <a:t>Memory Leak!!!</a:t>
            </a:r>
            <a:endParaRPr altLang="en-PK" b="1" dirty="0" lang="en-PK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096068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7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6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zh-CN" dirty="0" lang="en-US"/>
              <a:t>Memory Leaking</a:t>
            </a:r>
          </a:p>
        </p:txBody>
      </p:sp>
      <p:sp>
        <p:nvSpPr>
          <p:cNvPr id="167939" name="Rectangle 3"/>
          <p:cNvSpPr>
            <a:spLocks noChangeArrowheads="1"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 numCol="1"/>
          <a:lstStyle/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r>
              <a:rPr altLang="zh-CN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int main()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r>
              <a:rPr altLang="zh-CN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endParaRPr altLang="zh-CN" b="1" dirty="0" lang="en-US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r>
              <a:rPr altLang="zh-CN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int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r>
              <a:rPr altLang="zh-CN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altLang="zh-CN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p = new int;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altLang="zh-CN" b="1" dirty="0" lang="en-US" sz="2400">
              <a:solidFill>
                <a:srgbClr val="00B050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altLang="zh-CN" b="1" dirty="0" lang="en-US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// memory allocated above is unreachable now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altLang="zh-CN" b="1" dirty="0" lang="en-US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 p = new int;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altLang="zh-CN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r>
              <a:rPr altLang="zh-CN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return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r>
              <a:rPr altLang="zh-CN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784DF7-3642-4C6E-8280-8C715E474D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A28652E-AACC-B249-B75B-9215B21BC29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61697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1"/>
                                        <p:tgtEl>
                                          <p:spTgt spid="1679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679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13"/>
                                        <p:tgtEl>
                                          <p:spTgt spid="1679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CN" dirty="0" lang="en-US"/>
              <a:t>Memory Leaking</a:t>
            </a:r>
          </a:p>
        </p:txBody>
      </p:sp>
      <p:sp>
        <p:nvSpPr>
          <p:cNvPr id="175107" name="Rectangle 3"/>
          <p:cNvSpPr>
            <a:spLocks noChangeArrowheads="1" noGrp="1"/>
          </p:cNvSpPr>
          <p:nvPr>
            <p:ph idx="1"/>
          </p:nvPr>
        </p:nvSpPr>
        <p:spPr>
          <a:xfrm>
            <a:off x="628650" y="1825625"/>
            <a:ext cx="7886700" cy="4422775"/>
          </a:xfrm>
        </p:spPr>
        <p:txBody>
          <a:bodyPr numCol="1"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endParaRPr altLang="zh-CN" b="1" dirty="0" lang="en-US" sz="2400">
              <a:latin charset="0" panose="02070309020205020404" pitchFamily="49"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r>
              <a:rPr altLang="zh-CN" b="1" dirty="0" lang="en-US" sz="3300">
                <a:latin charset="0" panose="02070309020205020404" pitchFamily="49" typeface="Courier New"/>
                <a:cs charset="0" panose="02070309020205020404" pitchFamily="49" typeface="Courier New"/>
              </a:rPr>
              <a:t>void f()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r>
              <a:rPr altLang="zh-CN" b="1" dirty="0" lang="en-US" sz="3300">
                <a:latin charset="0" panose="02070309020205020404" pitchFamily="49" typeface="Courier New"/>
                <a:cs charset="0" panose="02070309020205020404" pitchFamily="49" typeface="Courier New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r>
              <a:rPr altLang="zh-CN" b="1" dirty="0" lang="en-US" sz="3300">
                <a:latin charset="0" panose="02070309020205020404" pitchFamily="49" typeface="Courier New"/>
                <a:cs charset="0" panose="02070309020205020404" pitchFamily="49" typeface="Courier New"/>
              </a:rPr>
              <a:t>    int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endParaRPr altLang="zh-CN" b="1" dirty="0" lang="en-US" sz="33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r>
              <a:rPr altLang="zh-CN" b="1" dirty="0" lang="en-US" sz="33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   p = new int;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endParaRPr altLang="zh-CN" b="1" dirty="0" lang="en-US" sz="33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r>
              <a:rPr altLang="zh-CN" b="1" dirty="0" lang="en-US" sz="3300">
                <a:latin charset="0" panose="02070309020205020404" pitchFamily="49" typeface="Courier New"/>
                <a:cs charset="0" panose="02070309020205020404" pitchFamily="49" typeface="Courier New"/>
              </a:rPr>
              <a:t>    return;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r>
              <a:rPr altLang="zh-CN" b="1" dirty="0" lang="en-US" sz="3300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endParaRPr altLang="zh-CN" b="1" dirty="0" lang="en-US" sz="33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endParaRPr altLang="zh-CN" b="1" dirty="0" lang="en-US" sz="33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endParaRPr altLang="zh-CN" b="1" dirty="0" lang="en-US" sz="33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r>
              <a:rPr altLang="zh-CN" b="1" dirty="0" lang="en-US" sz="3300">
                <a:latin charset="0" panose="02070309020205020404" pitchFamily="49" typeface="Courier New"/>
                <a:cs charset="0" panose="02070309020205020404" pitchFamily="49" typeface="Courier New"/>
              </a:rPr>
              <a:t>int main()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r>
              <a:rPr altLang="zh-CN" b="1" dirty="0" lang="en-US" sz="3300">
                <a:latin charset="0" panose="02070309020205020404" pitchFamily="49" typeface="Courier New"/>
                <a:cs charset="0" panose="02070309020205020404" pitchFamily="49" typeface="Courier New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r>
              <a:rPr altLang="zh-CN" b="1" dirty="0" lang="en-US" sz="3300">
                <a:latin charset="0" panose="02070309020205020404" pitchFamily="49" typeface="Courier New"/>
                <a:cs charset="0" panose="02070309020205020404" pitchFamily="49" typeface="Courier New"/>
              </a:rPr>
              <a:t>    f();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endParaRPr altLang="zh-CN" b="1" dirty="0" lang="en-US" sz="33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r>
              <a:rPr altLang="zh-CN" b="1" dirty="0" lang="en-US" sz="3300">
                <a:latin charset="0" panose="02070309020205020404" pitchFamily="49" typeface="Courier New"/>
                <a:cs charset="0" panose="02070309020205020404" pitchFamily="49" typeface="Courier New"/>
              </a:rPr>
              <a:t>    return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charset="2" panose="05000000000000000000" pitchFamily="2" typeface="Wingdings"/>
              <a:buNone/>
            </a:pPr>
            <a:r>
              <a:rPr altLang="zh-CN" b="1" dirty="0" lang="en-US" sz="3300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8039D52B-0C7E-467D-8844-A6A2DD065821}"/>
              </a:ext>
            </a:extLst>
          </p:cNvPr>
          <p:cNvSpPr/>
          <p:nvPr/>
        </p:nvSpPr>
        <p:spPr>
          <a:xfrm>
            <a:off x="4267200" y="751898"/>
            <a:ext cx="3886200" cy="2590800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z="2800">
                <a:solidFill>
                  <a:schemeClr val="tx1"/>
                </a:solidFill>
              </a:rPr>
              <a:t>p is a </a:t>
            </a:r>
            <a:r>
              <a:rPr dirty="0" lang="en-US" sz="2800">
                <a:solidFill>
                  <a:srgbClr val="FF0000"/>
                </a:solidFill>
              </a:rPr>
              <a:t>local variable</a:t>
            </a:r>
            <a:r>
              <a:rPr dirty="0" lang="en-US" sz="2800">
                <a:solidFill>
                  <a:schemeClr val="tx1"/>
                </a:solidFill>
              </a:rPr>
              <a:t>, </a:t>
            </a:r>
            <a:r>
              <a:rPr dirty="0" lang="en-US" sz="2800">
                <a:solidFill>
                  <a:srgbClr val="FF0000"/>
                </a:solidFill>
              </a:rPr>
              <a:t>destroyed</a:t>
            </a:r>
            <a:r>
              <a:rPr dirty="0" lang="en-US" sz="2800">
                <a:solidFill>
                  <a:schemeClr val="tx1"/>
                </a:solidFill>
              </a:rPr>
              <a:t> after function returns</a:t>
            </a:r>
            <a:endParaRPr altLang="en-PK" dirty="0" lang="en-PK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0876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7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eaLnBrk="1" hangingPunct="1">
              <a:defRPr/>
            </a:pPr>
            <a:r>
              <a:rPr altLang="da-DK" dirty="0" lang="da-DK">
                <a:cs typeface="+mj-cs"/>
              </a:rPr>
              <a:t>Memory Leaks</a:t>
            </a:r>
            <a:endParaRPr altLang="fr-FR" dirty="0" lang="fr-FR"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 sz="2800">
                <a:solidFill>
                  <a:srgbClr val="FF0000"/>
                </a:solidFill>
                <a:cs typeface="+mn-cs"/>
              </a:rPr>
              <a:t>Memory leaks </a:t>
            </a:r>
            <a:r>
              <a:rPr dirty="0" lang="en-US" sz="2800">
                <a:cs typeface="+mn-cs"/>
              </a:rPr>
              <a:t>when it is </a:t>
            </a:r>
            <a:r>
              <a:rPr dirty="0" lang="en-US" sz="2800">
                <a:solidFill>
                  <a:srgbClr val="0070C0"/>
                </a:solidFill>
                <a:cs typeface="+mn-cs"/>
              </a:rPr>
              <a:t>allocated from the heap </a:t>
            </a:r>
            <a:r>
              <a:rPr dirty="0" lang="en-US" sz="2800">
                <a:cs typeface="+mn-cs"/>
              </a:rPr>
              <a:t>using the </a:t>
            </a:r>
            <a:r>
              <a:rPr dirty="0" lang="en-US" sz="2800">
                <a:solidFill>
                  <a:srgbClr val="0070C0"/>
                </a:solidFill>
                <a:cs typeface="+mn-cs"/>
              </a:rPr>
              <a:t>new</a:t>
            </a:r>
            <a:r>
              <a:rPr dirty="0" lang="en-US" sz="2800">
                <a:solidFill>
                  <a:srgbClr val="2C14DE"/>
                </a:solidFill>
                <a:cs typeface="+mn-cs"/>
              </a:rPr>
              <a:t> </a:t>
            </a:r>
            <a:r>
              <a:rPr dirty="0" lang="en-US" sz="2800">
                <a:cs typeface="+mn-cs"/>
              </a:rPr>
              <a:t>operator but </a:t>
            </a:r>
            <a:r>
              <a:rPr dirty="0" lang="en-US" sz="2800">
                <a:solidFill>
                  <a:srgbClr val="0070C0"/>
                </a:solidFill>
                <a:cs typeface="+mn-cs"/>
              </a:rPr>
              <a:t>not returned to the heap</a:t>
            </a:r>
            <a:r>
              <a:rPr dirty="0" lang="en-US" sz="2800">
                <a:cs typeface="+mn-cs"/>
              </a:rPr>
              <a:t> using the </a:t>
            </a:r>
            <a:r>
              <a:rPr dirty="0" lang="en-US" sz="2800">
                <a:solidFill>
                  <a:srgbClr val="0070C0"/>
                </a:solidFill>
                <a:cs typeface="+mn-cs"/>
              </a:rPr>
              <a:t>delete</a:t>
            </a:r>
            <a:r>
              <a:rPr dirty="0" lang="en-US" sz="2800">
                <a:solidFill>
                  <a:srgbClr val="2C14DE"/>
                </a:solidFill>
                <a:cs typeface="+mn-cs"/>
              </a:rPr>
              <a:t> </a:t>
            </a:r>
            <a:r>
              <a:rPr dirty="0" lang="en-US" sz="2800">
                <a:cs typeface="+mn-cs"/>
              </a:rPr>
              <a:t>operator</a:t>
            </a:r>
            <a:endParaRPr altLang="fr-FR" dirty="0" lang="fr-FR" sz="28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102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altLang="zh-CN" dirty="0" lang="en-US" sz="3600"/>
              <a:t>Memory Leaking and Dangling Pointers</a:t>
            </a:r>
          </a:p>
        </p:txBody>
      </p:sp>
      <p:sp>
        <p:nvSpPr>
          <p:cNvPr id="168963" name="Rectangle 3"/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90000"/>
              </a:lnSpc>
            </a:pPr>
            <a:r>
              <a:rPr altLang="zh-CN" dirty="0" lang="en-US" sz="2800"/>
              <a:t>Dangling pointers and memory leaking are </a:t>
            </a:r>
            <a:r>
              <a:rPr altLang="zh-CN" dirty="0" lang="en-US" sz="2800" u="sng">
                <a:solidFill>
                  <a:srgbClr val="FF0000"/>
                </a:solidFill>
              </a:rPr>
              <a:t>evil sources of bugs</a:t>
            </a:r>
            <a:r>
              <a:rPr altLang="zh-CN" dirty="0" lang="en-US" sz="2800"/>
              <a:t>:</a:t>
            </a:r>
          </a:p>
          <a:p>
            <a:pPr>
              <a:lnSpc>
                <a:spcPct val="90000"/>
              </a:lnSpc>
            </a:pPr>
            <a:endParaRPr altLang="zh-CN" dirty="0" lang="en-US" sz="2800"/>
          </a:p>
          <a:p>
            <a:r>
              <a:rPr altLang="zh-CN" b="1" dirty="0" lang="en-US" u="sng"/>
              <a:t>Hard to debug</a:t>
            </a:r>
          </a:p>
          <a:p>
            <a:pPr lvl="1"/>
            <a:r>
              <a:rPr altLang="zh-CN" dirty="0" lang="en-US"/>
              <a:t>may appear after a long time of run</a:t>
            </a:r>
          </a:p>
          <a:p>
            <a:pPr lvl="1"/>
            <a:r>
              <a:rPr altLang="zh-CN" dirty="0" lang="en-US"/>
              <a:t>may far from the bug point</a:t>
            </a:r>
          </a:p>
          <a:p>
            <a:pPr lvl="1"/>
            <a:endParaRPr altLang="zh-CN" dirty="0" lang="en-US"/>
          </a:p>
          <a:p>
            <a:r>
              <a:rPr altLang="zh-CN" b="1" dirty="0" lang="en-US" u="sng"/>
              <a:t>Difficult to prevent</a:t>
            </a:r>
          </a:p>
          <a:p>
            <a:pPr lvl="1">
              <a:lnSpc>
                <a:spcPct val="90000"/>
              </a:lnSpc>
            </a:pPr>
            <a:endParaRPr altLang="zh-CN" b="1" dirty="0" lang="en-US" sz="2400">
              <a:solidFill>
                <a:srgbClr val="2C14DE"/>
              </a:solidFill>
            </a:endParaRPr>
          </a:p>
          <a:p>
            <a:pPr indent="0" marL="0">
              <a:lnSpc>
                <a:spcPct val="90000"/>
              </a:lnSpc>
              <a:buNone/>
            </a:pPr>
            <a:endParaRPr altLang="zh-CN" dirty="0"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C93E9-C0BC-44BC-BBCD-80D3F4385C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75"/>
          <a:stretch/>
        </p:blipFill>
        <p:spPr>
          <a:xfrm>
            <a:off x="5486400" y="3994874"/>
            <a:ext cx="3657599" cy="284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06056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 noGrp="1"/>
          </p:cNvSpPr>
          <p:nvPr>
            <p:ph type="title"/>
          </p:nvPr>
        </p:nvSpPr>
        <p:spPr>
          <a:noFill/>
          <a:ln/>
        </p:spPr>
        <p:txBody>
          <a:bodyPr bIns="46038" lIns="92075" numCol="1" rIns="92075" tIns="46038">
            <a:normAutofit/>
          </a:bodyPr>
          <a:lstStyle/>
          <a:p>
            <a:r>
              <a:rPr dirty="0" lang="en-US"/>
              <a:t>Null Address</a:t>
            </a:r>
          </a:p>
        </p:txBody>
      </p:sp>
      <p:sp>
        <p:nvSpPr>
          <p:cNvPr descr="Rectangle: Click to edit Master text styles Second level Third level Fourth level Fifth level" id="13315" name="Rectangle 3"/>
          <p:cNvSpPr>
            <a:spLocks noChangeArrowheads="1" noGrp="1"/>
          </p:cNvSpPr>
          <p:nvPr>
            <p:ph idx="1"/>
          </p:nvPr>
        </p:nvSpPr>
        <p:spPr>
          <a:noFill/>
          <a:ln/>
        </p:spPr>
        <p:txBody>
          <a:bodyPr bIns="46038" lIns="92075" numCol="1" rIns="92075" tIns="46038">
            <a:normAutofit/>
          </a:bodyPr>
          <a:lstStyle/>
          <a:p>
            <a:pPr algn="just"/>
            <a:r>
              <a:rPr dirty="0" lang="en-US" sz="2800"/>
              <a:t>Like a local variable, a pointer is assigned a </a:t>
            </a:r>
            <a:r>
              <a:rPr dirty="0" lang="en-US" sz="2800">
                <a:solidFill>
                  <a:srgbClr val="0070C0"/>
                </a:solidFill>
              </a:rPr>
              <a:t>random value</a:t>
            </a:r>
            <a:r>
              <a:rPr dirty="0" lang="en-US" sz="2800"/>
              <a:t> (i.e., </a:t>
            </a:r>
            <a:r>
              <a:rPr dirty="0" lang="en-US" sz="2800" u="sng"/>
              <a:t>address</a:t>
            </a:r>
            <a:r>
              <a:rPr dirty="0" lang="en-US" sz="2800"/>
              <a:t>) </a:t>
            </a:r>
            <a:r>
              <a:rPr dirty="0" lang="en-US" sz="2800">
                <a:solidFill>
                  <a:srgbClr val="0070C0"/>
                </a:solidFill>
              </a:rPr>
              <a:t>if not initialized</a:t>
            </a:r>
          </a:p>
          <a:p>
            <a:pPr algn="just"/>
            <a:endParaRPr dirty="0" lang="en-US" sz="2800">
              <a:solidFill>
                <a:srgbClr val="0070C0"/>
              </a:solidFill>
            </a:endParaRPr>
          </a:p>
          <a:p>
            <a:pPr algn="just"/>
            <a:r>
              <a:rPr dirty="0" lang="en-US" sz="2800">
                <a:solidFill>
                  <a:srgbClr val="FF0000"/>
                </a:solidFill>
              </a:rPr>
              <a:t>0</a:t>
            </a:r>
            <a:r>
              <a:rPr dirty="0" lang="en-US" sz="2800"/>
              <a:t> is a </a:t>
            </a:r>
            <a:r>
              <a:rPr dirty="0" lang="en-US" sz="2800">
                <a:solidFill>
                  <a:srgbClr val="FF0000"/>
                </a:solidFill>
              </a:rPr>
              <a:t>pointer constant </a:t>
            </a:r>
            <a:r>
              <a:rPr dirty="0" lang="en-US" sz="2800"/>
              <a:t>that represents the empty or NULL address </a:t>
            </a:r>
          </a:p>
          <a:p>
            <a:pPr algn="just"/>
            <a:endParaRPr dirty="0" lang="en-US" sz="2800"/>
          </a:p>
          <a:p>
            <a:pPr algn="just"/>
            <a:r>
              <a:rPr dirty="0" lang="en-US" sz="2800"/>
              <a:t>Should be used to avoid dangling pointers</a:t>
            </a:r>
          </a:p>
          <a:p>
            <a:pPr indent="0" lvl="1" marL="457200">
              <a:buNone/>
            </a:pPr>
            <a:endParaRPr dirty="0" lang="en-US" sz="1000"/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int *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ptr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= 0; OR int *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ptr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= NULL;</a:t>
            </a:r>
          </a:p>
          <a:p>
            <a:endParaRPr b="1" dirty="0" lang="en-US">
              <a:solidFill>
                <a:srgbClr val="B80000"/>
              </a:solidFill>
              <a:latin charset="0" pitchFamily="49"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867565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5D2A9F2-07C2-4A3D-B16D-9CA37D51319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Program Memory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624A33E-8976-49FF-87FA-9810ACC7A0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72200" y="1006475"/>
          <a:ext cx="2343150" cy="54864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 Byte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208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209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211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6E8925-745B-49E4-B4A7-BFC5EC93E743}"/>
              </a:ext>
            </a:extLst>
          </p:cNvPr>
          <p:cNvSpPr txBox="1"/>
          <p:nvPr/>
        </p:nvSpPr>
        <p:spPr>
          <a:xfrm>
            <a:off x="6172200" y="198438"/>
            <a:ext cx="2446338" cy="523875"/>
          </a:xfrm>
          <a:prstGeom prst="rect">
            <a:avLst/>
          </a:prstGeom>
          <a:noFill/>
        </p:spPr>
        <p:txBody>
          <a:bodyPr numCol="1" wrap="none">
            <a:spAutoFit/>
          </a:bodyPr>
          <a:lstStyle/>
          <a:p>
            <a:pPr eaLnBrk="1" hangingPunct="1">
              <a:defRPr/>
            </a:pPr>
            <a:r>
              <a:rPr dirty="0" lang="en-US" sz="2800">
                <a:solidFill>
                  <a:srgbClr val="0070C0"/>
                </a:solidFill>
                <a:latin typeface="+mn-lt"/>
              </a:rPr>
              <a:t>Memory (RAM)</a:t>
            </a:r>
            <a:endParaRPr altLang="en-PK" dirty="0" lang="en-PK" sz="2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084F7-CB1E-4A15-8678-12ABBB4DAC0F}"/>
              </a:ext>
            </a:extLst>
          </p:cNvPr>
          <p:cNvSpPr txBox="1"/>
          <p:nvPr/>
        </p:nvSpPr>
        <p:spPr>
          <a:xfrm>
            <a:off x="628650" y="1701800"/>
            <a:ext cx="5543550" cy="3970338"/>
          </a:xfrm>
          <a:prstGeom prst="rect">
            <a:avLst/>
          </a:prstGeom>
          <a:noFill/>
        </p:spPr>
        <p:txBody>
          <a:bodyPr numCol="1">
            <a:spAutoFit/>
          </a:bodyPr>
          <a:lstStyle/>
          <a:p>
            <a:pPr eaLnBrk="1" hangingPunct="1" indent="-457200" marL="457200">
              <a:buFont charset="0" panose="020B0604020202020204" pitchFamily="34" typeface="Arial"/>
              <a:buChar char="•"/>
              <a:defRPr/>
            </a:pPr>
            <a:r>
              <a:rPr dirty="0" lang="en-US" sz="2800">
                <a:latin typeface="+mn-lt"/>
              </a:rPr>
              <a:t>Each block in memory represents </a:t>
            </a:r>
            <a:r>
              <a:rPr dirty="0" lang="en-US" sz="2800">
                <a:solidFill>
                  <a:srgbClr val="0070C0"/>
                </a:solidFill>
                <a:latin typeface="+mn-lt"/>
              </a:rPr>
              <a:t>1 byte</a:t>
            </a:r>
          </a:p>
          <a:p>
            <a:pPr eaLnBrk="1" hangingPunct="1" indent="-457200" marL="457200">
              <a:buFont charset="0" panose="020B0604020202020204" pitchFamily="34" typeface="Arial"/>
              <a:buChar char="•"/>
              <a:defRPr/>
            </a:pPr>
            <a:endParaRPr dirty="0" lang="en-US" sz="2800">
              <a:solidFill>
                <a:srgbClr val="0070C0"/>
              </a:solidFill>
              <a:latin typeface="+mn-lt"/>
            </a:endParaRPr>
          </a:p>
          <a:p>
            <a:pPr eaLnBrk="1" hangingPunct="1" indent="-457200" marL="457200">
              <a:buFont charset="0" panose="020B0604020202020204" pitchFamily="34" typeface="Arial"/>
              <a:buChar char="•"/>
              <a:defRPr/>
            </a:pPr>
            <a:r>
              <a:rPr dirty="0" lang="en-US" sz="2800">
                <a:solidFill>
                  <a:srgbClr val="0070C0"/>
                </a:solidFill>
                <a:latin typeface="+mn-lt"/>
              </a:rPr>
              <a:t>Each byte </a:t>
            </a:r>
            <a:r>
              <a:rPr dirty="0" lang="en-US" sz="2800">
                <a:latin typeface="+mn-lt"/>
              </a:rPr>
              <a:t>in memory has an </a:t>
            </a:r>
            <a:r>
              <a:rPr dirty="0" lang="en-US" sz="2800">
                <a:solidFill>
                  <a:srgbClr val="0070C0"/>
                </a:solidFill>
                <a:latin typeface="+mn-lt"/>
              </a:rPr>
              <a:t>address</a:t>
            </a:r>
          </a:p>
          <a:p>
            <a:pPr eaLnBrk="1" hangingPunct="1" indent="-457200" marL="457200">
              <a:buFont charset="0" panose="020B0604020202020204" pitchFamily="34" typeface="Arial"/>
              <a:buChar char="•"/>
              <a:defRPr/>
            </a:pPr>
            <a:endParaRPr dirty="0" lang="en-US" sz="2800">
              <a:solidFill>
                <a:srgbClr val="0070C0"/>
              </a:solidFill>
              <a:latin typeface="+mn-lt"/>
            </a:endParaRPr>
          </a:p>
          <a:p>
            <a:pPr eaLnBrk="1" hangingPunct="1" indent="-457200" marL="457200">
              <a:buFont charset="0" panose="020B0604020202020204" pitchFamily="34" typeface="Arial"/>
              <a:buChar char="•"/>
              <a:defRPr/>
            </a:pPr>
            <a:r>
              <a:rPr dirty="0" lang="en-US" sz="2800">
                <a:latin typeface="+mn-lt"/>
              </a:rPr>
              <a:t>Whenever a variable is declared, the computer </a:t>
            </a:r>
            <a:r>
              <a:rPr dirty="0" lang="en-US" sz="2800">
                <a:solidFill>
                  <a:srgbClr val="0070C0"/>
                </a:solidFill>
                <a:latin typeface="+mn-lt"/>
              </a:rPr>
              <a:t>reserves some memory for it.</a:t>
            </a:r>
            <a:endParaRPr altLang="en-PK" dirty="0" lang="en-PK" sz="280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 noGrp="1"/>
          </p:cNvSpPr>
          <p:nvPr>
            <p:ph type="title"/>
          </p:nvPr>
        </p:nvSpPr>
        <p:spPr>
          <a:noFill/>
          <a:ln/>
        </p:spPr>
        <p:txBody>
          <a:bodyPr bIns="46038" lIns="92075" numCol="1" rIns="92075" tIns="46038">
            <a:normAutofit/>
          </a:bodyPr>
          <a:lstStyle/>
          <a:p>
            <a:r>
              <a:rPr dirty="0" lang="en-US"/>
              <a:t>Null Address</a:t>
            </a:r>
          </a:p>
        </p:txBody>
      </p:sp>
      <p:sp>
        <p:nvSpPr>
          <p:cNvPr descr="Rectangle: Click to edit Master text styles Second level Third level Fourth level Fifth level" id="13315" name="Rectangle 3"/>
          <p:cNvSpPr>
            <a:spLocks noChangeArrowheads="1"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noFill/>
          <a:ln/>
        </p:spPr>
        <p:txBody>
          <a:bodyPr bIns="46038" lIns="92075" numCol="1" rIns="92075" tIns="46038">
            <a:normAutofit/>
          </a:bodyPr>
          <a:lstStyle/>
          <a:p>
            <a:r>
              <a:rPr dirty="0" lang="en-US">
                <a:solidFill>
                  <a:srgbClr val="FF0000"/>
                </a:solidFill>
              </a:rPr>
              <a:t>Cannot Dereference </a:t>
            </a:r>
            <a:r>
              <a:rPr dirty="0" lang="en-US"/>
              <a:t>a </a:t>
            </a:r>
            <a:r>
              <a:rPr dirty="0" lang="en-US" u="sng">
                <a:solidFill>
                  <a:srgbClr val="FF0000"/>
                </a:solidFill>
              </a:rPr>
              <a:t>NULL Pointer</a:t>
            </a:r>
            <a:br>
              <a:rPr dirty="0" lang="en-US"/>
            </a:br>
            <a:endParaRPr dirty="0" lang="en-US"/>
          </a:p>
          <a:p>
            <a:pPr lvl="1"/>
            <a:endParaRPr dirty="0" lang="en-US" sz="800"/>
          </a:p>
          <a:p>
            <a:pPr lvl="1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int *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ptr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= 0;</a:t>
            </a:r>
          </a:p>
          <a:p>
            <a:pPr lvl="1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</a:p>
          <a:p>
            <a:pPr lvl="1">
              <a:buNone/>
            </a:pP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cout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&lt;&lt; *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ptr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&lt;&lt; 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endl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; </a:t>
            </a:r>
          </a:p>
          <a:p>
            <a:pPr lvl="1">
              <a:buNone/>
            </a:pPr>
            <a:endParaRPr b="1" dirty="0" lang="en-US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>
              <a:buNone/>
            </a:pPr>
            <a:r>
              <a:rPr b="1" dirty="0" lang="en-US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// ERROR: </a:t>
            </a:r>
            <a:r>
              <a:rPr b="1" dirty="0" err="1" lang="en-US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ptr</a:t>
            </a:r>
            <a:r>
              <a:rPr b="1" dirty="0" lang="en-US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does not point to a valid //address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F863D-2540-43B0-BE85-592DF05D3C0E}"/>
              </a:ext>
            </a:extLst>
          </p:cNvPr>
          <p:cNvSpPr>
            <a:spLocks noGrp="1"/>
          </p:cNvSpPr>
          <p:nvPr>
            <p:ph idx="2147483647" sz="quarter" type="sldNum"/>
          </p:nvPr>
        </p:nvSpPr>
        <p:spPr>
          <a:xfrm>
            <a:off x="0" y="6356350"/>
            <a:ext cx="3086100" cy="365125"/>
          </a:xfrm>
        </p:spPr>
        <p:txBody>
          <a:bodyPr numCol="1"/>
          <a:lstStyle/>
          <a:p>
            <a:fld id="{BA28652E-AACC-B249-B75B-9215B21BC29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1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Pointers Data-Type</a:t>
            </a:r>
          </a:p>
        </p:txBody>
      </p:sp>
      <p:sp>
        <p:nvSpPr>
          <p:cNvPr id="8195" name="Rectangle 3"/>
          <p:cNvSpPr>
            <a:spLocks noChangeArrowheads="1"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>
              <a:buNone/>
            </a:pPr>
            <a:r>
              <a:rPr dirty="0" lang="en-US" sz="2800"/>
              <a:t>	Why does a pointer need a data type?</a:t>
            </a:r>
            <a:br>
              <a:rPr b="1" dirty="0" lang="en-US" sz="2800"/>
            </a:br>
            <a:endParaRPr b="1" dirty="0" lang="en-US" sz="2800"/>
          </a:p>
          <a:p>
            <a:pPr>
              <a:buNone/>
            </a:pPr>
            <a:endParaRPr dirty="0" lang="en-US" sz="2800"/>
          </a:p>
          <a:p>
            <a:pPr>
              <a:buNone/>
            </a:pPr>
            <a:r>
              <a:rPr dirty="0" lang="en-US" sz="2800"/>
              <a:t>	Aren’t </a:t>
            </a:r>
            <a:r>
              <a:rPr b="1" dirty="0" lang="en-US" sz="2800" u="sng">
                <a:solidFill>
                  <a:srgbClr val="FF0000"/>
                </a:solidFill>
              </a:rPr>
              <a:t>all memory addresses of the same length</a:t>
            </a:r>
            <a:r>
              <a:rPr dirty="0" lang="en-US" sz="2800"/>
              <a:t>?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F99C55F-C370-43C2-9E78-F94682F09651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92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Pointers Type</a:t>
            </a:r>
          </a:p>
        </p:txBody>
      </p:sp>
      <p:sp>
        <p:nvSpPr>
          <p:cNvPr id="8195" name="Rectangle 3"/>
          <p:cNvSpPr>
            <a:spLocks noChangeArrowheads="1" noGrp="1"/>
          </p:cNvSpPr>
          <p:nvPr>
            <p:ph idx="1"/>
          </p:nvPr>
        </p:nvSpPr>
        <p:spPr>
          <a:xfrm>
            <a:off x="628650" y="1825625"/>
            <a:ext cx="7886700" cy="4667250"/>
          </a:xfrm>
        </p:spPr>
        <p:txBody>
          <a:bodyPr numCol="1">
            <a:noAutofit/>
          </a:bodyPr>
          <a:lstStyle/>
          <a:p>
            <a:r>
              <a:rPr dirty="0" lang="en-US" sz="2400"/>
              <a:t>In a given OS, </a:t>
            </a:r>
            <a:r>
              <a:rPr dirty="0" lang="en-US" sz="2400">
                <a:solidFill>
                  <a:srgbClr val="0070C0"/>
                </a:solidFill>
              </a:rPr>
              <a:t>all memory addresses are of the same length</a:t>
            </a:r>
          </a:p>
          <a:p>
            <a:endParaRPr dirty="0" lang="en-US" sz="2400"/>
          </a:p>
          <a:p>
            <a:r>
              <a:rPr dirty="0" lang="en-US" sz="2400"/>
              <a:t>However, with operations like dereference or increment/decrement the </a:t>
            </a:r>
            <a:r>
              <a:rPr dirty="0" lang="en-US" sz="2400">
                <a:solidFill>
                  <a:srgbClr val="0070C0"/>
                </a:solidFill>
              </a:rPr>
              <a:t>compiler needs to know </a:t>
            </a:r>
            <a:r>
              <a:rPr dirty="0" lang="en-US" sz="2400"/>
              <a:t>the </a:t>
            </a:r>
            <a:r>
              <a:rPr dirty="0" lang="en-US" sz="2400">
                <a:solidFill>
                  <a:srgbClr val="0070C0"/>
                </a:solidFill>
              </a:rPr>
              <a:t>data type</a:t>
            </a:r>
            <a:r>
              <a:rPr b="1" dirty="0" lang="en-US" sz="2400"/>
              <a:t> </a:t>
            </a:r>
            <a:r>
              <a:rPr dirty="0" lang="en-US" sz="2400"/>
              <a:t>of the </a:t>
            </a:r>
            <a:r>
              <a:rPr dirty="0" lang="en-US" sz="2400">
                <a:solidFill>
                  <a:srgbClr val="0070C0"/>
                </a:solidFill>
              </a:rPr>
              <a:t>pointer variable </a:t>
            </a:r>
            <a:r>
              <a:rPr dirty="0" lang="en-US" sz="2400"/>
              <a:t>(</a:t>
            </a:r>
            <a:r>
              <a:rPr b="1" dirty="0" lang="en-US" sz="2400"/>
              <a:t>to get data or jump to the next memory location</a:t>
            </a:r>
            <a:r>
              <a:rPr dirty="0" lang="en-US" sz="2400"/>
              <a:t>)</a:t>
            </a:r>
          </a:p>
          <a:p>
            <a:endParaRPr dirty="0" lang="en-US" sz="2400"/>
          </a:p>
          <a:p>
            <a:r>
              <a:rPr dirty="0" lang="en-US" sz="2400"/>
              <a:t>Examples: </a:t>
            </a:r>
          </a:p>
          <a:p>
            <a:pPr lvl="2"/>
            <a:r>
              <a:rPr dirty="0" lang="en-US" sz="2400"/>
              <a:t>If “p” is a </a:t>
            </a:r>
            <a:r>
              <a:rPr b="1" dirty="0" lang="en-US" sz="2400">
                <a:solidFill>
                  <a:srgbClr val="FF0000"/>
                </a:solidFill>
              </a:rPr>
              <a:t>character-pointer </a:t>
            </a:r>
            <a:r>
              <a:rPr dirty="0" lang="en-US" sz="2400"/>
              <a:t>then “p++” will increment “p” by </a:t>
            </a:r>
            <a:r>
              <a:rPr b="1" dirty="0" lang="en-US" sz="2400">
                <a:solidFill>
                  <a:srgbClr val="FF0000"/>
                </a:solidFill>
              </a:rPr>
              <a:t>one byte </a:t>
            </a:r>
            <a:r>
              <a:rPr b="1" dirty="0" lang="en-US" sz="2400"/>
              <a:t>(next location)</a:t>
            </a:r>
          </a:p>
          <a:p>
            <a:pPr lvl="2"/>
            <a:r>
              <a:rPr dirty="0" lang="en-US" sz="2400"/>
              <a:t>if “p” is an </a:t>
            </a:r>
            <a:r>
              <a:rPr b="1" dirty="0" lang="en-US" sz="2400">
                <a:solidFill>
                  <a:srgbClr val="FF0000"/>
                </a:solidFill>
              </a:rPr>
              <a:t>integer-pointer </a:t>
            </a:r>
            <a:r>
              <a:rPr dirty="0" lang="en-US" sz="2400"/>
              <a:t>its value on “p++” would be incremented by </a:t>
            </a:r>
            <a:r>
              <a:rPr b="1" dirty="0" lang="en-US" sz="2400">
                <a:solidFill>
                  <a:srgbClr val="FF0000"/>
                </a:solidFill>
              </a:rPr>
              <a:t>4 bytes </a:t>
            </a:r>
            <a:r>
              <a:rPr b="1" dirty="0" lang="en-US" sz="2400"/>
              <a:t>(next loc.)</a:t>
            </a:r>
          </a:p>
        </p:txBody>
      </p:sp>
    </p:spTree>
    <p:extLst>
      <p:ext uri="{BB962C8B-B14F-4D97-AF65-F5344CB8AC3E}">
        <p14:creationId xmlns:p14="http://schemas.microsoft.com/office/powerpoint/2010/main" val="308569278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Void Pointer</a:t>
            </a:r>
          </a:p>
        </p:txBody>
      </p:sp>
      <p:sp>
        <p:nvSpPr>
          <p:cNvPr id="385027" name="Rectangle 3"/>
          <p:cNvSpPr>
            <a:spLocks noChangeArrowheads="1" noGrp="1"/>
          </p:cNvSpPr>
          <p:nvPr>
            <p:ph idx="1"/>
          </p:nvPr>
        </p:nvSpPr>
        <p:spPr>
          <a:xfrm>
            <a:off x="628650" y="1524000"/>
            <a:ext cx="7886700" cy="4968875"/>
          </a:xfrm>
        </p:spPr>
        <p:txBody>
          <a:bodyPr numCol="1">
            <a:normAutofit fontScale="92500" lnSpcReduction="20000"/>
          </a:bodyPr>
          <a:lstStyle/>
          <a:p>
            <a:r>
              <a:rPr b="1" dirty="0" lang="en-US" sz="3000">
                <a:solidFill>
                  <a:srgbClr val="0070C0"/>
                </a:solidFill>
                <a:latin charset="0" pitchFamily="49" typeface="Courier New"/>
              </a:rPr>
              <a:t>void*</a:t>
            </a:r>
            <a:r>
              <a:rPr dirty="0" lang="en-US" sz="3000">
                <a:solidFill>
                  <a:srgbClr val="0070C0"/>
                </a:solidFill>
              </a:rPr>
              <a:t> </a:t>
            </a:r>
            <a:r>
              <a:rPr dirty="0" lang="en-US" sz="3000"/>
              <a:t>is a </a:t>
            </a:r>
            <a:r>
              <a:rPr b="1" dirty="0" lang="en-US" sz="3000">
                <a:solidFill>
                  <a:srgbClr val="0070C0"/>
                </a:solidFill>
              </a:rPr>
              <a:t>pointer</a:t>
            </a:r>
            <a:r>
              <a:rPr dirty="0" lang="en-US" sz="3000"/>
              <a:t> with </a:t>
            </a:r>
            <a:r>
              <a:rPr b="1" dirty="0" lang="en-US" sz="3000">
                <a:solidFill>
                  <a:srgbClr val="0070C0"/>
                </a:solidFill>
              </a:rPr>
              <a:t>no type</a:t>
            </a:r>
            <a:r>
              <a:rPr dirty="0" lang="en-US" sz="3000"/>
              <a:t>:</a:t>
            </a:r>
          </a:p>
          <a:p>
            <a:pPr lvl="2"/>
            <a:r>
              <a:rPr b="1" dirty="0" i="1" lang="en-US" sz="3000">
                <a:latin typeface="+mj-lt"/>
              </a:rPr>
              <a:t>void * can point at </a:t>
            </a:r>
            <a:r>
              <a:rPr b="1" dirty="0" i="1" lang="en-US" sz="3000">
                <a:solidFill>
                  <a:srgbClr val="FF0000"/>
                </a:solidFill>
                <a:latin typeface="+mj-lt"/>
              </a:rPr>
              <a:t>any type of data</a:t>
            </a:r>
            <a:endParaRPr b="1" dirty="0" i="1" lang="en-US" sz="2800">
              <a:solidFill>
                <a:srgbClr val="FF0000"/>
              </a:solidFill>
              <a:latin typeface="+mj-lt"/>
            </a:endParaRPr>
          </a:p>
          <a:p>
            <a:pPr lvl="2">
              <a:buNone/>
            </a:pPr>
            <a:endParaRPr dirty="0" lang="en-US" sz="3200">
              <a:latin typeface="+mj-lt"/>
            </a:endParaRPr>
          </a:p>
          <a:p>
            <a:pPr lvl="2">
              <a:buNone/>
            </a:pPr>
            <a:r>
              <a:rPr b="1" dirty="0" err="1" lang="en-US" sz="2600">
                <a:solidFill>
                  <a:srgbClr val="0070C0"/>
                </a:solidFill>
                <a:latin charset="0" pitchFamily="49" typeface="Courier New"/>
                <a:cs charset="0" pitchFamily="49" typeface="Courier New"/>
              </a:rPr>
              <a:t>int</a:t>
            </a:r>
            <a:r>
              <a:rPr b="1" dirty="0" lang="en-US" sz="2600">
                <a:latin charset="0" pitchFamily="49" typeface="Courier New"/>
                <a:cs charset="0" pitchFamily="49" typeface="Courier New"/>
              </a:rPr>
              <a:t> </a:t>
            </a:r>
            <a:r>
              <a:rPr b="1" dirty="0" err="1" lang="en-US" sz="2600">
                <a:latin charset="0" pitchFamily="49" typeface="Courier New"/>
                <a:cs charset="0" pitchFamily="49" typeface="Courier New"/>
              </a:rPr>
              <a:t>iVar</a:t>
            </a:r>
            <a:r>
              <a:rPr b="1" dirty="0" lang="en-US" sz="2600">
                <a:latin charset="0" pitchFamily="49" typeface="Courier New"/>
                <a:cs charset="0" pitchFamily="49" typeface="Courier New"/>
              </a:rPr>
              <a:t>=5;</a:t>
            </a:r>
          </a:p>
          <a:p>
            <a:pPr lvl="2">
              <a:buNone/>
            </a:pPr>
            <a:r>
              <a:rPr b="1" dirty="0" lang="en-US" sz="2600">
                <a:solidFill>
                  <a:srgbClr val="0070C0"/>
                </a:solidFill>
                <a:latin charset="0" pitchFamily="49" typeface="Courier New"/>
                <a:cs charset="0" pitchFamily="49" typeface="Courier New"/>
              </a:rPr>
              <a:t>float</a:t>
            </a:r>
            <a:r>
              <a:rPr b="1" dirty="0" lang="en-US" sz="2600">
                <a:latin charset="0" pitchFamily="49" typeface="Courier New"/>
                <a:cs charset="0" pitchFamily="49" typeface="Courier New"/>
              </a:rPr>
              <a:t> </a:t>
            </a:r>
            <a:r>
              <a:rPr b="1" dirty="0" err="1" lang="en-US" sz="2600">
                <a:latin charset="0" pitchFamily="49" typeface="Courier New"/>
                <a:cs charset="0" pitchFamily="49" typeface="Courier New"/>
              </a:rPr>
              <a:t>fVar</a:t>
            </a:r>
            <a:r>
              <a:rPr b="1" dirty="0" lang="en-US" sz="2600">
                <a:latin charset="0" pitchFamily="49" typeface="Courier New"/>
                <a:cs charset="0" pitchFamily="49" typeface="Courier New"/>
              </a:rPr>
              <a:t>=4.3;</a:t>
            </a:r>
          </a:p>
          <a:p>
            <a:pPr lvl="2">
              <a:buNone/>
            </a:pPr>
            <a:r>
              <a:rPr b="1" dirty="0" lang="en-US" sz="2600">
                <a:solidFill>
                  <a:srgbClr val="0070C0"/>
                </a:solidFill>
                <a:latin charset="0" pitchFamily="49" typeface="Courier New"/>
                <a:cs charset="0" pitchFamily="49" typeface="Courier New"/>
              </a:rPr>
              <a:t>char</a:t>
            </a:r>
            <a:r>
              <a:rPr b="1" dirty="0" lang="en-US" sz="2600">
                <a:latin charset="0" pitchFamily="49" typeface="Courier New"/>
                <a:cs charset="0" pitchFamily="49" typeface="Courier New"/>
              </a:rPr>
              <a:t> </a:t>
            </a:r>
            <a:r>
              <a:rPr b="1" dirty="0" err="1" lang="en-US" sz="2600">
                <a:latin charset="0" pitchFamily="49" typeface="Courier New"/>
                <a:cs charset="0" pitchFamily="49" typeface="Courier New"/>
              </a:rPr>
              <a:t>cVar</a:t>
            </a:r>
            <a:r>
              <a:rPr b="1" dirty="0" lang="en-US" sz="2600">
                <a:latin charset="0" pitchFamily="49" typeface="Courier New"/>
                <a:cs charset="0" pitchFamily="49" typeface="Courier New"/>
              </a:rPr>
              <a:t>=‘Z’;</a:t>
            </a:r>
          </a:p>
          <a:p>
            <a:pPr lvl="2">
              <a:buNone/>
            </a:pPr>
            <a:r>
              <a:rPr b="1" dirty="0" err="1" lang="en-US" sz="2600">
                <a:solidFill>
                  <a:srgbClr val="FF0000"/>
                </a:solidFill>
                <a:latin charset="0" pitchFamily="49" typeface="Courier New"/>
                <a:cs charset="0" pitchFamily="49" typeface="Courier New"/>
              </a:rPr>
              <a:t>int</a:t>
            </a:r>
            <a:r>
              <a:rPr b="1" dirty="0" lang="en-US" sz="2600">
                <a:solidFill>
                  <a:srgbClr val="FF0000"/>
                </a:solidFill>
                <a:latin charset="0" pitchFamily="49" typeface="Courier New"/>
                <a:cs charset="0" pitchFamily="49" typeface="Courier New"/>
              </a:rPr>
              <a:t>* </a:t>
            </a:r>
            <a:r>
              <a:rPr b="1" dirty="0" lang="en-US" sz="2600">
                <a:latin charset="0" pitchFamily="49" typeface="Courier New"/>
                <a:cs charset="0" pitchFamily="49" typeface="Courier New"/>
              </a:rPr>
              <a:t>p1;</a:t>
            </a:r>
          </a:p>
          <a:p>
            <a:pPr lvl="2">
              <a:buNone/>
            </a:pPr>
            <a:r>
              <a:rPr b="1" dirty="0" lang="en-US" sz="2600">
                <a:solidFill>
                  <a:srgbClr val="FF0000"/>
                </a:solidFill>
                <a:latin charset="0" pitchFamily="49" typeface="Courier New"/>
                <a:cs charset="0" pitchFamily="49" typeface="Courier New"/>
              </a:rPr>
              <a:t>void* </a:t>
            </a:r>
            <a:r>
              <a:rPr b="1" dirty="0" lang="en-US" sz="2600">
                <a:latin charset="0" pitchFamily="49" typeface="Courier New"/>
                <a:cs charset="0" pitchFamily="49" typeface="Courier New"/>
              </a:rPr>
              <a:t>vp2;</a:t>
            </a:r>
          </a:p>
          <a:p>
            <a:pPr lvl="2">
              <a:buNone/>
            </a:pPr>
            <a:r>
              <a:rPr b="1" dirty="0" lang="en-US" sz="2600">
                <a:latin charset="0" pitchFamily="49" typeface="Courier New"/>
                <a:cs charset="0" pitchFamily="49" typeface="Courier New"/>
              </a:rPr>
              <a:t>p1 = &amp;</a:t>
            </a:r>
            <a:r>
              <a:rPr b="1" dirty="0" err="1" lang="en-US" sz="2600">
                <a:latin charset="0" pitchFamily="49" typeface="Courier New"/>
                <a:cs charset="0" pitchFamily="49" typeface="Courier New"/>
              </a:rPr>
              <a:t>iVar</a:t>
            </a:r>
            <a:r>
              <a:rPr b="1" dirty="0" lang="en-US" sz="2600">
                <a:latin charset="0" pitchFamily="49" typeface="Courier New"/>
                <a:cs charset="0" pitchFamily="49" typeface="Courier New"/>
              </a:rPr>
              <a:t>; </a:t>
            </a:r>
            <a:r>
              <a:rPr b="1" dirty="0" lang="en-US" sz="2600">
                <a:solidFill>
                  <a:srgbClr val="00B050"/>
                </a:solidFill>
                <a:latin charset="0" pitchFamily="49" typeface="Courier New"/>
                <a:cs charset="0" pitchFamily="49" typeface="Courier New"/>
              </a:rPr>
              <a:t>// Allowed</a:t>
            </a:r>
          </a:p>
          <a:p>
            <a:pPr lvl="2">
              <a:buNone/>
            </a:pPr>
            <a:r>
              <a:rPr b="1" dirty="0" lang="en-US" sz="2600">
                <a:latin charset="0" pitchFamily="49" typeface="Courier New"/>
                <a:cs charset="0" pitchFamily="49" typeface="Courier New"/>
              </a:rPr>
              <a:t>p1 = &amp;</a:t>
            </a:r>
            <a:r>
              <a:rPr b="1" dirty="0" err="1" lang="en-US" sz="2600">
                <a:latin charset="0" pitchFamily="49" typeface="Courier New"/>
                <a:cs charset="0" pitchFamily="49" typeface="Courier New"/>
              </a:rPr>
              <a:t>fvar</a:t>
            </a:r>
            <a:r>
              <a:rPr b="1" dirty="0" lang="en-US" sz="2600">
                <a:latin charset="0" pitchFamily="49" typeface="Courier New"/>
                <a:cs charset="0" pitchFamily="49" typeface="Courier New"/>
              </a:rPr>
              <a:t>; </a:t>
            </a:r>
            <a:r>
              <a:rPr b="1" dirty="0" lang="en-US" sz="2600">
                <a:solidFill>
                  <a:srgbClr val="FF0000"/>
                </a:solidFill>
                <a:latin charset="0" pitchFamily="49" typeface="Courier New"/>
                <a:cs charset="0" pitchFamily="49" typeface="Courier New"/>
              </a:rPr>
              <a:t>// Not Allowed</a:t>
            </a:r>
          </a:p>
          <a:p>
            <a:pPr lvl="2">
              <a:buNone/>
            </a:pPr>
            <a:r>
              <a:rPr b="1" dirty="0" lang="en-US" sz="2600">
                <a:latin charset="0" pitchFamily="49" typeface="Courier New"/>
                <a:cs charset="0" pitchFamily="49" typeface="Courier New"/>
              </a:rPr>
              <a:t>P1 = &amp;</a:t>
            </a:r>
            <a:r>
              <a:rPr b="1" dirty="0" err="1" lang="en-US" sz="2600">
                <a:latin charset="0" pitchFamily="49" typeface="Courier New"/>
                <a:cs charset="0" pitchFamily="49" typeface="Courier New"/>
              </a:rPr>
              <a:t>cVar</a:t>
            </a:r>
            <a:r>
              <a:rPr b="1" dirty="0" lang="en-US" sz="2600">
                <a:latin charset="0" pitchFamily="49" typeface="Courier New"/>
                <a:cs charset="0" pitchFamily="49" typeface="Courier New"/>
              </a:rPr>
              <a:t>; </a:t>
            </a:r>
            <a:r>
              <a:rPr b="1" dirty="0" lang="en-US" sz="2600">
                <a:solidFill>
                  <a:srgbClr val="FF0000"/>
                </a:solidFill>
                <a:latin charset="0" pitchFamily="49" typeface="Courier New"/>
                <a:cs charset="0" pitchFamily="49" typeface="Courier New"/>
              </a:rPr>
              <a:t>// Not Allowed</a:t>
            </a:r>
          </a:p>
          <a:p>
            <a:pPr lvl="2">
              <a:buNone/>
            </a:pPr>
            <a:r>
              <a:rPr b="1" dirty="0" lang="en-US" sz="2600">
                <a:latin charset="0" pitchFamily="49" typeface="Courier New"/>
                <a:cs charset="0" pitchFamily="49" typeface="Courier New"/>
              </a:rPr>
              <a:t>vp2 = &amp;</a:t>
            </a:r>
            <a:r>
              <a:rPr b="1" dirty="0" err="1" lang="en-US" sz="2600">
                <a:latin charset="0" pitchFamily="49" typeface="Courier New"/>
                <a:cs charset="0" pitchFamily="49" typeface="Courier New"/>
              </a:rPr>
              <a:t>fvar</a:t>
            </a:r>
            <a:r>
              <a:rPr b="1" dirty="0" lang="en-US" sz="2600">
                <a:latin charset="0" pitchFamily="49" typeface="Courier New"/>
                <a:cs charset="0" pitchFamily="49" typeface="Courier New"/>
              </a:rPr>
              <a:t>; </a:t>
            </a:r>
            <a:r>
              <a:rPr b="1" dirty="0" lang="en-US" sz="2600">
                <a:solidFill>
                  <a:srgbClr val="00B050"/>
                </a:solidFill>
                <a:latin charset="0" pitchFamily="49" typeface="Courier New"/>
                <a:cs charset="0" pitchFamily="49" typeface="Courier New"/>
              </a:rPr>
              <a:t>// Allowed</a:t>
            </a:r>
          </a:p>
          <a:p>
            <a:pPr lvl="2">
              <a:buNone/>
            </a:pPr>
            <a:r>
              <a:rPr b="1" dirty="0" lang="en-US" sz="2600">
                <a:latin charset="0" pitchFamily="49" typeface="Courier New"/>
                <a:cs charset="0" pitchFamily="49" typeface="Courier New"/>
              </a:rPr>
              <a:t>vp2 = &amp;</a:t>
            </a:r>
            <a:r>
              <a:rPr b="1" dirty="0" err="1" lang="en-US" sz="2600">
                <a:latin charset="0" pitchFamily="49" typeface="Courier New"/>
                <a:cs charset="0" pitchFamily="49" typeface="Courier New"/>
              </a:rPr>
              <a:t>cVar</a:t>
            </a:r>
            <a:r>
              <a:rPr b="1" dirty="0" lang="en-US" sz="2600">
                <a:latin charset="0" pitchFamily="49" typeface="Courier New"/>
                <a:cs charset="0" pitchFamily="49" typeface="Courier New"/>
              </a:rPr>
              <a:t>; </a:t>
            </a:r>
            <a:r>
              <a:rPr b="1" dirty="0" lang="en-US" sz="2600">
                <a:solidFill>
                  <a:srgbClr val="00B050"/>
                </a:solidFill>
                <a:latin charset="0" pitchFamily="49" typeface="Courier New"/>
                <a:cs charset="0" pitchFamily="49" typeface="Courier New"/>
              </a:rPr>
              <a:t>// Allowed</a:t>
            </a:r>
          </a:p>
          <a:p>
            <a:pPr lvl="2">
              <a:buNone/>
            </a:pPr>
            <a:r>
              <a:rPr b="1" dirty="0" lang="en-US" sz="2600">
                <a:latin charset="0" pitchFamily="49" typeface="Courier New"/>
                <a:cs charset="0" pitchFamily="49" typeface="Courier New"/>
              </a:rPr>
              <a:t>vp2 = &amp;</a:t>
            </a:r>
            <a:r>
              <a:rPr b="1" dirty="0" err="1" lang="en-US" sz="2600">
                <a:latin charset="0" pitchFamily="49" typeface="Courier New"/>
                <a:cs charset="0" pitchFamily="49" typeface="Courier New"/>
              </a:rPr>
              <a:t>iVar</a:t>
            </a:r>
            <a:r>
              <a:rPr b="1" dirty="0" lang="en-US" sz="2600">
                <a:latin charset="0" pitchFamily="49" typeface="Courier New"/>
                <a:cs charset="0" pitchFamily="49" typeface="Courier New"/>
              </a:rPr>
              <a:t>; </a:t>
            </a:r>
            <a:r>
              <a:rPr b="1" dirty="0" lang="en-US" sz="2600">
                <a:solidFill>
                  <a:srgbClr val="00B050"/>
                </a:solidFill>
                <a:latin charset="0" pitchFamily="49" typeface="Courier New"/>
                <a:cs charset="0" pitchFamily="49" typeface="Courier New"/>
              </a:rPr>
              <a:t>// Allowed</a:t>
            </a:r>
            <a:endParaRPr dirty="0" lang="en-US" sz="2600">
              <a:solidFill>
                <a:srgbClr val="00B050"/>
              </a:solidFill>
              <a:latin charset="0" pitchFamily="49" typeface="Courier New"/>
              <a:cs charset="0" pitchFamily="49" typeface="Courier New"/>
            </a:endParaRPr>
          </a:p>
          <a:p>
            <a:pPr lvl="2">
              <a:buNone/>
            </a:pPr>
            <a:endParaRPr dirty="0" lang="en-US" sz="2800">
              <a:latin charset="0" pitchFamily="49" typeface="Courier New"/>
              <a:cs charset="0" pitchFamily="49" typeface="Courier New"/>
            </a:endParaRPr>
          </a:p>
          <a:p>
            <a:pPr lvl="2">
              <a:buNone/>
            </a:pPr>
            <a:endParaRPr dirty="0" lang="en-US" sz="3200">
              <a:latin typeface="+mj-lt"/>
            </a:endParaRPr>
          </a:p>
          <a:p>
            <a:pPr lvl="2"/>
            <a:endParaRPr b="1" dirty="0" lang="en-US" sz="3200">
              <a:solidFill>
                <a:srgbClr val="2F1BC7"/>
              </a:solidFill>
              <a:latin typeface="+mj-lt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5FD3D7B-BF2D-4468-AD8B-661D4097A67E}"/>
              </a:ext>
            </a:extLst>
          </p:cNvPr>
          <p:cNvSpPr/>
          <p:nvPr/>
        </p:nvSpPr>
        <p:spPr>
          <a:xfrm>
            <a:off x="5463148" y="1296322"/>
            <a:ext cx="3886200" cy="2448373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b="1" dirty="0" lang="en-US" sz="2400">
                <a:solidFill>
                  <a:schemeClr val="tx1"/>
                </a:solidFill>
              </a:rPr>
              <a:t>This is a great advantage…</a:t>
            </a:r>
          </a:p>
          <a:p>
            <a:pPr algn="ctr"/>
            <a:r>
              <a:rPr b="1" dirty="0" lang="en-US" sz="2400">
                <a:solidFill>
                  <a:schemeClr val="tx1"/>
                </a:solidFill>
              </a:rPr>
              <a:t>So, What are the limitations?</a:t>
            </a:r>
          </a:p>
        </p:txBody>
      </p:sp>
    </p:spTree>
    <p:extLst>
      <p:ext uri="{BB962C8B-B14F-4D97-AF65-F5344CB8AC3E}">
        <p14:creationId xmlns:p14="http://schemas.microsoft.com/office/powerpoint/2010/main" val="93380779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500" id="7"/>
                                        <p:tgtEl>
                                          <p:spTgt spid="3850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500" id="12"/>
                                        <p:tgtEl>
                                          <p:spTgt spid="3850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500" id="17"/>
                                        <p:tgtEl>
                                          <p:spTgt spid="3850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500" id="22"/>
                                        <p:tgtEl>
                                          <p:spTgt spid="3850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500" id="27"/>
                                        <p:tgtEl>
                                          <p:spTgt spid="3850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500" id="32"/>
                                        <p:tgtEl>
                                          <p:spTgt spid="3850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37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38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9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6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Void Pointer</a:t>
            </a:r>
          </a:p>
        </p:txBody>
      </p:sp>
      <p:sp>
        <p:nvSpPr>
          <p:cNvPr id="385027" name="Rectangle 3"/>
          <p:cNvSpPr>
            <a:spLocks noChangeArrowheads="1" noGrp="1"/>
          </p:cNvSpPr>
          <p:nvPr>
            <p:ph idx="1"/>
          </p:nvPr>
        </p:nvSpPr>
        <p:spPr>
          <a:xfrm>
            <a:off x="628650" y="1524000"/>
            <a:ext cx="7886700" cy="4968875"/>
          </a:xfrm>
        </p:spPr>
        <p:txBody>
          <a:bodyPr numCol="1">
            <a:normAutofit/>
          </a:bodyPr>
          <a:lstStyle/>
          <a:p>
            <a:r>
              <a:rPr b="1" dirty="0" lang="en-US">
                <a:solidFill>
                  <a:srgbClr val="0070C0"/>
                </a:solidFill>
                <a:latin charset="0" pitchFamily="49" typeface="Courier New"/>
              </a:rPr>
              <a:t>void*</a:t>
            </a:r>
            <a:r>
              <a:rPr dirty="0" lang="en-US">
                <a:solidFill>
                  <a:srgbClr val="0070C0"/>
                </a:solidFill>
              </a:rPr>
              <a:t> </a:t>
            </a:r>
            <a:r>
              <a:rPr dirty="0" lang="en-US"/>
              <a:t>is a </a:t>
            </a:r>
            <a:r>
              <a:rPr b="1" dirty="0" lang="en-US">
                <a:solidFill>
                  <a:srgbClr val="0070C0"/>
                </a:solidFill>
              </a:rPr>
              <a:t>pointer</a:t>
            </a:r>
            <a:r>
              <a:rPr dirty="0" lang="en-US"/>
              <a:t> with </a:t>
            </a:r>
            <a:r>
              <a:rPr b="1" dirty="0" lang="en-US">
                <a:solidFill>
                  <a:srgbClr val="0070C0"/>
                </a:solidFill>
              </a:rPr>
              <a:t>no type</a:t>
            </a:r>
            <a:r>
              <a:rPr dirty="0" lang="en-US"/>
              <a:t>:</a:t>
            </a:r>
          </a:p>
          <a:p>
            <a:pPr lvl="2"/>
            <a:r>
              <a:rPr b="1" dirty="0" i="1" lang="en-US">
                <a:latin typeface="+mj-lt"/>
              </a:rPr>
              <a:t>void * can point at </a:t>
            </a:r>
            <a:r>
              <a:rPr b="1" dirty="0" i="1" lang="en-US">
                <a:solidFill>
                  <a:srgbClr val="FF0000"/>
                </a:solidFill>
                <a:latin typeface="+mj-lt"/>
              </a:rPr>
              <a:t>any type of data</a:t>
            </a:r>
          </a:p>
          <a:p>
            <a:pPr lvl="2">
              <a:buNone/>
            </a:pPr>
            <a:endParaRPr dirty="0" lang="en-US">
              <a:latin typeface="+mj-lt"/>
            </a:endParaRPr>
          </a:p>
          <a:p>
            <a:pPr lvl="2">
              <a:buNone/>
            </a:pPr>
            <a:endParaRPr dirty="0" lang="en-US">
              <a:latin charset="0" pitchFamily="49" typeface="Courier New"/>
              <a:cs charset="0" pitchFamily="49" typeface="Courier New"/>
            </a:endParaRPr>
          </a:p>
          <a:p>
            <a:pPr lvl="2">
              <a:buNone/>
            </a:pPr>
            <a:endParaRPr dirty="0" lang="en-US">
              <a:latin charset="0" pitchFamily="49" typeface="Courier New"/>
              <a:cs charset="0" pitchFamily="49" typeface="Courier New"/>
            </a:endParaRPr>
          </a:p>
          <a:p>
            <a:r>
              <a:rPr dirty="0" lang="en-US" u="sng"/>
              <a:t>Cannot be dereferenced</a:t>
            </a:r>
          </a:p>
          <a:p>
            <a:endParaRPr dirty="0" lang="en-US" u="sng"/>
          </a:p>
          <a:p>
            <a:r>
              <a:rPr dirty="0" lang="en-US" u="sng"/>
              <a:t>Cannot perform any arithmetic operations</a:t>
            </a:r>
            <a:r>
              <a:rPr dirty="0" lang="en-US"/>
              <a:t>, not even increment/decrement</a:t>
            </a:r>
          </a:p>
          <a:p>
            <a:pPr lvl="2">
              <a:buNone/>
            </a:pPr>
            <a:endParaRPr dirty="0" lang="en-US" sz="3200">
              <a:latin typeface="+mj-lt"/>
            </a:endParaRPr>
          </a:p>
          <a:p>
            <a:pPr lvl="2"/>
            <a:endParaRPr b="1" dirty="0" lang="en-US" sz="3200">
              <a:solidFill>
                <a:srgbClr val="2F1BC7"/>
              </a:solidFill>
              <a:latin typeface="+mj-lt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5FD3D7B-BF2D-4468-AD8B-661D4097A67E}"/>
              </a:ext>
            </a:extLst>
          </p:cNvPr>
          <p:cNvSpPr/>
          <p:nvPr/>
        </p:nvSpPr>
        <p:spPr>
          <a:xfrm>
            <a:off x="6150381" y="1001803"/>
            <a:ext cx="3886200" cy="2448373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b="1" dirty="0" lang="en-US" sz="2400">
                <a:solidFill>
                  <a:schemeClr val="tx1"/>
                </a:solidFill>
              </a:rPr>
              <a:t>This is a great advantage…</a:t>
            </a:r>
          </a:p>
          <a:p>
            <a:pPr algn="ctr"/>
            <a:r>
              <a:rPr b="1" dirty="0" lang="en-US" sz="2400">
                <a:solidFill>
                  <a:schemeClr val="tx1"/>
                </a:solidFill>
              </a:rPr>
              <a:t>So, What are the limitations?</a:t>
            </a:r>
          </a:p>
        </p:txBody>
      </p:sp>
    </p:spTree>
    <p:extLst>
      <p:ext uri="{BB962C8B-B14F-4D97-AF65-F5344CB8AC3E}">
        <p14:creationId xmlns:p14="http://schemas.microsoft.com/office/powerpoint/2010/main" val="693364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Casting pointers</a:t>
            </a:r>
          </a:p>
        </p:txBody>
      </p:sp>
      <p:sp>
        <p:nvSpPr>
          <p:cNvPr id="23555" name="Rectangle 3"/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>
                <a:solidFill>
                  <a:srgbClr val="0070C0"/>
                </a:solidFill>
              </a:rPr>
              <a:t>Pointers have types</a:t>
            </a:r>
            <a:r>
              <a:rPr dirty="0" lang="en-US"/>
              <a:t>, so you cannot </a:t>
            </a:r>
            <a:r>
              <a:rPr altLang="ja-JP" dirty="0" lang="en-US"/>
              <a:t>just do this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endParaRPr dirty="0" lang="en-US" sz="2800">
              <a:latin typeface="+mj-lt"/>
            </a:endParaRP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dirty="0" lang="en-US" sz="2800">
                <a:latin typeface="+mj-lt"/>
              </a:rPr>
              <a:t>	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b="1" dirty="0" lang="en-US">
                <a:solidFill>
                  <a:srgbClr val="B8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*pi; 	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>
                <a:solidFill>
                  <a:srgbClr val="B8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double</a:t>
            </a:r>
            <a:r>
              <a:rPr b="1" dirty="0" lang="en-US">
                <a:solidFill>
                  <a:srgbClr val="B8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*pd;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	pd = pi;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endParaRPr dirty="0" lang="en-US" sz="2800">
              <a:latin typeface="+mj-lt"/>
            </a:endParaRPr>
          </a:p>
          <a:p>
            <a:pPr eaLnBrk="1" hangingPunct="1">
              <a:buClr>
                <a:schemeClr val="tx1"/>
              </a:buClr>
              <a:defRPr/>
            </a:pPr>
            <a:r>
              <a:rPr dirty="0" lang="en-US"/>
              <a:t>Even if they are both the </a:t>
            </a:r>
            <a:r>
              <a:rPr dirty="0" lang="en-US">
                <a:solidFill>
                  <a:srgbClr val="0070C0"/>
                </a:solidFill>
              </a:rPr>
              <a:t>same size</a:t>
            </a:r>
            <a:r>
              <a:rPr dirty="0" lang="en-US"/>
              <a:t>, C++ will still give an </a:t>
            </a:r>
            <a:r>
              <a:rPr dirty="0" lang="en-US">
                <a:solidFill>
                  <a:srgbClr val="0070C0"/>
                </a:solidFill>
              </a:rPr>
              <a:t>e</a:t>
            </a:r>
            <a:r>
              <a:rPr altLang="ja-JP" dirty="0" lang="en-US">
                <a:solidFill>
                  <a:srgbClr val="0070C0"/>
                </a:solidFill>
              </a:rPr>
              <a:t>rror on implicit typecasting</a:t>
            </a:r>
          </a:p>
          <a:p>
            <a:pPr eaLnBrk="1" hangingPunct="1">
              <a:buClr>
                <a:schemeClr val="tx1"/>
              </a:buClr>
              <a:defRPr/>
            </a:pPr>
            <a:endParaRPr altLang="ja-JP" dirty="0" lang="en-US">
              <a:solidFill>
                <a:srgbClr val="0070C0"/>
              </a:solidFill>
            </a:endParaRP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endParaRPr dirty="0" lang="en-US" sz="2800">
              <a:latin charset="0" panose="020B0603020202020204" pitchFamily="34"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44157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Casting pointers</a:t>
            </a:r>
          </a:p>
        </p:txBody>
      </p:sp>
      <p:sp>
        <p:nvSpPr>
          <p:cNvPr id="24579" name="Rectangle 3"/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eaLnBrk="1" hangingPunct="1">
              <a:buClr>
                <a:schemeClr val="tx1"/>
              </a:buClr>
            </a:pPr>
            <a:r>
              <a:rPr dirty="0" lang="en-US"/>
              <a:t>C++ will let you </a:t>
            </a:r>
            <a:r>
              <a:rPr dirty="0" lang="en-US">
                <a:solidFill>
                  <a:srgbClr val="0070C0"/>
                </a:solidFill>
              </a:rPr>
              <a:t>change the type of a pointer </a:t>
            </a:r>
            <a:r>
              <a:rPr dirty="0" lang="en-US"/>
              <a:t>with an </a:t>
            </a:r>
            <a:r>
              <a:rPr dirty="0" lang="en-US">
                <a:solidFill>
                  <a:srgbClr val="0070C0"/>
                </a:solidFill>
              </a:rPr>
              <a:t>explicit cast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Char char="Ø"/>
            </a:pPr>
            <a:endParaRPr dirty="0" lang="en-US" sz="2400">
              <a:latin charset="0" panose="020B0603020202020204" pitchFamily="34" typeface="Trebuchet MS"/>
              <a:cs charset="0" panose="02070309020205020404" pitchFamily="49" typeface="Courier New"/>
            </a:endParaRP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int *pi; char *pd;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pd =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(char*) 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pi;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endParaRPr dirty="0" lang="en-US" sz="2400">
              <a:latin charset="0" panose="020B0603020202020204" pitchFamily="34" typeface="Trebuchet MS"/>
              <a:cs charset="0" panose="02070309020205020404" pitchFamily="49"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831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DE3DA896-2515-4012-A79A-5C099B02AEF1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Program Memory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77E1933-3ABA-46B2-B506-985C10163F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72200" y="1006475"/>
          <a:ext cx="2343150" cy="54864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 Byte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0" panose="020B0604020202020204" pitchFamily="34" typeface="Arial"/>
                          <a:cs charset="0" panose="020B0604020202020204" pitchFamily="34" typeface="Arial"/>
                        </a:rPr>
                        <a:t>$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0" panose="020B0604020202020204" pitchFamily="34" typeface="Arial"/>
                        <a:cs charset="0" panose="020B0604020202020204" pitchFamily="34" typeface="Arial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208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209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211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44A3783-26C2-4271-B536-0E7653F00E52}"/>
              </a:ext>
            </a:extLst>
          </p:cNvPr>
          <p:cNvSpPr txBox="1"/>
          <p:nvPr/>
        </p:nvSpPr>
        <p:spPr>
          <a:xfrm>
            <a:off x="6172200" y="198438"/>
            <a:ext cx="2446338" cy="523875"/>
          </a:xfrm>
          <a:prstGeom prst="rect">
            <a:avLst/>
          </a:prstGeom>
          <a:noFill/>
        </p:spPr>
        <p:txBody>
          <a:bodyPr numCol="1" wrap="none">
            <a:spAutoFit/>
          </a:bodyPr>
          <a:lstStyle/>
          <a:p>
            <a:pPr eaLnBrk="1" hangingPunct="1">
              <a:defRPr/>
            </a:pPr>
            <a:r>
              <a:rPr dirty="0" lang="en-US" sz="2800">
                <a:solidFill>
                  <a:srgbClr val="0070C0"/>
                </a:solidFill>
                <a:latin typeface="+mn-lt"/>
              </a:rPr>
              <a:t>Memory (RAM)</a:t>
            </a:r>
            <a:endParaRPr altLang="en-PK" dirty="0" lang="en-PK" sz="2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56C61-4FFA-4062-829F-914F9D191CBB}"/>
              </a:ext>
            </a:extLst>
          </p:cNvPr>
          <p:cNvSpPr txBox="1"/>
          <p:nvPr/>
        </p:nvSpPr>
        <p:spPr>
          <a:xfrm>
            <a:off x="628650" y="1701800"/>
            <a:ext cx="5543550" cy="3108543"/>
          </a:xfrm>
          <a:prstGeom prst="rect">
            <a:avLst/>
          </a:prstGeom>
          <a:noFill/>
        </p:spPr>
        <p:txBody>
          <a:bodyPr numCol="1">
            <a:spAutoFit/>
          </a:bodyPr>
          <a:lstStyle/>
          <a:p>
            <a:pPr eaLnBrk="1" hangingPunct="1">
              <a:defRPr/>
            </a:pPr>
            <a:r>
              <a:rPr dirty="0" lang="en-US" sz="2800">
                <a:latin typeface="+mn-lt"/>
              </a:rPr>
              <a:t>Integers are stored in </a:t>
            </a:r>
            <a:r>
              <a:rPr dirty="0" lang="en-US" sz="2800">
                <a:solidFill>
                  <a:srgbClr val="FF0000"/>
                </a:solidFill>
                <a:latin typeface="+mn-lt"/>
              </a:rPr>
              <a:t>4 bytes</a:t>
            </a:r>
          </a:p>
          <a:p>
            <a:pPr eaLnBrk="1" hangingPunct="1">
              <a:defRPr/>
            </a:pPr>
            <a:r>
              <a:rPr dirty="0" lang="en-US" sz="2800">
                <a:latin typeface="+mn-lt"/>
              </a:rPr>
              <a:t>Characters stored in </a:t>
            </a:r>
            <a:r>
              <a:rPr dirty="0" lang="en-US" sz="2800">
                <a:solidFill>
                  <a:srgbClr val="FF0000"/>
                </a:solidFill>
                <a:latin typeface="+mn-lt"/>
              </a:rPr>
              <a:t>1 byte</a:t>
            </a:r>
          </a:p>
          <a:p>
            <a:pPr eaLnBrk="1" hangingPunct="1">
              <a:defRPr/>
            </a:pPr>
            <a:endParaRPr dirty="0" lang="en-US" sz="2800">
              <a:latin typeface="+mn-lt"/>
            </a:endParaRPr>
          </a:p>
          <a:p>
            <a:pPr eaLnBrk="1" hangingPunct="1">
              <a:defRPr/>
            </a:pPr>
            <a:r>
              <a:rPr dirty="0" lang="en-US" sz="2800">
                <a:latin charset="0" panose="020B0609020204030204" pitchFamily="49" typeface="Consolas"/>
              </a:rPr>
              <a:t>int num = 100;</a:t>
            </a:r>
          </a:p>
          <a:p>
            <a:pPr eaLnBrk="1" hangingPunct="1">
              <a:defRPr/>
            </a:pPr>
            <a:r>
              <a:rPr dirty="0" lang="en-US" sz="2800">
                <a:latin charset="0" panose="020B0609020204030204" pitchFamily="49" typeface="Consolas"/>
              </a:rPr>
              <a:t>char letter = ‘$’;</a:t>
            </a:r>
          </a:p>
          <a:p>
            <a:pPr eaLnBrk="1" hangingPunct="1">
              <a:defRPr/>
            </a:pPr>
            <a:endParaRPr b="1" dirty="0" lang="en-US" sz="2800" u="sng">
              <a:latin typeface="+mn-lt"/>
            </a:endParaRPr>
          </a:p>
          <a:p>
            <a:pPr eaLnBrk="1" hangingPunct="1">
              <a:defRPr/>
            </a:pPr>
            <a:endParaRPr dirty="0" lang="en-US" sz="2800">
              <a:latin charset="0" panose="020B0609020204030204" pitchFamily="49" typeface="Consolas"/>
            </a:endParaRPr>
          </a:p>
        </p:txBody>
      </p:sp>
      <p:sp>
        <p:nvSpPr>
          <p:cNvPr id="81965" name="TextBox 3">
            <a:extLst>
              <a:ext uri="{FF2B5EF4-FFF2-40B4-BE49-F238E27FC236}">
                <a16:creationId xmlns:a16="http://schemas.microsoft.com/office/drawing/2014/main" id="{FC8595DE-859D-49F0-B157-9DE90748E297}"/>
              </a:ext>
            </a:extLst>
          </p:cNvPr>
          <p:cNvSpPr txBox="1">
            <a:spLocks noChangeArrowheads="1"/>
          </p:cNvSpPr>
          <p:nvPr/>
        </p:nvSpPr>
        <p:spPr>
          <a:xfrm rot="2644544">
            <a:off x="6942138" y="4057650"/>
            <a:ext cx="15986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/>
            <a:r>
              <a:rPr altLang="en-PK" lang="en-US" sz="6600">
                <a:solidFill>
                  <a:srgbClr val="FF0000"/>
                </a:solidFill>
              </a:rPr>
              <a:t>100</a:t>
            </a:r>
            <a:endParaRPr altLang="en-PK" lang="en-PK" sz="6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F34CFC65-F7AC-4919-92F2-F371AB2C08F4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Program Memory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A80D9E3-5957-4B2B-B859-DD95086452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72200" y="1006475"/>
          <a:ext cx="2343150" cy="54864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 Byte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0" panose="020B0604020202020204" pitchFamily="34" typeface="Arial"/>
                          <a:cs charset="0" panose="020B0604020202020204" pitchFamily="34" typeface="Arial"/>
                        </a:rPr>
                        <a:t>$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0" panose="020B0604020202020204" pitchFamily="34" typeface="Arial"/>
                        <a:cs charset="0" panose="020B0604020202020204" pitchFamily="34" typeface="Arial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208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209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211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8FADAD-96D5-4B06-9C1A-D7CCDC4DB24C}"/>
              </a:ext>
            </a:extLst>
          </p:cNvPr>
          <p:cNvSpPr txBox="1"/>
          <p:nvPr/>
        </p:nvSpPr>
        <p:spPr>
          <a:xfrm>
            <a:off x="6172200" y="198438"/>
            <a:ext cx="2446338" cy="523875"/>
          </a:xfrm>
          <a:prstGeom prst="rect">
            <a:avLst/>
          </a:prstGeom>
          <a:noFill/>
        </p:spPr>
        <p:txBody>
          <a:bodyPr numCol="1" wrap="none">
            <a:spAutoFit/>
          </a:bodyPr>
          <a:lstStyle/>
          <a:p>
            <a:pPr eaLnBrk="1" hangingPunct="1">
              <a:defRPr/>
            </a:pPr>
            <a:r>
              <a:rPr dirty="0" lang="en-US" sz="2800">
                <a:solidFill>
                  <a:srgbClr val="0070C0"/>
                </a:solidFill>
                <a:latin typeface="+mn-lt"/>
              </a:rPr>
              <a:t>Memory (RAM)</a:t>
            </a:r>
            <a:endParaRPr altLang="en-PK" dirty="0" lang="en-PK" sz="2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F5D9E-A68C-434C-ADB5-28ACB61BE114}"/>
              </a:ext>
            </a:extLst>
          </p:cNvPr>
          <p:cNvSpPr txBox="1"/>
          <p:nvPr/>
        </p:nvSpPr>
        <p:spPr>
          <a:xfrm>
            <a:off x="628650" y="1701800"/>
            <a:ext cx="5543550" cy="4401205"/>
          </a:xfrm>
          <a:prstGeom prst="rect">
            <a:avLst/>
          </a:prstGeom>
          <a:noFill/>
        </p:spPr>
        <p:txBody>
          <a:bodyPr numCol="1">
            <a:spAutoFit/>
          </a:bodyPr>
          <a:lstStyle/>
          <a:p>
            <a:pPr eaLnBrk="1" hangingPunct="1">
              <a:defRPr/>
            </a:pPr>
            <a:r>
              <a:rPr dirty="0" lang="en-US" sz="2800">
                <a:latin typeface="+mn-lt"/>
              </a:rPr>
              <a:t>Integers are stored in </a:t>
            </a:r>
            <a:r>
              <a:rPr dirty="0" lang="en-US" sz="2800">
                <a:solidFill>
                  <a:srgbClr val="FF0000"/>
                </a:solidFill>
                <a:latin typeface="+mn-lt"/>
              </a:rPr>
              <a:t>4 bytes</a:t>
            </a:r>
          </a:p>
          <a:p>
            <a:pPr eaLnBrk="1" hangingPunct="1">
              <a:defRPr/>
            </a:pPr>
            <a:r>
              <a:rPr dirty="0" lang="en-US" sz="2800">
                <a:latin typeface="+mn-lt"/>
              </a:rPr>
              <a:t>Characters stored in </a:t>
            </a:r>
            <a:r>
              <a:rPr dirty="0" lang="en-US" sz="2800">
                <a:solidFill>
                  <a:srgbClr val="FF0000"/>
                </a:solidFill>
                <a:latin typeface="+mn-lt"/>
              </a:rPr>
              <a:t>1 byte</a:t>
            </a:r>
          </a:p>
          <a:p>
            <a:pPr eaLnBrk="1" hangingPunct="1">
              <a:defRPr/>
            </a:pPr>
            <a:endParaRPr dirty="0" lang="en-US" sz="2800">
              <a:latin typeface="+mn-lt"/>
            </a:endParaRPr>
          </a:p>
          <a:p>
            <a:pPr eaLnBrk="1" hangingPunct="1">
              <a:defRPr/>
            </a:pPr>
            <a:r>
              <a:rPr dirty="0" lang="en-US" sz="2800">
                <a:latin charset="0" panose="020B0609020204030204" pitchFamily="49" typeface="Consolas"/>
              </a:rPr>
              <a:t>int num = 100;</a:t>
            </a:r>
          </a:p>
          <a:p>
            <a:pPr eaLnBrk="1" hangingPunct="1">
              <a:defRPr/>
            </a:pPr>
            <a:r>
              <a:rPr dirty="0" lang="en-US" sz="2800">
                <a:latin charset="0" panose="020B0609020204030204" pitchFamily="49" typeface="Consolas"/>
              </a:rPr>
              <a:t>char letter = ‘$’;</a:t>
            </a:r>
          </a:p>
          <a:p>
            <a:pPr eaLnBrk="1" hangingPunct="1">
              <a:defRPr/>
            </a:pPr>
            <a:endParaRPr dirty="0" lang="en-US" sz="2800">
              <a:latin charset="0" panose="020B0609020204030204" pitchFamily="49" typeface="Consolas"/>
            </a:endParaRPr>
          </a:p>
          <a:p>
            <a:pPr eaLnBrk="1" hangingPunct="1">
              <a:defRPr/>
            </a:pPr>
            <a:r>
              <a:rPr dirty="0" lang="en-US" sz="2800">
                <a:latin typeface="+mn-lt"/>
              </a:rPr>
              <a:t>Can we find the </a:t>
            </a:r>
            <a:r>
              <a:rPr dirty="0" lang="en-US" sz="2800">
                <a:solidFill>
                  <a:srgbClr val="0070C0"/>
                </a:solidFill>
                <a:latin typeface="+mn-lt"/>
              </a:rPr>
              <a:t>memory address </a:t>
            </a:r>
            <a:r>
              <a:rPr dirty="0" lang="en-US" sz="2800">
                <a:latin typeface="+mn-lt"/>
              </a:rPr>
              <a:t>of these variables??</a:t>
            </a:r>
          </a:p>
          <a:p>
            <a:pPr eaLnBrk="1" hangingPunct="1">
              <a:defRPr/>
            </a:pPr>
            <a:endParaRPr b="1" dirty="0" lang="en-US" sz="2800" u="sng">
              <a:latin typeface="+mn-lt"/>
            </a:endParaRPr>
          </a:p>
          <a:p>
            <a:pPr eaLnBrk="1" hangingPunct="1">
              <a:defRPr/>
            </a:pPr>
            <a:endParaRPr dirty="0" lang="en-US" sz="2800">
              <a:latin charset="0" panose="020B0609020204030204" pitchFamily="49" typeface="Consolas"/>
            </a:endParaRPr>
          </a:p>
        </p:txBody>
      </p:sp>
      <p:sp>
        <p:nvSpPr>
          <p:cNvPr id="84013" name="TextBox 3">
            <a:extLst>
              <a:ext uri="{FF2B5EF4-FFF2-40B4-BE49-F238E27FC236}">
                <a16:creationId xmlns:a16="http://schemas.microsoft.com/office/drawing/2014/main" id="{4481C109-D422-4161-9CEE-F1CEC23B038F}"/>
              </a:ext>
            </a:extLst>
          </p:cNvPr>
          <p:cNvSpPr txBox="1">
            <a:spLocks noChangeArrowheads="1"/>
          </p:cNvSpPr>
          <p:nvPr/>
        </p:nvSpPr>
        <p:spPr>
          <a:xfrm rot="2644544">
            <a:off x="6942138" y="4057650"/>
            <a:ext cx="15986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/>
            <a:r>
              <a:rPr altLang="en-PK" lang="en-US" sz="6600">
                <a:solidFill>
                  <a:srgbClr val="FF0000"/>
                </a:solidFill>
              </a:rPr>
              <a:t>100</a:t>
            </a:r>
            <a:endParaRPr altLang="en-PK" lang="en-PK" sz="6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0823262-8C20-4432-BB6A-E6694F3DECCD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Program Memory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2100C17-E39F-4B88-A1A1-60B26DC474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72200" y="1006475"/>
          <a:ext cx="2343150" cy="54864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 Byte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0" panose="020B0604020202020204" pitchFamily="34" typeface="Arial"/>
                          <a:cs charset="0" panose="020B0604020202020204" pitchFamily="34" typeface="Arial"/>
                        </a:rPr>
                        <a:t>$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0" panose="020B0604020202020204" pitchFamily="34" typeface="Arial"/>
                        <a:cs charset="0" panose="020B0604020202020204" pitchFamily="34" typeface="Arial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208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209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211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3767AD-9A9A-4C58-A9D4-74E0C612575A}"/>
              </a:ext>
            </a:extLst>
          </p:cNvPr>
          <p:cNvSpPr txBox="1"/>
          <p:nvPr/>
        </p:nvSpPr>
        <p:spPr>
          <a:xfrm>
            <a:off x="6172200" y="198438"/>
            <a:ext cx="2446338" cy="523875"/>
          </a:xfrm>
          <a:prstGeom prst="rect">
            <a:avLst/>
          </a:prstGeom>
          <a:noFill/>
        </p:spPr>
        <p:txBody>
          <a:bodyPr numCol="1" wrap="none">
            <a:spAutoFit/>
          </a:bodyPr>
          <a:lstStyle/>
          <a:p>
            <a:pPr eaLnBrk="1" hangingPunct="1">
              <a:defRPr/>
            </a:pPr>
            <a:r>
              <a:rPr dirty="0" lang="en-US" sz="2800">
                <a:solidFill>
                  <a:srgbClr val="0070C0"/>
                </a:solidFill>
                <a:latin typeface="+mn-lt"/>
              </a:rPr>
              <a:t>Memory (RAM)</a:t>
            </a:r>
            <a:endParaRPr altLang="en-PK" dirty="0" lang="en-PK" sz="2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63FFB-5A87-48E3-AEAB-1989FB1983ED}"/>
              </a:ext>
            </a:extLst>
          </p:cNvPr>
          <p:cNvSpPr txBox="1"/>
          <p:nvPr/>
        </p:nvSpPr>
        <p:spPr>
          <a:xfrm>
            <a:off x="628650" y="1701800"/>
            <a:ext cx="5543550" cy="3970318"/>
          </a:xfrm>
          <a:prstGeom prst="rect">
            <a:avLst/>
          </a:prstGeom>
          <a:noFill/>
        </p:spPr>
        <p:txBody>
          <a:bodyPr numCol="1">
            <a:spAutoFit/>
          </a:bodyPr>
          <a:lstStyle/>
          <a:p>
            <a:pPr eaLnBrk="1" hangingPunct="1">
              <a:defRPr/>
            </a:pPr>
            <a:r>
              <a:rPr dirty="0" lang="en-US" sz="2800">
                <a:latin typeface="+mn-lt"/>
              </a:rPr>
              <a:t>Integers are stored in </a:t>
            </a:r>
            <a:r>
              <a:rPr dirty="0" lang="en-US" sz="2800">
                <a:solidFill>
                  <a:srgbClr val="FF0000"/>
                </a:solidFill>
                <a:latin typeface="+mn-lt"/>
              </a:rPr>
              <a:t>4 bytes</a:t>
            </a:r>
          </a:p>
          <a:p>
            <a:pPr eaLnBrk="1" hangingPunct="1">
              <a:defRPr/>
            </a:pPr>
            <a:endParaRPr dirty="0" lang="en-US" sz="2800">
              <a:latin typeface="+mn-lt"/>
            </a:endParaRPr>
          </a:p>
          <a:p>
            <a:pPr eaLnBrk="1" hangingPunct="1">
              <a:defRPr/>
            </a:pPr>
            <a:r>
              <a:rPr dirty="0" lang="en-US" sz="2800">
                <a:latin charset="0" panose="020B0609020204030204" pitchFamily="49" typeface="Consolas"/>
              </a:rPr>
              <a:t>int num = 100;</a:t>
            </a:r>
          </a:p>
          <a:p>
            <a:pPr eaLnBrk="1" hangingPunct="1">
              <a:defRPr/>
            </a:pPr>
            <a:r>
              <a:rPr dirty="0" lang="en-US" sz="2800">
                <a:latin charset="0" panose="020B0609020204030204" pitchFamily="49" typeface="Consolas"/>
              </a:rPr>
              <a:t>char letter = ‘$’;</a:t>
            </a:r>
          </a:p>
          <a:p>
            <a:pPr eaLnBrk="1" hangingPunct="1">
              <a:defRPr/>
            </a:pPr>
            <a:endParaRPr dirty="0" lang="en-US" sz="2800">
              <a:latin charset="0" panose="020B0609020204030204" pitchFamily="49" typeface="Consolas"/>
            </a:endParaRPr>
          </a:p>
          <a:p>
            <a:pPr eaLnBrk="1" hangingPunct="1">
              <a:defRPr/>
            </a:pPr>
            <a:r>
              <a:rPr dirty="0" lang="en-US" sz="2800">
                <a:latin typeface="+mn-lt"/>
              </a:rPr>
              <a:t>Can we find the </a:t>
            </a:r>
            <a:r>
              <a:rPr dirty="0" lang="en-US" sz="2800">
                <a:solidFill>
                  <a:srgbClr val="0070C0"/>
                </a:solidFill>
                <a:latin typeface="+mn-lt"/>
              </a:rPr>
              <a:t>memory address </a:t>
            </a:r>
            <a:r>
              <a:rPr dirty="0" lang="en-US" sz="2800">
                <a:latin typeface="+mn-lt"/>
              </a:rPr>
              <a:t>of these variables??</a:t>
            </a:r>
          </a:p>
          <a:p>
            <a:pPr eaLnBrk="1" hangingPunct="1">
              <a:defRPr/>
            </a:pPr>
            <a:endParaRPr dirty="0" lang="en-US" sz="2800">
              <a:latin typeface="+mn-lt"/>
            </a:endParaRPr>
          </a:p>
          <a:p>
            <a:pPr eaLnBrk="1" hangingPunct="1">
              <a:defRPr/>
            </a:pPr>
            <a:r>
              <a:rPr dirty="0" err="1" lang="en-US" sz="2800">
                <a:latin charset="0" panose="020B0609020204030204" pitchFamily="49" typeface="Consolas"/>
              </a:rPr>
              <a:t>cout</a:t>
            </a:r>
            <a:r>
              <a:rPr dirty="0" lang="en-US" sz="2800">
                <a:latin charset="0" panose="020B0609020204030204" pitchFamily="49" typeface="Consolas"/>
              </a:rPr>
              <a:t>&lt;&lt; </a:t>
            </a:r>
            <a:r>
              <a:rPr dirty="0" lang="en-US" sz="2800">
                <a:solidFill>
                  <a:srgbClr val="FF0000"/>
                </a:solidFill>
                <a:latin charset="0" panose="020B0609020204030204" pitchFamily="49" typeface="Consolas"/>
              </a:rPr>
              <a:t>&amp;</a:t>
            </a:r>
            <a:r>
              <a:rPr dirty="0" lang="en-US" sz="2800">
                <a:latin charset="0" panose="020B0609020204030204" pitchFamily="49" typeface="Consolas"/>
              </a:rPr>
              <a:t>num;</a:t>
            </a:r>
          </a:p>
        </p:txBody>
      </p:sp>
      <p:sp>
        <p:nvSpPr>
          <p:cNvPr id="88109" name="TextBox 3">
            <a:extLst>
              <a:ext uri="{FF2B5EF4-FFF2-40B4-BE49-F238E27FC236}">
                <a16:creationId xmlns:a16="http://schemas.microsoft.com/office/drawing/2014/main" id="{897EA86B-689B-427B-A6FC-2C1706FB531E}"/>
              </a:ext>
            </a:extLst>
          </p:cNvPr>
          <p:cNvSpPr txBox="1">
            <a:spLocks noChangeArrowheads="1"/>
          </p:cNvSpPr>
          <p:nvPr/>
        </p:nvSpPr>
        <p:spPr>
          <a:xfrm rot="2644544">
            <a:off x="6942138" y="4057650"/>
            <a:ext cx="15986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/>
            <a:r>
              <a:rPr altLang="en-PK" lang="en-US" sz="6600">
                <a:solidFill>
                  <a:srgbClr val="FF0000"/>
                </a:solidFill>
              </a:rPr>
              <a:t>100</a:t>
            </a:r>
            <a:endParaRPr altLang="en-PK" lang="en-PK" sz="6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B4ED4483-62DE-481F-9299-173051980E04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Program Memory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865940-7A08-4FB6-A27A-9EEF4248D1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72200" y="1006475"/>
          <a:ext cx="2343150" cy="54864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 Byte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0" panose="020B0604020202020204" pitchFamily="34" typeface="Arial"/>
                          <a:cs charset="0" panose="020B0604020202020204" pitchFamily="34" typeface="Arial"/>
                        </a:rPr>
                        <a:t>$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0" panose="020B0604020202020204" pitchFamily="34" typeface="Arial"/>
                        <a:cs charset="0" panose="020B0604020202020204" pitchFamily="34" typeface="Arial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208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209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211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FCE4DB-BDED-47CF-9BB0-4258B09ED4A6}"/>
              </a:ext>
            </a:extLst>
          </p:cNvPr>
          <p:cNvSpPr txBox="1"/>
          <p:nvPr/>
        </p:nvSpPr>
        <p:spPr>
          <a:xfrm>
            <a:off x="6172200" y="198438"/>
            <a:ext cx="2446338" cy="523875"/>
          </a:xfrm>
          <a:prstGeom prst="rect">
            <a:avLst/>
          </a:prstGeom>
          <a:noFill/>
        </p:spPr>
        <p:txBody>
          <a:bodyPr numCol="1" wrap="none">
            <a:spAutoFit/>
          </a:bodyPr>
          <a:lstStyle/>
          <a:p>
            <a:pPr eaLnBrk="1" hangingPunct="1">
              <a:defRPr/>
            </a:pPr>
            <a:r>
              <a:rPr dirty="0" lang="en-US" sz="2800">
                <a:solidFill>
                  <a:srgbClr val="0070C0"/>
                </a:solidFill>
                <a:latin typeface="+mn-lt"/>
              </a:rPr>
              <a:t>Memory (RAM)</a:t>
            </a:r>
            <a:endParaRPr altLang="en-PK" dirty="0" lang="en-PK" sz="2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C2C23-1040-428A-926A-298304BEF161}"/>
              </a:ext>
            </a:extLst>
          </p:cNvPr>
          <p:cNvSpPr txBox="1"/>
          <p:nvPr/>
        </p:nvSpPr>
        <p:spPr>
          <a:xfrm>
            <a:off x="628650" y="1701800"/>
            <a:ext cx="5543550" cy="1815882"/>
          </a:xfrm>
          <a:prstGeom prst="rect">
            <a:avLst/>
          </a:prstGeom>
          <a:noFill/>
        </p:spPr>
        <p:txBody>
          <a:bodyPr numCol="1">
            <a:spAutoFit/>
          </a:bodyPr>
          <a:lstStyle/>
          <a:p>
            <a:pPr eaLnBrk="1" hangingPunct="1">
              <a:defRPr/>
            </a:pPr>
            <a:r>
              <a:rPr dirty="0" lang="en-US" sz="2800">
                <a:latin charset="0" panose="020B0609020204030204" pitchFamily="49" typeface="Consolas"/>
              </a:rPr>
              <a:t>int num = 100;</a:t>
            </a:r>
          </a:p>
          <a:p>
            <a:pPr eaLnBrk="1" hangingPunct="1">
              <a:defRPr/>
            </a:pPr>
            <a:r>
              <a:rPr dirty="0" lang="en-US" sz="2800">
                <a:latin charset="0" panose="020B0609020204030204" pitchFamily="49" typeface="Consolas"/>
              </a:rPr>
              <a:t>char letter = ‘$’;</a:t>
            </a:r>
          </a:p>
          <a:p>
            <a:pPr eaLnBrk="1" hangingPunct="1">
              <a:defRPr/>
            </a:pPr>
            <a:endParaRPr dirty="0" lang="en-US" sz="2800">
              <a:latin typeface="+mn-lt"/>
            </a:endParaRPr>
          </a:p>
          <a:p>
            <a:pPr eaLnBrk="1" hangingPunct="1">
              <a:defRPr/>
            </a:pPr>
            <a:r>
              <a:rPr dirty="0" err="1" lang="en-US" sz="2800">
                <a:latin charset="0" panose="020B0609020204030204" pitchFamily="49" typeface="Consolas"/>
              </a:rPr>
              <a:t>cout</a:t>
            </a:r>
            <a:r>
              <a:rPr dirty="0" lang="en-US" sz="2800">
                <a:latin charset="0" panose="020B0609020204030204" pitchFamily="49" typeface="Consolas"/>
              </a:rPr>
              <a:t>&lt;&lt; </a:t>
            </a:r>
            <a:r>
              <a:rPr dirty="0" lang="en-US" sz="2800">
                <a:solidFill>
                  <a:srgbClr val="FF0000"/>
                </a:solidFill>
                <a:latin charset="0" panose="020B0609020204030204" pitchFamily="49" typeface="Consolas"/>
              </a:rPr>
              <a:t>&amp;</a:t>
            </a:r>
            <a:r>
              <a:rPr dirty="0" lang="en-US" sz="2800">
                <a:latin charset="0" panose="020B0609020204030204" pitchFamily="49" typeface="Consolas"/>
              </a:rPr>
              <a:t>num;</a:t>
            </a:r>
          </a:p>
        </p:txBody>
      </p:sp>
      <p:sp>
        <p:nvSpPr>
          <p:cNvPr id="90157" name="TextBox 3">
            <a:extLst>
              <a:ext uri="{FF2B5EF4-FFF2-40B4-BE49-F238E27FC236}">
                <a16:creationId xmlns:a16="http://schemas.microsoft.com/office/drawing/2014/main" id="{893AD69E-3044-4FD3-8913-02100FF2C07F}"/>
              </a:ext>
            </a:extLst>
          </p:cNvPr>
          <p:cNvSpPr txBox="1">
            <a:spLocks noChangeArrowheads="1"/>
          </p:cNvSpPr>
          <p:nvPr/>
        </p:nvSpPr>
        <p:spPr>
          <a:xfrm rot="2644544">
            <a:off x="6942138" y="4057650"/>
            <a:ext cx="15986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/>
            <a:r>
              <a:rPr altLang="en-PK" lang="en-US" sz="6600">
                <a:solidFill>
                  <a:srgbClr val="FF0000"/>
                </a:solidFill>
              </a:rPr>
              <a:t>100</a:t>
            </a:r>
            <a:endParaRPr altLang="en-PK" lang="en-PK" sz="6600">
              <a:solidFill>
                <a:srgbClr val="FF0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6F790B-3D17-4560-BC4D-792F100D405D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4433888"/>
          <a:ext cx="5943601" cy="1595437"/>
        </p:xfrm>
        <a:graphic>
          <a:graphicData uri="http://schemas.openxmlformats.org/drawingml/2006/table">
            <a:tbl>
              <a:tblPr bandRow="1" firstRow="1">
                <a:tableStyleId>{7E9639D4-E3E2-4D34-9284-5A2195B3D0D7}</a:tableStyleId>
              </a:tblPr>
              <a:tblGrid>
                <a:gridCol w="2111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7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959">
                <a:tc>
                  <a:txBody>
                    <a:bodyPr numCol="1"/>
                    <a:lstStyle/>
                    <a:p>
                      <a:r>
                        <a:rPr dirty="0" lang="en-US" sz="2400"/>
                        <a:t>Variable Name</a:t>
                      </a:r>
                      <a:endParaRPr altLang="en-PK" dirty="0" lang="en-PK" sz="2400"/>
                    </a:p>
                  </a:txBody>
                  <a:tcPr marB="45747" marT="457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z="2400"/>
                        <a:t>Data Type</a:t>
                      </a:r>
                      <a:endParaRPr altLang="en-PK" dirty="0" lang="en-PK" sz="2400"/>
                    </a:p>
                  </a:txBody>
                  <a:tcPr marB="45747" marT="45747"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z="2400"/>
                        <a:t>Starting Address</a:t>
                      </a:r>
                      <a:endParaRPr altLang="en-PK" dirty="0" lang="en-PK" sz="2400"/>
                    </a:p>
                  </a:txBody>
                  <a:tcPr marB="45747" marT="45747"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39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2400"/>
                        <a:t>num</a:t>
                      </a:r>
                      <a:endParaRPr altLang="en-PK" dirty="0" lang="en-PK" sz="2400"/>
                    </a:p>
                  </a:txBody>
                  <a:tcPr marB="45747" marT="45747"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2400"/>
                        <a:t>int </a:t>
                      </a:r>
                      <a:endParaRPr altLang="en-PK" dirty="0" lang="en-PK" sz="2400"/>
                    </a:p>
                  </a:txBody>
                  <a:tcPr marB="45747" marT="45747"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2400"/>
                        <a:t>208</a:t>
                      </a:r>
                      <a:endParaRPr altLang="en-PK" dirty="0" lang="en-PK" sz="2400"/>
                    </a:p>
                  </a:txBody>
                  <a:tcPr marB="45747" marT="45747"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39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2400"/>
                        <a:t>letter</a:t>
                      </a:r>
                      <a:endParaRPr altLang="en-PK" dirty="0" lang="en-PK" sz="2400"/>
                    </a:p>
                  </a:txBody>
                  <a:tcPr marB="45747" marT="45747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2400"/>
                        <a:t>char</a:t>
                      </a:r>
                      <a:endParaRPr altLang="en-PK" dirty="0" lang="en-PK" sz="2400"/>
                    </a:p>
                  </a:txBody>
                  <a:tcPr marB="45747" marT="45747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2400"/>
                        <a:t>205</a:t>
                      </a:r>
                      <a:endParaRPr altLang="en-PK" dirty="0" lang="en-PK" sz="2400"/>
                    </a:p>
                  </a:txBody>
                  <a:tcPr marB="45747" marT="457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137E34C-C5A1-472D-87AE-2B02B7A946A4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Program Memory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A752F54-0F06-4ABD-AD86-24D01F7974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72200" y="1006475"/>
          <a:ext cx="2343150" cy="54864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 Byte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0" panose="020B0604020202020204" pitchFamily="34" typeface="Arial"/>
                          <a:cs charset="0" panose="020B0604020202020204" pitchFamily="34" typeface="Arial"/>
                        </a:rPr>
                        <a:t>$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0" panose="020B0604020202020204" pitchFamily="34" typeface="Arial"/>
                        <a:cs charset="0" panose="020B0604020202020204" pitchFamily="34" typeface="Arial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208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209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211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b="0" cap="none" dirty="0" lang="en-US" spc="0" sz="2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altLang="en-PK" b="0" cap="none" dirty="0" lang="en-PK" spc="0" sz="2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 numCol="1"/>
                    <a:lstStyle/>
                    <a:p>
                      <a:endParaRPr altLang="en-PK" b="0" cap="none" dirty="0" lang="en-PK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A83C66-1D7D-406B-BF17-D5D0DBC342BB}"/>
              </a:ext>
            </a:extLst>
          </p:cNvPr>
          <p:cNvSpPr txBox="1"/>
          <p:nvPr/>
        </p:nvSpPr>
        <p:spPr>
          <a:xfrm>
            <a:off x="6172200" y="198438"/>
            <a:ext cx="2446338" cy="523875"/>
          </a:xfrm>
          <a:prstGeom prst="rect">
            <a:avLst/>
          </a:prstGeom>
          <a:noFill/>
        </p:spPr>
        <p:txBody>
          <a:bodyPr numCol="1" wrap="none">
            <a:spAutoFit/>
          </a:bodyPr>
          <a:lstStyle/>
          <a:p>
            <a:pPr eaLnBrk="1" hangingPunct="1">
              <a:defRPr/>
            </a:pPr>
            <a:r>
              <a:rPr dirty="0" lang="en-US" sz="2800">
                <a:solidFill>
                  <a:srgbClr val="0070C0"/>
                </a:solidFill>
                <a:latin typeface="+mn-lt"/>
              </a:rPr>
              <a:t>Memory (RAM)</a:t>
            </a:r>
            <a:endParaRPr altLang="en-PK" dirty="0" lang="en-PK" sz="2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E8B81-0812-4167-816D-120FFFFCEAF9}"/>
              </a:ext>
            </a:extLst>
          </p:cNvPr>
          <p:cNvSpPr txBox="1"/>
          <p:nvPr/>
        </p:nvSpPr>
        <p:spPr>
          <a:xfrm>
            <a:off x="628650" y="1701800"/>
            <a:ext cx="5695950" cy="1815882"/>
          </a:xfrm>
          <a:prstGeom prst="rect">
            <a:avLst/>
          </a:prstGeom>
          <a:noFill/>
        </p:spPr>
        <p:txBody>
          <a:bodyPr numCol="1">
            <a:spAutoFit/>
          </a:bodyPr>
          <a:lstStyle/>
          <a:p>
            <a:pPr eaLnBrk="1" hangingPunct="1">
              <a:defRPr/>
            </a:pPr>
            <a:r>
              <a:rPr dirty="0" lang="en-US" sz="2800">
                <a:latin charset="0" panose="020B0609020204030204" pitchFamily="49" typeface="Consolas"/>
              </a:rPr>
              <a:t>int num = 100;</a:t>
            </a:r>
          </a:p>
          <a:p>
            <a:pPr eaLnBrk="1" hangingPunct="1">
              <a:defRPr/>
            </a:pPr>
            <a:r>
              <a:rPr dirty="0" lang="en-US" sz="2800">
                <a:latin charset="0" panose="020B0609020204030204" pitchFamily="49" typeface="Consolas"/>
              </a:rPr>
              <a:t>char letter = ‘$’;</a:t>
            </a:r>
          </a:p>
          <a:p>
            <a:pPr eaLnBrk="1" hangingPunct="1">
              <a:defRPr/>
            </a:pPr>
            <a:endParaRPr dirty="0" lang="en-US" sz="2800">
              <a:latin typeface="+mn-lt"/>
            </a:endParaRPr>
          </a:p>
          <a:p>
            <a:pPr eaLnBrk="1" hangingPunct="1">
              <a:defRPr/>
            </a:pPr>
            <a:r>
              <a:rPr dirty="0" err="1" lang="en-US" sz="2800">
                <a:latin charset="0" panose="020B0609020204030204" pitchFamily="49" typeface="Consolas"/>
              </a:rPr>
              <a:t>cout</a:t>
            </a:r>
            <a:r>
              <a:rPr dirty="0" lang="en-US" sz="2800">
                <a:latin charset="0" panose="020B0609020204030204" pitchFamily="49" typeface="Consolas"/>
              </a:rPr>
              <a:t>&lt;&lt; </a:t>
            </a:r>
            <a:r>
              <a:rPr dirty="0" lang="en-US" sz="2800">
                <a:solidFill>
                  <a:srgbClr val="FF0000"/>
                </a:solidFill>
                <a:latin charset="0" panose="020B0609020204030204" pitchFamily="49" typeface="Consolas"/>
              </a:rPr>
              <a:t>&amp;</a:t>
            </a:r>
            <a:r>
              <a:rPr dirty="0" lang="en-US" sz="2800">
                <a:latin charset="0" panose="020B0609020204030204" pitchFamily="49" typeface="Consolas"/>
              </a:rPr>
              <a:t>num; </a:t>
            </a:r>
            <a:r>
              <a:rPr dirty="0" lang="en-US" sz="2400">
                <a:solidFill>
                  <a:srgbClr val="00B050"/>
                </a:solidFill>
                <a:latin charset="0" panose="020B0609020204030204" pitchFamily="49" typeface="Consolas"/>
              </a:rPr>
              <a:t>//prints 208</a:t>
            </a:r>
            <a:endParaRPr dirty="0" lang="en-US" sz="2800">
              <a:solidFill>
                <a:srgbClr val="00B050"/>
              </a:solidFill>
              <a:latin charset="0" panose="020B0609020204030204" pitchFamily="49" typeface="Consolas"/>
            </a:endParaRPr>
          </a:p>
        </p:txBody>
      </p:sp>
      <p:sp>
        <p:nvSpPr>
          <p:cNvPr id="92205" name="TextBox 3">
            <a:extLst>
              <a:ext uri="{FF2B5EF4-FFF2-40B4-BE49-F238E27FC236}">
                <a16:creationId xmlns:a16="http://schemas.microsoft.com/office/drawing/2014/main" id="{70F6C63F-CE22-44CB-B825-E819128DB815}"/>
              </a:ext>
            </a:extLst>
          </p:cNvPr>
          <p:cNvSpPr txBox="1">
            <a:spLocks noChangeArrowheads="1"/>
          </p:cNvSpPr>
          <p:nvPr/>
        </p:nvSpPr>
        <p:spPr>
          <a:xfrm rot="2644544">
            <a:off x="6942138" y="4057650"/>
            <a:ext cx="15986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/>
            <a:r>
              <a:rPr altLang="en-PK" lang="en-US" sz="6600">
                <a:solidFill>
                  <a:srgbClr val="FF0000"/>
                </a:solidFill>
              </a:rPr>
              <a:t>100</a:t>
            </a:r>
            <a:endParaRPr altLang="en-PK" lang="en-PK" sz="6600">
              <a:solidFill>
                <a:srgbClr val="FF0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0C5AEA-7BDA-4081-A73F-57C0476B23FE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4433888"/>
          <a:ext cx="5943601" cy="1595437"/>
        </p:xfrm>
        <a:graphic>
          <a:graphicData uri="http://schemas.openxmlformats.org/drawingml/2006/table">
            <a:tbl>
              <a:tblPr bandRow="1" firstRow="1">
                <a:tableStyleId>{7E9639D4-E3E2-4D34-9284-5A2195B3D0D7}</a:tableStyleId>
              </a:tblPr>
              <a:tblGrid>
                <a:gridCol w="2111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7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959">
                <a:tc>
                  <a:txBody>
                    <a:bodyPr numCol="1"/>
                    <a:lstStyle/>
                    <a:p>
                      <a:r>
                        <a:rPr dirty="0" lang="en-US" sz="2400"/>
                        <a:t>Variable Name</a:t>
                      </a:r>
                      <a:endParaRPr altLang="en-PK" dirty="0" lang="en-PK" sz="2400"/>
                    </a:p>
                  </a:txBody>
                  <a:tcPr marB="45747" marT="457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z="2400"/>
                        <a:t>Data Type</a:t>
                      </a:r>
                      <a:endParaRPr altLang="en-PK" dirty="0" lang="en-PK" sz="2400"/>
                    </a:p>
                  </a:txBody>
                  <a:tcPr marB="45747" marT="45747"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z="2400"/>
                        <a:t>Starting Address</a:t>
                      </a:r>
                      <a:endParaRPr altLang="en-PK" dirty="0" lang="en-PK" sz="2400"/>
                    </a:p>
                  </a:txBody>
                  <a:tcPr marB="45747" marT="45747"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39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2400"/>
                        <a:t>num</a:t>
                      </a:r>
                      <a:endParaRPr altLang="en-PK" dirty="0" lang="en-PK" sz="2400"/>
                    </a:p>
                  </a:txBody>
                  <a:tcPr marB="45747" marT="45747"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2400"/>
                        <a:t>int </a:t>
                      </a:r>
                      <a:endParaRPr altLang="en-PK" dirty="0" lang="en-PK" sz="2400"/>
                    </a:p>
                  </a:txBody>
                  <a:tcPr marB="45747" marT="45747"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2400"/>
                        <a:t>208</a:t>
                      </a:r>
                      <a:endParaRPr altLang="en-PK" dirty="0" lang="en-PK" sz="2400"/>
                    </a:p>
                  </a:txBody>
                  <a:tcPr marB="45747" marT="45747"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39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2400"/>
                        <a:t>letter</a:t>
                      </a:r>
                      <a:endParaRPr altLang="en-PK" dirty="0" lang="en-PK" sz="2400"/>
                    </a:p>
                  </a:txBody>
                  <a:tcPr marB="45747" marT="45747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2400"/>
                        <a:t>char</a:t>
                      </a:r>
                      <a:endParaRPr altLang="en-PK" dirty="0" lang="en-PK" sz="2400"/>
                    </a:p>
                  </a:txBody>
                  <a:tcPr marB="45747" marT="45747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2400"/>
                        <a:t>205</a:t>
                      </a:r>
                      <a:endParaRPr altLang="en-PK" dirty="0" lang="en-PK" sz="2400"/>
                    </a:p>
                  </a:txBody>
                  <a:tcPr marB="45747" marT="457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Company>PEARSON</Company>
  <Words>2219</Words>
  <Paragraphs>624</Paragraphs>
  <Slides>46</Slides>
  <Notes>16</Notes>
  <TotalTime>4846</TotalTime>
  <HiddenSlides>0</HiddenSlides>
  <MMClips>0</MMClips>
  <ScaleCrop>false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baseType="lpstr" size="54">
      <vt:lpstr>Arial</vt:lpstr>
      <vt:lpstr>Calibri</vt:lpstr>
      <vt:lpstr>Calibri Light</vt:lpstr>
      <vt:lpstr>Consolas</vt:lpstr>
      <vt:lpstr>Courier New</vt:lpstr>
      <vt:lpstr>Trebuchet MS</vt:lpstr>
      <vt:lpstr>Wingdings</vt:lpstr>
      <vt:lpstr>Office Theme</vt:lpstr>
      <vt:lpstr>PowerPoint Presentation</vt:lpstr>
      <vt:lpstr>PowerPoint Presentation</vt:lpstr>
      <vt:lpstr>Program Memory</vt:lpstr>
      <vt:lpstr>Program Memory</vt:lpstr>
      <vt:lpstr>Program Memory</vt:lpstr>
      <vt:lpstr>Program Memory</vt:lpstr>
      <vt:lpstr>Program Memory</vt:lpstr>
      <vt:lpstr>Program Memory</vt:lpstr>
      <vt:lpstr>Program Memory</vt:lpstr>
      <vt:lpstr>Pointer Variables</vt:lpstr>
      <vt:lpstr>Pointer Variables</vt:lpstr>
      <vt:lpstr>Pointer Variables</vt:lpstr>
      <vt:lpstr>The dereference Operator</vt:lpstr>
      <vt:lpstr>The dereference Operator</vt:lpstr>
      <vt:lpstr>The dereference Operator</vt:lpstr>
      <vt:lpstr>Dereferencing Pointer Example</vt:lpstr>
      <vt:lpstr>Pointer Assignment and Dereferencing</vt:lpstr>
      <vt:lpstr>Dynamic Memory Allocation</vt:lpstr>
      <vt:lpstr>Differences between Static and Dynamic Memory Allocation</vt:lpstr>
      <vt:lpstr>Dynamic Memory Allocation</vt:lpstr>
      <vt:lpstr>Dynamic Memory Allocation</vt:lpstr>
      <vt:lpstr>Example</vt:lpstr>
      <vt:lpstr>Example</vt:lpstr>
      <vt:lpstr>Aliasing</vt:lpstr>
      <vt:lpstr>Aliasing</vt:lpstr>
      <vt:lpstr>Aliasing</vt:lpstr>
      <vt:lpstr>Dangling Pointers</vt:lpstr>
      <vt:lpstr>Dangling Pointers</vt:lpstr>
      <vt:lpstr>Dangling Pointers</vt:lpstr>
      <vt:lpstr>Dangling Pointers</vt:lpstr>
      <vt:lpstr>Errors due to Dangling Pointers</vt:lpstr>
      <vt:lpstr>Avoiding a Dangling Pointer</vt:lpstr>
      <vt:lpstr>Returning Memory to the Heap</vt:lpstr>
      <vt:lpstr>Returning Memory to the Heap</vt:lpstr>
      <vt:lpstr>Memory Leaking</vt:lpstr>
      <vt:lpstr>Memory Leaking</vt:lpstr>
      <vt:lpstr>Memory Leaks</vt:lpstr>
      <vt:lpstr>Memory Leaking and Dangling Pointers</vt:lpstr>
      <vt:lpstr>Null Address</vt:lpstr>
      <vt:lpstr>Null Address</vt:lpstr>
      <vt:lpstr>Pointers Data-Type</vt:lpstr>
      <vt:lpstr>Pointers Type</vt:lpstr>
      <vt:lpstr>Void Pointer</vt:lpstr>
      <vt:lpstr>Void Pointer</vt:lpstr>
      <vt:lpstr>Casting pointers</vt:lpstr>
      <vt:lpstr>Casting pointers</vt:lpstr>
    </vt:vector>
  </TitlesOfParts>
  <LinksUpToDate>false</LinksUpToDate>
  <SharedDoc>false</SharedDoc>
  <HyperlinksChanged>false</HyperlinksChanged>
  <Application>Microsoft Office PowerPoint</Application>
  <AppVersion>16.0000</AppVersion>
  <PresentationFormat>On-screen Show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2011-02-16T20:47:20Z</dcterms:created>
  <dc:creator>Tony Gaddis</dc:creator>
  <cp:lastModifiedBy>hira naveed</cp:lastModifiedBy>
  <dcterms:modified xsi:type="dcterms:W3CDTF">2022-02-12T14:31:03Z</dcterms:modified>
  <cp:revision>197</cp:revision>
  <dc:subject>Pointers</dc:subject>
  <dc:title>Chapter 9</dc:title>
</cp:coreProperties>
</file>