
<file path=[Content_Types].xml><?xml version="1.0" encoding="utf-8"?>
<Types xmlns="http://schemas.openxmlformats.org/package/2006/content-types">
  <Default ContentType="image/x-emf" Extension="emf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04.xml"/>
  <Override ContentType="application/vnd.openxmlformats-officedocument.presentationml.slide+xml" PartName="/ppt/slides/slide105.xml"/>
  <Override ContentType="application/vnd.openxmlformats-officedocument.presentationml.slide+xml" PartName="/ppt/slides/slide106.xml"/>
  <Override ContentType="application/vnd.openxmlformats-officedocument.presentationml.slide+xml" PartName="/ppt/slides/slide107.xml"/>
  <Override ContentType="application/vnd.openxmlformats-officedocument.presentationml.slide+xml" PartName="/ppt/slides/slide108.xml"/>
  <Override ContentType="application/vnd.openxmlformats-officedocument.presentationml.slide+xml" PartName="/ppt/slides/slide109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111.xml"/>
  <Override ContentType="application/vnd.openxmlformats-officedocument.presentationml.slide+xml" PartName="/ppt/slides/slide112.xml"/>
  <Override ContentType="application/vnd.openxmlformats-officedocument.presentationml.slide+xml" PartName="/ppt/slides/slide113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</p:sldIdLst>
  <p:sldSz cx="9144000" cy="6858000" type="screen4x3"/>
  <p:notesSz cx="6858000" cy="91440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5pPr>
    <a:lvl6pPr algn="l" defTabSz="914400" eaLnBrk="1" hangingPunct="1" latinLnBrk="0" marL="2286000" rtl="0"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6pPr>
    <a:lvl7pPr algn="l" defTabSz="914400" eaLnBrk="1" hangingPunct="1" latinLnBrk="0" marL="2743200" rtl="0"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7pPr>
    <a:lvl8pPr algn="l" defTabSz="914400" eaLnBrk="1" hangingPunct="1" latinLnBrk="0" marL="3200400" rtl="0"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8pPr>
    <a:lvl9pPr algn="l" defTabSz="914400" eaLnBrk="1" hangingPunct="1" latinLnBrk="0" marL="3657600" rtl="0"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050"/>
    <a:srgbClr val="FFC754"/>
    <a:srgbClr val="0489A8"/>
    <a:srgbClr val="FF904F"/>
    <a:srgbClr val="E52C65"/>
    <a:srgbClr val="592D60"/>
    <a:srgbClr val="33BBD3"/>
    <a:srgbClr val="74A8BC"/>
    <a:srgbClr val="36BAD4"/>
    <a:srgbClr val="4B4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b="0" g="0" r="0"/>
        </a:fontRef>
        <a:schemeClr val="tx1"/>
      </a:tcTxStyle>
      <a:tcStyle>
        <a:tcBdr>
          <a:left>
            <a:ln cmpd="sng" w="12700">
              <a:solidFill>
                <a:schemeClr val="tx1"/>
              </a:solidFill>
            </a:ln>
          </a:left>
          <a:right>
            <a:ln cmpd="sng" w="12700">
              <a:solidFill>
                <a:schemeClr val="tx1"/>
              </a:solidFill>
            </a:ln>
          </a:right>
          <a:top>
            <a:ln cmpd="sng" w="12700">
              <a:solidFill>
                <a:schemeClr val="tx1"/>
              </a:solidFill>
            </a:ln>
          </a:top>
          <a:bottom>
            <a:ln cmpd="sng" w="12700">
              <a:solidFill>
                <a:schemeClr val="tx1"/>
              </a:solidFill>
            </a:ln>
          </a:bottom>
          <a:insideH>
            <a:ln cmpd="sng" w="12700">
              <a:solidFill>
                <a:schemeClr val="tx1"/>
              </a:solidFill>
            </a:ln>
          </a:insideH>
          <a:insideV>
            <a:ln cmpd="sng" w="12700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b="0" g="0" r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b="0" g="0" r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autoAdjust="0" sz="19926"/>
    <p:restoredTop sz="94660"/>
  </p:normalViewPr>
  <p:slideViewPr>
    <p:cSldViewPr>
      <p:cViewPr varScale="1">
        <p:scale>
          <a:sx d="100" n="69"/>
          <a:sy d="100" n="69"/>
        </p:scale>
        <p:origin x="1036" y="44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-1056"/>
    </p:cViewPr>
  </p:sorterViewPr>
  <p:gridSpacing cx="76200" cy="76200"/>
</p:viewPr>
</file>

<file path=ppt/_rels/presentation.xml.rels><?xml version="1.0" encoding="UTF-8" standalone="yes"?><Relationships xmlns="http://schemas.openxmlformats.org/package/2006/relationships"><Relationship Id="rId116" Target="slides/slide110.xml" Type="http://schemas.openxmlformats.org/officeDocument/2006/relationships/slide"/><Relationship Id="rId106" Target="slides/slide100.xml" Type="http://schemas.openxmlformats.org/officeDocument/2006/relationships/slide"/><Relationship Id="rId115" Target="slides/slide109.xml" Type="http://schemas.openxmlformats.org/officeDocument/2006/relationships/slide"/><Relationship Id="rId99" Target="slides/slide93.xml" Type="http://schemas.openxmlformats.org/officeDocument/2006/relationships/slide"/><Relationship Id="rId114" Target="slides/slide108.xml" Type="http://schemas.openxmlformats.org/officeDocument/2006/relationships/slide"/><Relationship Id="rId98" Target="slides/slide92.xml" Type="http://schemas.openxmlformats.org/officeDocument/2006/relationships/slide"/><Relationship Id="rId93" Target="slides/slide87.xml" Type="http://schemas.openxmlformats.org/officeDocument/2006/relationships/slide"/><Relationship Id="rId92" Target="slides/slide86.xml" Type="http://schemas.openxmlformats.org/officeDocument/2006/relationships/slide"/><Relationship Id="rId91" Target="slides/slide85.xml" Type="http://schemas.openxmlformats.org/officeDocument/2006/relationships/slide"/><Relationship Id="rId90" Target="slides/slide84.xml" Type="http://schemas.openxmlformats.org/officeDocument/2006/relationships/slide"/><Relationship Id="rId83" Target="slides/slide77.xml" Type="http://schemas.openxmlformats.org/officeDocument/2006/relationships/slide"/><Relationship Id="rId82" Target="slides/slide76.xml" Type="http://schemas.openxmlformats.org/officeDocument/2006/relationships/slide"/><Relationship Id="rId81" Target="slides/slide75.xml" Type="http://schemas.openxmlformats.org/officeDocument/2006/relationships/slide"/><Relationship Id="rId80" Target="slides/slide74.xml" Type="http://schemas.openxmlformats.org/officeDocument/2006/relationships/slide"/><Relationship Id="rId73" Target="slides/slide67.xml" Type="http://schemas.openxmlformats.org/officeDocument/2006/relationships/slide"/><Relationship Id="rId72" Target="slides/slide66.xml" Type="http://schemas.openxmlformats.org/officeDocument/2006/relationships/slide"/><Relationship Id="rId71" Target="slides/slide65.xml" Type="http://schemas.openxmlformats.org/officeDocument/2006/relationships/slide"/><Relationship Id="rId70" Target="slides/slide64.xml" Type="http://schemas.openxmlformats.org/officeDocument/2006/relationships/slide"/><Relationship Id="rId113" Target="slides/slide107.xml" Type="http://schemas.openxmlformats.org/officeDocument/2006/relationships/slide"/><Relationship Id="rId97" Target="slides/slide91.xml" Type="http://schemas.openxmlformats.org/officeDocument/2006/relationships/slide"/><Relationship Id="rId63" Target="slides/slide57.xml" Type="http://schemas.openxmlformats.org/officeDocument/2006/relationships/slide"/><Relationship Id="rId112" Target="slides/slide106.xml" Type="http://schemas.openxmlformats.org/officeDocument/2006/relationships/slide"/><Relationship Id="rId96" Target="slides/slide90.xml" Type="http://schemas.openxmlformats.org/officeDocument/2006/relationships/slide"/><Relationship Id="rId62" Target="slides/slide56.xml" Type="http://schemas.openxmlformats.org/officeDocument/2006/relationships/slide"/><Relationship Id="rId111" Target="slides/slide105.xml" Type="http://schemas.openxmlformats.org/officeDocument/2006/relationships/slide"/><Relationship Id="rId95" Target="slides/slide89.xml" Type="http://schemas.openxmlformats.org/officeDocument/2006/relationships/slide"/><Relationship Id="rId61" Target="slides/slide55.xml" Type="http://schemas.openxmlformats.org/officeDocument/2006/relationships/slide"/><Relationship Id="rId110" Target="slides/slide104.xml" Type="http://schemas.openxmlformats.org/officeDocument/2006/relationships/slide"/><Relationship Id="rId94" Target="slides/slide88.xml" Type="http://schemas.openxmlformats.org/officeDocument/2006/relationships/slide"/><Relationship Id="rId60" Target="slides/slide54.xml" Type="http://schemas.openxmlformats.org/officeDocument/2006/relationships/slide"/><Relationship Id="rId103" Target="slides/slide97.xml" Type="http://schemas.openxmlformats.org/officeDocument/2006/relationships/slide"/><Relationship Id="rId87" Target="slides/slide81.xml" Type="http://schemas.openxmlformats.org/officeDocument/2006/relationships/slide"/><Relationship Id="rId53" Target="slides/slide47.xml" Type="http://schemas.openxmlformats.org/officeDocument/2006/relationships/slide"/><Relationship Id="rId102" Target="slides/slide96.xml" Type="http://schemas.openxmlformats.org/officeDocument/2006/relationships/slide"/><Relationship Id="rId86" Target="slides/slide80.xml" Type="http://schemas.openxmlformats.org/officeDocument/2006/relationships/slide"/><Relationship Id="rId52" Target="slides/slide46.xml" Type="http://schemas.openxmlformats.org/officeDocument/2006/relationships/slide"/><Relationship Id="rId101" Target="slides/slide95.xml" Type="http://schemas.openxmlformats.org/officeDocument/2006/relationships/slide"/><Relationship Id="rId85" Target="slides/slide79.xml" Type="http://schemas.openxmlformats.org/officeDocument/2006/relationships/slide"/><Relationship Id="rId51" Target="slides/slide45.xml" Type="http://schemas.openxmlformats.org/officeDocument/2006/relationships/slide"/><Relationship Id="rId100" Target="slides/slide94.xml" Type="http://schemas.openxmlformats.org/officeDocument/2006/relationships/slide"/><Relationship Id="rId84" Target="slides/slide78.xml" Type="http://schemas.openxmlformats.org/officeDocument/2006/relationships/slide"/><Relationship Id="rId50" Target="slides/slide44.xml" Type="http://schemas.openxmlformats.org/officeDocument/2006/relationships/slide"/><Relationship Id="rId24" Target="slides/slide18.xml" Type="http://schemas.openxmlformats.org/officeDocument/2006/relationships/slide"/><Relationship Id="rId5" Target="slideMasters/slideMaster1.xml" Type="http://schemas.openxmlformats.org/officeDocument/2006/relationships/slideMaster"/><Relationship Id="rId39" Target="slides/slide33.xml" Type="http://schemas.openxmlformats.org/officeDocument/2006/relationships/slide"/><Relationship Id="rId23" Target="slides/slide17.xml" Type="http://schemas.openxmlformats.org/officeDocument/2006/relationships/slide"/><Relationship Id="rId4" Target="tableStyles.xml" Type="http://schemas.openxmlformats.org/officeDocument/2006/relationships/tableStyles"/><Relationship Id="rId38" Target="slides/slide32.xml" Type="http://schemas.openxmlformats.org/officeDocument/2006/relationships/slide"/><Relationship Id="rId109" Target="slides/slide103.xml" Type="http://schemas.openxmlformats.org/officeDocument/2006/relationships/slide"/><Relationship Id="rId22" Target="slides/slide16.xml" Type="http://schemas.openxmlformats.org/officeDocument/2006/relationships/slide"/><Relationship Id="rId3" Target="presProps.xml" Type="http://schemas.openxmlformats.org/officeDocument/2006/relationships/presProps"/><Relationship Id="rId37" Target="slides/slide31.xml" Type="http://schemas.openxmlformats.org/officeDocument/2006/relationships/slide"/><Relationship Id="rId108" Target="slides/slide102.xml" Type="http://schemas.openxmlformats.org/officeDocument/2006/relationships/slide"/><Relationship Id="rId21" Target="slides/slide15.xml" Type="http://schemas.openxmlformats.org/officeDocument/2006/relationships/slide"/><Relationship Id="rId2" Target="viewProps.xml" Type="http://schemas.openxmlformats.org/officeDocument/2006/relationships/viewProps"/><Relationship Id="rId36" Target="slides/slide30.xml" Type="http://schemas.openxmlformats.org/officeDocument/2006/relationships/slide"/><Relationship Id="rId69" Target="slides/slide63.xml" Type="http://schemas.openxmlformats.org/officeDocument/2006/relationships/slide"/><Relationship Id="rId107" Target="slides/slide101.xml" Type="http://schemas.openxmlformats.org/officeDocument/2006/relationships/slide"/><Relationship Id="rId20" Target="slides/slide14.xml" Type="http://schemas.openxmlformats.org/officeDocument/2006/relationships/slide"/><Relationship Id="rId1" Target="theme/theme1.xml" Type="http://schemas.openxmlformats.org/officeDocument/2006/relationships/theme"/><Relationship Id="rId35" Target="slides/slide29.xml" Type="http://schemas.openxmlformats.org/officeDocument/2006/relationships/slide"/><Relationship Id="rId68" Target="slides/slide62.xml" Type="http://schemas.openxmlformats.org/officeDocument/2006/relationships/slide"/><Relationship Id="rId34" Target="slides/slide28.xml" Type="http://schemas.openxmlformats.org/officeDocument/2006/relationships/slide"/><Relationship Id="rId67" Target="slides/slide61.xml" Type="http://schemas.openxmlformats.org/officeDocument/2006/relationships/slide"/><Relationship Id="rId33" Target="slides/slide27.xml" Type="http://schemas.openxmlformats.org/officeDocument/2006/relationships/slide"/><Relationship Id="rId66" Target="slides/slide60.xml" Type="http://schemas.openxmlformats.org/officeDocument/2006/relationships/slide"/><Relationship Id="rId119" Target="slides/slide113.xml" Type="http://schemas.openxmlformats.org/officeDocument/2006/relationships/slide"/><Relationship Id="rId32" Target="slides/slide26.xml" Type="http://schemas.openxmlformats.org/officeDocument/2006/relationships/slide"/><Relationship Id="rId65" Target="slides/slide59.xml" Type="http://schemas.openxmlformats.org/officeDocument/2006/relationships/slide"/><Relationship Id="rId118" Target="slides/slide112.xml" Type="http://schemas.openxmlformats.org/officeDocument/2006/relationships/slide"/><Relationship Id="rId31" Target="slides/slide25.xml" Type="http://schemas.openxmlformats.org/officeDocument/2006/relationships/slide"/><Relationship Id="rId64" Target="slides/slide58.xml" Type="http://schemas.openxmlformats.org/officeDocument/2006/relationships/slide"/><Relationship Id="rId117" Target="slides/slide111.xml" Type="http://schemas.openxmlformats.org/officeDocument/2006/relationships/slide"/><Relationship Id="rId30" Target="slides/slide24.xml" Type="http://schemas.openxmlformats.org/officeDocument/2006/relationships/slide"/><Relationship Id="rId8" Target="slides/slide2.xml" Type="http://schemas.openxmlformats.org/officeDocument/2006/relationships/slide"/><Relationship Id="rId27" Target="slides/slide21.xml" Type="http://schemas.openxmlformats.org/officeDocument/2006/relationships/slide"/><Relationship Id="rId7" Target="slides/slide1.xml" Type="http://schemas.openxmlformats.org/officeDocument/2006/relationships/slide"/><Relationship Id="rId26" Target="slides/slide20.xml" Type="http://schemas.openxmlformats.org/officeDocument/2006/relationships/slide"/><Relationship Id="rId59" Target="slides/slide53.xml" Type="http://schemas.openxmlformats.org/officeDocument/2006/relationships/slide"/><Relationship Id="rId6" Target="notesMasters/notesMaster1.xml" Type="http://schemas.openxmlformats.org/officeDocument/2006/relationships/notesMaster"/><Relationship Id="rId25" Target="slides/slide19.xml" Type="http://schemas.openxmlformats.org/officeDocument/2006/relationships/slide"/><Relationship Id="rId58" Target="slides/slide52.xml" Type="http://schemas.openxmlformats.org/officeDocument/2006/relationships/slide"/><Relationship Id="rId105" Target="slides/slide99.xml" Type="http://schemas.openxmlformats.org/officeDocument/2006/relationships/slide"/><Relationship Id="rId89" Target="slides/slide83.xml" Type="http://schemas.openxmlformats.org/officeDocument/2006/relationships/slide"/><Relationship Id="rId55" Target="slides/slide49.xml" Type="http://schemas.openxmlformats.org/officeDocument/2006/relationships/slide"/><Relationship Id="rId19" Target="slides/slide13.xml" Type="http://schemas.openxmlformats.org/officeDocument/2006/relationships/slide"/><Relationship Id="rId104" Target="slides/slide98.xml" Type="http://schemas.openxmlformats.org/officeDocument/2006/relationships/slide"/><Relationship Id="rId88" Target="slides/slide82.xml" Type="http://schemas.openxmlformats.org/officeDocument/2006/relationships/slide"/><Relationship Id="rId54" Target="slides/slide48.xml" Type="http://schemas.openxmlformats.org/officeDocument/2006/relationships/slide"/><Relationship Id="rId18" Target="slides/slide12.xml" Type="http://schemas.openxmlformats.org/officeDocument/2006/relationships/slide"/><Relationship Id="rId17" Target="slides/slide11.xml" Type="http://schemas.openxmlformats.org/officeDocument/2006/relationships/slide"/><Relationship Id="rId13" Target="slides/slide7.xml" Type="http://schemas.openxmlformats.org/officeDocument/2006/relationships/slide"/><Relationship Id="rId47" Target="slides/slide41.xml" Type="http://schemas.openxmlformats.org/officeDocument/2006/relationships/slide"/><Relationship Id="rId16" Target="slides/slide10.xml" Type="http://schemas.openxmlformats.org/officeDocument/2006/relationships/slide"/><Relationship Id="rId12" Target="slides/slide6.xml" Type="http://schemas.openxmlformats.org/officeDocument/2006/relationships/slide"/><Relationship Id="rId46" Target="slides/slide40.xml" Type="http://schemas.openxmlformats.org/officeDocument/2006/relationships/slide"/><Relationship Id="rId49" Target="slides/slide43.xml" Type="http://schemas.openxmlformats.org/officeDocument/2006/relationships/slide"/><Relationship Id="rId15" Target="slides/slide9.xml" Type="http://schemas.openxmlformats.org/officeDocument/2006/relationships/slide"/><Relationship Id="rId79" Target="slides/slide73.xml" Type="http://schemas.openxmlformats.org/officeDocument/2006/relationships/slide"/><Relationship Id="rId11" Target="slides/slide5.xml" Type="http://schemas.openxmlformats.org/officeDocument/2006/relationships/slide"/><Relationship Id="rId45" Target="slides/slide39.xml" Type="http://schemas.openxmlformats.org/officeDocument/2006/relationships/slide"/><Relationship Id="rId48" Target="slides/slide42.xml" Type="http://schemas.openxmlformats.org/officeDocument/2006/relationships/slide"/><Relationship Id="rId14" Target="slides/slide8.xml" Type="http://schemas.openxmlformats.org/officeDocument/2006/relationships/slide"/><Relationship Id="rId78" Target="slides/slide72.xml" Type="http://schemas.openxmlformats.org/officeDocument/2006/relationships/slide"/><Relationship Id="rId10" Target="slides/slide4.xml" Type="http://schemas.openxmlformats.org/officeDocument/2006/relationships/slide"/><Relationship Id="rId44" Target="slides/slide38.xml" Type="http://schemas.openxmlformats.org/officeDocument/2006/relationships/slide"/><Relationship Id="rId77" Target="slides/slide71.xml" Type="http://schemas.openxmlformats.org/officeDocument/2006/relationships/slide"/><Relationship Id="rId43" Target="slides/slide37.xml" Type="http://schemas.openxmlformats.org/officeDocument/2006/relationships/slide"/><Relationship Id="rId76" Target="slides/slide70.xml" Type="http://schemas.openxmlformats.org/officeDocument/2006/relationships/slide"/><Relationship Id="rId42" Target="slides/slide36.xml" Type="http://schemas.openxmlformats.org/officeDocument/2006/relationships/slide"/><Relationship Id="rId75" Target="slides/slide69.xml" Type="http://schemas.openxmlformats.org/officeDocument/2006/relationships/slide"/><Relationship Id="rId41" Target="slides/slide35.xml" Type="http://schemas.openxmlformats.org/officeDocument/2006/relationships/slide"/><Relationship Id="rId28" Target="slides/slide22.xml" Type="http://schemas.openxmlformats.org/officeDocument/2006/relationships/slide"/><Relationship Id="rId9" Target="slides/slide3.xml" Type="http://schemas.openxmlformats.org/officeDocument/2006/relationships/slide"/><Relationship Id="rId74" Target="slides/slide68.xml" Type="http://schemas.openxmlformats.org/officeDocument/2006/relationships/slide"/><Relationship Id="rId40" Target="slides/slide34.xml" Type="http://schemas.openxmlformats.org/officeDocument/2006/relationships/slide"/><Relationship Id="rId57" Target="slides/slide51.xml" Type="http://schemas.openxmlformats.org/officeDocument/2006/relationships/slide"/><Relationship Id="rId29" Target="slides/slide23.xml" Type="http://schemas.openxmlformats.org/officeDocument/2006/relationships/slide"/><Relationship Id="rId56" Target="slides/slide50.xml" Type="http://schemas.openxmlformats.org/officeDocument/2006/relationships/slide"/></Relationships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A5885B-D4F8-453A-BFD9-85C31A73FAFB}"/>
              </a:ext>
            </a:extLst>
          </p:cNvPr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 eaLnBrk="1" hangingPunct="1">
              <a:defRPr sz="1200">
                <a:latin charset="0" typeface="Arial"/>
                <a:cs charset="0"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F9FCE-87CE-4D97-B491-7C6A8E763E80}"/>
              </a:ext>
            </a:extLst>
          </p:cNvPr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 eaLnBrk="1" hangingPunct="1">
              <a:defRPr sz="1200">
                <a:latin charset="0" typeface="Arial"/>
                <a:cs charset="0" typeface="Arial"/>
              </a:defRPr>
            </a:lvl1pPr>
          </a:lstStyle>
          <a:p>
            <a:pPr>
              <a:defRPr/>
            </a:pPr>
            <a:fld id="{C95A5A5C-483C-43C9-B5BE-718E8A226F54}" type="datetimeFigureOut">
              <a:rPr lang="en-US"/>
              <a:pPr>
                <a:defRPr/>
              </a:pPr>
              <a:t>11/19/2022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0CE1A09-39A2-4F85-A48F-DCC14EF85106}"/>
              </a:ext>
            </a:extLst>
          </p:cNvPr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E178F24-51EF-47B0-B0DD-A6F9713EFE06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4D550-4733-4119-A124-BFBA3C38EF54}"/>
              </a:ext>
            </a:extLst>
          </p:cNvPr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 eaLnBrk="1" hangingPunct="1">
              <a:defRPr sz="1200">
                <a:latin charset="0" typeface="Arial"/>
                <a:cs charset="0"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51E89-03BF-4F5F-A810-05E812431001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C58583-1215-476D-85B1-C0FC9106EA7A}" type="slidenum">
              <a:rPr altLang="en-PK" lang="en-US"/>
              <a:pPr>
                <a:defRPr/>
              </a:pPr>
              <a:t>‹#›</a:t>
            </a:fld>
            <a:endParaRPr altLang="en-PK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algn="l" eaLnBrk="0" fontAlgn="base" hangingPunct="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eaLnBrk="0" fontAlgn="base" hangingPunct="0" marL="45720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.xml.rels><?xml version="1.0" encoding="UTF-8" standalone="yes"?><Relationships xmlns="http://schemas.openxmlformats.org/package/2006/relationships"><Relationship Id="rId2" Target="../slides/slide1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.xml.rels><?xml version="1.0" encoding="UTF-8" standalone="yes"?><Relationships xmlns="http://schemas.openxmlformats.org/package/2006/relationships"><Relationship Id="rId2" Target="../slides/slide1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2.xml.rels><?xml version="1.0" encoding="UTF-8" standalone="yes"?><Relationships xmlns="http://schemas.openxmlformats.org/package/2006/relationships"><Relationship Id="rId2" Target="../slides/slide1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3.xml.rels><?xml version="1.0" encoding="UTF-8" standalone="yes"?><Relationships xmlns="http://schemas.openxmlformats.org/package/2006/relationships"><Relationship Id="rId2" Target="../slides/slide1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4.xml.rels><?xml version="1.0" encoding="UTF-8" standalone="yes"?><Relationships xmlns="http://schemas.openxmlformats.org/package/2006/relationships"><Relationship Id="rId2" Target="../slides/slide1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5.xml.rels><?xml version="1.0" encoding="UTF-8" standalone="yes"?><Relationships xmlns="http://schemas.openxmlformats.org/package/2006/relationships"><Relationship Id="rId2" Target="../slides/slide1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6.xml.rels><?xml version="1.0" encoding="UTF-8" standalone="yes"?><Relationships xmlns="http://schemas.openxmlformats.org/package/2006/relationships"><Relationship Id="rId2" Target="../slides/slide2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7.xml.rels><?xml version="1.0" encoding="UTF-8" standalone="yes"?><Relationships xmlns="http://schemas.openxmlformats.org/package/2006/relationships"><Relationship Id="rId2" Target="../slides/slide2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8.xml.rels><?xml version="1.0" encoding="UTF-8" standalone="yes"?><Relationships xmlns="http://schemas.openxmlformats.org/package/2006/relationships"><Relationship Id="rId2" Target="../slides/slide2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9.xml.rels><?xml version="1.0" encoding="UTF-8" standalone="yes"?><Relationships xmlns="http://schemas.openxmlformats.org/package/2006/relationships"><Relationship Id="rId2" Target="../slides/slide2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0.xml.rels><?xml version="1.0" encoding="UTF-8" standalone="yes"?><Relationships xmlns="http://schemas.openxmlformats.org/package/2006/relationships"><Relationship Id="rId2" Target="../slides/slide2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1.xml.rels><?xml version="1.0" encoding="UTF-8" standalone="yes"?><Relationships xmlns="http://schemas.openxmlformats.org/package/2006/relationships"><Relationship Id="rId2" Target="../slides/slide3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2.xml.rels><?xml version="1.0" encoding="UTF-8" standalone="yes"?><Relationships xmlns="http://schemas.openxmlformats.org/package/2006/relationships"><Relationship Id="rId2" Target="../slides/slide3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3.xml.rels><?xml version="1.0" encoding="UTF-8" standalone="yes"?><Relationships xmlns="http://schemas.openxmlformats.org/package/2006/relationships"><Relationship Id="rId2" Target="../slides/slide3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4.xml.rels><?xml version="1.0" encoding="UTF-8" standalone="yes"?><Relationships xmlns="http://schemas.openxmlformats.org/package/2006/relationships"><Relationship Id="rId2" Target="../slides/slide3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5.xml.rels><?xml version="1.0" encoding="UTF-8" standalone="yes"?><Relationships xmlns="http://schemas.openxmlformats.org/package/2006/relationships"><Relationship Id="rId2" Target="../slides/slide3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6.xml.rels><?xml version="1.0" encoding="UTF-8" standalone="yes"?><Relationships xmlns="http://schemas.openxmlformats.org/package/2006/relationships"><Relationship Id="rId2" Target="../slides/slide3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7.xml.rels><?xml version="1.0" encoding="UTF-8" standalone="yes"?><Relationships xmlns="http://schemas.openxmlformats.org/package/2006/relationships"><Relationship Id="rId2" Target="../slides/slide3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8.xml.rels><?xml version="1.0" encoding="UTF-8" standalone="yes"?><Relationships xmlns="http://schemas.openxmlformats.org/package/2006/relationships"><Relationship Id="rId2" Target="../slides/slide4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9.xml.rels><?xml version="1.0" encoding="UTF-8" standalone="yes"?><Relationships xmlns="http://schemas.openxmlformats.org/package/2006/relationships"><Relationship Id="rId2" Target="../slides/slide4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0.xml.rels><?xml version="1.0" encoding="UTF-8" standalone="yes"?><Relationships xmlns="http://schemas.openxmlformats.org/package/2006/relationships"><Relationship Id="rId2" Target="../slides/slide4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1.xml.rels><?xml version="1.0" encoding="UTF-8" standalone="yes"?><Relationships xmlns="http://schemas.openxmlformats.org/package/2006/relationships"><Relationship Id="rId2" Target="../slides/slide4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2.xml.rels><?xml version="1.0" encoding="UTF-8" standalone="yes"?><Relationships xmlns="http://schemas.openxmlformats.org/package/2006/relationships"><Relationship Id="rId2" Target="../slides/slide4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3.xml.rels><?xml version="1.0" encoding="UTF-8" standalone="yes"?><Relationships xmlns="http://schemas.openxmlformats.org/package/2006/relationships"><Relationship Id="rId2" Target="../slides/slide4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4.xml.rels><?xml version="1.0" encoding="UTF-8" standalone="yes"?><Relationships xmlns="http://schemas.openxmlformats.org/package/2006/relationships"><Relationship Id="rId2" Target="../slides/slide4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5.xml.rels><?xml version="1.0" encoding="UTF-8" standalone="yes"?><Relationships xmlns="http://schemas.openxmlformats.org/package/2006/relationships"><Relationship Id="rId2" Target="../slides/slide4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6.xml.rels><?xml version="1.0" encoding="UTF-8" standalone="yes"?><Relationships xmlns="http://schemas.openxmlformats.org/package/2006/relationships"><Relationship Id="rId2" Target="../slides/slide4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7.xml.rels><?xml version="1.0" encoding="UTF-8" standalone="yes"?><Relationships xmlns="http://schemas.openxmlformats.org/package/2006/relationships"><Relationship Id="rId2" Target="../slides/slide5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8.xml.rels><?xml version="1.0" encoding="UTF-8" standalone="yes"?><Relationships xmlns="http://schemas.openxmlformats.org/package/2006/relationships"><Relationship Id="rId2" Target="../slides/slide5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9.xml.rels><?xml version="1.0" encoding="UTF-8" standalone="yes"?><Relationships xmlns="http://schemas.openxmlformats.org/package/2006/relationships"><Relationship Id="rId2" Target="../slides/slide5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2" Target="../slides/slide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0.xml.rels><?xml version="1.0" encoding="UTF-8" standalone="yes"?><Relationships xmlns="http://schemas.openxmlformats.org/package/2006/relationships"><Relationship Id="rId2" Target="../slides/slide5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1.xml.rels><?xml version="1.0" encoding="UTF-8" standalone="yes"?><Relationships xmlns="http://schemas.openxmlformats.org/package/2006/relationships"><Relationship Id="rId2" Target="../slides/slide5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2.xml.rels><?xml version="1.0" encoding="UTF-8" standalone="yes"?><Relationships xmlns="http://schemas.openxmlformats.org/package/2006/relationships"><Relationship Id="rId2" Target="../slides/slide5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3.xml.rels><?xml version="1.0" encoding="UTF-8" standalone="yes"?><Relationships xmlns="http://schemas.openxmlformats.org/package/2006/relationships"><Relationship Id="rId2" Target="../slides/slide5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4.xml.rels><?xml version="1.0" encoding="UTF-8" standalone="yes"?><Relationships xmlns="http://schemas.openxmlformats.org/package/2006/relationships"><Relationship Id="rId2" Target="../slides/slide5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5.xml.rels><?xml version="1.0" encoding="UTF-8" standalone="yes"?><Relationships xmlns="http://schemas.openxmlformats.org/package/2006/relationships"><Relationship Id="rId2" Target="../slides/slide5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6.xml.rels><?xml version="1.0" encoding="UTF-8" standalone="yes"?><Relationships xmlns="http://schemas.openxmlformats.org/package/2006/relationships"><Relationship Id="rId2" Target="../slides/slide5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7.xml.rels><?xml version="1.0" encoding="UTF-8" standalone="yes"?><Relationships xmlns="http://schemas.openxmlformats.org/package/2006/relationships"><Relationship Id="rId2" Target="../slides/slide6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8.xml.rels><?xml version="1.0" encoding="UTF-8" standalone="yes"?><Relationships xmlns="http://schemas.openxmlformats.org/package/2006/relationships"><Relationship Id="rId2" Target="../slides/slide6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9.xml.rels><?xml version="1.0" encoding="UTF-8" standalone="yes"?><Relationships xmlns="http://schemas.openxmlformats.org/package/2006/relationships"><Relationship Id="rId2" Target="../slides/slide6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2" Target="../slides/slide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0.xml.rels><?xml version="1.0" encoding="UTF-8" standalone="yes"?><Relationships xmlns="http://schemas.openxmlformats.org/package/2006/relationships"><Relationship Id="rId2" Target="../slides/slide6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1.xml.rels><?xml version="1.0" encoding="UTF-8" standalone="yes"?><Relationships xmlns="http://schemas.openxmlformats.org/package/2006/relationships"><Relationship Id="rId2" Target="../slides/slide6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2.xml.rels><?xml version="1.0" encoding="UTF-8" standalone="yes"?><Relationships xmlns="http://schemas.openxmlformats.org/package/2006/relationships"><Relationship Id="rId2" Target="../slides/slide6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3.xml.rels><?xml version="1.0" encoding="UTF-8" standalone="yes"?><Relationships xmlns="http://schemas.openxmlformats.org/package/2006/relationships"><Relationship Id="rId2" Target="../slides/slide6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4.xml.rels><?xml version="1.0" encoding="UTF-8" standalone="yes"?><Relationships xmlns="http://schemas.openxmlformats.org/package/2006/relationships"><Relationship Id="rId2" Target="../slides/slide6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5.xml.rels><?xml version="1.0" encoding="UTF-8" standalone="yes"?><Relationships xmlns="http://schemas.openxmlformats.org/package/2006/relationships"><Relationship Id="rId2" Target="../slides/slide8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6.xml.rels><?xml version="1.0" encoding="UTF-8" standalone="yes"?><Relationships xmlns="http://schemas.openxmlformats.org/package/2006/relationships"><Relationship Id="rId2" Target="../slides/slide8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7.xml.rels><?xml version="1.0" encoding="UTF-8" standalone="yes"?><Relationships xmlns="http://schemas.openxmlformats.org/package/2006/relationships"><Relationship Id="rId2" Target="../slides/slide8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8.xml.rels><?xml version="1.0" encoding="UTF-8" standalone="yes"?><Relationships xmlns="http://schemas.openxmlformats.org/package/2006/relationships"><Relationship Id="rId2" Target="../slides/slide8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9.xml.rels><?xml version="1.0" encoding="UTF-8" standalone="yes"?><Relationships xmlns="http://schemas.openxmlformats.org/package/2006/relationships"><Relationship Id="rId2" Target="../slides/slide9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2" Target="../slides/slide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0.xml.rels><?xml version="1.0" encoding="UTF-8" standalone="yes"?><Relationships xmlns="http://schemas.openxmlformats.org/package/2006/relationships"><Relationship Id="rId2" Target="../slides/slide9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1.xml.rels><?xml version="1.0" encoding="UTF-8" standalone="yes"?><Relationships xmlns="http://schemas.openxmlformats.org/package/2006/relationships"><Relationship Id="rId2" Target="../slides/slide9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2.xml.rels><?xml version="1.0" encoding="UTF-8" standalone="yes"?><Relationships xmlns="http://schemas.openxmlformats.org/package/2006/relationships"><Relationship Id="rId2" Target="../slides/slide9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3.xml.rels><?xml version="1.0" encoding="UTF-8" standalone="yes"?><Relationships xmlns="http://schemas.openxmlformats.org/package/2006/relationships"><Relationship Id="rId2" Target="../slides/slide9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4.xml.rels><?xml version="1.0" encoding="UTF-8" standalone="yes"?><Relationships xmlns="http://schemas.openxmlformats.org/package/2006/relationships"><Relationship Id="rId2" Target="../slides/slide9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5.xml.rels><?xml version="1.0" encoding="UTF-8" standalone="yes"?><Relationships xmlns="http://schemas.openxmlformats.org/package/2006/relationships"><Relationship Id="rId2" Target="../slides/slide9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6.xml.rels><?xml version="1.0" encoding="UTF-8" standalone="yes"?><Relationships xmlns="http://schemas.openxmlformats.org/package/2006/relationships"><Relationship Id="rId2" Target="../slides/slide9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7.xml.rels><?xml version="1.0" encoding="UTF-8" standalone="yes"?><Relationships xmlns="http://schemas.openxmlformats.org/package/2006/relationships"><Relationship Id="rId2" Target="../slides/slide10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8.xml.rels><?xml version="1.0" encoding="UTF-8" standalone="yes"?><Relationships xmlns="http://schemas.openxmlformats.org/package/2006/relationships"><Relationship Id="rId2" Target="../slides/slide10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9.xml.rels><?xml version="1.0" encoding="UTF-8" standalone="yes"?><Relationships xmlns="http://schemas.openxmlformats.org/package/2006/relationships"><Relationship Id="rId2" Target="../slides/slide10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2" Target="../slides/slide1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0.xml.rels><?xml version="1.0" encoding="UTF-8" standalone="yes"?><Relationships xmlns="http://schemas.openxmlformats.org/package/2006/relationships"><Relationship Id="rId2" Target="../slides/slide10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1.xml.rels><?xml version="1.0" encoding="UTF-8" standalone="yes"?><Relationships xmlns="http://schemas.openxmlformats.org/package/2006/relationships"><Relationship Id="rId2" Target="../slides/slide10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2.xml.rels><?xml version="1.0" encoding="UTF-8" standalone="yes"?><Relationships xmlns="http://schemas.openxmlformats.org/package/2006/relationships"><Relationship Id="rId2" Target="../slides/slide10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2" Target="../slides/slide1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2" Target="../slides/slide1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AD77651-D211-4621-9F58-C8A90DC11A19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/>
        <p:txBody>
          <a:bodyPr numCol="1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defRPr/>
            </a:pPr>
            <a:fld id="{B8D15CCA-7971-43BC-9103-1B0F496658D5}" type="slidenum">
              <a:rPr altLang="en-PK" lang="en-US" smtClean="0">
                <a:solidFill>
                  <a:srgbClr val="000000"/>
                </a:solidFill>
                <a:cs typeface="+mn-cs"/>
              </a:rPr>
              <a:pPr>
                <a:defRPr/>
              </a:pPr>
              <a:t>1</a:t>
            </a:fld>
            <a:endParaRPr altLang="en-PK"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A01AA68-A22E-48D6-A597-11FDE6DA2AF2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889878E-795B-4502-AFA2-603FE2BC5766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/>
            <a:endParaRPr altLang="en-PK"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1D89BE41-93A9-44A2-A6F8-B5F0529DBD8A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BE2D7EDE-1AA6-42A4-89A8-0EBE21592758}" type="slidenum">
              <a:rPr altLang="en-PK" lang="en-CA" smtClean="0">
                <a:latin charset="0" panose="020B0604020202020204" pitchFamily="34" typeface="Arial"/>
              </a:rPr>
              <a:pPr>
                <a:spcBef>
                  <a:spcPct val="0"/>
                </a:spcBef>
              </a:pPr>
              <a:t>14</a:t>
            </a:fld>
            <a:endParaRPr altLang="en-PK" lang="en-CA">
              <a:latin charset="0" panose="020B0604020202020204" pitchFamily="34" typeface="Arial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9F16943B-EDCE-43B3-90B5-FD329E7545A6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E6C1F84B-CF84-44CB-8973-9A6A57D8BAB4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en-P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E67B1B7D-AE93-4846-8C91-30731AEFE9BA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CCE9F6CB-6F9A-462D-A41C-60FCA3C05241}" type="slidenum">
              <a:rPr altLang="en-PK" lang="en-CA" smtClean="0">
                <a:latin charset="0" panose="020B0604020202020204" pitchFamily="34" typeface="Arial"/>
              </a:rPr>
              <a:pPr>
                <a:spcBef>
                  <a:spcPct val="0"/>
                </a:spcBef>
              </a:pPr>
              <a:t>15</a:t>
            </a:fld>
            <a:endParaRPr altLang="en-PK" lang="en-CA">
              <a:latin charset="0" panose="020B0604020202020204" pitchFamily="34" typeface="Arial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37C7A63-95AB-4753-8623-883A76544C4D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A06A56F6-224D-4FDB-A941-C871707BC753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en-P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D18D569D-9B14-4F89-A0C7-54568870F71A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29699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01379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685800" y="4344988"/>
            <a:ext cx="5486400" cy="4114800"/>
          </a:xfrm>
        </p:spPr>
        <p:txBody>
          <a:bodyPr numCol="1"/>
          <a:lstStyle/>
          <a:p>
            <a:pPr eaLnBrk="1" hangingPunct="1">
              <a:defRPr/>
            </a:pPr>
            <a:endParaRPr altLang="fr-FR"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589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8C0B9F7-D9AB-4279-BE40-AA2E928FFA90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BD72B047-05D7-4689-A12D-CEC8AE063ADA}" type="slidenum">
              <a:rPr altLang="en-PK" lang="en-CA" smtClean="0">
                <a:latin charset="0" panose="020B0604020202020204" pitchFamily="34" typeface="Arial"/>
              </a:rPr>
              <a:pPr>
                <a:spcBef>
                  <a:spcPct val="0"/>
                </a:spcBef>
              </a:pPr>
              <a:t>17</a:t>
            </a:fld>
            <a:endParaRPr altLang="en-PK" lang="en-CA">
              <a:latin charset="0" panose="020B0604020202020204" pitchFamily="34" typeface="Arial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900CD554-D6AC-4223-9C10-00C758386411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45C73173-25AE-4A7E-88F2-A876DCFF4C67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en-P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0B88FEA6-53FF-4AEF-A52E-F81770B3280B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748C4542-3B4D-49AA-A414-77F74878F772}" type="slidenum">
              <a:rPr altLang="en-PK" lang="en-CA" smtClean="0">
                <a:latin charset="0" panose="020B0604020202020204" pitchFamily="34" typeface="Arial"/>
              </a:rPr>
              <a:pPr>
                <a:spcBef>
                  <a:spcPct val="0"/>
                </a:spcBef>
              </a:pPr>
              <a:t>18</a:t>
            </a:fld>
            <a:endParaRPr altLang="en-PK" lang="en-CA">
              <a:latin charset="0" panose="020B0604020202020204" pitchFamily="34" typeface="Arial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73AACE25-0E92-42D4-8CE0-F87039ADD7EE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8336E3B3-56F9-4875-840A-58180FC27250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en-P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 noGrp="1"/>
          </p:cNvSpPr>
          <p:nvPr>
            <p:ph idx="5" sz="quarter" type="sldNum"/>
          </p:nvPr>
        </p:nvSpPr>
        <p:spPr>
          <a:ln/>
        </p:spPr>
        <p:txBody>
          <a:bodyPr numCol="1"/>
          <a:lstStyle/>
          <a:p>
            <a:fld id="{A5826F64-7F95-4002-AB38-BD4DE5C1681E}" type="slidenum">
              <a:rPr lang="en-US"/>
              <a:pPr/>
              <a:t>19</a:t>
            </a:fld>
            <a:endParaRPr lang="en-US"/>
          </a:p>
        </p:txBody>
      </p:sp>
      <p:sp>
        <p:nvSpPr>
          <p:cNvPr id="377858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3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4C928F26-8BC2-499A-A956-D7D7F588BA98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DEB309A7-D25C-4E53-ADBA-77F87F149527}" type="slidenum">
              <a:rPr altLang="en-PK" lang="en-CA" smtClean="0">
                <a:latin charset="0" panose="020B0604020202020204" pitchFamily="34" typeface="Arial"/>
              </a:rPr>
              <a:pPr>
                <a:spcBef>
                  <a:spcPct val="0"/>
                </a:spcBef>
              </a:pPr>
              <a:t>20</a:t>
            </a:fld>
            <a:endParaRPr altLang="en-PK" lang="en-CA">
              <a:latin charset="0" panose="020B0604020202020204" pitchFamily="34" typeface="Arial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70D382FC-2154-4738-913D-2F57D065D536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E5550F85-E390-499B-BDDB-A0AC072DE463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en-P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 noGrp="1"/>
          </p:cNvSpPr>
          <p:nvPr>
            <p:ph idx="5" sz="quarter" type="sldNum"/>
          </p:nvPr>
        </p:nvSpPr>
        <p:spPr>
          <a:ln/>
        </p:spPr>
        <p:txBody>
          <a:bodyPr numCol="1"/>
          <a:lstStyle/>
          <a:p>
            <a:fld id="{A5826F64-7F95-4002-AB38-BD4DE5C1681E}" type="slidenum">
              <a:rPr lang="en-US"/>
              <a:pPr/>
              <a:t>23</a:t>
            </a:fld>
            <a:endParaRPr lang="en-US"/>
          </a:p>
        </p:txBody>
      </p:sp>
      <p:sp>
        <p:nvSpPr>
          <p:cNvPr id="377858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5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A66B11FA-AA71-4B5A-B1D4-3D0623A27A85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D2F55A92-FCC6-4049-A08B-4FFAFA2BDF4C}" type="slidenum">
              <a:rPr altLang="en-PK" lang="en-CA" smtClean="0">
                <a:latin charset="0" panose="020B0604020202020204" pitchFamily="34" typeface="Arial"/>
              </a:rPr>
              <a:pPr>
                <a:spcBef>
                  <a:spcPct val="0"/>
                </a:spcBef>
              </a:pPr>
              <a:t>27</a:t>
            </a:fld>
            <a:endParaRPr altLang="en-PK" lang="en-CA">
              <a:latin charset="0" panose="020B0604020202020204" pitchFamily="34" typeface="Arial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951C734C-0D6C-4818-97CD-4C7F83654ED1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2B8DD88A-5590-4B36-950D-28FD0374C511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en-P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 noGrp="1"/>
          </p:cNvSpPr>
          <p:nvPr>
            <p:ph idx="5" sz="quarter" type="sldNum"/>
          </p:nvPr>
        </p:nvSpPr>
        <p:spPr>
          <a:ln/>
        </p:spPr>
        <p:txBody>
          <a:bodyPr numCol="1"/>
          <a:lstStyle/>
          <a:p>
            <a:fld id="{A25C2BD6-0380-4169-8AD0-D28CD4984629}" type="slidenum">
              <a:rPr lang="en-US"/>
              <a:pPr/>
              <a:t>28</a:t>
            </a:fld>
            <a:endParaRPr lang="en-US"/>
          </a:p>
        </p:txBody>
      </p:sp>
      <p:sp>
        <p:nvSpPr>
          <p:cNvPr id="386050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0231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9E978BFC-9640-4DFA-9664-589FB221C040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38915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pPr eaLnBrk="1" hangingPunct="1">
              <a:defRPr/>
            </a:pPr>
            <a:endParaRPr altLang="fr-FR"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280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6B8BB413-D080-4401-A832-3CFD2D85F5FA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31747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pPr eaLnBrk="1" hangingPunct="1">
              <a:defRPr/>
            </a:pPr>
            <a:endParaRPr altLang="fr-FR"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754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F014BB21-7EC8-4DDD-8558-C637032C5A89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32771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pPr eaLnBrk="1" hangingPunct="1">
              <a:defRPr/>
            </a:pPr>
            <a:endParaRPr altLang="fr-FR"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976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E5A72EF9-3869-45E5-9026-8016FB80D600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33795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pPr eaLnBrk="1" hangingPunct="1">
              <a:defRPr/>
            </a:pPr>
            <a:endParaRPr altLang="fr-FR"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198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7BDC9785-474A-434C-9187-00CC83EBA150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34819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pPr eaLnBrk="1" hangingPunct="1">
              <a:defRPr/>
            </a:pPr>
            <a:endParaRPr altLang="fr-FR"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103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FFEBB5E1-C090-40FF-A9C3-9A16682797A0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35843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pPr eaLnBrk="1" hangingPunct="1">
              <a:defRPr/>
            </a:pPr>
            <a:endParaRPr altLang="fr-FR"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2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8864FE36-0618-4D24-88BE-8ACD6C44C5F3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1893F285-9DBD-4BB3-A616-26F1C37F6A75}" type="slidenum">
              <a:rPr altLang="en-PK" lang="en-CA" smtClean="0">
                <a:latin charset="0" panose="020B0604020202020204" pitchFamily="34" typeface="Arial"/>
              </a:rPr>
              <a:pPr>
                <a:spcBef>
                  <a:spcPct val="0"/>
                </a:spcBef>
              </a:pPr>
              <a:t>34</a:t>
            </a:fld>
            <a:endParaRPr altLang="en-PK" lang="en-CA">
              <a:latin charset="0" panose="020B0604020202020204" pitchFamily="34" typeface="Arial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684EE76C-3406-4555-A0DC-1F324DC4C4D3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F7958A70-D314-41CA-A6A4-F929B7C911A0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en-P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E85FC15-40B4-45E5-86AE-2E64D22F0C3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9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FDA5AA58-2358-4A41-97E9-4C61DB14180C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36867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pPr eaLnBrk="1" hangingPunct="1">
              <a:defRPr/>
            </a:pPr>
            <a:endParaRPr altLang="fr-FR"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744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FDA5AA58-2358-4A41-97E9-4C61DB14180C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36867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pPr eaLnBrk="1" hangingPunct="1">
              <a:defRPr/>
            </a:pPr>
            <a:endParaRPr altLang="fr-FR"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6004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r>
              <a:rPr altLang="nn-NO" dirty="0" lang="nn-NO"/>
              <a:t>int main(){   </a:t>
            </a:r>
          </a:p>
          <a:p>
            <a:r>
              <a:rPr altLang="nn-NO" dirty="0" lang="nn-NO"/>
              <a:t> int *p= new int[5];        </a:t>
            </a:r>
          </a:p>
          <a:p>
            <a:r>
              <a:rPr altLang="nn-NO" dirty="0" lang="nn-NO"/>
              <a:t>for(int i =0; i&lt;5;i++)       </a:t>
            </a:r>
          </a:p>
          <a:p>
            <a:r>
              <a:rPr altLang="nn-NO" dirty="0" lang="nn-NO"/>
              <a:t> cin&gt;&gt;*(p+i);           </a:t>
            </a:r>
          </a:p>
          <a:p>
            <a:r>
              <a:rPr altLang="nn-NO" dirty="0" lang="nn-NO"/>
              <a:t>  for(int i =0; i&lt;5;i++)       </a:t>
            </a:r>
          </a:p>
          <a:p>
            <a:r>
              <a:rPr altLang="nn-NO" dirty="0" lang="nn-NO"/>
              <a:t> cout&lt;&lt;"  "&lt;&lt;p[i];    </a:t>
            </a:r>
          </a:p>
          <a:p>
            <a:r>
              <a:rPr altLang="nn-NO" dirty="0" lang="nn-NO"/>
              <a:t>return 0;}</a:t>
            </a:r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E85FC15-40B4-45E5-86AE-2E64D22F0C3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9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8106EC48-6AC8-497A-A51B-330370061640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39939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pPr eaLnBrk="1" hangingPunct="1">
              <a:defRPr/>
            </a:pPr>
            <a:r>
              <a:rPr altLang="fr-FR" dirty="0" lang="fr-FR">
                <a:cs typeface="+mn-cs"/>
              </a:rPr>
              <a:t> </a:t>
            </a:r>
            <a:r>
              <a:rPr altLang="fr-FR" dirty="0" err="1" lang="fr-FR">
                <a:cs typeface="+mn-cs"/>
              </a:rPr>
              <a:t>int</a:t>
            </a:r>
            <a:r>
              <a:rPr altLang="fr-FR" dirty="0" lang="fr-FR">
                <a:cs typeface="+mn-cs"/>
              </a:rPr>
              <a:t> *</a:t>
            </a:r>
            <a:r>
              <a:rPr altLang="fr-FR" dirty="0" err="1" lang="fr-FR">
                <a:cs typeface="+mn-cs"/>
              </a:rPr>
              <a:t>ip</a:t>
            </a:r>
            <a:r>
              <a:rPr altLang="fr-FR" dirty="0" lang="fr-FR">
                <a:cs typeface="+mn-cs"/>
              </a:rPr>
              <a:t>;    char* </a:t>
            </a:r>
            <a:r>
              <a:rPr altLang="fr-FR" dirty="0" err="1" lang="fr-FR">
                <a:cs typeface="+mn-cs"/>
              </a:rPr>
              <a:t>cp</a:t>
            </a:r>
            <a:r>
              <a:rPr altLang="fr-FR" dirty="0" lang="fr-FR">
                <a:cs typeface="+mn-cs"/>
              </a:rPr>
              <a:t>;    double *</a:t>
            </a:r>
            <a:r>
              <a:rPr altLang="fr-FR" dirty="0" err="1" lang="fr-FR">
                <a:cs typeface="+mn-cs"/>
              </a:rPr>
              <a:t>dp</a:t>
            </a:r>
            <a:r>
              <a:rPr altLang="fr-FR" dirty="0" lang="fr-FR"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69900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E85FC15-40B4-45E5-86AE-2E64D22F0C3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76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r>
              <a:rPr b="0" dirty="0" i="0" kern="1200" lang="en-US" sz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bracket operator is implemented by computing the address of the </a:t>
            </a:r>
            <a:r>
              <a:rPr b="0" dirty="0" err="1" i="0" kern="1200" lang="en-US" sz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ith</a:t>
            </a:r>
            <a:r>
              <a:rPr b="0" dirty="0" i="0" kern="1200" lang="en-US" sz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</a:t>
            </a:r>
          </a:p>
          <a:p>
            <a:r>
              <a:rPr b="0" dirty="0" i="0" kern="1200" lang="en-US" sz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= A = address of A[0] address of element </a:t>
            </a:r>
            <a:r>
              <a:rPr b="0" dirty="0" err="1" i="0" kern="1200" lang="en-US" sz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b="0" dirty="0" i="0" kern="1200" lang="en-US" sz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base + offset = base + </a:t>
            </a:r>
            <a:r>
              <a:rPr b="0" dirty="0" err="1" i="0" kern="1200" lang="en-US" sz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b="0" dirty="0" i="0" kern="1200" lang="en-US" sz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b="0" dirty="0" err="1" i="0" kern="1200" lang="en-US" sz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b="0" dirty="0" i="0" kern="1200" lang="en-US" sz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A[</a:t>
            </a:r>
            <a:r>
              <a:rPr b="0" dirty="0" err="1" i="0" kern="1200" lang="en-US" sz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b="0" dirty="0" i="0" kern="1200" lang="en-US" sz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= reference to element at this address Pointer must know its type to compute addresses using </a:t>
            </a:r>
            <a:r>
              <a:rPr b="0" dirty="0" err="1" i="0" kern="1200" lang="en-US" sz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b="0" dirty="0" i="0" kern="1200" lang="en-US" sz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</a:p>
          <a:p>
            <a:r>
              <a:rPr b="0" dirty="0" i="0" kern="1200" lang="en-US" sz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carefully the distinction between A and A[0]</a:t>
            </a:r>
          </a:p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E85FC15-40B4-45E5-86AE-2E64D22F0C3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615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E85FC15-40B4-45E5-86AE-2E64D22F0C3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058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E85FC15-40B4-45E5-86AE-2E64D22F0C3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40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E85FC15-40B4-45E5-86AE-2E64D22F0C3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33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97A98B78-8BF4-4616-84EF-59A39D7DD657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121194-7FBD-4172-AC58-5EB12726AF65}" type="slidenum">
              <a:rPr altLang="en-CA" lang="en-CA" smtClean="0">
                <a:latin charset="0" panose="020B0604020202020204" pitchFamily="34"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altLang="en-CA" lang="en-CA">
              <a:latin charset="0" panose="020B0604020202020204" pitchFamily="34" typeface="Arial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B2E49C27-1334-4734-B6DE-E51263B24F13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FFCDC0EE-E878-4F04-8DF0-36F053EB1599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5BA652B-D87E-46CC-9848-890817733763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72506A6-6FA4-4FE9-AB9F-01BCFE0CCB09}" type="slidenum">
              <a:rPr altLang="en-CA" lang="en-CA" smtClean="0">
                <a:latin charset="0" panose="020B0604020202020204" pitchFamily="34"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altLang="en-CA" lang="en-CA">
              <a:latin charset="0" panose="020B0604020202020204" pitchFamily="34" typeface="Arial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2E659EF-2B22-49DF-9DF9-CA9AF7721C9A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85DD7B26-C27C-441F-8A39-AD3298230BB5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F19F3F62-BE68-4511-B8C0-24F7E8CA2532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2926E3-BBE1-402E-BCEA-13620E7D1841}" type="slidenum">
              <a:rPr altLang="en-CA" lang="en-CA" smtClean="0">
                <a:latin charset="0" panose="020B0604020202020204" pitchFamily="34"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altLang="en-CA" lang="en-CA">
              <a:latin charset="0" panose="020B0604020202020204" pitchFamily="34" typeface="Arial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8F91FCA8-935E-4236-9C7D-4363E0C8EC5D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980C26E5-D1C1-483A-BA8C-48CEE978522C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383D3B21-0E2F-49B6-92D5-17869BF07BB1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A12AE7-CE04-4EDD-B8CC-46F7C77FDDF4}" type="slidenum">
              <a:rPr altLang="en-CA" lang="en-CA" smtClean="0">
                <a:latin charset="0" panose="020B0604020202020204" pitchFamily="34"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altLang="en-CA" lang="en-CA">
              <a:latin charset="0" panose="020B0604020202020204" pitchFamily="34" typeface="Arial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F04F170-DC66-487C-B5E8-3AA957B5A2BD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E48DC708-EDEE-43EB-B119-36594A708CFF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71A2F121-90FF-45DA-B830-FDF5DB0571CF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0F7A79-CEC3-44C9-9020-789677E42B15}" type="slidenum">
              <a:rPr altLang="en-CA" lang="en-CA" smtClean="0">
                <a:latin charset="0" panose="020B0604020202020204" pitchFamily="34"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altLang="en-CA" lang="en-CA">
              <a:latin charset="0" panose="020B0604020202020204" pitchFamily="34" typeface="Arial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CEA61C9C-B2A6-4634-91BB-D580F6F260EB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54BE0B0C-8670-4087-B2BA-6F5509487525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8106EC48-6AC8-497A-A51B-330370061640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39939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pPr eaLnBrk="1" hangingPunct="1">
              <a:defRPr/>
            </a:pPr>
            <a:r>
              <a:rPr altLang="fr-FR" dirty="0" lang="fr-FR">
                <a:cs typeface="+mn-cs"/>
              </a:rPr>
              <a:t> </a:t>
            </a:r>
            <a:r>
              <a:rPr altLang="fr-FR" dirty="0" err="1" lang="fr-FR">
                <a:cs typeface="+mn-cs"/>
              </a:rPr>
              <a:t>int</a:t>
            </a:r>
            <a:r>
              <a:rPr altLang="fr-FR" dirty="0" lang="fr-FR">
                <a:cs typeface="+mn-cs"/>
              </a:rPr>
              <a:t> *</a:t>
            </a:r>
            <a:r>
              <a:rPr altLang="fr-FR" dirty="0" err="1" lang="fr-FR">
                <a:cs typeface="+mn-cs"/>
              </a:rPr>
              <a:t>ip</a:t>
            </a:r>
            <a:r>
              <a:rPr altLang="fr-FR" dirty="0" lang="fr-FR">
                <a:cs typeface="+mn-cs"/>
              </a:rPr>
              <a:t>;    char* </a:t>
            </a:r>
            <a:r>
              <a:rPr altLang="fr-FR" dirty="0" err="1" lang="fr-FR">
                <a:cs typeface="+mn-cs"/>
              </a:rPr>
              <a:t>cp</a:t>
            </a:r>
            <a:r>
              <a:rPr altLang="fr-FR" dirty="0" lang="fr-FR">
                <a:cs typeface="+mn-cs"/>
              </a:rPr>
              <a:t>;    double *</a:t>
            </a:r>
            <a:r>
              <a:rPr altLang="fr-FR" dirty="0" err="1" lang="fr-FR">
                <a:cs typeface="+mn-cs"/>
              </a:rPr>
              <a:t>dp</a:t>
            </a:r>
            <a:r>
              <a:rPr altLang="fr-FR" dirty="0" lang="fr-FR"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80087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6E6C3A4-1482-4003-A2DF-A0B790FD346F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C9BF28-350D-4196-ACC0-9FED5B3E6F95}" type="slidenum">
              <a:rPr altLang="en-CA" lang="en-CA" smtClean="0">
                <a:latin charset="0" panose="020B0604020202020204" pitchFamily="34"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altLang="en-CA" lang="en-CA">
              <a:latin charset="0" panose="020B0604020202020204" pitchFamily="34" typeface="Arial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96B1FA0-44A1-4D40-8394-5001C1BAA79E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C75B7D9-B38E-4F09-8A9C-344748B9E88A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6E6C3A4-1482-4003-A2DF-A0B790FD346F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C9BF28-350D-4196-ACC0-9FED5B3E6F95}" type="slidenum">
              <a:rPr altLang="en-CA" lang="en-CA" smtClean="0">
                <a:latin charset="0" panose="020B0604020202020204" pitchFamily="34"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altLang="en-CA" lang="en-CA">
              <a:latin charset="0" panose="020B0604020202020204" pitchFamily="34" typeface="Arial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96B1FA0-44A1-4D40-8394-5001C1BAA79E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C75B7D9-B38E-4F09-8A9C-344748B9E88A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19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6E6C3A4-1482-4003-A2DF-A0B790FD346F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C9BF28-350D-4196-ACC0-9FED5B3E6F95}" type="slidenum">
              <a:rPr altLang="en-CA" lang="en-CA" smtClean="0">
                <a:latin charset="0" panose="020B0604020202020204" pitchFamily="34"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altLang="en-CA" lang="en-CA">
              <a:latin charset="0" panose="020B0604020202020204" pitchFamily="34" typeface="Arial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96B1FA0-44A1-4D40-8394-5001C1BAA79E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C75B7D9-B38E-4F09-8A9C-344748B9E88A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640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6E6C3A4-1482-4003-A2DF-A0B790FD346F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C9BF28-350D-4196-ACC0-9FED5B3E6F95}" type="slidenum">
              <a:rPr altLang="en-CA" lang="en-CA" smtClean="0">
                <a:latin charset="0" panose="020B0604020202020204" pitchFamily="34"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altLang="en-CA" lang="en-CA">
              <a:latin charset="0" panose="020B0604020202020204" pitchFamily="34" typeface="Arial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96B1FA0-44A1-4D40-8394-5001C1BAA79E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C75B7D9-B38E-4F09-8A9C-344748B9E88A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172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6E6C3A4-1482-4003-A2DF-A0B790FD346F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C9BF28-350D-4196-ACC0-9FED5B3E6F95}" type="slidenum">
              <a:rPr altLang="en-CA" lang="en-CA" smtClean="0">
                <a:latin charset="0" panose="020B0604020202020204" pitchFamily="34"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altLang="en-CA" lang="en-CA">
              <a:latin charset="0" panose="020B0604020202020204" pitchFamily="34" typeface="Arial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96B1FA0-44A1-4D40-8394-5001C1BAA79E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C75B7D9-B38E-4F09-8A9C-344748B9E88A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890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6E6C3A4-1482-4003-A2DF-A0B790FD346F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C9BF28-350D-4196-ACC0-9FED5B3E6F95}" type="slidenum">
              <a:rPr altLang="en-CA" lang="en-CA" smtClean="0">
                <a:latin charset="0" panose="020B0604020202020204" pitchFamily="34"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altLang="en-CA" lang="en-CA">
              <a:latin charset="0" panose="020B0604020202020204" pitchFamily="34" typeface="Arial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96B1FA0-44A1-4D40-8394-5001C1BAA79E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C75B7D9-B38E-4F09-8A9C-344748B9E88A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66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6E6C3A4-1482-4003-A2DF-A0B790FD346F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C9BF28-350D-4196-ACC0-9FED5B3E6F95}" type="slidenum">
              <a:rPr altLang="en-CA" lang="en-CA" smtClean="0">
                <a:latin charset="0" panose="020B0604020202020204" pitchFamily="34"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altLang="en-CA" lang="en-CA">
              <a:latin charset="0" panose="020B0604020202020204" pitchFamily="34" typeface="Arial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96B1FA0-44A1-4D40-8394-5001C1BAA79E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C75B7D9-B38E-4F09-8A9C-344748B9E88A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306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6E6C3A4-1482-4003-A2DF-A0B790FD346F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C9BF28-350D-4196-ACC0-9FED5B3E6F95}" type="slidenum">
              <a:rPr altLang="en-CA" lang="en-CA" smtClean="0">
                <a:latin charset="0" panose="020B0604020202020204" pitchFamily="34"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altLang="en-CA" lang="en-CA">
              <a:latin charset="0" panose="020B0604020202020204" pitchFamily="34" typeface="Arial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96B1FA0-44A1-4D40-8394-5001C1BAA79E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C75B7D9-B38E-4F09-8A9C-344748B9E88A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319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6E6C3A4-1482-4003-A2DF-A0B790FD346F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C9BF28-350D-4196-ACC0-9FED5B3E6F95}" type="slidenum">
              <a:rPr altLang="en-CA" lang="en-CA" smtClean="0">
                <a:latin charset="0" panose="020B0604020202020204" pitchFamily="34"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altLang="en-CA" lang="en-CA">
              <a:latin charset="0" panose="020B0604020202020204" pitchFamily="34" typeface="Arial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96B1FA0-44A1-4D40-8394-5001C1BAA79E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C75B7D9-B38E-4F09-8A9C-344748B9E88A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455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094DE135-4DB8-48B0-AB1C-9CAB2D13FF43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FC95E3-8617-4820-9371-7457FB74441E}" type="slidenum">
              <a:rPr altLang="en-CA" lang="en-CA" smtClean="0">
                <a:latin charset="0" panose="020B0604020202020204" pitchFamily="34"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altLang="en-CA" lang="en-CA">
              <a:latin charset="0" panose="020B0604020202020204" pitchFamily="34" typeface="Arial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51556003-1630-44FE-9E10-F7A312E50F38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FFD5E445-CFA0-4812-8E45-922CE65D0D51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8106EC48-6AC8-497A-A51B-330370061640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39939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pPr eaLnBrk="1" hangingPunct="1">
              <a:defRPr/>
            </a:pPr>
            <a:r>
              <a:rPr altLang="fr-FR" dirty="0" lang="fr-FR">
                <a:cs typeface="+mn-cs"/>
              </a:rPr>
              <a:t> </a:t>
            </a:r>
            <a:r>
              <a:rPr altLang="fr-FR" dirty="0" err="1" lang="fr-FR">
                <a:cs typeface="+mn-cs"/>
              </a:rPr>
              <a:t>int</a:t>
            </a:r>
            <a:r>
              <a:rPr altLang="fr-FR" dirty="0" lang="fr-FR">
                <a:cs typeface="+mn-cs"/>
              </a:rPr>
              <a:t> *</a:t>
            </a:r>
            <a:r>
              <a:rPr altLang="fr-FR" dirty="0" err="1" lang="fr-FR">
                <a:cs typeface="+mn-cs"/>
              </a:rPr>
              <a:t>ip</a:t>
            </a:r>
            <a:r>
              <a:rPr altLang="fr-FR" dirty="0" lang="fr-FR">
                <a:cs typeface="+mn-cs"/>
              </a:rPr>
              <a:t>;    char* </a:t>
            </a:r>
            <a:r>
              <a:rPr altLang="fr-FR" dirty="0" err="1" lang="fr-FR">
                <a:cs typeface="+mn-cs"/>
              </a:rPr>
              <a:t>cp</a:t>
            </a:r>
            <a:r>
              <a:rPr altLang="fr-FR" dirty="0" lang="fr-FR">
                <a:cs typeface="+mn-cs"/>
              </a:rPr>
              <a:t>;    double *</a:t>
            </a:r>
            <a:r>
              <a:rPr altLang="fr-FR" dirty="0" err="1" lang="fr-FR">
                <a:cs typeface="+mn-cs"/>
              </a:rPr>
              <a:t>dp</a:t>
            </a:r>
            <a:r>
              <a:rPr altLang="fr-FR" dirty="0" lang="fr-FR"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70061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14863E5B-3822-4F9D-B7CD-9659035A6155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5B9A49-D092-4053-80D4-5739D833F9D4}" type="slidenum">
              <a:rPr altLang="en-CA" lang="en-CA" smtClean="0">
                <a:latin charset="0" panose="020B0604020202020204" pitchFamily="34"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altLang="en-CA" lang="en-CA">
              <a:latin charset="0" panose="020B0604020202020204" pitchFamily="34" typeface="Arial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DD750AE5-E292-458F-9ECA-BC3F34EE485C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48C08A5C-02E2-44BB-9DF0-4A489E0DF340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4F28CB98-5607-489F-A0AA-CC3F5F8AA93B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D981B7-C163-4A76-A8DC-582CA1BA9552}" type="slidenum">
              <a:rPr altLang="en-CA" lang="en-CA" smtClean="0">
                <a:latin charset="0" panose="020B0604020202020204" pitchFamily="34"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altLang="en-CA" lang="en-CA">
              <a:latin charset="0" panose="020B0604020202020204" pitchFamily="34" typeface="Arial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85000F1C-0362-4A24-B1D5-89D018D6DE0B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796A648B-E086-416F-92A5-FDF7E322DD0A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F38A7DAA-3314-4D80-B8EE-3750B07E2318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8040FC-E0B6-4A4B-BCE5-6467945BF9DF}" type="slidenum">
              <a:rPr altLang="en-CA" lang="en-CA" smtClean="0">
                <a:latin charset="0" panose="020B0604020202020204" pitchFamily="34"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altLang="en-CA" lang="en-CA">
              <a:latin charset="0" panose="020B0604020202020204" pitchFamily="34" typeface="Arial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F0EB2189-4038-48A7-B5EB-4CA5339D2A6E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EDF069BE-5A62-4D2A-B8C1-F1CE02C882FA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5DA4B3A3-E63A-4925-998D-2A5667ACF294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D7C6FA-EE7F-4BB8-B904-65708C060EE0}" type="slidenum">
              <a:rPr altLang="en-CA" lang="en-CA" smtClean="0">
                <a:latin charset="0" panose="020B0604020202020204" pitchFamily="34"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66</a:t>
            </a:fld>
            <a:endParaRPr altLang="en-CA" lang="en-CA">
              <a:latin charset="0" panose="020B0604020202020204" pitchFamily="34" typeface="Arial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BB09069C-ABA0-4506-A378-75A405126663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47A010C2-48BE-4AFD-A997-4D1265F57E16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D1730485-8D7D-4CB1-951B-94A8E3962775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F977FE-AFD9-43AC-BA09-F782800273C7}" type="slidenum">
              <a:rPr altLang="en-CA" lang="en-CA" smtClean="0">
                <a:latin charset="0" panose="020B0604020202020204" pitchFamily="34"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altLang="en-CA" lang="en-CA">
              <a:latin charset="0" panose="020B0604020202020204" pitchFamily="34" typeface="Arial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32245313-A46F-4618-A995-E77E33DA3363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F5232EF-EFB2-4A99-B8CF-ED73C12174E3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914400" y="4343400"/>
            <a:ext cx="5029200" cy="4114800"/>
          </a:xfrm>
          <a:noFill/>
        </p:spPr>
        <p:txBody>
          <a:bodyPr numCol="1"/>
          <a:lstStyle/>
          <a:p>
            <a:endParaRPr lang="en-US">
              <a:ea charset="-122" pitchFamily="2"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048714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914400" y="4343400"/>
            <a:ext cx="5029200" cy="4114800"/>
          </a:xfrm>
          <a:noFill/>
        </p:spPr>
        <p:txBody>
          <a:bodyPr numCol="1"/>
          <a:lstStyle/>
          <a:p>
            <a:endParaRPr lang="en-US">
              <a:ea charset="-122" pitchFamily="2"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400579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914400" y="4343400"/>
            <a:ext cx="5029200" cy="4114800"/>
          </a:xfrm>
          <a:noFill/>
        </p:spPr>
        <p:txBody>
          <a:bodyPr numCol="1"/>
          <a:lstStyle/>
          <a:p>
            <a:endParaRPr lang="en-US">
              <a:ea charset="-122" pitchFamily="2"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460205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914400" y="4343400"/>
            <a:ext cx="5029200" cy="4114800"/>
          </a:xfrm>
          <a:noFill/>
        </p:spPr>
        <p:txBody>
          <a:bodyPr numCol="1"/>
          <a:lstStyle/>
          <a:p>
            <a:endParaRPr lang="en-US">
              <a:ea charset="-122" pitchFamily="2"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3236965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914400" y="4343400"/>
            <a:ext cx="5029200" cy="4114800"/>
          </a:xfrm>
          <a:noFill/>
        </p:spPr>
        <p:txBody>
          <a:bodyPr numCol="1"/>
          <a:lstStyle/>
          <a:p>
            <a:endParaRPr lang="en-US">
              <a:ea charset="-122" pitchFamily="2"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499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 noGrp="1"/>
          </p:cNvSpPr>
          <p:nvPr>
            <p:ph idx="5" sz="quarter" type="sldNum"/>
          </p:nvPr>
        </p:nvSpPr>
        <p:spPr>
          <a:ln/>
        </p:spPr>
        <p:txBody>
          <a:bodyPr numCol="1"/>
          <a:lstStyle/>
          <a:p>
            <a:fld id="{A5826F64-7F95-4002-AB38-BD4DE5C1681E}" type="slidenum">
              <a:rPr lang="en-US"/>
              <a:pPr/>
              <a:t>9</a:t>
            </a:fld>
            <a:endParaRPr lang="en-US"/>
          </a:p>
        </p:txBody>
      </p:sp>
      <p:sp>
        <p:nvSpPr>
          <p:cNvPr id="377858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7650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914400" y="4343400"/>
            <a:ext cx="5029200" cy="4114800"/>
          </a:xfrm>
          <a:noFill/>
        </p:spPr>
        <p:txBody>
          <a:bodyPr numCol="1"/>
          <a:lstStyle/>
          <a:p>
            <a:endParaRPr lang="en-US">
              <a:ea charset="-122" pitchFamily="2"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157341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914400" y="4343400"/>
            <a:ext cx="5029200" cy="4114800"/>
          </a:xfrm>
          <a:noFill/>
        </p:spPr>
        <p:txBody>
          <a:bodyPr numCol="1"/>
          <a:lstStyle/>
          <a:p>
            <a:endParaRPr lang="en-US">
              <a:ea charset="-122" pitchFamily="2"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196443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914400" y="4343400"/>
            <a:ext cx="5029200" cy="4114800"/>
          </a:xfrm>
          <a:noFill/>
        </p:spPr>
        <p:txBody>
          <a:bodyPr numCol="1"/>
          <a:lstStyle/>
          <a:p>
            <a:endParaRPr lang="en-US">
              <a:ea charset="-122" pitchFamily="2"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198004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914400" y="4343400"/>
            <a:ext cx="5029200" cy="4114800"/>
          </a:xfrm>
          <a:noFill/>
        </p:spPr>
        <p:txBody>
          <a:bodyPr numCol="1"/>
          <a:lstStyle/>
          <a:p>
            <a:endParaRPr lang="en-US">
              <a:ea charset="-122" pitchFamily="2"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16374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914400" y="4343400"/>
            <a:ext cx="5029200" cy="4114800"/>
          </a:xfrm>
          <a:noFill/>
        </p:spPr>
        <p:txBody>
          <a:bodyPr numCol="1"/>
          <a:lstStyle/>
          <a:p>
            <a:endParaRPr lang="en-US">
              <a:ea charset="-122" pitchFamily="2"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522585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914400" y="4343400"/>
            <a:ext cx="5029200" cy="4114800"/>
          </a:xfrm>
          <a:noFill/>
        </p:spPr>
        <p:txBody>
          <a:bodyPr numCol="1"/>
          <a:lstStyle/>
          <a:p>
            <a:endParaRPr lang="en-US">
              <a:ea charset="-122" pitchFamily="2"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6220472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914400" y="4343400"/>
            <a:ext cx="5029200" cy="4114800"/>
          </a:xfrm>
          <a:noFill/>
        </p:spPr>
        <p:txBody>
          <a:bodyPr numCol="1"/>
          <a:lstStyle/>
          <a:p>
            <a:endParaRPr lang="en-US">
              <a:ea charset="-122" pitchFamily="2"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962192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914400" y="4343400"/>
            <a:ext cx="5029200" cy="4114800"/>
          </a:xfrm>
          <a:noFill/>
        </p:spPr>
        <p:txBody>
          <a:bodyPr numCol="1"/>
          <a:lstStyle/>
          <a:p>
            <a:endParaRPr lang="en-US">
              <a:ea charset="-122" pitchFamily="2"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105105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914400" y="4343400"/>
            <a:ext cx="5029200" cy="4114800"/>
          </a:xfrm>
          <a:noFill/>
        </p:spPr>
        <p:txBody>
          <a:bodyPr numCol="1"/>
          <a:lstStyle/>
          <a:p>
            <a:endParaRPr lang="en-US">
              <a:ea charset="-122" pitchFamily="2"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341258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914400" y="4343400"/>
            <a:ext cx="5029200" cy="4114800"/>
          </a:xfrm>
          <a:noFill/>
        </p:spPr>
        <p:txBody>
          <a:bodyPr numCol="1"/>
          <a:lstStyle/>
          <a:p>
            <a:endParaRPr lang="en-US">
              <a:ea charset="-122" pitchFamily="2"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21932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 noGrp="1"/>
          </p:cNvSpPr>
          <p:nvPr>
            <p:ph idx="5" sz="quarter" type="sldNum"/>
          </p:nvPr>
        </p:nvSpPr>
        <p:spPr>
          <a:ln/>
        </p:spPr>
        <p:txBody>
          <a:bodyPr numCol="1"/>
          <a:lstStyle/>
          <a:p>
            <a:fld id="{A5826F64-7F95-4002-AB38-BD4DE5C1681E}" type="slidenum">
              <a:rPr lang="en-US"/>
              <a:pPr/>
              <a:t>11</a:t>
            </a:fld>
            <a:endParaRPr lang="en-US"/>
          </a:p>
        </p:txBody>
      </p:sp>
      <p:sp>
        <p:nvSpPr>
          <p:cNvPr id="377858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7179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914400" y="4343400"/>
            <a:ext cx="5029200" cy="4114800"/>
          </a:xfrm>
          <a:noFill/>
        </p:spPr>
        <p:txBody>
          <a:bodyPr numCol="1"/>
          <a:lstStyle/>
          <a:p>
            <a:endParaRPr lang="en-US">
              <a:ea charset="-122" pitchFamily="2"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8466834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914400" y="4343400"/>
            <a:ext cx="5029200" cy="4114800"/>
          </a:xfrm>
          <a:noFill/>
        </p:spPr>
        <p:txBody>
          <a:bodyPr numCol="1"/>
          <a:lstStyle/>
          <a:p>
            <a:endParaRPr lang="en-US">
              <a:ea charset="-122" pitchFamily="2"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052906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914400" y="4343400"/>
            <a:ext cx="5029200" cy="4114800"/>
          </a:xfrm>
          <a:noFill/>
        </p:spPr>
        <p:txBody>
          <a:bodyPr numCol="1"/>
          <a:lstStyle/>
          <a:p>
            <a:endParaRPr lang="en-US">
              <a:ea charset="-122" pitchFamily="2"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9649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D18D569D-9B14-4F89-A0C7-54568870F71A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29699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01379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685800" y="4344988"/>
            <a:ext cx="5486400" cy="4114800"/>
          </a:xfrm>
        </p:spPr>
        <p:txBody>
          <a:bodyPr numCol="1"/>
          <a:lstStyle/>
          <a:p>
            <a:pPr eaLnBrk="1" hangingPunct="1">
              <a:defRPr/>
            </a:pPr>
            <a:endParaRPr altLang="fr-FR"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641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EB3EF9E-C433-4751-B4DE-78134F3A7553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1841B42D-ABB2-48A7-B34A-0E8A32A65868}" type="slidenum">
              <a:rPr altLang="en-PK" lang="en-CA" smtClean="0">
                <a:latin charset="0" panose="020B0604020202020204" pitchFamily="34" typeface="Arial"/>
              </a:rPr>
              <a:pPr>
                <a:spcBef>
                  <a:spcPct val="0"/>
                </a:spcBef>
              </a:pPr>
              <a:t>13</a:t>
            </a:fld>
            <a:endParaRPr altLang="en-PK" lang="en-CA">
              <a:latin charset="0" panose="020B0604020202020204" pitchFamily="34" typeface="Arial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C091DCDC-5207-473B-8AAC-7EF579BB5395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E02BB511-F24C-42D7-863C-0458FDBCB1A4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en-PK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 numCol="1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43000" y="3602038"/>
            <a:ext cx="6858000" cy="1655762"/>
          </a:xfrm>
        </p:spPr>
        <p:txBody>
          <a:bodyPr numCol="1"/>
          <a:lstStyle>
            <a:lvl1pPr algn="ctr" indent="0" marL="0">
              <a:buNone/>
              <a:defRPr sz="1800"/>
            </a:lvl1pPr>
            <a:lvl2pPr algn="ctr" indent="0" marL="342900">
              <a:buNone/>
              <a:defRPr sz="1500"/>
            </a:lvl2pPr>
            <a:lvl3pPr algn="ctr" indent="0" marL="685800">
              <a:buNone/>
              <a:defRPr sz="1350"/>
            </a:lvl3pPr>
            <a:lvl4pPr algn="ctr" indent="0" marL="1028700">
              <a:buNone/>
              <a:defRPr sz="1200"/>
            </a:lvl4pPr>
            <a:lvl5pPr algn="ctr" indent="0" marL="1371600">
              <a:buNone/>
              <a:defRPr sz="1200"/>
            </a:lvl5pPr>
            <a:lvl6pPr algn="ctr" indent="0" marL="1714500">
              <a:buNone/>
              <a:defRPr sz="1200"/>
            </a:lvl6pPr>
            <a:lvl7pPr algn="ctr" indent="0" marL="2057400">
              <a:buNone/>
              <a:defRPr sz="1200"/>
            </a:lvl7pPr>
            <a:lvl8pPr algn="ctr" indent="0" marL="2400300">
              <a:buNone/>
              <a:defRPr sz="1200"/>
            </a:lvl8pPr>
            <a:lvl9pPr algn="ctr" indent="0" marL="2743200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altLang="en-PK" lang="en-PK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2E4D5D3-559E-4F8A-8CB0-6A64E6C2B9F8}"/>
              </a:ext>
            </a:extLst>
          </p:cNvPr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DB6891-4D78-4E76-9841-EC5B82CB7981}"/>
              </a:ext>
            </a:extLst>
          </p:cNvPr>
          <p:cNvSpPr>
            <a:spLocks noGrp="1"/>
          </p:cNvSpPr>
          <p:nvPr>
            <p:ph idx="11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EC4E2A69-20CE-4052-81AC-D6BF741AE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4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 numCol="1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3887391" y="987426"/>
            <a:ext cx="4629150" cy="4873625"/>
          </a:xfrm>
        </p:spPr>
        <p:txBody>
          <a:bodyPr numCol="1" rtlCol="0">
            <a:normAutofit/>
          </a:bodyPr>
          <a:lstStyle>
            <a:lvl1pPr indent="0" marL="0">
              <a:buNone/>
              <a:defRPr sz="2400"/>
            </a:lvl1pPr>
            <a:lvl2pPr indent="0" marL="342900">
              <a:buNone/>
              <a:defRPr sz="2100"/>
            </a:lvl2pPr>
            <a:lvl3pPr indent="0" marL="685800">
              <a:buNone/>
              <a:defRPr sz="1800"/>
            </a:lvl3pPr>
            <a:lvl4pPr indent="0" marL="1028700">
              <a:buNone/>
              <a:defRPr sz="1500"/>
            </a:lvl4pPr>
            <a:lvl5pPr indent="0" marL="1371600">
              <a:buNone/>
              <a:defRPr sz="1500"/>
            </a:lvl5pPr>
            <a:lvl6pPr indent="0" marL="1714500">
              <a:buNone/>
              <a:defRPr sz="1500"/>
            </a:lvl6pPr>
            <a:lvl7pPr indent="0" marL="2057400">
              <a:buNone/>
              <a:defRPr sz="1500"/>
            </a:lvl7pPr>
            <a:lvl8pPr indent="0" marL="2400300">
              <a:buNone/>
              <a:defRPr sz="1500"/>
            </a:lvl8pPr>
            <a:lvl9pPr indent="0" marL="2743200">
              <a:buNone/>
              <a:defRPr sz="1500"/>
            </a:lvl9pPr>
          </a:lstStyle>
          <a:p>
            <a:pPr lvl="0"/>
            <a:endParaRPr altLang="en-PK" lang="en-PK" noProof="0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629841" y="2057400"/>
            <a:ext cx="2949178" cy="3811588"/>
          </a:xfrm>
        </p:spPr>
        <p:txBody>
          <a:bodyPr numCol="1"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E708D-AB20-4E32-80B4-8C734A607616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C69BB62-6B81-4149-97C1-C4F68BC4D629}" type="datetimeFigureOut">
              <a:rPr altLang="en-PK" lang="en-PK"/>
              <a:pPr>
                <a:defRPr/>
              </a:pPr>
              <a:t>11/19/2022</a:t>
            </a:fld>
            <a:endParaRPr altLang="en-PK"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74809-BD07-4AFC-A0C9-E04BF6FABF5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A19D-A246-49D8-86E4-C75338D993E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356AF398-CEF1-457F-A3CE-60FD71AB1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4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PK"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CEE33-D184-4B03-9C72-D8E2FEB039D1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7949427-3E2F-47C6-B54A-4DD9A2C6B7B4}" type="datetimeFigureOut">
              <a:rPr altLang="en-PK" lang="en-PK"/>
              <a:pPr>
                <a:defRPr/>
              </a:pPr>
              <a:t>11/19/2022</a:t>
            </a:fld>
            <a:endParaRPr altLang="en-PK"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430E8-4136-4E66-9038-6B2AF4C2B2E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2939A-1E67-439F-958D-C007DF1641A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DE625C9D-97BA-4A08-AB6E-C86C4573A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49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543675" y="365125"/>
            <a:ext cx="1971675" cy="5811838"/>
          </a:xfrm>
        </p:spPr>
        <p:txBody>
          <a:bodyPr numCol="1" vert="eaVert"/>
          <a:lstStyle/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628650" y="365125"/>
            <a:ext cx="5800725" cy="5811838"/>
          </a:xfrm>
        </p:spPr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PK"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19B95-AE26-47F0-873C-1F7A0E67D1B6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EE06AE1-9231-45C1-8291-3162FA55CB96}" type="datetimeFigureOut">
              <a:rPr altLang="en-PK" lang="en-PK"/>
              <a:pPr>
                <a:defRPr/>
              </a:pPr>
              <a:t>11/19/2022</a:t>
            </a:fld>
            <a:endParaRPr altLang="en-PK"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D58A-C5C8-4440-93F2-F598FB917DEF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0DC2D-B96D-4EEC-B228-3C06251FF9A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B4329928-D9C7-487A-9599-68EE3CA66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altLang="en-PK" dirty="0"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A3858-27A7-40FD-AE08-B4148815F839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7DBA12F-B77C-4E09-BAF0-EF8A259AB80D}" type="datetimeFigureOut">
              <a:rPr altLang="en-PK" lang="en-PK"/>
              <a:pPr>
                <a:defRPr/>
              </a:pPr>
              <a:t>11/19/2022</a:t>
            </a:fld>
            <a:endParaRPr altLang="en-PK"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A023C-4146-48BC-9686-2CDCB1DA7C26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0320-370D-467E-9C52-798AD05247D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929B999A-5094-460F-9559-0C18CC090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4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7E1CEA-FBBD-49C7-B78E-C28BD66A2733}"/>
              </a:ext>
            </a:extLst>
          </p:cNvPr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20A7940-FE38-46D5-B365-0DA318177315}"/>
              </a:ext>
            </a:extLst>
          </p:cNvPr>
          <p:cNvSpPr>
            <a:spLocks noGrp="1"/>
          </p:cNvSpPr>
          <p:nvPr>
            <p:ph idx="11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F331AF61-F377-4A5F-AF6D-D42D56A80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 numCol="1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23888" y="4589464"/>
            <a:ext cx="7886700" cy="1500187"/>
          </a:xfrm>
        </p:spPr>
        <p:txBody>
          <a:bodyPr numCol="1"/>
          <a:lstStyle>
            <a:lvl1pPr indent="0" mar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8F783-5FD1-418C-A9EA-8BBC8721CA2B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1049F56-A7F4-4C24-B668-BA0BFABE3876}" type="datetimeFigureOut">
              <a:rPr altLang="en-PK" lang="en-PK"/>
              <a:pPr>
                <a:defRPr/>
              </a:pPr>
              <a:t>11/19/2022</a:t>
            </a:fld>
            <a:endParaRPr altLang="en-PK"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392C-3254-4A0E-A3B4-91BE464D86AF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25ED-FF41-46CA-90D7-988E3D4B3FB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14ED65AA-59BF-4509-B233-0CCD89173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6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628650" y="1825625"/>
            <a:ext cx="38862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PK" lang="en-PK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29150" y="1825625"/>
            <a:ext cx="38862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PK"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30A8C-6265-471B-A753-D428A7932010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9E583F5-1083-4837-B6B7-5F1D6E5F83BE}" type="datetimeFigureOut">
              <a:rPr altLang="en-PK" lang="en-PK"/>
              <a:pPr>
                <a:defRPr/>
              </a:pPr>
              <a:t>11/19/2022</a:t>
            </a:fld>
            <a:endParaRPr altLang="en-PK"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F2238-CB91-4550-9F8B-54CE4BDA8C9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0C012-B3A4-4963-80EC-0E76C40F05B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793262BE-0086-4E01-8E6E-E979C05D9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4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 numCol="1"/>
          <a:lstStyle/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29842" y="1681163"/>
            <a:ext cx="3868340" cy="823912"/>
          </a:xfrm>
        </p:spPr>
        <p:txBody>
          <a:bodyPr anchor="b" numCol="1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29842" y="2505075"/>
            <a:ext cx="3868340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PK" lang="en-PK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29150" y="1681163"/>
            <a:ext cx="3887391" cy="823912"/>
          </a:xfrm>
        </p:spPr>
        <p:txBody>
          <a:bodyPr anchor="b" numCol="1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29150" y="2505075"/>
            <a:ext cx="3887391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PK"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9C884-7E18-42B4-9FE7-4E9D944C9D22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FE589FB-1A39-4084-92EA-9ACBFA19AD23}" type="datetimeFigureOut">
              <a:rPr altLang="en-PK" lang="en-PK"/>
              <a:pPr>
                <a:defRPr/>
              </a:pPr>
              <a:t>11/19/2022</a:t>
            </a:fld>
            <a:endParaRPr altLang="en-PK"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0FF1A-2448-48C4-9E23-773CA5ED12F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1B948-FAC6-4053-9E73-D02F2E0FF93C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065BD7AC-B505-4A4D-A29C-1DEBC8AF6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0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DDA66-94A3-4B8A-AC11-B47F24DEA624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0ABE4B8-4D8B-4B28-8D75-03A3FC4FC77B}" type="datetimeFigureOut">
              <a:rPr altLang="en-PK" lang="en-PK"/>
              <a:pPr>
                <a:defRPr/>
              </a:pPr>
              <a:t>11/19/2022</a:t>
            </a:fld>
            <a:endParaRPr altLang="en-PK"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7B822-BD66-462D-BD2A-7620827B6B9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BB76E-EF52-41AB-8CAE-69534FB931D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1F6B7701-6FA7-493F-8052-939CACDA0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7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7CE42-E83F-4BB1-863F-DCFE45F47AF0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791E904-CB49-41BD-B672-22FB23236DD4}" type="datetimeFigureOut">
              <a:rPr altLang="en-PK" lang="en-PK"/>
              <a:pPr>
                <a:defRPr/>
              </a:pPr>
              <a:t>11/19/2022</a:t>
            </a:fld>
            <a:endParaRPr altLang="en-PK"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6AA82-7C94-4BD6-A3C9-C1090AB4917D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AE1E-1A4E-4AD7-B2D7-407C0DF4827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A26D209C-18E0-4D0A-A9EA-3A1A43F56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6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 numCol="1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 numCol="1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PK" lang="en-PK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629841" y="2057400"/>
            <a:ext cx="2949178" cy="3811588"/>
          </a:xfrm>
        </p:spPr>
        <p:txBody>
          <a:bodyPr numCol="1"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8C9E8-4C33-47CB-A67B-D80D9887EA2B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BE2E27B-939B-4C87-841E-6D6495F56605}" type="datetimeFigureOut">
              <a:rPr altLang="en-PK" lang="en-PK"/>
              <a:pPr>
                <a:defRPr/>
              </a:pPr>
              <a:t>11/19/2022</a:t>
            </a:fld>
            <a:endParaRPr altLang="en-PK"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0C312-16D8-4349-A0E1-0C260606C6E0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7C6F0-C82B-49E0-8738-02E79651498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7CD8FB2E-C795-4D9B-BD30-3E9A76031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30050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3" Target="../slideLayouts/slideLayout12.xml" Type="http://schemas.openxmlformats.org/officeDocument/2006/relationships/slideLayout"/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83967FF-C600-43F6-8999-7DDB97936A7A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altLang="en-PK" lang="en-US"/>
              <a:t>Click to edit Master title style</a:t>
            </a:r>
            <a:endParaRPr altLang="en-PK" lang="en-PK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991FC46-CB5E-4106-A624-21FE694EF83B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altLang="en-PK" lang="en-US"/>
              <a:t>Click to edit Master text styles</a:t>
            </a:r>
          </a:p>
          <a:p>
            <a:pPr lvl="1"/>
            <a:r>
              <a:rPr altLang="en-PK" lang="en-US"/>
              <a:t>Second level</a:t>
            </a:r>
          </a:p>
          <a:p>
            <a:pPr lvl="2"/>
            <a:r>
              <a:rPr altLang="en-PK" lang="en-US"/>
              <a:t>Third level</a:t>
            </a:r>
          </a:p>
          <a:p>
            <a:pPr lvl="3"/>
            <a:r>
              <a:rPr altLang="en-PK" lang="en-US"/>
              <a:t>Fourth level</a:t>
            </a:r>
          </a:p>
          <a:p>
            <a:pPr lvl="4"/>
            <a:r>
              <a:rPr altLang="en-PK" lang="en-US"/>
              <a:t>Fifth level</a:t>
            </a:r>
            <a:endParaRPr altLang="en-PK"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29257-B16B-4F64-AC24-D7D910AA1A03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 eaLnBrk="1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1C645-5B2C-4153-B660-88CABDDDBDD1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9ACCF88-E99B-4A3C-A392-C1DDAD668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lvl1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kern="1200" sz="3300">
          <a:solidFill>
            <a:schemeClr val="tx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  <a:lvl2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2pPr>
      <a:lvl3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3pPr>
      <a:lvl4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4pPr>
      <a:lvl5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5pPr>
      <a:lvl6pPr algn="l" defTabSz="685800" fontAlgn="base" marL="45720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6pPr>
      <a:lvl7pPr algn="l" defTabSz="685800" fontAlgn="base" marL="91440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7pPr>
      <a:lvl8pPr algn="l" defTabSz="685800" fontAlgn="base" marL="137160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8pPr>
      <a:lvl9pPr algn="l" defTabSz="685800" fontAlgn="base" marL="182880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9pPr>
    </p:titleStyle>
    <p:bodyStyle>
      <a:lvl1pPr algn="l" defTabSz="685800" eaLnBrk="0" fontAlgn="base" hangingPunct="0" indent="-171450" marL="171450" rtl="0">
        <a:lnSpc>
          <a:spcPct val="90000"/>
        </a:lnSpc>
        <a:spcBef>
          <a:spcPts val="750"/>
        </a:spcBef>
        <a:spcAft>
          <a:spcPct val="0"/>
        </a:spcAft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0" fontAlgn="base" hangingPunct="0" indent="-171450" marL="514350" rtl="0">
        <a:lnSpc>
          <a:spcPct val="90000"/>
        </a:lnSpc>
        <a:spcBef>
          <a:spcPts val="375"/>
        </a:spcBef>
        <a:spcAft>
          <a:spcPct val="0"/>
        </a:spcAft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0" fontAlgn="base" hangingPunct="0" indent="-171450" marL="857250" rtl="0">
        <a:lnSpc>
          <a:spcPct val="90000"/>
        </a:lnSpc>
        <a:spcBef>
          <a:spcPts val="375"/>
        </a:spcBef>
        <a:spcAft>
          <a:spcPct val="0"/>
        </a:spcAft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0" fontAlgn="base" hangingPunct="0" indent="-171450" marL="1200150" rtl="0">
        <a:lnSpc>
          <a:spcPct val="90000"/>
        </a:lnSpc>
        <a:spcBef>
          <a:spcPts val="375"/>
        </a:spcBef>
        <a:spcAft>
          <a:spcPct val="0"/>
        </a:spcAft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0" fontAlgn="base" hangingPunct="0" indent="-171450" marL="1543050" rtl="0">
        <a:lnSpc>
          <a:spcPct val="90000"/>
        </a:lnSpc>
        <a:spcBef>
          <a:spcPts val="375"/>
        </a:spcBef>
        <a:spcAft>
          <a:spcPct val="0"/>
        </a:spcAft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altLang="en-PK" lang="en-PK"/>
      </a:defPPr>
      <a:lvl1pPr algn="l" defTabSz="6858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5" Target="../media/image3.jpeg" Type="http://schemas.openxmlformats.org/officeDocument/2006/relationships/image"/><Relationship Id="rId4" Target="../media/image2.png" Type="http://schemas.openxmlformats.org/officeDocument/2006/relationships/image"/><Relationship Id="rId3" Target="../media/image1.pn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2" Target="../media/image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00.xml.rels><?xml version="1.0" encoding="UTF-8" standalone="yes"?><Relationships xmlns="http://schemas.openxmlformats.org/package/2006/relationships"><Relationship Id="rId2" Target="../notesSlides/notesSlide6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01.xml.rels><?xml version="1.0" encoding="UTF-8" standalone="yes"?><Relationships xmlns="http://schemas.openxmlformats.org/package/2006/relationships"><Relationship Id="rId2" Target="../notesSlides/notesSlide6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02.xml.rels><?xml version="1.0" encoding="UTF-8" standalone="yes"?><Relationships xmlns="http://schemas.openxmlformats.org/package/2006/relationships"><Relationship Id="rId2" Target="../notesSlides/notesSlide6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03.xml.rels><?xml version="1.0" encoding="UTF-8" standalone="yes"?><Relationships xmlns="http://schemas.openxmlformats.org/package/2006/relationships"><Relationship Id="rId2" Target="../notesSlides/notesSlide7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04.xml.rels><?xml version="1.0" encoding="UTF-8" standalone="yes"?><Relationships xmlns="http://schemas.openxmlformats.org/package/2006/relationships"><Relationship Id="rId2" Target="../notesSlides/notesSlide7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05.xml.rels><?xml version="1.0" encoding="UTF-8" standalone="yes"?><Relationships xmlns="http://schemas.openxmlformats.org/package/2006/relationships"><Relationship Id="rId2" Target="../notesSlides/notesSlide7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06.xml.rels><?xml version="1.0" encoding="UTF-8" standalone="yes"?><Relationships xmlns="http://schemas.openxmlformats.org/package/2006/relationships"><Relationship Id="rId2" Target="../media/image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07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0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3" Target="../media/image6.emf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1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3" Target="../media/image4.jpe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3" Target="../media/image4.jpe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3" Target="../media/image4.jpe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3" Target="../media/image4.jpe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2" Target="../notesSlides/notesSlide1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2" Target="../notesSlides/notesSlide1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2" Target="../notesSlides/notesSlide1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2" Target="../notesSlides/notesSlide1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notesSlides/notesSlide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2" Target="../notesSlides/notesSlide1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3" Target="../media/image8.png" Type="http://schemas.openxmlformats.org/officeDocument/2006/relationships/image"/><Relationship Id="rId2" Target="../media/image7.png" Type="http://schemas.openxmlformats.org/officeDocument/2006/relationships/image"/><Relationship Id="rId1" Target="../slideLayouts/slideLayout8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3" Target="../media/image8.png" Type="http://schemas.openxmlformats.org/officeDocument/2006/relationships/image"/><Relationship Id="rId2" Target="../media/image7.png" Type="http://schemas.openxmlformats.org/officeDocument/2006/relationships/image"/><Relationship Id="rId1" Target="../slideLayouts/slideLayout8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2" Target="../notesSlides/notesSlide1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2" Target="../media/image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2" Target="../media/image9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2" Target="../media/image9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2" Target="../notesSlides/notesSlide1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2" Target="../notesSlides/notesSlide1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2" Target="../notesSlides/notesSlide2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3" Target="../media/image4.jpeg" Type="http://schemas.openxmlformats.org/officeDocument/2006/relationships/image"/><Relationship Id="rId2" Target="../notesSlides/notesSlide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2" Target="../notesSlides/notesSlide2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2" Target="../notesSlides/notesSlide2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2" Target="../notesSlides/notesSlide2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2" Target="../notesSlides/notesSlide2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2" Target="../notesSlides/notesSlide2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2" Target="../notesSlides/notesSlide2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9.xml.rels><?xml version="1.0" encoding="UTF-8" standalone="yes"?><Relationships xmlns="http://schemas.openxmlformats.org/package/2006/relationships"><Relationship Id="rId2" Target="../notesSlides/notesSlide2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3" Target="../media/image4.jpe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0.xml.rels><?xml version="1.0" encoding="UTF-8" standalone="yes"?><Relationships xmlns="http://schemas.openxmlformats.org/package/2006/relationships"><Relationship Id="rId2" Target="../notesSlides/notesSlide2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1.xml.rels><?xml version="1.0" encoding="UTF-8" standalone="yes"?><Relationships xmlns="http://schemas.openxmlformats.org/package/2006/relationships"><Relationship Id="rId4" Target="../media/hdphoto1.wdp" Type="http://schemas.microsoft.com/office/2007/relationships/hdphoto"/><Relationship Id="rId3" Target="../media/image10.png" Type="http://schemas.openxmlformats.org/officeDocument/2006/relationships/image"/><Relationship Id="rId2" Target="../notesSlides/notesSlide2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2.xml.rels><?xml version="1.0" encoding="UTF-8" standalone="yes"?><Relationships xmlns="http://schemas.openxmlformats.org/package/2006/relationships"><Relationship Id="rId3" Target="../media/image11.png" Type="http://schemas.openxmlformats.org/officeDocument/2006/relationships/image"/><Relationship Id="rId2" Target="../notesSlides/notesSlide3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3.xml.rels><?xml version="1.0" encoding="UTF-8" standalone="yes"?><Relationships xmlns="http://schemas.openxmlformats.org/package/2006/relationships"><Relationship Id="rId2" Target="../notesSlides/notesSlide3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4.xml.rels><?xml version="1.0" encoding="UTF-8" standalone="yes"?><Relationships xmlns="http://schemas.openxmlformats.org/package/2006/relationships"><Relationship Id="rId4" Target="../media/image14.png" Type="http://schemas.openxmlformats.org/officeDocument/2006/relationships/image"/><Relationship Id="rId3" Target="../media/image13.png" Type="http://schemas.openxmlformats.org/officeDocument/2006/relationships/image"/><Relationship Id="rId2" Target="../media/image1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5.xml.rels><?xml version="1.0" encoding="UTF-8" standalone="yes"?><Relationships xmlns="http://schemas.openxmlformats.org/package/2006/relationships"><Relationship Id="rId4" Target="../media/image16.jpeg" Type="http://schemas.openxmlformats.org/officeDocument/2006/relationships/image"/><Relationship Id="rId3" Target="../media/image15.jpeg" Type="http://schemas.openxmlformats.org/officeDocument/2006/relationships/image"/><Relationship Id="rId2" Target="../notesSlides/notesSlide3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6.xml.rels><?xml version="1.0" encoding="UTF-8" standalone="yes"?><Relationships xmlns="http://schemas.openxmlformats.org/package/2006/relationships"><Relationship Id="rId3" Target="../media/image17.png" Type="http://schemas.openxmlformats.org/officeDocument/2006/relationships/image"/><Relationship Id="rId2" Target="../notesSlides/notesSlide3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7.xml.rels><?xml version="1.0" encoding="UTF-8" standalone="yes"?><Relationships xmlns="http://schemas.openxmlformats.org/package/2006/relationships"><Relationship Id="rId3" Target="../media/image18.png" Type="http://schemas.openxmlformats.org/officeDocument/2006/relationships/image"/><Relationship Id="rId2" Target="../notesSlides/notesSlide3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8.xml.rels><?xml version="1.0" encoding="UTF-8" standalone="yes"?><Relationships xmlns="http://schemas.openxmlformats.org/package/2006/relationships"><Relationship Id="rId3" Target="../media/image19.gif" Type="http://schemas.openxmlformats.org/officeDocument/2006/relationships/image"/><Relationship Id="rId2" Target="../notesSlides/notesSlide3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9.xml.rels><?xml version="1.0" encoding="UTF-8" standalone="yes"?><Relationships xmlns="http://schemas.openxmlformats.org/package/2006/relationships"><Relationship Id="rId3" Target="../media/image20.png" Type="http://schemas.openxmlformats.org/officeDocument/2006/relationships/image"/><Relationship Id="rId2" Target="../notesSlides/notesSlide3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3" Target="../media/image4.jpe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0.xml.rels><?xml version="1.0" encoding="UTF-8" standalone="yes"?><Relationships xmlns="http://schemas.openxmlformats.org/package/2006/relationships"><Relationship Id="rId3" Target="../media/image20.png" Type="http://schemas.openxmlformats.org/officeDocument/2006/relationships/image"/><Relationship Id="rId2" Target="../notesSlides/notesSlide3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1.xml.rels><?xml version="1.0" encoding="UTF-8" standalone="yes"?><Relationships xmlns="http://schemas.openxmlformats.org/package/2006/relationships"><Relationship Id="rId3" Target="../media/image20.png" Type="http://schemas.openxmlformats.org/officeDocument/2006/relationships/image"/><Relationship Id="rId2" Target="../notesSlides/notesSlide3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2.xml.rels><?xml version="1.0" encoding="UTF-8" standalone="yes"?><Relationships xmlns="http://schemas.openxmlformats.org/package/2006/relationships"><Relationship Id="rId3" Target="../media/image20.png" Type="http://schemas.openxmlformats.org/officeDocument/2006/relationships/image"/><Relationship Id="rId2" Target="../notesSlides/notesSlide3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3.xml.rels><?xml version="1.0" encoding="UTF-8" standalone="yes"?><Relationships xmlns="http://schemas.openxmlformats.org/package/2006/relationships"><Relationship Id="rId3" Target="../media/image20.png" Type="http://schemas.openxmlformats.org/officeDocument/2006/relationships/image"/><Relationship Id="rId2" Target="../notesSlides/notesSlide4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4.xml.rels><?xml version="1.0" encoding="UTF-8" standalone="yes"?><Relationships xmlns="http://schemas.openxmlformats.org/package/2006/relationships"><Relationship Id="rId3" Target="../media/image20.png" Type="http://schemas.openxmlformats.org/officeDocument/2006/relationships/image"/><Relationship Id="rId2" Target="../notesSlides/notesSlide4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5.xml.rels><?xml version="1.0" encoding="UTF-8" standalone="yes"?><Relationships xmlns="http://schemas.openxmlformats.org/package/2006/relationships"><Relationship Id="rId3" Target="../media/image20.png" Type="http://schemas.openxmlformats.org/officeDocument/2006/relationships/image"/><Relationship Id="rId2" Target="../notesSlides/notesSlide4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6.xml.rels><?xml version="1.0" encoding="UTF-8" standalone="yes"?><Relationships xmlns="http://schemas.openxmlformats.org/package/2006/relationships"><Relationship Id="rId3" Target="../media/image20.png" Type="http://schemas.openxmlformats.org/officeDocument/2006/relationships/image"/><Relationship Id="rId2" Target="../notesSlides/notesSlide4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7.xml.rels><?xml version="1.0" encoding="UTF-8" standalone="yes"?><Relationships xmlns="http://schemas.openxmlformats.org/package/2006/relationships"><Relationship Id="rId3" Target="../media/image20.png" Type="http://schemas.openxmlformats.org/officeDocument/2006/relationships/image"/><Relationship Id="rId2" Target="../notesSlides/notesSlide4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8.xml.rels><?xml version="1.0" encoding="UTF-8" standalone="yes"?><Relationships xmlns="http://schemas.openxmlformats.org/package/2006/relationships"><Relationship Id="rId3" Target="../media/image20.png" Type="http://schemas.openxmlformats.org/officeDocument/2006/relationships/image"/><Relationship Id="rId2" Target="../notesSlides/notesSlide4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9.xml.rels><?xml version="1.0" encoding="UTF-8" standalone="yes"?><Relationships xmlns="http://schemas.openxmlformats.org/package/2006/relationships"><Relationship Id="rId3" Target="../media/image20.png" Type="http://schemas.openxmlformats.org/officeDocument/2006/relationships/image"/><Relationship Id="rId2" Target="../notesSlides/notesSlide4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2" Target="../media/image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0.xml.rels><?xml version="1.0" encoding="UTF-8" standalone="yes"?><Relationships xmlns="http://schemas.openxmlformats.org/package/2006/relationships"><Relationship Id="rId3" Target="../media/image20.png" Type="http://schemas.openxmlformats.org/officeDocument/2006/relationships/image"/><Relationship Id="rId2" Target="../notesSlides/notesSlide4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1.xml.rels><?xml version="1.0" encoding="UTF-8" standalone="yes"?><Relationships xmlns="http://schemas.openxmlformats.org/package/2006/relationships"><Relationship Id="rId3" Target="../media/image20.png" Type="http://schemas.openxmlformats.org/officeDocument/2006/relationships/image"/><Relationship Id="rId2" Target="../notesSlides/notesSlide4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2.xml.rels><?xml version="1.0" encoding="UTF-8" standalone="yes"?><Relationships xmlns="http://schemas.openxmlformats.org/package/2006/relationships"><Relationship Id="rId3" Target="../media/image20.png" Type="http://schemas.openxmlformats.org/officeDocument/2006/relationships/image"/><Relationship Id="rId2" Target="../notesSlides/notesSlide4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3.xml.rels><?xml version="1.0" encoding="UTF-8" standalone="yes"?><Relationships xmlns="http://schemas.openxmlformats.org/package/2006/relationships"><Relationship Id="rId3" Target="../media/image20.png" Type="http://schemas.openxmlformats.org/officeDocument/2006/relationships/image"/><Relationship Id="rId2" Target="../notesSlides/notesSlide5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4.xml.rels><?xml version="1.0" encoding="UTF-8" standalone="yes"?><Relationships xmlns="http://schemas.openxmlformats.org/package/2006/relationships"><Relationship Id="rId3" Target="../media/image20.png" Type="http://schemas.openxmlformats.org/officeDocument/2006/relationships/image"/><Relationship Id="rId2" Target="../notesSlides/notesSlide5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5.xml.rels><?xml version="1.0" encoding="UTF-8" standalone="yes"?><Relationships xmlns="http://schemas.openxmlformats.org/package/2006/relationships"><Relationship Id="rId3" Target="../media/image20.png" Type="http://schemas.openxmlformats.org/officeDocument/2006/relationships/image"/><Relationship Id="rId2" Target="../notesSlides/notesSlide5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6.xml.rels><?xml version="1.0" encoding="UTF-8" standalone="yes"?><Relationships xmlns="http://schemas.openxmlformats.org/package/2006/relationships"><Relationship Id="rId3" Target="../media/image20.png" Type="http://schemas.openxmlformats.org/officeDocument/2006/relationships/image"/><Relationship Id="rId2" Target="../notesSlides/notesSlide5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7.xml.rels><?xml version="1.0" encoding="UTF-8" standalone="yes"?><Relationships xmlns="http://schemas.openxmlformats.org/package/2006/relationships"><Relationship Id="rId3" Target="../media/image20.png" Type="http://schemas.openxmlformats.org/officeDocument/2006/relationships/image"/><Relationship Id="rId2" Target="../notesSlides/notesSlide5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8.xml.rels><?xml version="1.0" encoding="UTF-8" standalone="yes"?><Relationships xmlns="http://schemas.openxmlformats.org/package/2006/relationships"><Relationship Id="rId2" Target="../media/image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9.xml.rels><?xml version="1.0" encoding="UTF-8" standalone="yes"?><Relationships xmlns="http://schemas.openxmlformats.org/package/2006/relationships"><Relationship Id="rId2" Target="../media/image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2" Target="../media/image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0.xml.rels><?xml version="1.0" encoding="UTF-8" standalone="yes"?><Relationships xmlns="http://schemas.openxmlformats.org/package/2006/relationships"><Relationship Id="rId2" Target="../media/image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1.xml.rels><?xml version="1.0" encoding="UTF-8" standalone="yes"?><Relationships xmlns="http://schemas.openxmlformats.org/package/2006/relationships"><Relationship Id="rId2" Target="../media/image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2.xml.rels><?xml version="1.0" encoding="UTF-8" standalone="yes"?><Relationships xmlns="http://schemas.openxmlformats.org/package/2006/relationships"><Relationship Id="rId2" Target="../media/image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3.xml.rels><?xml version="1.0" encoding="UTF-8" standalone="yes"?><Relationships xmlns="http://schemas.openxmlformats.org/package/2006/relationships"><Relationship Id="rId2" Target="../media/image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6.xml.rels><?xml version="1.0" encoding="UTF-8" standalone="yes"?><Relationships xmlns="http://schemas.openxmlformats.org/package/2006/relationships"><Relationship Id="rId3" Target="../media/image4.jpeg" Type="http://schemas.openxmlformats.org/officeDocument/2006/relationships/image"/><Relationship Id="rId2" Target="../media/image2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77.xml.rels><?xml version="1.0" encoding="UTF-8" standalone="yes"?><Relationships xmlns="http://schemas.openxmlformats.org/package/2006/relationships"><Relationship Id="rId2" Target="../media/image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8.xml.rels><?xml version="1.0" encoding="UTF-8" standalone="yes"?><Relationships xmlns="http://schemas.openxmlformats.org/package/2006/relationships"><Relationship Id="rId3" Target="../media/image4.jpeg" Type="http://schemas.openxmlformats.org/officeDocument/2006/relationships/image"/><Relationship Id="rId2" Target="../media/image22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79.xml.rels><?xml version="1.0" encoding="UTF-8" standalone="yes"?><Relationships xmlns="http://schemas.openxmlformats.org/package/2006/relationships"><Relationship Id="rId2" Target="../media/image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2" Target="../media/image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0.xml.rels><?xml version="1.0" encoding="UTF-8" standalone="yes"?><Relationships xmlns="http://schemas.openxmlformats.org/package/2006/relationships"><Relationship Id="rId3" Target="../media/image4.jpeg" Type="http://schemas.openxmlformats.org/officeDocument/2006/relationships/image"/><Relationship Id="rId2" Target="../media/image23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81.xml.rels><?xml version="1.0" encoding="UTF-8" standalone="yes"?><Relationships xmlns="http://schemas.openxmlformats.org/package/2006/relationships"><Relationship Id="rId2" Target="../media/image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4.xml.rels><?xml version="1.0" encoding="UTF-8" standalone="yes"?><Relationships xmlns="http://schemas.openxmlformats.org/package/2006/relationships"><Relationship Id="rId2" Target="../notesSlides/notesSlide5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85.xml.rels><?xml version="1.0" encoding="UTF-8" standalone="yes"?><Relationships xmlns="http://schemas.openxmlformats.org/package/2006/relationships"><Relationship Id="rId2" Target="../notesSlides/notesSlide5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86.xml.rels><?xml version="1.0" encoding="UTF-8" standalone="yes"?><Relationships xmlns="http://schemas.openxmlformats.org/package/2006/relationships"><Relationship Id="rId2" Target="../notesSlides/notesSlide5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87.xml.rels><?xml version="1.0" encoding="UTF-8" standalone="yes"?><Relationships xmlns="http://schemas.openxmlformats.org/package/2006/relationships"><Relationship Id="rId2" Target="../notesSlides/notesSlide5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8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3" Target="../media/image5.emf" Type="http://schemas.openxmlformats.org/officeDocument/2006/relationships/image"/><Relationship Id="rId2" Target="../notesSlides/notesSlide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90.xml.rels><?xml version="1.0" encoding="UTF-8" standalone="yes"?><Relationships xmlns="http://schemas.openxmlformats.org/package/2006/relationships"><Relationship Id="rId2" Target="../notesSlides/notesSlide5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9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2.xml.rels><?xml version="1.0" encoding="UTF-8" standalone="yes"?><Relationships xmlns="http://schemas.openxmlformats.org/package/2006/relationships"><Relationship Id="rId2" Target="../notesSlides/notesSlide6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93.xml.rels><?xml version="1.0" encoding="UTF-8" standalone="yes"?><Relationships xmlns="http://schemas.openxmlformats.org/package/2006/relationships"><Relationship Id="rId2" Target="../notesSlides/notesSlide6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94.xml.rels><?xml version="1.0" encoding="UTF-8" standalone="yes"?><Relationships xmlns="http://schemas.openxmlformats.org/package/2006/relationships"><Relationship Id="rId2" Target="../media/image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5.xml.rels><?xml version="1.0" encoding="UTF-8" standalone="yes"?><Relationships xmlns="http://schemas.openxmlformats.org/package/2006/relationships"><Relationship Id="rId2" Target="../notesSlides/notesSlide6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96.xml.rels><?xml version="1.0" encoding="UTF-8" standalone="yes"?><Relationships xmlns="http://schemas.openxmlformats.org/package/2006/relationships"><Relationship Id="rId2" Target="../notesSlides/notesSlide6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97.xml.rels><?xml version="1.0" encoding="UTF-8" standalone="yes"?><Relationships xmlns="http://schemas.openxmlformats.org/package/2006/relationships"><Relationship Id="rId2" Target="../notesSlides/notesSlide6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98.xml.rels><?xml version="1.0" encoding="UTF-8" standalone="yes"?><Relationships xmlns="http://schemas.openxmlformats.org/package/2006/relationships"><Relationship Id="rId2" Target="../notesSlides/notesSlide6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99.xml.rels><?xml version="1.0" encoding="UTF-8" standalone="yes"?><Relationships xmlns="http://schemas.openxmlformats.org/package/2006/relationships"><Relationship Id="rId2" Target="../notesSlides/notesSlide6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C85D5051-7B07-43DC-A669-B1627501DADA}"/>
              </a:ext>
            </a:extLst>
          </p:cNvPr>
          <p:cNvSpPr>
            <a:spLocks noChangeArrowheads="1" noGrp="1"/>
          </p:cNvSpPr>
          <p:nvPr>
            <p:ph idx="1" type="subTitle"/>
          </p:nvPr>
        </p:nvSpPr>
        <p:spPr>
          <a:xfrm>
            <a:off x="381000" y="5816600"/>
            <a:ext cx="8599488" cy="1065213"/>
          </a:xfrm>
        </p:spPr>
        <p:txBody>
          <a:bodyPr numCol="1" rtlCol="0">
            <a:normAutofit fontScale="25000" lnSpcReduction="20000"/>
          </a:bodyPr>
          <a:lstStyle/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b="1" dirty="0" lang="en-US" sz="2800"/>
              <a:t>	</a:t>
            </a:r>
          </a:p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b="1" dirty="0" lang="en-US" sz="11200"/>
              <a:t>Hira Naveed</a:t>
            </a:r>
          </a:p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dirty="0" lang="en-US" sz="7200"/>
              <a:t>Lecture # 3 Pointers and DMA</a:t>
            </a:r>
          </a:p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endParaRPr dirty="0" lang="en-US" sz="6400"/>
          </a:p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b="1" dirty="0" lang="en-US" sz="2800"/>
              <a:t>		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2EE4DEB-59E7-4523-AF78-A70D95C8D7AC}"/>
              </a:ext>
            </a:extLst>
          </p:cNvPr>
          <p:cNvSpPr>
            <a:spLocks noChangeArrowheads="1"/>
          </p:cNvSpPr>
          <p:nvPr/>
        </p:nvSpPr>
        <p:spPr>
          <a:xfrm>
            <a:off x="1219200" y="548640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 eaLnBrk="1" hangingPunct="1">
              <a:defRPr/>
            </a:pPr>
            <a:endParaRPr altLang="en-PK" lang="en-PK" sz="2400">
              <a:solidFill>
                <a:srgbClr val="333399"/>
              </a:solidFill>
              <a:latin charset="0" panose="020B0604020202020204" pitchFamily="34" typeface="Arial"/>
              <a:ea charset="-128" panose="020B0600070205080204" pitchFamily="34" typeface="MS PGothic"/>
              <a:cs typeface="+mn-cs"/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60E8B1DE-CE76-475B-B2AB-5289116D17ED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6363" y="158750"/>
            <a:ext cx="8302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Rectangle 3">
            <a:extLst>
              <a:ext uri="{FF2B5EF4-FFF2-40B4-BE49-F238E27FC236}">
                <a16:creationId xmlns:a16="http://schemas.microsoft.com/office/drawing/2014/main" id="{BAF04FFF-0899-491E-B3EC-D96F8332312C}"/>
              </a:ext>
            </a:extLst>
          </p:cNvPr>
          <p:cNvSpPr txBox="1">
            <a:spLocks noChangeArrowheads="1"/>
          </p:cNvSpPr>
          <p:nvPr/>
        </p:nvSpPr>
        <p:spPr>
          <a:xfrm>
            <a:off x="1944688" y="244475"/>
            <a:ext cx="5600700" cy="12065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 defTabSz="68580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defTabSz="685800" indent="-171450" marL="3429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defTabSz="685800" indent="-171450" marL="6858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defTabSz="685800" indent="-171450" marL="10287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defTabSz="685800" indent="-171450" marL="13716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defTabSz="685800" eaLnBrk="0" fontAlgn="base" hangingPunct="0" indent="-171450" marL="1828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defTabSz="685800" eaLnBrk="0" fontAlgn="base" hangingPunct="0" indent="-171450" marL="2286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defTabSz="685800" eaLnBrk="0" fontAlgn="base" hangingPunct="0" indent="-171450" marL="2743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defTabSz="685800" eaLnBrk="0" fontAlgn="base" hangingPunct="0" indent="-171450" marL="32004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 eaLnBrk="1" hangingPunct="1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altLang="en-PK" b="1" dirty="0" lang="en-US" sz="2800">
                <a:solidFill>
                  <a:srgbClr val="000000"/>
                </a:solidFill>
                <a:cs typeface="+mn-cs"/>
              </a:rPr>
              <a:t>National University of Computer 	and Emerging Sciences			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F724EF-1E15-4828-8EE1-DF969A842BB4}"/>
              </a:ext>
            </a:extLst>
          </p:cNvPr>
          <p:cNvSpPr/>
          <p:nvPr/>
        </p:nvSpPr>
        <p:spPr>
          <a:xfrm>
            <a:off x="163513" y="5961063"/>
            <a:ext cx="2133600" cy="882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altLang="en-PK" dirty="0" lang="en-PK">
              <a:solidFill>
                <a:prstClr val="white"/>
              </a:solidFill>
            </a:endParaRP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1B7E616B-9FB6-40C3-BA01-9275E6DD7C4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1" t="8981"/>
          <a:stretch>
            <a:fillRect/>
          </a:stretch>
        </p:blipFill>
        <p:spPr>
          <a:xfrm>
            <a:off x="0" y="1543050"/>
            <a:ext cx="9144000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6">
            <a:extLst>
              <a:ext uri="{FF2B5EF4-FFF2-40B4-BE49-F238E27FC236}">
                <a16:creationId xmlns:a16="http://schemas.microsoft.com/office/drawing/2014/main" id="{0589B7F6-A785-4B39-BCC2-0CDBA2960FB4}"/>
              </a:ext>
            </a:extLst>
          </p:cNvPr>
          <p:cNvSpPr txBox="1">
            <a:spLocks noChangeArrowheads="1"/>
          </p:cNvSpPr>
          <p:nvPr/>
        </p:nvSpPr>
        <p:spPr>
          <a:xfrm>
            <a:off x="5943600" y="3627438"/>
            <a:ext cx="1992313" cy="522287"/>
          </a:xfrm>
          <a:prstGeom prst="rect">
            <a:avLst/>
          </a:prstGeom>
          <a:noFill/>
          <a:ln>
            <a:noFill/>
          </a:ln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>
              <a:defRPr/>
            </a:pPr>
            <a:r>
              <a:rPr altLang="en-PK" b="1" dirty="0" lang="en-US" sz="2800">
                <a:solidFill>
                  <a:srgbClr val="FF0000"/>
                </a:solidFill>
                <a:cs typeface="+mn-cs"/>
              </a:rPr>
              <a:t>Spring 2022</a:t>
            </a:r>
            <a:endParaRPr altLang="en-PK" b="1" dirty="0" lang="en-PK" sz="2800">
              <a:solidFill>
                <a:srgbClr val="FF0000"/>
              </a:solidFill>
              <a:cs typeface="+mn-cs"/>
            </a:endParaRPr>
          </a:p>
        </p:txBody>
      </p:sp>
      <p:pic>
        <p:nvPicPr>
          <p:cNvPr id="13321" name="Picture 15">
            <a:extLst>
              <a:ext uri="{FF2B5EF4-FFF2-40B4-BE49-F238E27FC236}">
                <a16:creationId xmlns:a16="http://schemas.microsoft.com/office/drawing/2014/main" id="{DDB576BE-94DC-479D-AF65-F174F8BC930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83" l="33388" r="30362" t="10181"/>
          <a:stretch>
            <a:fillRect/>
          </a:stretch>
        </p:blipFill>
        <p:spPr>
          <a:xfrm>
            <a:off x="1600200" y="2343150"/>
            <a:ext cx="1900238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B0B1A2ED-C8E0-4FE2-A2DE-AEBEE88A3D5C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Pointer Arithmatic</a:t>
            </a:r>
            <a:endParaRPr altLang="en-PK" lang="en-PK"/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BEFDFECA-68FE-4AE6-A808-B03CE45EBF55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Font charset="0" panose="020B0604020202020204" pitchFamily="34" typeface="Arial"/>
              <a:buNone/>
              <a:defRPr/>
            </a:pPr>
            <a:r>
              <a:rPr altLang="en-PK" b="1" dirty="0" lang="en-US">
                <a:latin charset="0" panose="02070309020205020404" pitchFamily="49" typeface="Courier New"/>
              </a:rPr>
              <a:t>int x = 25;</a:t>
            </a:r>
            <a:br>
              <a:rPr altLang="en-PK" b="1" dirty="0" lang="en-US">
                <a:latin charset="0" panose="02070309020205020404" pitchFamily="49" typeface="Courier New"/>
              </a:rPr>
            </a:br>
            <a:r>
              <a:rPr altLang="en-PK" b="1" dirty="0" lang="en-US">
                <a:latin charset="0" panose="02070309020205020404" pitchFamily="49" typeface="Courier New"/>
              </a:rPr>
              <a:t>int *</a:t>
            </a:r>
            <a:r>
              <a:rPr altLang="en-PK" b="1" dirty="0" err="1" lang="en-US">
                <a:latin charset="0" panose="02070309020205020404" pitchFamily="49" typeface="Courier New"/>
              </a:rPr>
              <a:t>intptr</a:t>
            </a:r>
            <a:r>
              <a:rPr altLang="en-PK" b="1" dirty="0" lang="en-US">
                <a:latin charset="0" panose="02070309020205020404" pitchFamily="49" typeface="Courier New"/>
              </a:rPr>
              <a:t> = &amp;x;</a:t>
            </a:r>
          </a:p>
          <a:p>
            <a:pPr indent="0" marL="0">
              <a:buFont charset="0" panose="020B0604020202020204" pitchFamily="34" typeface="Arial"/>
              <a:buNone/>
              <a:defRPr/>
            </a:pPr>
            <a:endParaRPr altLang="en-PK" b="1" dirty="0" lang="en-US">
              <a:latin charset="0" panose="02070309020205020404" pitchFamily="49" typeface="Courier New"/>
            </a:endParaRPr>
          </a:p>
          <a:p>
            <a:pPr indent="0" marL="0">
              <a:buFont charset="0" panose="020B0604020202020204" pitchFamily="34" typeface="Arial"/>
              <a:buNone/>
              <a:defRPr/>
            </a:pPr>
            <a:r>
              <a:rPr altLang="en-PK" dirty="0" lang="en-US"/>
              <a:t>Can we increment the value of x using the pointer?</a:t>
            </a:r>
            <a:endParaRPr altLang="en-PK" b="1" dirty="0" lang="en-US">
              <a:latin charset="0" panose="02070309020205020404" pitchFamily="49" typeface="Courier New"/>
            </a:endParaRPr>
          </a:p>
          <a:p>
            <a:pPr indent="0" marL="0">
              <a:buFont charset="0" panose="020B0604020202020204" pitchFamily="34" typeface="Arial"/>
              <a:buNone/>
              <a:defRPr/>
            </a:pPr>
            <a:r>
              <a:rPr altLang="en-PK" b="1" dirty="0" lang="en-US">
                <a:latin charset="0" panose="02070309020205020404" pitchFamily="49" typeface="Courier New"/>
              </a:rPr>
              <a:t>(*</a:t>
            </a:r>
            <a:r>
              <a:rPr altLang="en-PK" b="1" dirty="0" err="1" lang="en-US">
                <a:latin charset="0" panose="02070309020205020404" pitchFamily="49" typeface="Courier New"/>
              </a:rPr>
              <a:t>intptr</a:t>
            </a:r>
            <a:r>
              <a:rPr altLang="en-PK" b="1" dirty="0" lang="en-US">
                <a:latin charset="0" panose="02070309020205020404" pitchFamily="49" typeface="Courier New"/>
              </a:rPr>
              <a:t>)</a:t>
            </a:r>
            <a:r>
              <a:rPr altLang="en-PK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++</a:t>
            </a:r>
            <a:r>
              <a:rPr altLang="en-PK" b="1" dirty="0" lang="en-US">
                <a:latin charset="0" panose="02070309020205020404" pitchFamily="49" typeface="Courier New"/>
              </a:rPr>
              <a:t>; </a:t>
            </a:r>
          </a:p>
          <a:p>
            <a:pPr>
              <a:defRPr/>
            </a:pPr>
            <a:r>
              <a:rPr altLang="en-PK" dirty="0" lang="en-US"/>
              <a:t> </a:t>
            </a:r>
            <a:r>
              <a:rPr altLang="en-PK" dirty="0" lang="en-US">
                <a:solidFill>
                  <a:srgbClr val="0070C0"/>
                </a:solidFill>
              </a:rPr>
              <a:t>*</a:t>
            </a:r>
            <a:r>
              <a:rPr altLang="en-PK" dirty="0" lang="en-US"/>
              <a:t> Gets the value the pointer points at.</a:t>
            </a:r>
          </a:p>
          <a:p>
            <a:pPr>
              <a:defRPr/>
            </a:pPr>
            <a:r>
              <a:rPr altLang="en-PK" dirty="0" lang="en-US"/>
              <a:t>Value of </a:t>
            </a:r>
            <a:r>
              <a:rPr altLang="en-PK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x</a:t>
            </a:r>
            <a:r>
              <a:rPr altLang="en-PK" dirty="0" lang="en-US">
                <a:solidFill>
                  <a:srgbClr val="FF0000"/>
                </a:solidFill>
              </a:rPr>
              <a:t> </a:t>
            </a:r>
            <a:r>
              <a:rPr altLang="en-PK" dirty="0" lang="en-US"/>
              <a:t>becomes </a:t>
            </a:r>
            <a:r>
              <a:rPr altLang="en-PK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26</a:t>
            </a:r>
          </a:p>
          <a:p>
            <a:pPr>
              <a:defRPr/>
            </a:pPr>
            <a:r>
              <a:rPr altLang="en-PK" dirty="0" lang="en-US"/>
              <a:t>Brackets needed because * has </a:t>
            </a:r>
            <a:r>
              <a:rPr altLang="en-PK" dirty="0" lang="en-US">
                <a:solidFill>
                  <a:srgbClr val="0070C0"/>
                </a:solidFill>
              </a:rPr>
              <a:t>lower</a:t>
            </a:r>
          </a:p>
          <a:p>
            <a:pPr indent="0" marL="0">
              <a:buFont charset="0" panose="020B0604020202020204" pitchFamily="34" typeface="Arial"/>
              <a:buNone/>
              <a:defRPr/>
            </a:pPr>
            <a:r>
              <a:rPr altLang="en-PK" dirty="0" lang="en-US">
                <a:solidFill>
                  <a:srgbClr val="0070C0"/>
                </a:solidFill>
              </a:rPr>
              <a:t> precedence</a:t>
            </a:r>
          </a:p>
          <a:p>
            <a:pPr indent="0" marL="0">
              <a:buFont charset="0" panose="020B0604020202020204" pitchFamily="34" typeface="Arial"/>
              <a:buNone/>
              <a:defRPr/>
            </a:pPr>
            <a:endParaRPr altLang="en-PK" dirty="0" lang="en-US"/>
          </a:p>
          <a:p>
            <a:pPr indent="0" marL="0">
              <a:buFont charset="0" panose="020B0604020202020204" pitchFamily="34" typeface="Arial"/>
              <a:buNone/>
              <a:defRPr/>
            </a:pPr>
            <a:endParaRPr altLang="en-PK" dirty="0"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8B492-C2C6-45A6-B7ED-7C012CA3F90C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pPr>
              <a:defRPr/>
            </a:pPr>
            <a:fld id="{0C4AC4A6-424E-44A9-A509-F211D0F0726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6805" name="Picture 4">
            <a:extLst>
              <a:ext uri="{FF2B5EF4-FFF2-40B4-BE49-F238E27FC236}">
                <a16:creationId xmlns:a16="http://schemas.microsoft.com/office/drawing/2014/main" id="{CCD0FC73-D5C4-4161-A14E-3955050B2139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675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675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675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2"/>
                                        <p:tgtEl>
                                          <p:spTgt spid="675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5"/>
                                        <p:tgtEl>
                                          <p:spTgt spid="675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dirty="0" lang="en-US"/>
              <a:t>Reference to Pointer Function Parameter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899FE-559A-4203-8CEC-A16FAED2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en-US"/>
              <a:t>Recall </a:t>
            </a:r>
            <a:r>
              <a:rPr dirty="0" lang="en-US" u="sng">
                <a:solidFill>
                  <a:srgbClr val="FF0000"/>
                </a:solidFill>
              </a:rPr>
              <a:t>reference parameters 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void fun(int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&amp;ref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) { 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ref = 20; 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} 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void main() { 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int x = 10; 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fun(x); 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</a:t>
            </a: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cout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&lt;&lt;"New value of x is "&lt;&lt; x; </a:t>
            </a:r>
          </a:p>
          <a:p>
            <a:pPr indent="0" marL="0">
              <a:buNone/>
            </a:pPr>
            <a:endParaRPr b="1" dirty="0" lang="en-US" sz="2400">
              <a:solidFill>
                <a:srgbClr val="00B050"/>
              </a:solidFill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  <a:endParaRPr altLang="en-PK" b="1" dirty="0" lang="en-PK">
              <a:latin charset="0" panose="02070309020205020404" pitchFamily="49" typeface="Courier New"/>
              <a:cs charset="0" panose="02070309020205020404" pitchFamily="49" typeface="Courier New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A9FA188-7D6A-459F-B339-961D2B266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379038"/>
              </p:ext>
            </p:extLst>
          </p:nvPr>
        </p:nvGraphicFramePr>
        <p:xfrm>
          <a:off x="6781800" y="2209800"/>
          <a:ext cx="2645664" cy="82296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1395125">
                  <a:extLst>
                    <a:ext uri="{9D8B030D-6E8A-4147-A177-3AD203B41FA5}">
                      <a16:colId xmlns:a16="http://schemas.microsoft.com/office/drawing/2014/main" val="1637054367"/>
                    </a:ext>
                  </a:extLst>
                </a:gridCol>
                <a:gridCol w="1250539">
                  <a:extLst>
                    <a:ext uri="{9D8B030D-6E8A-4147-A177-3AD203B41FA5}">
                      <a16:colId xmlns:a16="http://schemas.microsoft.com/office/drawing/2014/main" val="4228943015"/>
                    </a:ext>
                  </a:extLst>
                </a:gridCol>
              </a:tblGrid>
              <a:tr h="645036">
                <a:tc>
                  <a:txBody>
                    <a:bodyPr numCol="1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dirty="0" lang="en-US" sz="2400"/>
                        <a:t>10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= x</a:t>
                      </a:r>
                    </a:p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= ref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75184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90A60BF-03F3-4D85-8200-38CAB60DF320}"/>
              </a:ext>
            </a:extLst>
          </p:cNvPr>
          <p:cNvSpPr txBox="1"/>
          <p:nvPr/>
        </p:nvSpPr>
        <p:spPr>
          <a:xfrm>
            <a:off x="5043197" y="3225076"/>
            <a:ext cx="4100803" cy="1200329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 sz="2400"/>
              <a:t>The reference parameter </a:t>
            </a:r>
          </a:p>
          <a:p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ref</a:t>
            </a:r>
            <a:r>
              <a:rPr dirty="0" lang="en-US" sz="2400"/>
              <a:t> is just another name </a:t>
            </a:r>
          </a:p>
          <a:p>
            <a:r>
              <a:rPr dirty="0" lang="en-US" sz="2400"/>
              <a:t>for </a:t>
            </a:r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x</a:t>
            </a:r>
            <a:r>
              <a:rPr dirty="0" lang="en-US" sz="2400"/>
              <a:t>. Like an </a:t>
            </a:r>
            <a:r>
              <a:rPr dirty="0" lang="en-US" sz="2400">
                <a:solidFill>
                  <a:srgbClr val="0070C0"/>
                </a:solidFill>
              </a:rPr>
              <a:t>alias/nickname</a:t>
            </a:r>
            <a:endParaRPr altLang="en-PK" dirty="0" lang="en-PK" sz="2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10801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2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dirty="0" lang="en-US"/>
              <a:t>Reference to Pointer Function Parameter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899FE-559A-4203-8CEC-A16FAED2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en-US"/>
              <a:t>Recall </a:t>
            </a:r>
            <a:r>
              <a:rPr dirty="0" lang="en-US" u="sng">
                <a:solidFill>
                  <a:srgbClr val="FF0000"/>
                </a:solidFill>
              </a:rPr>
              <a:t>reference parameters 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void fun(int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&amp;ref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) { 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ref = 20; 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} 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void main() { 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int x = 10; 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fun(x); 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</a:t>
            </a: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cout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&lt;&lt;"New value of x is "&lt;&lt; x; 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</a:t>
            </a:r>
            <a:r>
              <a:rPr b="1" dirty="0" lang="en-US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//prints 20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  <a:endParaRPr altLang="en-PK" b="1" dirty="0" lang="en-PK">
              <a:latin charset="0" panose="02070309020205020404" pitchFamily="49" typeface="Courier New"/>
              <a:cs charset="0" panose="02070309020205020404" pitchFamily="49" typeface="Courier New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A9FA188-7D6A-459F-B339-961D2B266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54921"/>
              </p:ext>
            </p:extLst>
          </p:nvPr>
        </p:nvGraphicFramePr>
        <p:xfrm>
          <a:off x="6781800" y="2209800"/>
          <a:ext cx="2645664" cy="82296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1395125">
                  <a:extLst>
                    <a:ext uri="{9D8B030D-6E8A-4147-A177-3AD203B41FA5}">
                      <a16:colId xmlns:a16="http://schemas.microsoft.com/office/drawing/2014/main" val="1637054367"/>
                    </a:ext>
                  </a:extLst>
                </a:gridCol>
                <a:gridCol w="1250539">
                  <a:extLst>
                    <a:ext uri="{9D8B030D-6E8A-4147-A177-3AD203B41FA5}">
                      <a16:colId xmlns:a16="http://schemas.microsoft.com/office/drawing/2014/main" val="4228943015"/>
                    </a:ext>
                  </a:extLst>
                </a:gridCol>
              </a:tblGrid>
              <a:tr h="645036">
                <a:tc>
                  <a:txBody>
                    <a:bodyPr numCol="1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dirty="0" lang="en-US" sz="2400"/>
                        <a:t>20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= x</a:t>
                      </a:r>
                    </a:p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= ref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75184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90A60BF-03F3-4D85-8200-38CAB60DF320}"/>
              </a:ext>
            </a:extLst>
          </p:cNvPr>
          <p:cNvSpPr txBox="1"/>
          <p:nvPr/>
        </p:nvSpPr>
        <p:spPr>
          <a:xfrm>
            <a:off x="5043197" y="3225076"/>
            <a:ext cx="4100803" cy="1200329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 sz="2400"/>
              <a:t>The reference parameter </a:t>
            </a:r>
          </a:p>
          <a:p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ref</a:t>
            </a:r>
            <a:r>
              <a:rPr dirty="0" lang="en-US" sz="2400"/>
              <a:t> is just another name </a:t>
            </a:r>
          </a:p>
          <a:p>
            <a:r>
              <a:rPr dirty="0" lang="en-US" sz="2400"/>
              <a:t>for </a:t>
            </a:r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x</a:t>
            </a:r>
            <a:r>
              <a:rPr dirty="0" lang="en-US" sz="2400"/>
              <a:t>. Like an </a:t>
            </a:r>
            <a:r>
              <a:rPr dirty="0" lang="en-US" sz="2400">
                <a:solidFill>
                  <a:srgbClr val="0070C0"/>
                </a:solidFill>
              </a:rPr>
              <a:t>alias/nickname</a:t>
            </a:r>
            <a:endParaRPr altLang="en-PK" dirty="0" lang="en-PK" sz="2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064654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dirty="0" lang="en-US"/>
              <a:t>Reference to Pointer Function Parameter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899FE-559A-4203-8CEC-A16FAED2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en-US"/>
              <a:t>Recall </a:t>
            </a:r>
            <a:r>
              <a:rPr dirty="0" lang="en-US" u="sng">
                <a:solidFill>
                  <a:srgbClr val="FF0000"/>
                </a:solidFill>
              </a:rPr>
              <a:t>reference parameters 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void fun(int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&amp;ref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) { 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ref = 20; 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} 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void main() { 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int x = 10; 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fun(x); 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</a:t>
            </a: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cout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&lt;&lt;"New value of x is "&lt;&lt; x; 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</a:t>
            </a:r>
            <a:r>
              <a:rPr b="1" dirty="0" lang="en-US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//prints 20</a:t>
            </a:r>
          </a:p>
          <a:p>
            <a:pPr indent="0" marL="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  <a:endParaRPr altLang="en-PK" b="1" dirty="0" lang="en-PK">
              <a:latin charset="0" panose="02070309020205020404" pitchFamily="49" typeface="Courier New"/>
              <a:cs charset="0" panose="02070309020205020404" pitchFamily="49" typeface="Courier New"/>
            </a:endParaRP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A34F89FD-88AA-440D-B217-DBA3786976C3}"/>
              </a:ext>
            </a:extLst>
          </p:cNvPr>
          <p:cNvSpPr/>
          <p:nvPr/>
        </p:nvSpPr>
        <p:spPr>
          <a:xfrm>
            <a:off x="4267200" y="2098530"/>
            <a:ext cx="4572000" cy="2660939"/>
          </a:xfrm>
          <a:prstGeom prst="cloud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indent="0" marL="0">
              <a:buNone/>
            </a:pPr>
            <a:r>
              <a:rPr b="1" dirty="0" lang="en-US" sz="2400">
                <a:solidFill>
                  <a:schemeClr val="tx1"/>
                </a:solidFill>
              </a:rPr>
              <a:t>Modifications in variables </a:t>
            </a:r>
            <a:r>
              <a:rPr b="1" dirty="0" lang="en-US" sz="2400">
                <a:solidFill>
                  <a:srgbClr val="FF0000"/>
                </a:solidFill>
              </a:rPr>
              <a:t>passed by reference </a:t>
            </a:r>
            <a:r>
              <a:rPr b="1" dirty="0" lang="en-US" sz="2400">
                <a:solidFill>
                  <a:schemeClr val="tx1"/>
                </a:solidFill>
              </a:rPr>
              <a:t>are </a:t>
            </a:r>
            <a:r>
              <a:rPr b="1" dirty="0" lang="en-US" sz="2400">
                <a:solidFill>
                  <a:srgbClr val="0070C0"/>
                </a:solidFill>
              </a:rPr>
              <a:t>retained, even after function returns</a:t>
            </a:r>
            <a:endParaRPr altLang="en-PK" b="1" dirty="0" lang="en-PK" sz="2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0048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dirty="0" lang="en-US"/>
              <a:t>Reference to Pointer Function Parameter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899FE-559A-4203-8CEC-A16FAED2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int </a:t>
            </a:r>
            <a:r>
              <a:rPr b="1" dirty="0" err="1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gl</a:t>
            </a: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 = 95;</a:t>
            </a:r>
            <a:r>
              <a:rPr b="1" dirty="0" lang="en-US" sz="2400">
                <a:solidFill>
                  <a:srgbClr val="00B05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//address 1500</a:t>
            </a:r>
            <a:endParaRPr b="1" baseline="0" cap="none" dirty="0" i="0" kumimoji="0" lang="en-US" normalizeH="0" strike="noStrike" sz="2400" u="none">
              <a:ln>
                <a:noFill/>
              </a:ln>
              <a:solidFill>
                <a:srgbClr val="00B050"/>
              </a:solidFill>
              <a:effectLst/>
              <a:latin charset="0" pitchFamily="49" typeface="Courier New"/>
              <a:ea charset="-122" pitchFamily="2" typeface="宋体"/>
              <a:cs charset="0" pitchFamily="49" typeface="Courier New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(int 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FF000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*&amp;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num)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	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0070C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num = </a:t>
            </a:r>
            <a:r>
              <a:rPr b="1" dirty="0" lang="en-US">
                <a:solidFill>
                  <a:srgbClr val="0070C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&amp;</a:t>
            </a:r>
            <a:r>
              <a:rPr b="1" dirty="0" err="1" lang="en-US">
                <a:solidFill>
                  <a:srgbClr val="0070C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gl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0070C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main()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   int n = 5; int *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= &amp;n;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&lt;&lt;"Before = "&lt;&lt; *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</a:t>
            </a:r>
            <a:r>
              <a:rPr b="1" dirty="0" err="1" lang="en-US">
                <a:solidFill>
                  <a:srgbClr val="FF000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);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&lt;&lt;"After = "&lt;&lt; *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endParaRPr altLang="en-PK" dirty="0" lang="en-PK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8867F2-FC0F-4E0F-B565-C96CA720B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768253"/>
              </p:ext>
            </p:extLst>
          </p:nvPr>
        </p:nvGraphicFramePr>
        <p:xfrm>
          <a:off x="6629400" y="1876425"/>
          <a:ext cx="3179064" cy="137160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637054367"/>
                    </a:ext>
                  </a:extLst>
                </a:gridCol>
                <a:gridCol w="1502664">
                  <a:extLst>
                    <a:ext uri="{9D8B030D-6E8A-4147-A177-3AD203B41FA5}">
                      <a16:colId xmlns:a16="http://schemas.microsoft.com/office/drawing/2014/main" val="4228943015"/>
                    </a:ext>
                  </a:extLst>
                </a:gridCol>
              </a:tblGrid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2400"/>
                        <a:t>n = 5</a:t>
                      </a:r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2000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751847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708985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err="1" lang="en-US" sz="2400">
                          <a:solidFill>
                            <a:schemeClr val="tx1"/>
                          </a:solidFill>
                          <a:latin typeface="+mn-lt"/>
                          <a:cs charset="0" panose="02070309020205020404" pitchFamily="49" typeface="Courier New"/>
                        </a:rPr>
                        <a:t>ptr</a:t>
                      </a:r>
                      <a:r>
                        <a:rPr b="1" dirty="0" lang="en-US" sz="2400">
                          <a:solidFill>
                            <a:schemeClr val="tx1"/>
                          </a:solidFill>
                          <a:latin typeface="+mn-lt"/>
                          <a:cs charset="0" panose="02070309020205020404" pitchFamily="49" typeface="Courier New"/>
                        </a:rPr>
                        <a:t> = 2000</a:t>
                      </a:r>
                      <a:endParaRPr altLang="en-PK" b="1" dirty="0" lang="en-PK" sz="2400">
                        <a:solidFill>
                          <a:schemeClr val="tx1"/>
                        </a:solidFill>
                        <a:latin typeface="+mn-lt"/>
                        <a:cs charset="0" panose="02070309020205020404" pitchFamily="49" typeface="Courier New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2400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1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909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dirty="0" lang="en-US"/>
              <a:t>Reference to Pointer Function Parameter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899FE-559A-4203-8CEC-A16FAED2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int </a:t>
            </a:r>
            <a:r>
              <a:rPr b="1" dirty="0" err="1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gl</a:t>
            </a: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 = 95;</a:t>
            </a:r>
            <a:r>
              <a:rPr b="1" dirty="0" lang="en-US" sz="2400">
                <a:solidFill>
                  <a:srgbClr val="00B05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//address 1500</a:t>
            </a:r>
            <a:endParaRPr b="1" baseline="0" cap="none" dirty="0" i="0" kumimoji="0" lang="en-US" normalizeH="0" strike="noStrike" sz="2400" u="none">
              <a:ln>
                <a:noFill/>
              </a:ln>
              <a:solidFill>
                <a:srgbClr val="00B050"/>
              </a:solidFill>
              <a:effectLst/>
              <a:latin charset="0" pitchFamily="49" typeface="Courier New"/>
              <a:ea charset="-122" pitchFamily="2" typeface="宋体"/>
              <a:cs charset="0" pitchFamily="49" typeface="Courier New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(int 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FF000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*&amp;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num)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	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0070C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num = </a:t>
            </a:r>
            <a:r>
              <a:rPr b="1" dirty="0" lang="en-US">
                <a:solidFill>
                  <a:srgbClr val="0070C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&amp;</a:t>
            </a:r>
            <a:r>
              <a:rPr b="1" dirty="0" err="1" lang="en-US">
                <a:solidFill>
                  <a:srgbClr val="0070C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gl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0070C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main()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   int n = 5; int *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= &amp;n;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&lt;&lt;"Before = "&lt;&lt; *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</a:t>
            </a:r>
            <a:r>
              <a:rPr b="1" dirty="0" err="1" lang="en-US">
                <a:solidFill>
                  <a:srgbClr val="FF000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);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&lt;&lt;"After = "&lt;&lt; *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endParaRPr altLang="en-PK" dirty="0" lang="en-PK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8867F2-FC0F-4E0F-B565-C96CA720B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771337"/>
              </p:ext>
            </p:extLst>
          </p:nvPr>
        </p:nvGraphicFramePr>
        <p:xfrm>
          <a:off x="6629400" y="1876425"/>
          <a:ext cx="3179064" cy="173736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637054367"/>
                    </a:ext>
                  </a:extLst>
                </a:gridCol>
                <a:gridCol w="1502664">
                  <a:extLst>
                    <a:ext uri="{9D8B030D-6E8A-4147-A177-3AD203B41FA5}">
                      <a16:colId xmlns:a16="http://schemas.microsoft.com/office/drawing/2014/main" val="4228943015"/>
                    </a:ext>
                  </a:extLst>
                </a:gridCol>
              </a:tblGrid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2400"/>
                        <a:t>n = 5</a:t>
                      </a:r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2000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751847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708985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err="1" lang="en-US" sz="2400">
                          <a:solidFill>
                            <a:schemeClr val="tx1"/>
                          </a:solidFill>
                          <a:latin typeface="+mn-lt"/>
                          <a:cs charset="0" panose="02070309020205020404" pitchFamily="49" typeface="Courier New"/>
                        </a:rPr>
                        <a:t>ptr</a:t>
                      </a:r>
                      <a:r>
                        <a:rPr b="1" dirty="0" lang="en-US" sz="2400">
                          <a:solidFill>
                            <a:schemeClr val="tx1"/>
                          </a:solidFill>
                          <a:latin typeface="+mn-lt"/>
                          <a:cs charset="0" panose="02070309020205020404" pitchFamily="49" typeface="Courier New"/>
                        </a:rPr>
                        <a:t> = 2000</a:t>
                      </a:r>
                    </a:p>
                    <a:p>
                      <a:pPr algn="l"/>
                      <a:r>
                        <a:rPr b="1" dirty="0" lang="en-US" sz="2400">
                          <a:solidFill>
                            <a:srgbClr val="FF0000"/>
                          </a:solidFill>
                          <a:latin typeface="+mn-lt"/>
                          <a:cs charset="0" panose="02070309020205020404" pitchFamily="49" typeface="Courier New"/>
                        </a:rPr>
                        <a:t>num =  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2400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124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7AB709-11D9-4753-B5A3-E1DD67F7FB50}"/>
              </a:ext>
            </a:extLst>
          </p:cNvPr>
          <p:cNvSpPr txBox="1"/>
          <p:nvPr/>
        </p:nvSpPr>
        <p:spPr>
          <a:xfrm>
            <a:off x="6324600" y="3613785"/>
            <a:ext cx="2819400" cy="830997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num</a:t>
            </a:r>
            <a:r>
              <a:rPr dirty="0" lang="en-US" sz="2400"/>
              <a:t> is just another </a:t>
            </a:r>
          </a:p>
          <a:p>
            <a:r>
              <a:rPr dirty="0" lang="en-US" sz="2400"/>
              <a:t>name for </a:t>
            </a:r>
            <a:r>
              <a:rPr b="1" dirty="0" err="1" lang="en-US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ptr</a:t>
            </a:r>
            <a:r>
              <a:rPr dirty="0" lang="en-US" sz="2400"/>
              <a:t>. </a:t>
            </a:r>
            <a:endParaRPr altLang="en-PK" dirty="0" lang="en-PK" sz="2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604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dirty="0" lang="en-US"/>
              <a:t>Reference to Pointer Function Parameter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899FE-559A-4203-8CEC-A16FAED2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int </a:t>
            </a:r>
            <a:r>
              <a:rPr b="1" dirty="0" err="1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gl</a:t>
            </a: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 = 95;</a:t>
            </a:r>
            <a:r>
              <a:rPr b="1" dirty="0" lang="en-US" sz="2400">
                <a:solidFill>
                  <a:srgbClr val="00B05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//address 1500</a:t>
            </a:r>
            <a:endParaRPr b="1" baseline="0" cap="none" dirty="0" i="0" kumimoji="0" lang="en-US" normalizeH="0" strike="noStrike" sz="2400" u="none">
              <a:ln>
                <a:noFill/>
              </a:ln>
              <a:solidFill>
                <a:srgbClr val="00B050"/>
              </a:solidFill>
              <a:effectLst/>
              <a:latin charset="0" pitchFamily="49" typeface="Courier New"/>
              <a:ea charset="-122" pitchFamily="2" typeface="宋体"/>
              <a:cs charset="0" pitchFamily="49" typeface="Courier New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(int 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FF000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*&amp;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num)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	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0070C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num = </a:t>
            </a:r>
            <a:r>
              <a:rPr b="1" dirty="0" lang="en-US">
                <a:solidFill>
                  <a:srgbClr val="0070C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&amp;</a:t>
            </a:r>
            <a:r>
              <a:rPr b="1" dirty="0" err="1" lang="en-US">
                <a:solidFill>
                  <a:srgbClr val="0070C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gl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0070C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main()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   int n = 5; int *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= &amp;n;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&lt;&lt;"Before = "&lt;&lt; *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</a:t>
            </a:r>
            <a:r>
              <a:rPr b="1" dirty="0" err="1" lang="en-US">
                <a:solidFill>
                  <a:srgbClr val="FF000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);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&lt;&lt;"After = "&lt;&lt; *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endParaRPr altLang="en-PK" dirty="0" lang="en-PK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8867F2-FC0F-4E0F-B565-C96CA720B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71723"/>
              </p:ext>
            </p:extLst>
          </p:nvPr>
        </p:nvGraphicFramePr>
        <p:xfrm>
          <a:off x="6629400" y="1876425"/>
          <a:ext cx="3179064" cy="173736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637054367"/>
                    </a:ext>
                  </a:extLst>
                </a:gridCol>
                <a:gridCol w="1502664">
                  <a:extLst>
                    <a:ext uri="{9D8B030D-6E8A-4147-A177-3AD203B41FA5}">
                      <a16:colId xmlns:a16="http://schemas.microsoft.com/office/drawing/2014/main" val="4228943015"/>
                    </a:ext>
                  </a:extLst>
                </a:gridCol>
              </a:tblGrid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2400"/>
                        <a:t>n = 5</a:t>
                      </a:r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2000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751847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708985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err="1" lang="en-US" sz="2400">
                          <a:solidFill>
                            <a:schemeClr val="tx1"/>
                          </a:solidFill>
                          <a:latin typeface="+mn-lt"/>
                          <a:cs charset="0" panose="02070309020205020404" pitchFamily="49" typeface="Courier New"/>
                        </a:rPr>
                        <a:t>ptr</a:t>
                      </a:r>
                      <a:r>
                        <a:rPr b="1" dirty="0" lang="en-US" sz="2400">
                          <a:solidFill>
                            <a:schemeClr val="tx1"/>
                          </a:solidFill>
                          <a:latin typeface="+mn-lt"/>
                          <a:cs charset="0" panose="02070309020205020404" pitchFamily="49" typeface="Courier New"/>
                        </a:rPr>
                        <a:t> = </a:t>
                      </a:r>
                      <a:r>
                        <a:rPr b="1" dirty="0" lang="en-US" sz="2400">
                          <a:solidFill>
                            <a:srgbClr val="FF0000"/>
                          </a:solidFill>
                          <a:latin typeface="+mn-lt"/>
                          <a:cs charset="0" panose="02070309020205020404" pitchFamily="49" typeface="Courier New"/>
                        </a:rPr>
                        <a:t>1500</a:t>
                      </a:r>
                    </a:p>
                    <a:p>
                      <a:pPr algn="l"/>
                      <a:r>
                        <a:rPr b="1" dirty="0" lang="en-US" sz="2400">
                          <a:solidFill>
                            <a:schemeClr val="tx1"/>
                          </a:solidFill>
                          <a:latin typeface="+mn-lt"/>
                          <a:cs charset="0" panose="02070309020205020404" pitchFamily="49" typeface="Courier New"/>
                        </a:rPr>
                        <a:t>num =  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2400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124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7AB709-11D9-4753-B5A3-E1DD67F7FB50}"/>
              </a:ext>
            </a:extLst>
          </p:cNvPr>
          <p:cNvSpPr txBox="1"/>
          <p:nvPr/>
        </p:nvSpPr>
        <p:spPr>
          <a:xfrm>
            <a:off x="6324600" y="3613785"/>
            <a:ext cx="2819400" cy="830997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num</a:t>
            </a:r>
            <a:r>
              <a:rPr dirty="0" lang="en-US" sz="2400"/>
              <a:t> is just another </a:t>
            </a:r>
          </a:p>
          <a:p>
            <a:r>
              <a:rPr dirty="0" lang="en-US" sz="2400"/>
              <a:t>name for </a:t>
            </a:r>
            <a:r>
              <a:rPr b="1" dirty="0" err="1" lang="en-US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ptr</a:t>
            </a:r>
            <a:r>
              <a:rPr dirty="0" lang="en-US" sz="2400"/>
              <a:t>. </a:t>
            </a:r>
            <a:endParaRPr altLang="en-PK" dirty="0" lang="en-PK" sz="2400">
              <a:solidFill>
                <a:srgbClr val="0070C0"/>
              </a:solidFill>
            </a:endParaRP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D0A07F98-36D1-4B16-A062-83A7714FAB1C}"/>
              </a:ext>
            </a:extLst>
          </p:cNvPr>
          <p:cNvSpPr/>
          <p:nvPr/>
        </p:nvSpPr>
        <p:spPr>
          <a:xfrm>
            <a:off x="3505200" y="2825461"/>
            <a:ext cx="3179064" cy="1371600"/>
          </a:xfrm>
          <a:prstGeom prst="cloud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indent="0" marL="0">
              <a:buNone/>
            </a:pPr>
            <a:r>
              <a:rPr b="1" dirty="0" lang="en-US" sz="2400">
                <a:solidFill>
                  <a:schemeClr val="tx1"/>
                </a:solidFill>
              </a:rPr>
              <a:t>Before = 5</a:t>
            </a:r>
          </a:p>
          <a:p>
            <a:pPr algn="ctr" indent="0" marL="0">
              <a:buNone/>
            </a:pPr>
            <a:r>
              <a:rPr b="1" dirty="0" lang="en-US" sz="2400">
                <a:solidFill>
                  <a:schemeClr val="tx1"/>
                </a:solidFill>
              </a:rPr>
              <a:t>After = 95</a:t>
            </a:r>
            <a:endParaRPr altLang="en-PK" b="1" dirty="0" lang="en-P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25201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7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4837-3941-4841-80D2-633165C6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Pointer to Pointer(**) vs Reference to Pointer(*&amp;)</a:t>
            </a:r>
            <a:endParaRPr altLang="en-PK" dirty="0"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FF12-71D4-4275-BEC3-F857C2F9C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en-US"/>
              <a:t>Reference is just another name(alias), pointer is a variable that stores an address</a:t>
            </a:r>
          </a:p>
          <a:p>
            <a:endParaRPr dirty="0" lang="en-US"/>
          </a:p>
          <a:p>
            <a:r>
              <a:rPr dirty="0" lang="en-US"/>
              <a:t>References are simpler to use, does most of the work for you</a:t>
            </a:r>
          </a:p>
          <a:p>
            <a:pPr lvl="1"/>
            <a:r>
              <a:rPr dirty="0" lang="en-US" sz="2400"/>
              <a:t>However, </a:t>
            </a:r>
            <a:r>
              <a:rPr dirty="0" lang="en-US" sz="2400">
                <a:solidFill>
                  <a:srgbClr val="0070C0"/>
                </a:solidFill>
              </a:rPr>
              <a:t>references cannot be NULL</a:t>
            </a:r>
            <a:r>
              <a:rPr dirty="0" lang="en-US" sz="2400"/>
              <a:t>, pointers can</a:t>
            </a:r>
          </a:p>
          <a:p>
            <a:endParaRPr dirty="0" lang="en-US"/>
          </a:p>
          <a:p>
            <a:r>
              <a:rPr dirty="0" lang="en-US"/>
              <a:t>Cannot make an array of references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5E454-147C-4D11-A97E-2D431795E17D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57299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A3F7-AC3E-4867-8C65-BF9CA1F82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dirty="0" lang="en-US"/>
              <a:t>Quiz Questions</a:t>
            </a:r>
            <a:endParaRPr altLang="en-PK" dirty="0"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9B605-510B-4536-A61B-F1BB14B53082}"/>
              </a:ext>
            </a:extLst>
          </p:cNvPr>
          <p:cNvSpPr>
            <a:spLocks noGrp="1"/>
          </p:cNvSpPr>
          <p:nvPr>
            <p:ph idx="11" sz="quarter" type="sldNum"/>
          </p:nvPr>
        </p:nvSpPr>
        <p:spPr/>
        <p:txBody>
          <a:bodyPr numCol="1"/>
          <a:lstStyle/>
          <a:p>
            <a:pPr>
              <a:defRPr/>
            </a:pPr>
            <a:fld id="{929B999A-5094-460F-9559-0C18CC090D3E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306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9B605-510B-4536-A61B-F1BB14B5308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pPr>
              <a:defRPr/>
            </a:pPr>
            <a:fld id="{929B999A-5094-460F-9559-0C18CC090D3E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CB21EA-3D15-455D-BA4F-415BDDA43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9600"/>
            <a:ext cx="7886700" cy="5567362"/>
          </a:xfrm>
        </p:spPr>
        <p:txBody>
          <a:bodyPr numCol="1"/>
          <a:lstStyle/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main() {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8000"/>
                </a:solidFill>
                <a:latin charset="0" panose="020B0609020204030204" pitchFamily="49" typeface="Consolas"/>
              </a:rPr>
              <a:t>// use the following dimensions of an array</a:t>
            </a:r>
            <a:endParaRPr dirty="0" lang="en-US" sz="1800">
              <a:solidFill>
                <a:srgbClr val="000000"/>
              </a:solidFill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N = 4;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M = 4;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8000"/>
                </a:solidFill>
                <a:latin charset="0" panose="020B0609020204030204" pitchFamily="49" typeface="Consolas"/>
              </a:rPr>
              <a:t>// Write code for dynamic allocation of a 2D array named A, using a double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</a:t>
            </a:r>
            <a:r>
              <a:rPr dirty="0" lang="en-US" sz="1800">
                <a:solidFill>
                  <a:srgbClr val="008000"/>
                </a:solidFill>
                <a:latin charset="0" panose="020B0609020204030204" pitchFamily="49" typeface="Consolas"/>
              </a:rPr>
              <a:t>pointer[1 marks]</a:t>
            </a:r>
            <a:endParaRPr dirty="0" lang="en-US" sz="1800">
              <a:solidFill>
                <a:srgbClr val="000000"/>
              </a:solidFill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solidFill>
                  <a:srgbClr val="FF0000"/>
                </a:solidFill>
                <a:latin charset="0" panose="020B0609020204030204" pitchFamily="49" typeface="Consolas"/>
              </a:rPr>
              <a:t>int** A = new int* [N];</a:t>
            </a:r>
          </a:p>
          <a:p>
            <a:pPr indent="0" marL="0">
              <a:buNone/>
            </a:pPr>
            <a:r>
              <a:rPr altLang="nn-NO" dirty="0" lang="nn-NO" sz="1800">
                <a:solidFill>
                  <a:srgbClr val="FF0000"/>
                </a:solidFill>
                <a:latin charset="0" panose="020B0609020204030204" pitchFamily="49" typeface="Consolas"/>
              </a:rPr>
              <a:t>for (int i = 0; i &lt; N; i++) {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FF0000"/>
                </a:solidFill>
                <a:latin charset="0" panose="020B0609020204030204" pitchFamily="49" typeface="Consolas"/>
              </a:rPr>
              <a:t>	A[</a:t>
            </a:r>
            <a:r>
              <a:rPr dirty="0" err="1" lang="en-US" sz="1800">
                <a:solidFill>
                  <a:srgbClr val="FF0000"/>
                </a:solidFill>
                <a:latin charset="0" panose="020B0609020204030204" pitchFamily="49" typeface="Consolas"/>
              </a:rPr>
              <a:t>i</a:t>
            </a:r>
            <a:r>
              <a:rPr dirty="0" lang="en-US" sz="1800">
                <a:solidFill>
                  <a:srgbClr val="FF0000"/>
                </a:solidFill>
                <a:latin charset="0" panose="020B0609020204030204" pitchFamily="49" typeface="Consolas"/>
              </a:rPr>
              <a:t>] = new int[M];</a:t>
            </a:r>
          </a:p>
          <a:p>
            <a:pPr indent="0" marL="0">
              <a:buNone/>
            </a:pPr>
            <a:r>
              <a:rPr altLang="en-PK" dirty="0" lang="en-PK" sz="1800">
                <a:solidFill>
                  <a:srgbClr val="FF0000"/>
                </a:solidFill>
                <a:latin charset="0" panose="020B0609020204030204" pitchFamily="49" typeface="Consolas"/>
              </a:rPr>
              <a:t>}</a:t>
            </a:r>
            <a:endParaRPr altLang="en-PK" dirty="0" lang="en-PK" sz="1800">
              <a:solidFill>
                <a:srgbClr val="000000"/>
              </a:solidFill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solidFill>
                  <a:srgbClr val="008000"/>
                </a:solidFill>
                <a:latin charset="0" panose="020B0609020204030204" pitchFamily="49" typeface="Consolas"/>
              </a:rPr>
              <a:t>// Assume that you have populated the array as following.</a:t>
            </a:r>
            <a:endParaRPr dirty="0" lang="en-US" sz="1800">
              <a:solidFill>
                <a:srgbClr val="000000"/>
              </a:solidFill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altLang="nn-NO" dirty="0" lang="nn-NO" sz="1800">
                <a:solidFill>
                  <a:srgbClr val="0000FF"/>
                </a:solidFill>
                <a:latin charset="0" panose="020B0609020204030204" pitchFamily="49" typeface="Consolas"/>
              </a:rPr>
              <a:t>for</a:t>
            </a:r>
            <a:r>
              <a:rPr altLang="nn-NO" dirty="0" lang="nn-NO" sz="1800">
                <a:solidFill>
                  <a:srgbClr val="000000"/>
                </a:solidFill>
                <a:latin charset="0" panose="020B0609020204030204" pitchFamily="49" typeface="Consolas"/>
              </a:rPr>
              <a:t> (</a:t>
            </a:r>
            <a:r>
              <a:rPr altLang="nn-NO" dirty="0" lang="nn-NO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altLang="nn-NO" dirty="0" lang="nn-NO" sz="1800">
                <a:solidFill>
                  <a:srgbClr val="000000"/>
                </a:solidFill>
                <a:latin charset="0" panose="020B0609020204030204" pitchFamily="49" typeface="Consolas"/>
              </a:rPr>
              <a:t> i = 0; i &lt; N; ++i) {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	for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(</a:t>
            </a: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j = 0; j &lt; M; ++j) {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		</a:t>
            </a:r>
            <a:r>
              <a:rPr altLang="pl-PL" dirty="0" lang="pl-PL" sz="1800">
                <a:solidFill>
                  <a:srgbClr val="000000"/>
                </a:solidFill>
                <a:latin charset="0" panose="020B0609020204030204" pitchFamily="49" typeface="Consolas"/>
              </a:rPr>
              <a:t>A[i][j] = i + 5;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	</a:t>
            </a:r>
            <a:r>
              <a:rPr altLang="en-PK" dirty="0" lang="en-PK" sz="1800">
                <a:solidFill>
                  <a:srgbClr val="000000"/>
                </a:solidFill>
                <a:latin charset="0" panose="020B0609020204030204" pitchFamily="49" typeface="Consolas"/>
              </a:rPr>
              <a:t>}</a:t>
            </a:r>
          </a:p>
          <a:p>
            <a:pPr indent="0" marL="0">
              <a:buNone/>
            </a:pPr>
            <a:r>
              <a:rPr altLang="en-PK" dirty="0" lang="en-PK" sz="1800">
                <a:solidFill>
                  <a:srgbClr val="000000"/>
                </a:solidFill>
                <a:latin charset="0" panose="020B0609020204030204" pitchFamily="49"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27457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9B605-510B-4536-A61B-F1BB14B5308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pPr>
              <a:defRPr/>
            </a:pPr>
            <a:fld id="{929B999A-5094-460F-9559-0C18CC090D3E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CB21EA-3D15-455D-BA4F-415BDDA43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315912"/>
            <a:ext cx="8972550" cy="6040438"/>
          </a:xfrm>
        </p:spPr>
        <p:txBody>
          <a:bodyPr numCol="1"/>
          <a:lstStyle/>
          <a:p>
            <a:pPr indent="0" marL="0">
              <a:buNone/>
            </a:pPr>
            <a:r>
              <a:rPr dirty="0" lang="en-US" sz="1800">
                <a:solidFill>
                  <a:srgbClr val="008000"/>
                </a:solidFill>
                <a:latin charset="0" panose="020B0609020204030204" pitchFamily="49" typeface="Consolas"/>
              </a:rPr>
              <a:t>//Use pointer arithmetic and print the output of the following statements [5 marks]</a:t>
            </a:r>
            <a:endParaRPr dirty="0" lang="en-US" sz="1800">
              <a:solidFill>
                <a:srgbClr val="000000"/>
              </a:solidFill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solidFill>
                  <a:srgbClr val="008000"/>
                </a:solidFill>
                <a:latin charset="0" panose="020B0609020204030204" pitchFamily="49" typeface="Consolas"/>
              </a:rPr>
              <a:t>//Assume starting address of this dynamically allocated array of pointers is 100</a:t>
            </a:r>
            <a:endParaRPr dirty="0" lang="en-US" sz="1800">
              <a:solidFill>
                <a:srgbClr val="000000"/>
              </a:solidFill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cout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&lt;&lt; **A &lt;&lt; </a:t>
            </a: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endl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;			</a:t>
            </a:r>
            <a:r>
              <a:rPr dirty="0" lang="en-US" sz="1800">
                <a:solidFill>
                  <a:srgbClr val="008000"/>
                </a:solidFill>
                <a:latin charset="0" panose="020B0609020204030204" pitchFamily="49" typeface="Consolas"/>
              </a:rPr>
              <a:t>// write your output here: </a:t>
            </a:r>
            <a:r>
              <a:rPr dirty="0" lang="en-US" sz="1800">
                <a:solidFill>
                  <a:srgbClr val="FF0000"/>
                </a:solidFill>
                <a:latin charset="0" panose="020B0609020204030204" pitchFamily="49" typeface="Consolas"/>
              </a:rPr>
              <a:t>5</a:t>
            </a:r>
          </a:p>
          <a:p>
            <a:pPr indent="0" marL="0">
              <a:buNone/>
            </a:pP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cout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&lt;&lt; *(*A + 2) + 1 &lt;&lt; </a:t>
            </a: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endl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;	</a:t>
            </a:r>
            <a:r>
              <a:rPr dirty="0" lang="en-US" sz="1800">
                <a:solidFill>
                  <a:srgbClr val="008000"/>
                </a:solidFill>
                <a:latin charset="0" panose="020B0609020204030204" pitchFamily="49" typeface="Consolas"/>
              </a:rPr>
              <a:t>// write your output here: </a:t>
            </a:r>
            <a:r>
              <a:rPr dirty="0" lang="en-US" sz="1800">
                <a:solidFill>
                  <a:srgbClr val="FF0000"/>
                </a:solidFill>
                <a:latin charset="0" panose="020B0609020204030204" pitchFamily="49" typeface="Consolas"/>
              </a:rPr>
              <a:t>6</a:t>
            </a:r>
          </a:p>
          <a:p>
            <a:pPr indent="0" marL="0">
              <a:buNone/>
            </a:pP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cout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&lt;&lt; **A + 100 &lt;&lt; </a:t>
            </a: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endl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;		</a:t>
            </a:r>
            <a:r>
              <a:rPr dirty="0" lang="en-US" sz="1800">
                <a:solidFill>
                  <a:srgbClr val="008000"/>
                </a:solidFill>
                <a:latin charset="0" panose="020B0609020204030204" pitchFamily="49" typeface="Consolas"/>
              </a:rPr>
              <a:t>// write your output here: </a:t>
            </a:r>
            <a:r>
              <a:rPr dirty="0" lang="en-US" sz="1800">
                <a:solidFill>
                  <a:srgbClr val="FF0000"/>
                </a:solidFill>
                <a:latin charset="0" panose="020B0609020204030204" pitchFamily="49" typeface="Consolas"/>
              </a:rPr>
              <a:t>105</a:t>
            </a:r>
          </a:p>
          <a:p>
            <a:pPr indent="0" marL="0">
              <a:buNone/>
            </a:pP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cout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&lt;&lt; *(*(A + 2) + 3) + 5 &lt;&lt; </a:t>
            </a: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endl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; </a:t>
            </a:r>
            <a:r>
              <a:rPr dirty="0" lang="en-US" sz="1800">
                <a:solidFill>
                  <a:srgbClr val="008000"/>
                </a:solidFill>
                <a:latin charset="0" panose="020B0609020204030204" pitchFamily="49" typeface="Consolas"/>
              </a:rPr>
              <a:t>// write your output here: </a:t>
            </a:r>
            <a:r>
              <a:rPr dirty="0" lang="en-US" sz="1800">
                <a:solidFill>
                  <a:srgbClr val="FF0000"/>
                </a:solidFill>
                <a:latin charset="0" panose="020B0609020204030204" pitchFamily="49" typeface="Consolas"/>
              </a:rPr>
              <a:t>12</a:t>
            </a:r>
          </a:p>
          <a:p>
            <a:pPr indent="0" marL="0">
              <a:buNone/>
            </a:pP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cout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&lt;&lt; *A + 3;</a:t>
            </a:r>
            <a:r>
              <a:rPr dirty="0" lang="en-US" sz="1800">
                <a:solidFill>
                  <a:srgbClr val="008000"/>
                </a:solidFill>
                <a:latin charset="0" panose="020B0609020204030204" pitchFamily="49" typeface="Consolas"/>
              </a:rPr>
              <a:t>// write your output here: </a:t>
            </a:r>
            <a:r>
              <a:rPr dirty="0" lang="en-US" sz="1800">
                <a:solidFill>
                  <a:srgbClr val="FF0000"/>
                </a:solidFill>
                <a:latin charset="0" panose="020B0609020204030204" pitchFamily="49" typeface="Consolas"/>
              </a:rPr>
              <a:t>starting address of first integer array + 12 bytes</a:t>
            </a:r>
          </a:p>
          <a:p>
            <a:pPr indent="0" marL="0">
              <a:buNone/>
            </a:pPr>
            <a:endParaRPr dirty="0" lang="en-US" sz="1800">
              <a:solidFill>
                <a:srgbClr val="008000"/>
              </a:solidFill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solidFill>
                  <a:srgbClr val="008000"/>
                </a:solidFill>
                <a:latin charset="0" panose="020B0609020204030204" pitchFamily="49" typeface="Consolas"/>
              </a:rPr>
              <a:t>// write your code to De-allocate the dynamic memory of the 2D array A [1 marks]</a:t>
            </a:r>
            <a:endParaRPr dirty="0" lang="en-US" sz="1800">
              <a:solidFill>
                <a:srgbClr val="000000"/>
              </a:solidFill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altLang="nn-NO" dirty="0" lang="nn-NO" sz="1800">
                <a:solidFill>
                  <a:srgbClr val="FF0000"/>
                </a:solidFill>
                <a:latin charset="0" panose="020B0609020204030204" pitchFamily="49" typeface="Consolas"/>
              </a:rPr>
              <a:t>for (int i = 0; i &lt; N; i++) {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FF0000"/>
                </a:solidFill>
                <a:latin charset="0" panose="020B0609020204030204" pitchFamily="49" typeface="Consolas"/>
              </a:rPr>
              <a:t>	delete [] A[</a:t>
            </a:r>
            <a:r>
              <a:rPr dirty="0" err="1" lang="en-US" sz="1800">
                <a:solidFill>
                  <a:srgbClr val="FF0000"/>
                </a:solidFill>
                <a:latin charset="0" panose="020B0609020204030204" pitchFamily="49" typeface="Consolas"/>
              </a:rPr>
              <a:t>i</a:t>
            </a:r>
            <a:r>
              <a:rPr dirty="0" lang="en-US" sz="1800">
                <a:solidFill>
                  <a:srgbClr val="FF0000"/>
                </a:solidFill>
                <a:latin charset="0" panose="020B0609020204030204" pitchFamily="49" typeface="Consolas"/>
              </a:rPr>
              <a:t>];</a:t>
            </a:r>
          </a:p>
          <a:p>
            <a:pPr indent="0" marL="0">
              <a:buNone/>
            </a:pPr>
            <a:r>
              <a:rPr altLang="en-PK" dirty="0" lang="en-PK" sz="1800">
                <a:solidFill>
                  <a:srgbClr val="FF0000"/>
                </a:solidFill>
                <a:latin charset="0" panose="020B0609020204030204" pitchFamily="49" typeface="Consolas"/>
              </a:rPr>
              <a:t>}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FF0000"/>
                </a:solidFill>
                <a:latin charset="0" panose="020B0609020204030204" pitchFamily="49" typeface="Consolas"/>
              </a:rPr>
              <a:t>delete[] A;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FF0000"/>
                </a:solidFill>
                <a:latin charset="0" panose="020B0609020204030204" pitchFamily="49" typeface="Consolas"/>
              </a:rPr>
              <a:t>A = NULL;</a:t>
            </a:r>
            <a:endParaRPr altLang="en-PK" dirty="0" lang="en-PK" sz="1800">
              <a:solidFill>
                <a:srgbClr val="FF0000"/>
              </a:solidFill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return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0;</a:t>
            </a:r>
          </a:p>
          <a:p>
            <a:pPr indent="0" marL="0">
              <a:buNone/>
            </a:pPr>
            <a:r>
              <a:rPr altLang="en-PK" dirty="0" lang="en-PK" sz="1800">
                <a:solidFill>
                  <a:srgbClr val="000000"/>
                </a:solidFill>
                <a:latin charset="0" panose="020B0609020204030204" pitchFamily="49"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748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Pointer Arithmetic</a:t>
            </a:r>
            <a:endParaRPr dirty="0" lang="en-US" sz="2800"/>
          </a:p>
        </p:txBody>
      </p:sp>
      <p:sp>
        <p:nvSpPr>
          <p:cNvPr id="376835" name="Rectangle 3"/>
          <p:cNvSpPr>
            <a:spLocks noChangeArrowheads="1"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indent="0" marL="0">
              <a:buNone/>
            </a:pPr>
            <a:r>
              <a:rPr dirty="0" lang="en-US" sz="2400"/>
              <a:t>Only two types of arithmetic operations allowed:</a:t>
            </a:r>
          </a:p>
          <a:p>
            <a:pPr indent="-514350" marL="514350">
              <a:buAutoNum type="arabicParenR"/>
            </a:pPr>
            <a:r>
              <a:rPr b="1" dirty="0" lang="en-US" sz="2400" u="sng"/>
              <a:t>Addition </a:t>
            </a:r>
            <a:r>
              <a:rPr dirty="0" lang="en-US" sz="2400"/>
              <a:t>: only integers can be added</a:t>
            </a:r>
          </a:p>
          <a:p>
            <a:pPr indent="-514350" marL="514350">
              <a:buFont charset="0" pitchFamily="34" typeface="Arial"/>
              <a:buAutoNum type="arabicParenR"/>
            </a:pPr>
            <a:r>
              <a:rPr b="1" dirty="0" lang="en-US" sz="2400" u="sng"/>
              <a:t>Subtraction</a:t>
            </a:r>
            <a:r>
              <a:rPr dirty="0" lang="en-US" sz="2400" u="sng"/>
              <a:t>: </a:t>
            </a:r>
            <a:r>
              <a:rPr dirty="0" lang="en-US" sz="2400"/>
              <a:t>only integers be subtracted</a:t>
            </a:r>
          </a:p>
          <a:p>
            <a:pPr indent="-514350" marL="514350">
              <a:buFont charset="0" pitchFamily="34" typeface="Arial"/>
              <a:buAutoNum type="arabicParenR"/>
            </a:pPr>
            <a:endParaRPr b="1" dirty="0" lang="en-US" sz="2000">
              <a:solidFill>
                <a:srgbClr val="2C14DE"/>
              </a:solidFill>
            </a:endParaRPr>
          </a:p>
          <a:p>
            <a:pPr indent="0" marL="0">
              <a:buNone/>
            </a:pPr>
            <a:r>
              <a:rPr b="1" dirty="0" lang="en-US" sz="2000">
                <a:solidFill>
                  <a:srgbClr val="2C14DE"/>
                </a:solidFill>
              </a:rPr>
              <a:t>Which of the following are valid/invalid?</a:t>
            </a:r>
          </a:p>
          <a:p>
            <a:pPr indent="0" marL="0">
              <a:buNone/>
            </a:pPr>
            <a:endParaRPr b="1" dirty="0" lang="en-US">
              <a:solidFill>
                <a:srgbClr val="B80000"/>
              </a:solidFill>
            </a:endParaRPr>
          </a:p>
          <a:p>
            <a:pPr lvl="1"/>
            <a:endParaRPr dirty="0" lang="en-US" sz="3200">
              <a:solidFill>
                <a:srgbClr val="2F1BC7"/>
              </a:solidFill>
            </a:endParaRPr>
          </a:p>
          <a:p>
            <a:pPr lvl="1"/>
            <a:endParaRPr dirty="0" lang="en-US" sz="3200">
              <a:solidFill>
                <a:srgbClr val="2F1BC7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C344BE-F58A-4479-9744-4EA1AD10F8EA}"/>
              </a:ext>
            </a:extLst>
          </p:cNvPr>
          <p:cNvSpPr>
            <a:spLocks noGrp="1"/>
          </p:cNvSpPr>
          <p:nvPr>
            <p:ph idx="2147483647" sz="quarter" type="sldNum"/>
          </p:nvPr>
        </p:nvSpPr>
        <p:spPr>
          <a:xfrm>
            <a:off x="0" y="6356350"/>
            <a:ext cx="3086100" cy="365125"/>
          </a:xfrm>
        </p:spPr>
        <p:txBody>
          <a:bodyPr numCol="1"/>
          <a:lstStyle/>
          <a:p>
            <a:fld id="{BA28652E-AACC-B249-B75B-9215B21BC29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9401"/>
          <a:stretch/>
        </p:blipFill>
        <p:spPr>
          <a:xfrm>
            <a:off x="450087" y="3434467"/>
            <a:ext cx="5704703" cy="3313751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4234289" y="3505201"/>
            <a:ext cx="325925" cy="152400"/>
          </a:xfrm>
          <a:custGeom>
            <a:avLst/>
            <a:gdLst>
              <a:gd fmla="*/ 0 w 325925" name="connsiteX0"/>
              <a:gd fmla="*/ 108642 h 185157" name="connsiteY0"/>
              <a:gd fmla="*/ 81481 w 325925" name="connsiteX1"/>
              <a:gd fmla="*/ 181069 h 185157" name="connsiteY1"/>
              <a:gd fmla="*/ 325925 w 325925" name="connsiteX2"/>
              <a:gd fmla="*/ 0 h 185157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185157" w="325925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475251" y="4146579"/>
            <a:ext cx="228600" cy="245198"/>
            <a:chOff x="7188451" y="4137434"/>
            <a:chExt cx="355349" cy="298764"/>
          </a:xfrm>
        </p:grpSpPr>
        <p:sp>
          <p:nvSpPr>
            <p:cNvPr id="5" name="Freeform 4"/>
            <p:cNvSpPr/>
            <p:nvPr/>
          </p:nvSpPr>
          <p:spPr>
            <a:xfrm>
              <a:off x="7188451" y="4182701"/>
              <a:ext cx="355349" cy="236899"/>
            </a:xfrm>
            <a:custGeom>
              <a:avLst/>
              <a:gdLst>
                <a:gd fmla="*/ 0 w 597529" name="connsiteX0"/>
                <a:gd fmla="*/ 0 h 334978" name="connsiteY0"/>
                <a:gd fmla="*/ 597529 w 597529" name="connsiteX1"/>
                <a:gd fmla="*/ 334978 h 334978" name="connsiteY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b="b" l="l" r="r" t="t"/>
              <a:pathLst>
                <a:path h="334978" w="597529">
                  <a:moveTo>
                    <a:pt x="0" y="0"/>
                  </a:moveTo>
                  <a:lnTo>
                    <a:pt x="597529" y="334978"/>
                  </a:ln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7306147" y="4137434"/>
              <a:ext cx="172015" cy="298764"/>
            </a:xfrm>
            <a:custGeom>
              <a:avLst/>
              <a:gdLst>
                <a:gd fmla="*/ 172015 w 172015" name="connsiteX0"/>
                <a:gd fmla="*/ 0 h 298764" name="connsiteY0"/>
                <a:gd fmla="*/ 0 w 172015" name="connsiteX1"/>
                <a:gd fmla="*/ 298764 h 298764" name="connsiteY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b="b" l="l" r="r" t="t"/>
              <a:pathLst>
                <a:path h="298764" w="172015">
                  <a:moveTo>
                    <a:pt x="172015" y="0"/>
                  </a:moveTo>
                  <a:cubicBezTo>
                    <a:pt x="101851" y="119958"/>
                    <a:pt x="31687" y="239917"/>
                    <a:pt x="0" y="298764"/>
                  </a:cubicBez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40289" y="4784003"/>
            <a:ext cx="228600" cy="245198"/>
            <a:chOff x="7188451" y="4137434"/>
            <a:chExt cx="355349" cy="298764"/>
          </a:xfrm>
        </p:grpSpPr>
        <p:sp>
          <p:nvSpPr>
            <p:cNvPr id="12" name="Freeform 11"/>
            <p:cNvSpPr/>
            <p:nvPr/>
          </p:nvSpPr>
          <p:spPr>
            <a:xfrm>
              <a:off x="7188451" y="4182701"/>
              <a:ext cx="355349" cy="236899"/>
            </a:xfrm>
            <a:custGeom>
              <a:avLst/>
              <a:gdLst>
                <a:gd fmla="*/ 0 w 597529" name="connsiteX0"/>
                <a:gd fmla="*/ 0 h 334978" name="connsiteY0"/>
                <a:gd fmla="*/ 597529 w 597529" name="connsiteX1"/>
                <a:gd fmla="*/ 334978 h 334978" name="connsiteY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b="b" l="l" r="r" t="t"/>
              <a:pathLst>
                <a:path h="334978" w="597529">
                  <a:moveTo>
                    <a:pt x="0" y="0"/>
                  </a:moveTo>
                  <a:lnTo>
                    <a:pt x="597529" y="334978"/>
                  </a:ln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306147" y="4137434"/>
              <a:ext cx="172015" cy="298764"/>
            </a:xfrm>
            <a:custGeom>
              <a:avLst/>
              <a:gdLst>
                <a:gd fmla="*/ 172015 w 172015" name="connsiteX0"/>
                <a:gd fmla="*/ 0 h 298764" name="connsiteY0"/>
                <a:gd fmla="*/ 0 w 172015" name="connsiteX1"/>
                <a:gd fmla="*/ 298764 h 298764" name="connsiteY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b="b" l="l" r="r" t="t"/>
              <a:pathLst>
                <a:path h="298764" w="172015">
                  <a:moveTo>
                    <a:pt x="172015" y="0"/>
                  </a:moveTo>
                  <a:cubicBezTo>
                    <a:pt x="101851" y="119958"/>
                    <a:pt x="31687" y="239917"/>
                    <a:pt x="0" y="298764"/>
                  </a:cubicBez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14565" y="5689384"/>
            <a:ext cx="228600" cy="245198"/>
            <a:chOff x="7188451" y="4137434"/>
            <a:chExt cx="355349" cy="298764"/>
          </a:xfrm>
        </p:grpSpPr>
        <p:sp>
          <p:nvSpPr>
            <p:cNvPr id="18" name="Freeform 17"/>
            <p:cNvSpPr/>
            <p:nvPr/>
          </p:nvSpPr>
          <p:spPr>
            <a:xfrm>
              <a:off x="7188451" y="4182701"/>
              <a:ext cx="355349" cy="236899"/>
            </a:xfrm>
            <a:custGeom>
              <a:avLst/>
              <a:gdLst>
                <a:gd fmla="*/ 0 w 597529" name="connsiteX0"/>
                <a:gd fmla="*/ 0 h 334978" name="connsiteY0"/>
                <a:gd fmla="*/ 597529 w 597529" name="connsiteX1"/>
                <a:gd fmla="*/ 334978 h 334978" name="connsiteY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b="b" l="l" r="r" t="t"/>
              <a:pathLst>
                <a:path h="334978" w="597529">
                  <a:moveTo>
                    <a:pt x="0" y="0"/>
                  </a:moveTo>
                  <a:lnTo>
                    <a:pt x="597529" y="334978"/>
                  </a:ln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7306147" y="4137434"/>
              <a:ext cx="172015" cy="298764"/>
            </a:xfrm>
            <a:custGeom>
              <a:avLst/>
              <a:gdLst>
                <a:gd fmla="*/ 172015 w 172015" name="connsiteX0"/>
                <a:gd fmla="*/ 0 h 298764" name="connsiteY0"/>
                <a:gd fmla="*/ 0 w 172015" name="connsiteX1"/>
                <a:gd fmla="*/ 298764 h 298764" name="connsiteY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b="b" l="l" r="r" t="t"/>
              <a:pathLst>
                <a:path h="298764" w="172015">
                  <a:moveTo>
                    <a:pt x="172015" y="0"/>
                  </a:moveTo>
                  <a:cubicBezTo>
                    <a:pt x="101851" y="119958"/>
                    <a:pt x="31687" y="239917"/>
                    <a:pt x="0" y="298764"/>
                  </a:cubicBez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/>
            </a:p>
          </p:txBody>
        </p:sp>
      </p:grpSp>
      <p:sp>
        <p:nvSpPr>
          <p:cNvPr id="35" name="Freeform 34"/>
          <p:cNvSpPr/>
          <p:nvPr/>
        </p:nvSpPr>
        <p:spPr>
          <a:xfrm>
            <a:off x="4234288" y="3810001"/>
            <a:ext cx="325925" cy="152400"/>
          </a:xfrm>
          <a:custGeom>
            <a:avLst/>
            <a:gdLst>
              <a:gd fmla="*/ 0 w 325925" name="connsiteX0"/>
              <a:gd fmla="*/ 108642 h 185157" name="connsiteY0"/>
              <a:gd fmla="*/ 81481 w 325925" name="connsiteX1"/>
              <a:gd fmla="*/ 181069 h 185157" name="connsiteY1"/>
              <a:gd fmla="*/ 325925 w 325925" name="connsiteX2"/>
              <a:gd fmla="*/ 0 h 185157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185157" w="325925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397250" y="4476969"/>
            <a:ext cx="325925" cy="152400"/>
          </a:xfrm>
          <a:custGeom>
            <a:avLst/>
            <a:gdLst>
              <a:gd fmla="*/ 0 w 325925" name="connsiteX0"/>
              <a:gd fmla="*/ 108642 h 185157" name="connsiteY0"/>
              <a:gd fmla="*/ 81481 w 325925" name="connsiteX1"/>
              <a:gd fmla="*/ 181069 h 185157" name="connsiteY1"/>
              <a:gd fmla="*/ 325925 w 325925" name="connsiteX2"/>
              <a:gd fmla="*/ 0 h 185157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185157" w="325925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828865" y="5392164"/>
            <a:ext cx="325925" cy="152400"/>
          </a:xfrm>
          <a:custGeom>
            <a:avLst/>
            <a:gdLst>
              <a:gd fmla="*/ 0 w 325925" name="connsiteX0"/>
              <a:gd fmla="*/ 108642 h 185157" name="connsiteY0"/>
              <a:gd fmla="*/ 81481 w 325925" name="connsiteX1"/>
              <a:gd fmla="*/ 181069 h 185157" name="connsiteY1"/>
              <a:gd fmla="*/ 325925 w 325925" name="connsiteX2"/>
              <a:gd fmla="*/ 0 h 185157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185157" w="325925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966110" y="6036399"/>
            <a:ext cx="325925" cy="152400"/>
          </a:xfrm>
          <a:custGeom>
            <a:avLst/>
            <a:gdLst>
              <a:gd fmla="*/ 0 w 325925" name="connsiteX0"/>
              <a:gd fmla="*/ 108642 h 185157" name="connsiteY0"/>
              <a:gd fmla="*/ 81481 w 325925" name="connsiteX1"/>
              <a:gd fmla="*/ 181069 h 185157" name="connsiteY1"/>
              <a:gd fmla="*/ 325925 w 325925" name="connsiteX2"/>
              <a:gd fmla="*/ 0 h 185157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185157" w="325925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6024269" y="6324601"/>
            <a:ext cx="325925" cy="152400"/>
          </a:xfrm>
          <a:custGeom>
            <a:avLst/>
            <a:gdLst>
              <a:gd fmla="*/ 0 w 325925" name="connsiteX0"/>
              <a:gd fmla="*/ 108642 h 185157" name="connsiteY0"/>
              <a:gd fmla="*/ 81481 w 325925" name="connsiteX1"/>
              <a:gd fmla="*/ 181069 h 185157" name="connsiteY1"/>
              <a:gd fmla="*/ 325925 w 325925" name="connsiteX2"/>
              <a:gd fmla="*/ 0 h 185157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185157" w="325925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3" name="5-Point Star 2"/>
          <p:cNvSpPr/>
          <p:nvPr/>
        </p:nvSpPr>
        <p:spPr>
          <a:xfrm>
            <a:off x="4474766" y="5136836"/>
            <a:ext cx="152400" cy="15463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54993"/>
      </p:ext>
    </p:extLst>
  </p:cSld>
  <p:clrMapOvr>
    <a:masterClrMapping/>
  </p:clrMapOvr>
  <p:transition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4"/>
      <p:bldP animBg="1" grpId="0" spid="35"/>
      <p:bldP animBg="1" grpId="0" spid="36"/>
      <p:bldP animBg="1" grpId="0" spid="37"/>
      <p:bldP animBg="1" grpId="0" spid="39"/>
      <p:bldP animBg="1" grpId="0" spid="40"/>
      <p:bldP animBg="1" grpId="0" spid="3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9B605-510B-4536-A61B-F1BB14B5308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pPr>
              <a:defRPr/>
            </a:pPr>
            <a:fld id="{929B999A-5094-460F-9559-0C18CC090D3E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CB21EA-3D15-455D-BA4F-415BDDA43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0999"/>
            <a:ext cx="8210550" cy="5795963"/>
          </a:xfrm>
        </p:spPr>
        <p:txBody>
          <a:bodyPr numCol="1"/>
          <a:lstStyle/>
          <a:p>
            <a:pPr indent="0" marL="0">
              <a:buNone/>
            </a:pP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Q2.Write the output of the following code[3 marks]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void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</a:t>
            </a: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funct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(</a:t>
            </a: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* x, </a:t>
            </a: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* y, </a:t>
            </a: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*&amp; z)</a:t>
            </a:r>
          </a:p>
          <a:p>
            <a:pPr indent="0" marL="0">
              <a:buNone/>
            </a:pPr>
            <a:r>
              <a:rPr altLang="en-PK" dirty="0" lang="en-PK" sz="1800">
                <a:solidFill>
                  <a:srgbClr val="000000"/>
                </a:solidFill>
                <a:latin charset="0" panose="020B0609020204030204" pitchFamily="49" typeface="Consolas"/>
              </a:rPr>
              <a:t>{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z = x;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x = y;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*x = 200;</a:t>
            </a:r>
          </a:p>
          <a:p>
            <a:pPr indent="0" marL="0">
              <a:buNone/>
            </a:pPr>
            <a:r>
              <a:rPr altLang="en-PK" dirty="0" lang="en-PK" sz="1800">
                <a:solidFill>
                  <a:srgbClr val="000000"/>
                </a:solidFill>
                <a:latin charset="0" panose="020B0609020204030204" pitchFamily="49" typeface="Consolas"/>
              </a:rPr>
              <a:t>}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main() {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</a:t>
            </a: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i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= 10;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j = 20;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* p = &amp;j;</a:t>
            </a:r>
          </a:p>
          <a:p>
            <a:pPr indent="0" marL="0">
              <a:buNone/>
            </a:pP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funct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(&amp;</a:t>
            </a: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i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, &amp;j, p);</a:t>
            </a:r>
          </a:p>
          <a:p>
            <a:pPr indent="0" marL="0">
              <a:buNone/>
            </a:pP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cout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&lt;&lt; </a:t>
            </a:r>
            <a:r>
              <a:rPr dirty="0" lang="en-US" sz="1800">
                <a:solidFill>
                  <a:srgbClr val="A31515"/>
                </a:solidFill>
                <a:latin charset="0" panose="020B0609020204030204" pitchFamily="49" typeface="Consolas"/>
              </a:rPr>
              <a:t>"</a:t>
            </a:r>
            <a:r>
              <a:rPr dirty="0" err="1" lang="en-US" sz="1800">
                <a:solidFill>
                  <a:srgbClr val="A31515"/>
                </a:solidFill>
                <a:latin charset="0" panose="020B0609020204030204" pitchFamily="49" typeface="Consolas"/>
              </a:rPr>
              <a:t>i</a:t>
            </a:r>
            <a:r>
              <a:rPr dirty="0" lang="en-US" sz="1800">
                <a:solidFill>
                  <a:srgbClr val="A31515"/>
                </a:solidFill>
                <a:latin charset="0" panose="020B0609020204030204" pitchFamily="49" typeface="Consolas"/>
              </a:rPr>
              <a:t> is = "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&lt;&lt; </a:t>
            </a: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i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&lt;&lt; </a:t>
            </a: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endl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;</a:t>
            </a:r>
            <a:r>
              <a:rPr dirty="0" lang="en-US" sz="1800">
                <a:solidFill>
                  <a:srgbClr val="008000"/>
                </a:solidFill>
                <a:latin charset="0" panose="020B0609020204030204" pitchFamily="49" typeface="Consolas"/>
              </a:rPr>
              <a:t>// write your output here: </a:t>
            </a:r>
            <a:r>
              <a:rPr dirty="0" lang="en-US" sz="1800">
                <a:solidFill>
                  <a:srgbClr val="FF0000"/>
                </a:solidFill>
                <a:latin charset="0" panose="020B0609020204030204" pitchFamily="49" typeface="Consolas"/>
              </a:rPr>
              <a:t>10</a:t>
            </a:r>
          </a:p>
          <a:p>
            <a:pPr indent="0" marL="0">
              <a:buNone/>
            </a:pP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cout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&lt;&lt; </a:t>
            </a:r>
            <a:r>
              <a:rPr dirty="0" lang="en-US" sz="1800">
                <a:solidFill>
                  <a:srgbClr val="A31515"/>
                </a:solidFill>
                <a:latin charset="0" panose="020B0609020204030204" pitchFamily="49" typeface="Consolas"/>
              </a:rPr>
              <a:t>"j is = "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&lt;&lt; j &lt;&lt; </a:t>
            </a: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endl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;</a:t>
            </a:r>
            <a:r>
              <a:rPr dirty="0" lang="en-US" sz="1800">
                <a:solidFill>
                  <a:srgbClr val="008000"/>
                </a:solidFill>
                <a:latin charset="0" panose="020B0609020204030204" pitchFamily="49" typeface="Consolas"/>
              </a:rPr>
              <a:t>// write your output here: </a:t>
            </a:r>
            <a:r>
              <a:rPr dirty="0" lang="en-US" sz="1800">
                <a:solidFill>
                  <a:srgbClr val="FF0000"/>
                </a:solidFill>
                <a:latin charset="0" panose="020B0609020204030204" pitchFamily="49" typeface="Consolas"/>
              </a:rPr>
              <a:t>200</a:t>
            </a:r>
          </a:p>
          <a:p>
            <a:pPr indent="0" marL="0">
              <a:buNone/>
            </a:pP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cout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&lt;&lt; </a:t>
            </a:r>
            <a:r>
              <a:rPr dirty="0" lang="en-US" sz="1800">
                <a:solidFill>
                  <a:srgbClr val="A31515"/>
                </a:solidFill>
                <a:latin charset="0" panose="020B0609020204030204" pitchFamily="49" typeface="Consolas"/>
              </a:rPr>
              <a:t>"p is = "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&lt;&lt; --(*p) &lt;&lt; </a:t>
            </a: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endl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;</a:t>
            </a:r>
            <a:r>
              <a:rPr dirty="0" lang="en-US" sz="1800">
                <a:solidFill>
                  <a:srgbClr val="008000"/>
                </a:solidFill>
                <a:latin charset="0" panose="020B0609020204030204" pitchFamily="49" typeface="Consolas"/>
              </a:rPr>
              <a:t>// write your output here: </a:t>
            </a:r>
            <a:r>
              <a:rPr dirty="0" lang="en-US" sz="1800">
                <a:solidFill>
                  <a:srgbClr val="FF0000"/>
                </a:solidFill>
                <a:latin charset="0" panose="020B0609020204030204" pitchFamily="49" typeface="Consolas"/>
              </a:rPr>
              <a:t>9</a:t>
            </a:r>
          </a:p>
          <a:p>
            <a:pPr indent="0" marL="0">
              <a:buNone/>
            </a:pPr>
            <a:r>
              <a:rPr altLang="en-PK" dirty="0" lang="en-PK" sz="1800">
                <a:solidFill>
                  <a:srgbClr val="000000"/>
                </a:solidFill>
                <a:latin charset="0" panose="020B0609020204030204" pitchFamily="49" typeface="Consolas"/>
              </a:rPr>
              <a:t>}</a:t>
            </a:r>
            <a:endParaRPr altLang="en-PK" dirty="0" lang="en-PK"/>
          </a:p>
        </p:txBody>
      </p:sp>
    </p:spTree>
    <p:extLst>
      <p:ext uri="{BB962C8B-B14F-4D97-AF65-F5344CB8AC3E}">
        <p14:creationId xmlns:p14="http://schemas.microsoft.com/office/powerpoint/2010/main" val="405614016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9B605-510B-4536-A61B-F1BB14B5308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pPr>
              <a:defRPr/>
            </a:pPr>
            <a:fld id="{929B999A-5094-460F-9559-0C18CC090D3E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CB21EA-3D15-455D-BA4F-415BDDA43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6525"/>
            <a:ext cx="8686800" cy="5959475"/>
          </a:xfrm>
        </p:spPr>
        <p:txBody>
          <a:bodyPr numCol="1"/>
          <a:lstStyle/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b="1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(a) Given the following code snippet, create a pointer to the given pointer (</a:t>
            </a:r>
            <a:r>
              <a:rPr altLang="en-PK" b="1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ptr</a:t>
            </a:r>
            <a:r>
              <a:rPr altLang="en-PK" b="1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) named </a:t>
            </a:r>
            <a:r>
              <a:rPr altLang="en-PK" b="1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ptr_to_ptr</a:t>
            </a:r>
            <a:r>
              <a:rPr altLang="en-PK" b="1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, then print the value stored in variable ‘x’ using this newly created </a:t>
            </a:r>
            <a:r>
              <a:rPr altLang="en-PK" b="1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ptr_to_ptr</a:t>
            </a:r>
            <a:r>
              <a:rPr altLang="en-PK" b="1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: [1 Mark]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int x = 10;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int* </a:t>
            </a: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ptr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 = &amp;x;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dirty="0" lang="en-US" sz="1800">
                <a:solidFill>
                  <a:srgbClr val="FF0000"/>
                </a:solidFill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int **</a:t>
            </a:r>
            <a:r>
              <a:rPr dirty="0" err="1" lang="en-US" sz="1800">
                <a:solidFill>
                  <a:srgbClr val="FF0000"/>
                </a:solidFill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ptr_to_ptr</a:t>
            </a:r>
            <a:r>
              <a:rPr dirty="0" lang="en-US" sz="1800">
                <a:solidFill>
                  <a:srgbClr val="FF0000"/>
                </a:solidFill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=&amp;</a:t>
            </a:r>
            <a:r>
              <a:rPr dirty="0" err="1" lang="en-US" sz="1800">
                <a:solidFill>
                  <a:srgbClr val="FF0000"/>
                </a:solidFill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ptr</a:t>
            </a:r>
            <a:r>
              <a:rPr dirty="0" lang="en-US" sz="1800">
                <a:solidFill>
                  <a:srgbClr val="FF0000"/>
                </a:solidFill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;</a:t>
            </a: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dirty="0" err="1" lang="en-US" sz="1800">
                <a:solidFill>
                  <a:srgbClr val="FF0000"/>
                </a:solidFill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cout</a:t>
            </a:r>
            <a:r>
              <a:rPr dirty="0" lang="en-US" sz="1800">
                <a:solidFill>
                  <a:srgbClr val="FF0000"/>
                </a:solidFill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&lt;&lt;**</a:t>
            </a:r>
            <a:r>
              <a:rPr dirty="0" err="1" lang="en-US" sz="1800">
                <a:solidFill>
                  <a:srgbClr val="FF0000"/>
                </a:solidFill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ptr_to_ptr</a:t>
            </a:r>
            <a:r>
              <a:rPr dirty="0" lang="en-US" sz="1800">
                <a:solidFill>
                  <a:srgbClr val="FF0000"/>
                </a:solidFill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;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b="1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(b) Given the following code snippet, what will be the output? [1 Marks]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int x = 100;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int y = 200;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int *p = &amp;x, *q = &amp;y;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p = q;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cout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&lt;&lt;*p;</a:t>
            </a:r>
            <a:r>
              <a:rPr dirty="0" lang="en-US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	</a:t>
            </a:r>
            <a:r>
              <a:rPr dirty="0" lang="en-US" sz="1800">
                <a:solidFill>
                  <a:srgbClr val="FF0000"/>
                </a:solidFill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200</a:t>
            </a:r>
            <a:endParaRPr altLang="en-PK" dirty="0" lang="en-PK" sz="1800">
              <a:solidFill>
                <a:srgbClr val="FF0000"/>
              </a:solidFill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 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 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buNone/>
            </a:pPr>
            <a:endParaRPr altLang="en-PK" dirty="0" lang="en-PK"/>
          </a:p>
        </p:txBody>
      </p:sp>
    </p:spTree>
    <p:extLst>
      <p:ext uri="{BB962C8B-B14F-4D97-AF65-F5344CB8AC3E}">
        <p14:creationId xmlns:p14="http://schemas.microsoft.com/office/powerpoint/2010/main" val="71054792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9B605-510B-4536-A61B-F1BB14B5308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pPr>
              <a:defRPr/>
            </a:pPr>
            <a:fld id="{929B999A-5094-460F-9559-0C18CC090D3E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CB21EA-3D15-455D-BA4F-415BDDA43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81600"/>
          </a:xfrm>
        </p:spPr>
        <p:txBody>
          <a:bodyPr numCol="1"/>
          <a:lstStyle/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b="1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(c) Given the following code snippet, what will be the output? [</a:t>
            </a:r>
            <a:r>
              <a:rPr b="1" dirty="0" lang="en-US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1</a:t>
            </a:r>
            <a:r>
              <a:rPr altLang="en-PK" b="1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 Marks]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char </a:t>
            </a: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arr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[20];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int </a:t>
            </a: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i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;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for ( </a:t>
            </a: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i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 = 0; </a:t>
            </a: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i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 &lt; 10; </a:t>
            </a: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i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++ )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dirty="0" lang="en-US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	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*(</a:t>
            </a: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arr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 + </a:t>
            </a: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i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) = 65 + </a:t>
            </a: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i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; // ‘65’ is ASCII code of ‘A’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*(</a:t>
            </a: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arr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 + </a:t>
            </a: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i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) = ‘\0’;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cout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 &lt;&lt; </a:t>
            </a: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arr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;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lang="en-PK" sz="1800">
                <a:solidFill>
                  <a:srgbClr val="FF0000"/>
                </a:solidFill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 </a:t>
            </a:r>
            <a:r>
              <a:rPr dirty="0" lang="en-US" sz="1800">
                <a:solidFill>
                  <a:srgbClr val="FF0000"/>
                </a:solidFill>
                <a:latin charset="0" panose="020F0502020204030204" pitchFamily="34" typeface="Calibri"/>
                <a:ea charset="0" panose="020F0502020204030204" pitchFamily="34" typeface="Calibri"/>
                <a:cs charset="0" panose="02020603050405020304" pitchFamily="18" typeface="Times New Roman"/>
              </a:rPr>
              <a:t>ABCDEFGHIJ</a:t>
            </a:r>
            <a:endParaRPr altLang="en-PK" dirty="0" lang="en-PK" sz="1800">
              <a:solidFill>
                <a:srgbClr val="FF0000"/>
              </a:solidFill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b="1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 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 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buNone/>
            </a:pPr>
            <a:endParaRPr altLang="en-PK" dirty="0" lang="en-PK"/>
          </a:p>
        </p:txBody>
      </p:sp>
    </p:spTree>
    <p:extLst>
      <p:ext uri="{BB962C8B-B14F-4D97-AF65-F5344CB8AC3E}">
        <p14:creationId xmlns:p14="http://schemas.microsoft.com/office/powerpoint/2010/main" val="33275346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9B605-510B-4536-A61B-F1BB14B5308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pPr>
              <a:defRPr/>
            </a:pPr>
            <a:fld id="{929B999A-5094-460F-9559-0C18CC090D3E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CB21EA-3D15-455D-BA4F-415BDDA43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6525"/>
            <a:ext cx="8686800" cy="5959475"/>
          </a:xfrm>
        </p:spPr>
        <p:txBody>
          <a:bodyPr numCol="1"/>
          <a:lstStyle/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b="1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(d) Given the following code snippet, what will be the output? [2 Marks]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char *</a:t>
            </a: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ptr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;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char </a:t>
            </a: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arr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[ ] = “</a:t>
            </a: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abcdefgh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”;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ptr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 = </a:t>
            </a: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arr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;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ptr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 + = 5;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cout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 &lt;&lt; </a:t>
            </a: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ptr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;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lang="en-PK" sz="1800">
                <a:solidFill>
                  <a:srgbClr val="FF0000"/>
                </a:solidFill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 </a:t>
            </a:r>
            <a:r>
              <a:rPr dirty="0" err="1" lang="en-US" sz="1800">
                <a:solidFill>
                  <a:srgbClr val="FF0000"/>
                </a:solidFill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fgh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b="1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(e) Given the following code snippet, what will be the output? (Assuming memory address of variable ‘x’ is 01434CC3.) [2 Marks]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int x = 50;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int *</a:t>
            </a: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ptr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 = &amp;x;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ptr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 = </a:t>
            </a: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ptr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 + 1;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cout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 &lt;&lt; </a:t>
            </a:r>
            <a:r>
              <a:rPr altLang="en-PK" dirty="0" err="1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ptr</a:t>
            </a: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;</a:t>
            </a:r>
            <a:r>
              <a:rPr dirty="0" lang="en-US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	</a:t>
            </a:r>
            <a:r>
              <a:rPr dirty="0" lang="en-US" sz="1800">
                <a:solidFill>
                  <a:srgbClr val="FF0000"/>
                </a:solidFill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01434CC7</a:t>
            </a:r>
            <a:endParaRPr altLang="en-PK" dirty="0" lang="en-PK" sz="1800">
              <a:solidFill>
                <a:srgbClr val="FF0000"/>
              </a:solidFill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PK" dirty="0" lang="en-PK" sz="1800">
                <a:effectLst/>
                <a:latin charset="0" panose="020B0609020204030204" pitchFamily="49" typeface="Consolas"/>
                <a:ea charset="0" panose="020F0502020204030204" pitchFamily="34" typeface="Calibri"/>
                <a:cs charset="0" panose="020B0604020202020204" pitchFamily="34" typeface="Arial"/>
              </a:rPr>
              <a:t> </a:t>
            </a:r>
            <a:endParaRPr altLang="en-PK" dirty="0" lang="en-PK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0" marL="0">
              <a:buNone/>
            </a:pPr>
            <a:endParaRPr altLang="en-PK" dirty="0" lang="en-PK"/>
          </a:p>
        </p:txBody>
      </p:sp>
    </p:spTree>
    <p:extLst>
      <p:ext uri="{BB962C8B-B14F-4D97-AF65-F5344CB8AC3E}">
        <p14:creationId xmlns:p14="http://schemas.microsoft.com/office/powerpoint/2010/main" val="149868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pPr eaLnBrk="1" hangingPunct="1">
              <a:defRPr/>
            </a:pPr>
            <a:r>
              <a:rPr dirty="0" lang="en-US" sz="3600">
                <a:cs typeface="+mj-cs"/>
              </a:rPr>
              <a:t>Relationship Between Pointers and Arrays</a:t>
            </a:r>
          </a:p>
        </p:txBody>
      </p:sp>
      <p:sp>
        <p:nvSpPr>
          <p:cNvPr id="100355" name="Rectangle 3"/>
          <p:cNvSpPr>
            <a:spLocks noChangeArrowheads="1"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eaLnBrk="1" hangingPunct="1">
              <a:defRPr/>
            </a:pPr>
            <a:r>
              <a:rPr dirty="0" lang="en-US"/>
              <a:t>Arrays and pointers are closely related</a:t>
            </a:r>
          </a:p>
          <a:p>
            <a:pPr eaLnBrk="1" hangingPunct="1">
              <a:defRPr/>
            </a:pPr>
            <a:endParaRPr dirty="0" lang="en-US"/>
          </a:p>
          <a:p>
            <a:pPr eaLnBrk="1" hangingPunct="1">
              <a:defRPr/>
            </a:pPr>
            <a:r>
              <a:rPr dirty="0" lang="en-US"/>
              <a:t>Array name is a </a:t>
            </a:r>
            <a:r>
              <a:rPr dirty="0" lang="en-US" u="sng">
                <a:solidFill>
                  <a:srgbClr val="FF0000"/>
                </a:solidFill>
              </a:rPr>
              <a:t>constant pointer</a:t>
            </a:r>
            <a:r>
              <a:rPr dirty="0" lang="en-US"/>
              <a:t> that </a:t>
            </a:r>
            <a:r>
              <a:rPr dirty="0" lang="en-US">
                <a:solidFill>
                  <a:srgbClr val="0070C0"/>
                </a:solidFill>
              </a:rPr>
              <a:t>stores the starting address </a:t>
            </a:r>
            <a:r>
              <a:rPr dirty="0" lang="en-US"/>
              <a:t>of an array</a:t>
            </a:r>
          </a:p>
          <a:p>
            <a:pPr eaLnBrk="1" hangingPunct="1">
              <a:defRPr/>
            </a:pPr>
            <a:endParaRPr dirty="0" lang="en-US" u="sng"/>
          </a:p>
          <a:p>
            <a:pPr eaLnBrk="1" hangingPunct="1">
              <a:defRPr/>
            </a:pPr>
            <a:r>
              <a:rPr dirty="0" lang="en-US"/>
              <a:t>All arrays elements are placed in the </a:t>
            </a:r>
            <a:r>
              <a:rPr dirty="0" lang="en-US">
                <a:solidFill>
                  <a:srgbClr val="0070C0"/>
                </a:solidFill>
              </a:rPr>
              <a:t>consecutive locations</a:t>
            </a:r>
            <a:endParaRPr dirty="0"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E71703E-DA8D-4D35-A83D-47412375DCA6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954048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83" name="Picture 5">
            <a:extLst>
              <a:ext uri="{FF2B5EF4-FFF2-40B4-BE49-F238E27FC236}">
                <a16:creationId xmlns:a16="http://schemas.microsoft.com/office/drawing/2014/main" id="{E3C99B74-2C4A-4108-81C9-C940A7E6580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0" name="Rectangle 2">
            <a:extLst>
              <a:ext uri="{FF2B5EF4-FFF2-40B4-BE49-F238E27FC236}">
                <a16:creationId xmlns:a16="http://schemas.microsoft.com/office/drawing/2014/main" id="{7CD281FE-2B47-42FE-8A69-72B5BC930D75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The Relationship Between Arrays and Pointers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AAD17D0D-D2EB-4F68-8249-E6F5946A22A9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806575"/>
            <a:ext cx="8088313" cy="3771900"/>
          </a:xfrm>
        </p:spPr>
        <p:txBody>
          <a:bodyPr numCol="1"/>
          <a:lstStyle/>
          <a:p>
            <a:r>
              <a:rPr altLang="en-PK" dirty="0" lang="en-US"/>
              <a:t>Array name is the </a:t>
            </a:r>
            <a:r>
              <a:rPr altLang="en-PK" dirty="0" lang="en-US">
                <a:solidFill>
                  <a:srgbClr val="0070C0"/>
                </a:solidFill>
              </a:rPr>
              <a:t>starting address of array</a:t>
            </a:r>
          </a:p>
          <a:p>
            <a:pPr lvl="1">
              <a:buFontTx/>
              <a:buNone/>
            </a:pPr>
            <a:r>
              <a:rPr altLang="en-PK" dirty="0" lang="en-US" sz="2400"/>
              <a:t>	</a:t>
            </a:r>
            <a:r>
              <a:rPr altLang="en-PK" dirty="0" lang="en-US" sz="2400">
                <a:latin charset="0" panose="020B0609020204030204" pitchFamily="49" typeface="Consolas"/>
              </a:rPr>
              <a:t>int </a:t>
            </a:r>
            <a:r>
              <a:rPr altLang="en-PK" dirty="0" err="1" lang="en-US" sz="2400">
                <a:latin charset="0" panose="020B0609020204030204" pitchFamily="49" typeface="Consolas"/>
              </a:rPr>
              <a:t>vals</a:t>
            </a:r>
            <a:r>
              <a:rPr altLang="en-PK" dirty="0" lang="en-US" sz="2400">
                <a:latin charset="0" panose="020B0609020204030204" pitchFamily="49" typeface="Consolas"/>
              </a:rPr>
              <a:t>[] = {4, 7, 11};</a:t>
            </a:r>
          </a:p>
          <a:p>
            <a:pPr lvl="1">
              <a:buFontTx/>
              <a:buNone/>
            </a:pPr>
            <a:endParaRPr altLang="en-PK" dirty="0" lang="en-US" sz="2400">
              <a:latin charset="0" panose="02070309020205020404" pitchFamily="49" typeface="Courier New"/>
            </a:endParaRPr>
          </a:p>
          <a:p>
            <a:pPr lvl="1">
              <a:buFontTx/>
              <a:buNone/>
            </a:pPr>
            <a:endParaRPr altLang="en-PK" dirty="0" lang="en-US" sz="2400">
              <a:latin charset="0" panose="02070309020205020404" pitchFamily="49" typeface="Courier New"/>
            </a:endParaRPr>
          </a:p>
          <a:p>
            <a:pPr lvl="1">
              <a:buFontTx/>
              <a:buNone/>
            </a:pPr>
            <a:r>
              <a:rPr altLang="en-PK" dirty="0" lang="en-US" sz="2400">
                <a:latin charset="0" panose="02070309020205020404" pitchFamily="49" typeface="Courier New"/>
              </a:rPr>
              <a:t>	</a:t>
            </a:r>
          </a:p>
          <a:p>
            <a:pPr lvl="1">
              <a:buFontTx/>
              <a:buNone/>
            </a:pPr>
            <a:endParaRPr altLang="en-PK" dirty="0" lang="en-US" sz="2400">
              <a:latin charset="0" panose="02070309020205020404" pitchFamily="49" typeface="Courier New"/>
            </a:endParaRPr>
          </a:p>
          <a:p>
            <a:pPr lvl="1">
              <a:buFontTx/>
              <a:buNone/>
            </a:pPr>
            <a:r>
              <a:rPr altLang="en-PK" dirty="0" lang="en-US" sz="2400">
                <a:latin charset="0" panose="02070309020205020404" pitchFamily="49" typeface="Courier New"/>
              </a:rPr>
              <a:t>	</a:t>
            </a:r>
            <a:r>
              <a:rPr altLang="en-PK" b="1" dirty="0" err="1" lang="en-US" sz="2400">
                <a:latin charset="0" panose="02070309020205020404" pitchFamily="49" typeface="Courier New"/>
              </a:rPr>
              <a:t>cout</a:t>
            </a:r>
            <a:r>
              <a:rPr altLang="en-PK" b="1" dirty="0" lang="en-US" sz="2400">
                <a:latin charset="0" panose="02070309020205020404" pitchFamily="49" typeface="Courier New"/>
              </a:rPr>
              <a:t> &lt;&lt; </a:t>
            </a:r>
            <a:r>
              <a:rPr altLang="en-PK" b="1" dirty="0" err="1" lang="en-US" sz="2400">
                <a:latin charset="0" panose="02070309020205020404" pitchFamily="49" typeface="Courier New"/>
              </a:rPr>
              <a:t>vals</a:t>
            </a:r>
            <a:r>
              <a:rPr altLang="en-PK" b="1" dirty="0" lang="en-US" sz="2400">
                <a:latin charset="0" panose="02070309020205020404" pitchFamily="49" typeface="Courier New"/>
              </a:rPr>
              <a:t>;		  // displays 0x4a00</a:t>
            </a:r>
          </a:p>
          <a:p>
            <a:pPr lvl="1">
              <a:buFontTx/>
              <a:buNone/>
            </a:pPr>
            <a:r>
              <a:rPr altLang="en-PK" b="1" dirty="0" lang="en-US" sz="2400">
                <a:latin charset="0" panose="02070309020205020404" pitchFamily="49" typeface="Courier New"/>
              </a:rPr>
              <a:t>	</a:t>
            </a:r>
            <a:r>
              <a:rPr altLang="en-PK" b="1" dirty="0" err="1" lang="en-US" sz="2400">
                <a:latin charset="0" panose="02070309020205020404" pitchFamily="49" typeface="Courier New"/>
              </a:rPr>
              <a:t>cout</a:t>
            </a:r>
            <a:r>
              <a:rPr altLang="en-PK" b="1" dirty="0" lang="en-US" sz="2400">
                <a:latin charset="0" panose="02070309020205020404" pitchFamily="49" typeface="Courier New"/>
              </a:rPr>
              <a:t> &lt;&lt; </a:t>
            </a:r>
            <a:r>
              <a:rPr altLang="en-PK" b="1" dirty="0" err="1" lang="en-US" sz="2400">
                <a:latin charset="0" panose="02070309020205020404" pitchFamily="49" typeface="Courier New"/>
              </a:rPr>
              <a:t>vals</a:t>
            </a:r>
            <a:r>
              <a:rPr altLang="en-PK" b="1" dirty="0" lang="en-US" sz="2400">
                <a:latin charset="0" panose="02070309020205020404" pitchFamily="49" typeface="Courier New"/>
              </a:rPr>
              <a:t>[0];     // displays 4</a:t>
            </a:r>
          </a:p>
        </p:txBody>
      </p:sp>
      <p:graphicFrame>
        <p:nvGraphicFramePr>
          <p:cNvPr id="742404" name="Group 4">
            <a:extLst>
              <a:ext uri="{FF2B5EF4-FFF2-40B4-BE49-F238E27FC236}">
                <a16:creationId xmlns:a16="http://schemas.microsoft.com/office/drawing/2014/main" id="{89921088-1799-4EFB-BFE5-6BB07EFFF68F}"/>
              </a:ext>
            </a:extLst>
          </p:cNvPr>
          <p:cNvGraphicFramePr>
            <a:graphicFrameLocks noGrp="1"/>
          </p:cNvGraphicFramePr>
          <p:nvPr/>
        </p:nvGraphicFramePr>
        <p:xfrm>
          <a:off x="5710238" y="3119438"/>
          <a:ext cx="2133600" cy="5334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 numCol="1"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2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4</a:t>
                      </a:r>
                    </a:p>
                  </a:txBody>
                  <a:tcPr horzOverflow="overflow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2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7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dirty="0" i="0" kumimoji="0" lang="en-US" normalizeH="0" strike="noStrike" sz="2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11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886" name="Text Box 14">
            <a:extLst>
              <a:ext uri="{FF2B5EF4-FFF2-40B4-BE49-F238E27FC236}">
                <a16:creationId xmlns:a16="http://schemas.microsoft.com/office/drawing/2014/main" id="{94A8A52F-E8D7-4304-9874-2C964C233DCE}"/>
              </a:ext>
            </a:extLst>
          </p:cNvPr>
          <p:cNvSpPr txBox="1">
            <a:spLocks noChangeArrowheads="1"/>
          </p:cNvSpPr>
          <p:nvPr/>
        </p:nvSpPr>
        <p:spPr>
          <a:xfrm>
            <a:off x="925513" y="3124200"/>
            <a:ext cx="4754562" cy="523875"/>
          </a:xfrm>
          <a:prstGeom prst="rect">
            <a:avLst/>
          </a:prstGeom>
          <a:noFill/>
          <a:ln>
            <a:noFill/>
          </a:ln>
        </p:spPr>
        <p:txBody>
          <a:bodyPr numCol="1"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altLang="en-PK" dirty="0" lang="en-US" sz="2800">
                <a:latin typeface="+mn-lt"/>
              </a:rPr>
              <a:t>starting address of </a:t>
            </a:r>
            <a:r>
              <a:rPr altLang="en-PK" dirty="0" err="1" lang="en-US" sz="2800">
                <a:latin typeface="+mn-lt"/>
              </a:rPr>
              <a:t>vals</a:t>
            </a:r>
            <a:r>
              <a:rPr altLang="en-PK" dirty="0" lang="en-US" sz="2800">
                <a:latin typeface="+mn-lt"/>
              </a:rPr>
              <a:t>: </a:t>
            </a:r>
            <a:r>
              <a:rPr altLang="en-PK" dirty="0" lang="en-US" sz="2800">
                <a:solidFill>
                  <a:srgbClr val="FF0000"/>
                </a:solidFill>
                <a:latin typeface="+mn-lt"/>
              </a:rPr>
              <a:t>0x4a00</a:t>
            </a: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3">
            <a:extLst>
              <a:ext uri="{FF2B5EF4-FFF2-40B4-BE49-F238E27FC236}">
                <a16:creationId xmlns:a16="http://schemas.microsoft.com/office/drawing/2014/main" id="{F29DED8D-F9CD-428A-A649-663AA449B776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2">
            <a:extLst>
              <a:ext uri="{FF2B5EF4-FFF2-40B4-BE49-F238E27FC236}">
                <a16:creationId xmlns:a16="http://schemas.microsoft.com/office/drawing/2014/main" id="{C3E29101-2FE2-4AAD-A815-FCCAA9328377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The Relationship Between Arrays and Pointers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D55D75EA-A0DD-4728-992B-D067A690006F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en-PK" dirty="0" lang="en-US">
                <a:solidFill>
                  <a:srgbClr val="0070C0"/>
                </a:solidFill>
              </a:rPr>
              <a:t>Array name </a:t>
            </a:r>
            <a:r>
              <a:rPr altLang="en-PK" dirty="0" lang="en-US"/>
              <a:t>can be used </a:t>
            </a:r>
            <a:r>
              <a:rPr altLang="en-PK" dirty="0" lang="en-US">
                <a:solidFill>
                  <a:srgbClr val="0070C0"/>
                </a:solidFill>
              </a:rPr>
              <a:t>as a pointer</a:t>
            </a:r>
            <a:r>
              <a:rPr altLang="en-PK" dirty="0" lang="en-US"/>
              <a:t>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altLang="en-PK" b="1" dirty="0" lang="en-US"/>
              <a:t>	</a:t>
            </a:r>
            <a:r>
              <a:rPr altLang="en-PK" b="1" dirty="0" lang="en-US">
                <a:latin charset="0" panose="02070309020205020404" pitchFamily="49" typeface="Courier New"/>
              </a:rPr>
              <a:t>int </a:t>
            </a:r>
            <a:r>
              <a:rPr altLang="en-PK" b="1" dirty="0" err="1" lang="en-US">
                <a:latin charset="0" panose="02070309020205020404" pitchFamily="49" typeface="Courier New"/>
              </a:rPr>
              <a:t>vals</a:t>
            </a:r>
            <a:r>
              <a:rPr altLang="en-PK" b="1" dirty="0" lang="en-US">
                <a:latin charset="0" panose="02070309020205020404" pitchFamily="49" typeface="Courier New"/>
              </a:rPr>
              <a:t>[] = {4, 7, 11};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altLang="en-PK" b="1" dirty="0" lang="en-US">
                <a:latin charset="0" panose="02070309020205020404" pitchFamily="49" typeface="Courier New"/>
              </a:rPr>
              <a:t>	</a:t>
            </a:r>
            <a:r>
              <a:rPr altLang="en-PK" b="1" dirty="0" err="1" lang="en-US">
                <a:latin charset="0" panose="02070309020205020404" pitchFamily="49" typeface="Courier New"/>
              </a:rPr>
              <a:t>cout</a:t>
            </a:r>
            <a:r>
              <a:rPr altLang="en-PK" b="1" dirty="0" lang="en-US">
                <a:latin charset="0" panose="02070309020205020404" pitchFamily="49" typeface="Courier New"/>
              </a:rPr>
              <a:t> &lt;&lt; </a:t>
            </a:r>
            <a:r>
              <a:rPr altLang="en-PK"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*</a:t>
            </a:r>
            <a:r>
              <a:rPr altLang="en-PK" b="1" dirty="0" err="1" lang="en-US">
                <a:latin charset="0" panose="02070309020205020404" pitchFamily="49" typeface="Courier New"/>
              </a:rPr>
              <a:t>vals</a:t>
            </a:r>
            <a:r>
              <a:rPr altLang="en-PK" b="1" dirty="0" lang="en-US">
                <a:latin charset="0" panose="02070309020205020404" pitchFamily="49" typeface="Courier New"/>
              </a:rPr>
              <a:t>;    // displays 4</a:t>
            </a:r>
          </a:p>
          <a:p>
            <a:pPr lvl="1">
              <a:buClr>
                <a:srgbClr val="3333CC"/>
              </a:buClr>
              <a:buFontTx/>
              <a:buNone/>
            </a:pPr>
            <a:endParaRPr altLang="en-PK" b="1" dirty="0" lang="en-US"/>
          </a:p>
          <a:p>
            <a:r>
              <a:rPr altLang="en-PK" dirty="0" lang="en-US">
                <a:solidFill>
                  <a:srgbClr val="0070C0"/>
                </a:solidFill>
              </a:rPr>
              <a:t>Pointer</a:t>
            </a:r>
            <a:r>
              <a:rPr altLang="en-PK" dirty="0" lang="en-US"/>
              <a:t> can be used as an </a:t>
            </a:r>
            <a:r>
              <a:rPr altLang="en-PK" dirty="0" lang="en-US">
                <a:solidFill>
                  <a:srgbClr val="0070C0"/>
                </a:solidFill>
              </a:rPr>
              <a:t>array name</a:t>
            </a:r>
            <a:r>
              <a:rPr altLang="en-PK" dirty="0" lang="en-US"/>
              <a:t>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altLang="en-PK" dirty="0" lang="en-US"/>
              <a:t>	</a:t>
            </a:r>
            <a:r>
              <a:rPr altLang="en-PK" b="1" dirty="0" lang="en-US">
                <a:latin charset="0" panose="02070309020205020404" pitchFamily="49" typeface="Courier New"/>
              </a:rPr>
              <a:t>int </a:t>
            </a:r>
            <a:r>
              <a:rPr altLang="en-PK"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*</a:t>
            </a:r>
            <a:r>
              <a:rPr altLang="en-PK" b="1" dirty="0" err="1" lang="en-US">
                <a:latin charset="0" panose="02070309020205020404" pitchFamily="49" typeface="Courier New"/>
              </a:rPr>
              <a:t>valptr</a:t>
            </a:r>
            <a:r>
              <a:rPr altLang="en-PK" b="1" dirty="0" lang="en-US">
                <a:latin charset="0" panose="02070309020205020404" pitchFamily="49" typeface="Courier New"/>
              </a:rPr>
              <a:t> = </a:t>
            </a:r>
            <a:r>
              <a:rPr altLang="en-PK" b="1" dirty="0" err="1" lang="en-US">
                <a:latin charset="0" panose="02070309020205020404" pitchFamily="49" typeface="Courier New"/>
              </a:rPr>
              <a:t>vals</a:t>
            </a:r>
            <a:r>
              <a:rPr altLang="en-PK" b="1" dirty="0" lang="en-US">
                <a:latin charset="0" panose="02070309020205020404" pitchFamily="49" typeface="Courier New"/>
              </a:rPr>
              <a:t>;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altLang="en-PK" b="1" dirty="0" lang="en-US">
                <a:latin charset="0" panose="02070309020205020404" pitchFamily="49" typeface="Courier New"/>
              </a:rPr>
              <a:t>	</a:t>
            </a:r>
            <a:r>
              <a:rPr altLang="en-PK" b="1" dirty="0" err="1" lang="en-US">
                <a:latin charset="0" panose="02070309020205020404" pitchFamily="49" typeface="Courier New"/>
              </a:rPr>
              <a:t>cout</a:t>
            </a:r>
            <a:r>
              <a:rPr altLang="en-PK" b="1" dirty="0" lang="en-US">
                <a:latin charset="0" panose="02070309020205020404" pitchFamily="49" typeface="Courier New"/>
              </a:rPr>
              <a:t> &lt;&lt; </a:t>
            </a:r>
            <a:r>
              <a:rPr altLang="en-PK" b="1" dirty="0" err="1" lang="en-US">
                <a:latin charset="0" panose="02070309020205020404" pitchFamily="49" typeface="Courier New"/>
              </a:rPr>
              <a:t>valptr</a:t>
            </a:r>
            <a:r>
              <a:rPr altLang="en-PK" b="1" dirty="0" lang="en-US">
                <a:latin charset="0" panose="02070309020205020404" pitchFamily="49" typeface="Courier New"/>
              </a:rPr>
              <a:t>[1]; // displays 7</a:t>
            </a:r>
            <a:endParaRPr altLang="en-PK" b="1" dirty="0" lang="en-US"/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819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0"/>
                                        <p:tgtEl>
                                          <p:spTgt spid="819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3"/>
                                        <p:tgtEl>
                                          <p:spTgt spid="819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C4161A89-AC88-47AA-AC20-5D6E906C4203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/>
              <a:t>Array Access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6ADA38B-A993-4591-A3D7-D5613AC2F283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808163"/>
            <a:ext cx="7845425" cy="3879850"/>
          </a:xfrm>
        </p:spPr>
        <p:txBody>
          <a:bodyPr numCol="1"/>
          <a:lstStyle/>
          <a:p>
            <a:pPr indent="0" marL="0">
              <a:spcBef>
                <a:spcPct val="50000"/>
              </a:spcBef>
              <a:buNone/>
              <a:defRPr/>
            </a:pPr>
            <a:r>
              <a:rPr altLang="en-PK" dirty="0" lang="en-US"/>
              <a:t>  </a:t>
            </a:r>
          </a:p>
          <a:p>
            <a:pPr indent="0" marL="0">
              <a:spcBef>
                <a:spcPct val="50000"/>
              </a:spcBef>
              <a:buFont charset="0" panose="020B0604020202020204" pitchFamily="34" typeface="Arial"/>
              <a:buNone/>
              <a:defRPr/>
            </a:pPr>
            <a:r>
              <a:rPr altLang="en-PK" b="1" dirty="0" lang="en-US">
                <a:latin charset="0" panose="02070309020205020404" pitchFamily="49" typeface="Courier New"/>
              </a:rPr>
              <a:t> </a:t>
            </a:r>
            <a:r>
              <a:rPr altLang="en-PK" b="1" dirty="0" err="1" lang="en-US">
                <a:solidFill>
                  <a:srgbClr val="0070C0"/>
                </a:solidFill>
                <a:latin charset="0" panose="02070309020205020404" pitchFamily="49" typeface="Courier New"/>
              </a:rPr>
              <a:t>vals</a:t>
            </a:r>
            <a:r>
              <a:rPr altLang="en-PK"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[</a:t>
            </a:r>
            <a:r>
              <a:rPr altLang="en-PK" b="1" dirty="0" err="1" lang="en-US">
                <a:solidFill>
                  <a:srgbClr val="0070C0"/>
                </a:solidFill>
                <a:latin charset="0" panose="02070309020205020404" pitchFamily="49" typeface="Courier New"/>
              </a:rPr>
              <a:t>i</a:t>
            </a:r>
            <a:r>
              <a:rPr altLang="en-PK"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]</a:t>
            </a:r>
            <a:r>
              <a:rPr altLang="en-PK" dirty="0" lang="en-US"/>
              <a:t> is equivalent to </a:t>
            </a:r>
            <a:r>
              <a:rPr altLang="en-PK"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*(</a:t>
            </a:r>
            <a:r>
              <a:rPr altLang="en-PK" b="1" dirty="0" err="1" lang="en-US">
                <a:solidFill>
                  <a:srgbClr val="0070C0"/>
                </a:solidFill>
                <a:latin charset="0" panose="02070309020205020404" pitchFamily="49" typeface="Courier New"/>
              </a:rPr>
              <a:t>vals</a:t>
            </a:r>
            <a:r>
              <a:rPr altLang="en-PK"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 + </a:t>
            </a:r>
            <a:r>
              <a:rPr altLang="en-PK" b="1" dirty="0" err="1" lang="en-US">
                <a:solidFill>
                  <a:srgbClr val="0070C0"/>
                </a:solidFill>
                <a:latin charset="0" panose="02070309020205020404" pitchFamily="49" typeface="Courier New"/>
              </a:rPr>
              <a:t>i</a:t>
            </a:r>
            <a:r>
              <a:rPr altLang="en-PK"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)</a:t>
            </a:r>
          </a:p>
          <a:p>
            <a:pPr indent="0" marL="0">
              <a:spcBef>
                <a:spcPct val="50000"/>
              </a:spcBef>
              <a:buFont charset="0" panose="020B0604020202020204" pitchFamily="34" typeface="Arial"/>
              <a:buNone/>
              <a:defRPr/>
            </a:pPr>
            <a:endParaRPr altLang="en-PK" b="1" dirty="0" lang="en-US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altLang="en-PK" dirty="0" lang="en-US">
                <a:solidFill>
                  <a:srgbClr val="0070C0"/>
                </a:solidFill>
              </a:rPr>
              <a:t>No bounds checking </a:t>
            </a:r>
            <a:r>
              <a:rPr altLang="en-PK" dirty="0" lang="en-US"/>
              <a:t>performed on array access, whether using array name or a pointer</a:t>
            </a:r>
          </a:p>
        </p:txBody>
      </p:sp>
      <p:pic>
        <p:nvPicPr>
          <p:cNvPr id="92164" name="Picture 3">
            <a:extLst>
              <a:ext uri="{FF2B5EF4-FFF2-40B4-BE49-F238E27FC236}">
                <a16:creationId xmlns:a16="http://schemas.microsoft.com/office/drawing/2014/main" id="{26F9FD2B-5590-428E-8D9B-58F5FA00DFD7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890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pPr eaLnBrk="1" hangingPunct="1">
              <a:defRPr/>
            </a:pPr>
            <a:r>
              <a:rPr altLang="en-PK" dirty="0" lang="en-US" sz="3600"/>
              <a:t>Array Access</a:t>
            </a:r>
            <a:endParaRPr dirty="0" lang="en-US" sz="3600">
              <a:cs typeface="+mj-cs"/>
            </a:endParaRPr>
          </a:p>
        </p:txBody>
      </p:sp>
      <p:sp>
        <p:nvSpPr>
          <p:cNvPr id="100355" name="Rectangle 3"/>
          <p:cNvSpPr>
            <a:spLocks noChangeArrowheads="1" noGrp="1"/>
          </p:cNvSpPr>
          <p:nvPr>
            <p:ph idx="1"/>
          </p:nvPr>
        </p:nvSpPr>
        <p:spPr>
          <a:xfrm>
            <a:off x="628650" y="1825625"/>
            <a:ext cx="8667750" cy="4498975"/>
          </a:xfrm>
        </p:spPr>
        <p:txBody>
          <a:bodyPr numCol="1">
            <a:normAutofit/>
          </a:bodyPr>
          <a:lstStyle/>
          <a:p>
            <a:pPr eaLnBrk="1" hangingPunct="1">
              <a:defRPr/>
            </a:pPr>
            <a:r>
              <a:rPr dirty="0" lang="en-US"/>
              <a:t>We can </a:t>
            </a:r>
            <a:r>
              <a:rPr dirty="0" lang="en-US">
                <a:solidFill>
                  <a:srgbClr val="0070C0"/>
                </a:solidFill>
              </a:rPr>
              <a:t>access array elements </a:t>
            </a:r>
            <a:r>
              <a:rPr dirty="0" lang="en-US"/>
              <a:t>using </a:t>
            </a:r>
            <a:r>
              <a:rPr dirty="0" lang="en-US">
                <a:solidFill>
                  <a:srgbClr val="FF0000"/>
                </a:solidFill>
              </a:rPr>
              <a:t>array index</a:t>
            </a:r>
            <a:endParaRPr b="1" dirty="0" lang="en-US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eaLnBrk="1" hangingPunct="1" indent="0" lvl="1" marL="342900"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int num = </a:t>
            </a: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vals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[2]; </a:t>
            </a:r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//value assignment</a:t>
            </a:r>
          </a:p>
          <a:p>
            <a:pPr eaLnBrk="1" hangingPunct="1" indent="0" lvl="1" marL="342900">
              <a:buNone/>
              <a:defRPr/>
            </a:pPr>
            <a:endParaRPr dirty="0" lang="en-US" sz="2400"/>
          </a:p>
          <a:p>
            <a:pPr eaLnBrk="1" hangingPunct="1">
              <a:defRPr/>
            </a:pPr>
            <a:r>
              <a:rPr dirty="0" lang="en-US"/>
              <a:t>We can access array elements using pointers</a:t>
            </a:r>
            <a:endParaRPr b="1" dirty="0" lang="en-US" sz="24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eaLnBrk="1" hangingPunct="1" indent="0" lvl="1" marL="342900">
              <a:buNone/>
              <a:defRPr/>
            </a:pPr>
            <a:r>
              <a:rPr b="1" dirty="0" lang="en-US" sz="2800">
                <a:latin charset="0" panose="02070309020205020404" pitchFamily="49" typeface="Courier New"/>
                <a:cs charset="0" panose="02070309020205020404" pitchFamily="49" typeface="Courier New"/>
              </a:rPr>
              <a:t>int* p = </a:t>
            </a:r>
            <a:r>
              <a:rPr b="1" dirty="0" err="1" lang="en-US" sz="2800">
                <a:latin charset="0" panose="02070309020205020404" pitchFamily="49" typeface="Courier New"/>
                <a:cs charset="0" panose="02070309020205020404" pitchFamily="49" typeface="Courier New"/>
              </a:rPr>
              <a:t>vals</a:t>
            </a:r>
            <a:r>
              <a:rPr b="1" dirty="0" lang="en-US" sz="2800">
                <a:latin charset="0" panose="02070309020205020404" pitchFamily="49" typeface="Courier New"/>
                <a:cs charset="0" panose="02070309020205020404" pitchFamily="49" typeface="Courier New"/>
              </a:rPr>
              <a:t>;      </a:t>
            </a:r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//address assignment</a:t>
            </a:r>
          </a:p>
          <a:p>
            <a:pPr eaLnBrk="1" hangingPunct="1" indent="0" lvl="1" marL="342900">
              <a:buNone/>
              <a:defRPr/>
            </a:pPr>
            <a:endParaRPr b="1" dirty="0" lang="en-US" sz="24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>
              <a:tabLst>
                <a:tab algn="l" pos="442913"/>
              </a:tabLst>
              <a:defRPr/>
            </a:pPr>
            <a:r>
              <a:rPr dirty="0" lang="en-US"/>
              <a:t>List is an </a:t>
            </a:r>
            <a:r>
              <a:rPr dirty="0" lang="en-US">
                <a:solidFill>
                  <a:srgbClr val="0070C0"/>
                </a:solidFill>
              </a:rPr>
              <a:t>address</a:t>
            </a:r>
            <a:r>
              <a:rPr dirty="0" lang="en-US"/>
              <a:t>, no need for </a:t>
            </a:r>
            <a:r>
              <a:rPr dirty="0" lang="en-US">
                <a:solidFill>
                  <a:srgbClr val="FF0000"/>
                </a:solidFill>
              </a:rPr>
              <a:t>&amp;</a:t>
            </a:r>
          </a:p>
          <a:p>
            <a:pPr>
              <a:tabLst>
                <a:tab algn="l" pos="442913"/>
              </a:tabLst>
              <a:defRPr/>
            </a:pPr>
            <a:r>
              <a:rPr dirty="0" lang="en-US"/>
              <a:t>The pointer 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p</a:t>
            </a:r>
            <a:r>
              <a:rPr dirty="0" lang="en-US"/>
              <a:t> will contain the address of the first element of array List.</a:t>
            </a:r>
          </a:p>
          <a:p>
            <a:pPr eaLnBrk="1" hangingPunct="1">
              <a:tabLst>
                <a:tab algn="l" pos="442913"/>
              </a:tabLst>
              <a:defRPr/>
            </a:pPr>
            <a:r>
              <a:rPr dirty="0" lang="en-US"/>
              <a:t>Element </a:t>
            </a:r>
            <a:r>
              <a:rPr dirty="0" err="1" lang="en-US">
                <a:solidFill>
                  <a:srgbClr val="0070C0"/>
                </a:solidFill>
              </a:rPr>
              <a:t>vals</a:t>
            </a:r>
            <a:r>
              <a:rPr dirty="0" lang="en-US">
                <a:solidFill>
                  <a:srgbClr val="0070C0"/>
                </a:solidFill>
              </a:rPr>
              <a:t>[2]</a:t>
            </a:r>
            <a:r>
              <a:rPr dirty="0" lang="en-US"/>
              <a:t> can be accessed by  </a:t>
            </a:r>
            <a:r>
              <a:rPr dirty="0" lang="en-US">
                <a:solidFill>
                  <a:srgbClr val="0070C0"/>
                </a:solidFill>
              </a:rPr>
              <a:t>*( p + 2 )</a:t>
            </a:r>
            <a:endParaRPr dirty="0" lang="en-US">
              <a:solidFill>
                <a:srgbClr val="0070C0"/>
              </a:solidFill>
              <a:latin charset="0" panose="02070309020205020404" pitchFamily="49" typeface="Courier New"/>
              <a:cs charset="0" panose="02070309020205020404" pitchFamily="49"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75500068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C6616E51-7949-403F-89D5-3B20281BD287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Array Access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D9C3184B-7253-4289-977B-C7C67994EA4D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304800" y="1676400"/>
            <a:ext cx="8305800" cy="4419600"/>
          </a:xfrm>
        </p:spPr>
        <p:txBody>
          <a:bodyPr numCol="1"/>
          <a:lstStyle/>
          <a:p>
            <a:r>
              <a:rPr altLang="en-PK" lang="en-US"/>
              <a:t>Array elements can be accessed in many ways:</a:t>
            </a:r>
          </a:p>
        </p:txBody>
      </p:sp>
      <p:graphicFrame>
        <p:nvGraphicFramePr>
          <p:cNvPr id="749572" name="Group 4">
            <a:extLst>
              <a:ext uri="{FF2B5EF4-FFF2-40B4-BE49-F238E27FC236}">
                <a16:creationId xmlns:a16="http://schemas.microsoft.com/office/drawing/2014/main" id="{3FFC14FA-545A-423A-B628-7755514546B5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2486025"/>
          <a:ext cx="6629400" cy="3381376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200">
                <a:tc>
                  <a:txBody>
                    <a:bodyPr numCol="1"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1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-128" pitchFamily="112" typeface="ヒラギノ角ゴ Pro W3"/>
                        </a:rPr>
                        <a:t>Array access method</a:t>
                      </a:r>
                    </a:p>
                  </a:txBody>
                  <a:tcPr horzOverflow="overflow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1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-128" pitchFamily="112" typeface="ヒラギノ角ゴ Pro W3"/>
                        </a:rPr>
                        <a:t>Example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 numCol="1"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-128" pitchFamily="112" typeface="ヒラギノ角ゴ Pro W3"/>
                        </a:rPr>
                        <a:t>array name and </a:t>
                      </a:r>
                      <a:r>
                        <a:rPr b="0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[]</a:t>
                      </a:r>
                    </a:p>
                  </a:txBody>
                  <a:tcPr horzOverflow="overflow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dirty="0" err="1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vals</a:t>
                      </a:r>
                      <a:r>
                        <a:rPr b="0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[2] = 17;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 numCol="1"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-128" pitchFamily="112" typeface="ヒラギノ角ゴ Pro W3"/>
                        </a:rPr>
                        <a:t>pointer to array and </a:t>
                      </a:r>
                      <a:r>
                        <a:rPr b="0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[]</a:t>
                      </a:r>
                    </a:p>
                  </a:txBody>
                  <a:tcPr horzOverflow="overflow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dirty="0" err="1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valptr</a:t>
                      </a:r>
                      <a:r>
                        <a:rPr b="0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[2] = 17;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 numCol="1"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-128" pitchFamily="112" typeface="ヒラギノ角ゴ Pro W3"/>
                        </a:rPr>
                        <a:t>array name and subscript arithmetic</a:t>
                      </a:r>
                    </a:p>
                  </a:txBody>
                  <a:tcPr horzOverflow="overflow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*(vals + 2) = 17;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088">
                <a:tc>
                  <a:txBody>
                    <a:bodyPr numCol="1"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-128" pitchFamily="112" typeface="ヒラギノ角ゴ Pro W3"/>
                        </a:rPr>
                        <a:t>pointer to array and subscript arithmetic</a:t>
                      </a:r>
                    </a:p>
                  </a:txBody>
                  <a:tcPr horzOverflow="overflow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*(</a:t>
                      </a:r>
                      <a:r>
                        <a:rPr b="0" baseline="0" cap="none" dirty="0" err="1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valptr</a:t>
                      </a:r>
                      <a:r>
                        <a:rPr b="0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 + 2) = 17;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2B518DF9-135A-4511-AAAD-443C5836AED8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Pointers in Expressions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1986565-98BC-4C47-ABA1-998B33168954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304800" y="1524000"/>
            <a:ext cx="8001000" cy="4648200"/>
          </a:xfrm>
        </p:spPr>
        <p:txBody>
          <a:bodyPr numCol="1"/>
          <a:lstStyle/>
          <a:p>
            <a:pPr>
              <a:buFont charset="0" panose="02020603050405020304" pitchFamily="18" typeface="Times"/>
              <a:buNone/>
            </a:pPr>
            <a:r>
              <a:rPr altLang="en-PK" dirty="0" lang="en-US"/>
              <a:t>Given:</a:t>
            </a:r>
          </a:p>
          <a:p>
            <a:pPr lvl="1">
              <a:buFontTx/>
              <a:buNone/>
            </a:pPr>
            <a:r>
              <a:rPr altLang="en-PK" b="1" dirty="0" lang="en-US" sz="2400">
                <a:latin charset="0" panose="02070309020205020404" pitchFamily="49" typeface="Courier New"/>
              </a:rPr>
              <a:t>int </a:t>
            </a:r>
            <a:r>
              <a:rPr altLang="en-PK" b="1" dirty="0" err="1" lang="en-US" sz="2400">
                <a:latin charset="0" panose="02070309020205020404" pitchFamily="49" typeface="Courier New"/>
              </a:rPr>
              <a:t>vals</a:t>
            </a:r>
            <a:r>
              <a:rPr altLang="en-PK" b="1" dirty="0" lang="en-US" sz="2400">
                <a:latin charset="0" panose="02070309020205020404" pitchFamily="49" typeface="Courier New"/>
              </a:rPr>
              <a:t>[]={4,7,11}, </a:t>
            </a:r>
            <a:r>
              <a:rPr altLang="en-PK" b="1" dirty="0" lang="en-US" sz="2400">
                <a:solidFill>
                  <a:srgbClr val="0070C0"/>
                </a:solidFill>
                <a:latin charset="0" panose="02070309020205020404" pitchFamily="49" typeface="Courier New"/>
              </a:rPr>
              <a:t>*</a:t>
            </a:r>
            <a:r>
              <a:rPr altLang="en-PK" b="1" dirty="0" err="1" lang="en-US" sz="2400">
                <a:latin charset="0" panose="02070309020205020404" pitchFamily="49" typeface="Courier New"/>
              </a:rPr>
              <a:t>valptr</a:t>
            </a:r>
            <a:r>
              <a:rPr altLang="en-PK" b="1" dirty="0" lang="en-US" sz="2400">
                <a:latin charset="0" panose="02070309020205020404" pitchFamily="49" typeface="Courier New"/>
              </a:rPr>
              <a:t>;</a:t>
            </a:r>
          </a:p>
          <a:p>
            <a:pPr lvl="1">
              <a:buFontTx/>
              <a:buNone/>
            </a:pPr>
            <a:r>
              <a:rPr altLang="en-PK" b="1" dirty="0" err="1" lang="en-US" sz="2400">
                <a:latin charset="0" panose="02070309020205020404" pitchFamily="49" typeface="Courier New"/>
              </a:rPr>
              <a:t>valptr</a:t>
            </a:r>
            <a:r>
              <a:rPr altLang="en-PK" b="1" dirty="0" lang="en-US" sz="2400">
                <a:latin charset="0" panose="02070309020205020404" pitchFamily="49" typeface="Courier New"/>
              </a:rPr>
              <a:t> = </a:t>
            </a:r>
            <a:r>
              <a:rPr altLang="en-PK" b="1" dirty="0" err="1" lang="en-US" sz="2400">
                <a:latin charset="0" panose="02070309020205020404" pitchFamily="49" typeface="Courier New"/>
              </a:rPr>
              <a:t>vals</a:t>
            </a:r>
            <a:r>
              <a:rPr altLang="en-PK" b="1" dirty="0" lang="en-US" sz="2400">
                <a:latin charset="0" panose="02070309020205020404" pitchFamily="49" typeface="Courier New"/>
              </a:rPr>
              <a:t>;</a:t>
            </a:r>
            <a:br>
              <a:rPr altLang="en-PK" b="1" dirty="0" lang="en-US" sz="2400">
                <a:latin charset="0" panose="02070309020205020404" pitchFamily="49" typeface="Courier New"/>
              </a:rPr>
            </a:br>
            <a:endParaRPr altLang="en-PK" b="1" dirty="0" lang="en-US" sz="2400">
              <a:latin charset="0" panose="02070309020205020404" pitchFamily="49" typeface="Courier New"/>
            </a:endParaRPr>
          </a:p>
          <a:p>
            <a:pPr>
              <a:buClr>
                <a:schemeClr val="tx1"/>
              </a:buClr>
              <a:buFont charset="0" panose="02020603050405020304" pitchFamily="18" typeface="Times"/>
              <a:buNone/>
            </a:pPr>
            <a:r>
              <a:rPr altLang="en-PK" dirty="0" lang="en-US"/>
              <a:t>What is </a:t>
            </a:r>
            <a:r>
              <a:rPr altLang="en-PK" b="1" dirty="0" err="1" lang="en-US">
                <a:solidFill>
                  <a:srgbClr val="0070C0"/>
                </a:solidFill>
                <a:latin charset="0" panose="02070309020205020404" pitchFamily="49" typeface="Courier New"/>
              </a:rPr>
              <a:t>valptr</a:t>
            </a:r>
            <a:r>
              <a:rPr altLang="en-PK"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 + 1</a:t>
            </a:r>
            <a:r>
              <a:rPr altLang="en-PK" dirty="0" lang="en-US"/>
              <a:t>?  	It means (</a:t>
            </a:r>
            <a:r>
              <a:rPr altLang="en-PK" dirty="0" lang="en-US">
                <a:solidFill>
                  <a:srgbClr val="0070C0"/>
                </a:solidFill>
              </a:rPr>
              <a:t>address in </a:t>
            </a:r>
            <a:r>
              <a:rPr altLang="en-PK" b="1" dirty="0" err="1" lang="en-US">
                <a:solidFill>
                  <a:srgbClr val="0070C0"/>
                </a:solidFill>
                <a:latin charset="0" panose="02070309020205020404" pitchFamily="49" typeface="Courier New"/>
              </a:rPr>
              <a:t>valptr</a:t>
            </a:r>
            <a:r>
              <a:rPr altLang="en-PK" dirty="0" lang="en-US"/>
              <a:t>) + (</a:t>
            </a:r>
            <a:r>
              <a:rPr altLang="en-PK" dirty="0" lang="en-US">
                <a:solidFill>
                  <a:srgbClr val="FF0000"/>
                </a:solidFill>
              </a:rPr>
              <a:t>1 * size of an int</a:t>
            </a:r>
            <a:r>
              <a:rPr altLang="en-PK" dirty="0" lang="en-US"/>
              <a:t>)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altLang="en-PK" b="1" dirty="0" err="1" lang="en-US" sz="2400">
                <a:latin charset="0" panose="02070309020205020404" pitchFamily="49" typeface="Courier New"/>
              </a:rPr>
              <a:t>cout</a:t>
            </a:r>
            <a:r>
              <a:rPr altLang="en-PK" b="1" dirty="0" lang="en-US" sz="2400">
                <a:latin charset="0" panose="02070309020205020404" pitchFamily="49" typeface="Courier New"/>
              </a:rPr>
              <a:t> &lt;&lt; *(valptr+1); //displays 7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altLang="en-PK" b="1" dirty="0" err="1" lang="en-US" sz="2400">
                <a:latin charset="0" panose="02070309020205020404" pitchFamily="49" typeface="Courier New"/>
              </a:rPr>
              <a:t>cout</a:t>
            </a:r>
            <a:r>
              <a:rPr altLang="en-PK" b="1" dirty="0" lang="en-US" sz="2400">
                <a:latin charset="0" panose="02070309020205020404" pitchFamily="49" typeface="Courier New"/>
              </a:rPr>
              <a:t> &lt;&lt; *(valptr+2); //displays 11</a:t>
            </a:r>
            <a:r>
              <a:rPr altLang="en-PK" dirty="0" lang="en-US" sz="2400">
                <a:latin charset="0" panose="02070309020205020404" pitchFamily="49" typeface="Courier New"/>
              </a:rPr>
              <a:t/>
            </a:r>
            <a:br>
              <a:rPr altLang="en-PK" dirty="0" lang="en-US" sz="2400">
                <a:latin charset="0" panose="02070309020205020404" pitchFamily="49" typeface="Courier New"/>
              </a:rPr>
            </a:br>
            <a:endParaRPr altLang="en-PK" dirty="0" lang="en-US" sz="2400">
              <a:latin charset="0" panose="02070309020205020404" pitchFamily="49" typeface="Courier New"/>
            </a:endParaRPr>
          </a:p>
          <a:p>
            <a:pPr>
              <a:buClr>
                <a:schemeClr val="tx1"/>
              </a:buClr>
              <a:buFont charset="0" panose="02020603050405020304" pitchFamily="18" typeface="Times"/>
              <a:buNone/>
            </a:pPr>
            <a:r>
              <a:rPr altLang="en-PK" dirty="0" lang="en-US"/>
              <a:t>Must use </a:t>
            </a:r>
            <a:r>
              <a:rPr altLang="en-PK" dirty="0" lang="en-US">
                <a:latin charset="0" panose="02070309020205020404" pitchFamily="49" typeface="Courier New"/>
              </a:rPr>
              <a:t>( )</a:t>
            </a:r>
            <a:r>
              <a:rPr altLang="en-PK" dirty="0" lang="en-US"/>
              <a:t> as shown in the expressions</a:t>
            </a:r>
          </a:p>
          <a:p>
            <a:pPr>
              <a:buClr>
                <a:schemeClr val="tx1"/>
              </a:buClr>
            </a:pPr>
            <a:r>
              <a:rPr altLang="en-PK" dirty="0" lang="en-US"/>
              <a:t>This does </a:t>
            </a:r>
            <a:r>
              <a:rPr altLang="en-PK" dirty="0" lang="en-US">
                <a:solidFill>
                  <a:srgbClr val="FF0000"/>
                </a:solidFill>
              </a:rPr>
              <a:t>not change the value of the pointer</a:t>
            </a: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849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849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849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2"/>
                                        <p:tgtEl>
                                          <p:spTgt spid="849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7"/>
                                        <p:tgtEl>
                                          <p:spTgt spid="849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32"/>
                                        <p:tgtEl>
                                          <p:spTgt spid="849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dirty="0" lang="en-US" sz="3600"/>
              <a:t>Relationship between Arrays and Pointers</a:t>
            </a:r>
            <a:endParaRPr dirty="0" lang="en-US" sz="2400"/>
          </a:p>
        </p:txBody>
      </p:sp>
      <p:sp>
        <p:nvSpPr>
          <p:cNvPr id="376835" name="Rectangle 3"/>
          <p:cNvSpPr>
            <a:spLocks noChangeArrowheads="1"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buNone/>
            </a:pPr>
            <a:r>
              <a:rPr b="1" dirty="0" lang="en-US">
                <a:latin charset="0" pitchFamily="49" typeface="Courier New"/>
              </a:rPr>
              <a:t>void main()</a:t>
            </a:r>
          </a:p>
          <a:p>
            <a:pPr>
              <a:buNone/>
            </a:pPr>
            <a:r>
              <a:rPr b="1" dirty="0" lang="en-US">
                <a:latin charset="0" pitchFamily="49" typeface="Courier New"/>
              </a:rPr>
              <a:t>{</a:t>
            </a:r>
          </a:p>
          <a:p>
            <a:pPr>
              <a:buNone/>
            </a:pPr>
            <a:r>
              <a:rPr b="1" dirty="0" lang="en-US">
                <a:latin charset="0" pitchFamily="49" typeface="Courier New"/>
              </a:rPr>
              <a:t>  int numbers[] = {10,20,30,40,50};</a:t>
            </a:r>
          </a:p>
          <a:p>
            <a:pPr>
              <a:buNone/>
            </a:pPr>
            <a:r>
              <a:rPr b="1" dirty="0" lang="en-US">
                <a:latin charset="0" pitchFamily="49" typeface="Courier New"/>
              </a:rPr>
              <a:t>  </a:t>
            </a:r>
            <a:r>
              <a:rPr b="1" dirty="0" err="1" lang="en-US">
                <a:latin charset="0" pitchFamily="49" typeface="Courier New"/>
              </a:rPr>
              <a:t>cout</a:t>
            </a:r>
            <a:r>
              <a:rPr b="1" dirty="0" lang="en-US">
                <a:latin charset="0" pitchFamily="49" typeface="Courier New"/>
              </a:rPr>
              <a:t>&lt;&lt; </a:t>
            </a:r>
            <a:r>
              <a:rPr b="1" dirty="0" lang="en-US">
                <a:solidFill>
                  <a:srgbClr val="0070C0"/>
                </a:solidFill>
                <a:latin charset="0" pitchFamily="49" typeface="Courier New"/>
              </a:rPr>
              <a:t>numbers[0]</a:t>
            </a:r>
            <a:r>
              <a:rPr b="1" dirty="0" lang="en-US">
                <a:latin charset="0" pitchFamily="49" typeface="Courier New"/>
              </a:rPr>
              <a:t> &lt;&lt;</a:t>
            </a:r>
            <a:r>
              <a:rPr b="1" dirty="0" err="1" lang="en-US">
                <a:latin charset="0" pitchFamily="49" typeface="Courier New"/>
              </a:rPr>
              <a:t>endl</a:t>
            </a:r>
            <a:r>
              <a:rPr b="1" dirty="0" lang="en-US">
                <a:latin charset="0" pitchFamily="49" typeface="Courier New"/>
              </a:rPr>
              <a:t>;</a:t>
            </a:r>
          </a:p>
          <a:p>
            <a:pPr>
              <a:buNone/>
            </a:pPr>
            <a:r>
              <a:rPr b="1" dirty="0" lang="en-US">
                <a:latin charset="0" pitchFamily="49" typeface="Courier New"/>
              </a:rPr>
              <a:t>  </a:t>
            </a:r>
            <a:r>
              <a:rPr b="1" dirty="0" err="1" lang="en-US">
                <a:latin charset="0" pitchFamily="49" typeface="Courier New"/>
              </a:rPr>
              <a:t>cout</a:t>
            </a:r>
            <a:r>
              <a:rPr b="1" dirty="0" lang="en-US">
                <a:latin charset="0" pitchFamily="49" typeface="Courier New"/>
              </a:rPr>
              <a:t>&lt;&lt; </a:t>
            </a:r>
            <a:r>
              <a:rPr b="1" dirty="0" lang="en-US">
                <a:solidFill>
                  <a:srgbClr val="0070C0"/>
                </a:solidFill>
                <a:latin charset="0" pitchFamily="49" typeface="Courier New"/>
              </a:rPr>
              <a:t>numbers</a:t>
            </a:r>
            <a:r>
              <a:rPr b="1" dirty="0" lang="en-US">
                <a:latin charset="0" pitchFamily="49" typeface="Courier New"/>
              </a:rPr>
              <a:t> &lt;&lt;</a:t>
            </a:r>
            <a:r>
              <a:rPr b="1" dirty="0" err="1" lang="en-US">
                <a:latin charset="0" pitchFamily="49" typeface="Courier New"/>
              </a:rPr>
              <a:t>endl</a:t>
            </a:r>
            <a:r>
              <a:rPr b="1" dirty="0" lang="en-US">
                <a:latin charset="0" pitchFamily="49" typeface="Courier New"/>
              </a:rPr>
              <a:t>;</a:t>
            </a:r>
          </a:p>
          <a:p>
            <a:pPr>
              <a:buNone/>
            </a:pPr>
            <a:r>
              <a:rPr b="1" dirty="0" lang="en-US">
                <a:latin charset="0" pitchFamily="49" typeface="Courier New"/>
              </a:rPr>
              <a:t>  </a:t>
            </a:r>
            <a:r>
              <a:rPr b="1" dirty="0" err="1" lang="en-US">
                <a:latin charset="0" pitchFamily="49" typeface="Courier New"/>
              </a:rPr>
              <a:t>cout</a:t>
            </a:r>
            <a:r>
              <a:rPr b="1" dirty="0" lang="en-US">
                <a:latin charset="0" pitchFamily="49" typeface="Courier New"/>
              </a:rPr>
              <a:t>&lt;&lt; </a:t>
            </a:r>
            <a:r>
              <a:rPr b="1" dirty="0" lang="en-US">
                <a:solidFill>
                  <a:srgbClr val="0070C0"/>
                </a:solidFill>
                <a:latin charset="0" pitchFamily="49" typeface="Courier New"/>
              </a:rPr>
              <a:t>*numbers </a:t>
            </a:r>
            <a:r>
              <a:rPr b="1" dirty="0" lang="en-US">
                <a:latin charset="0" pitchFamily="49" typeface="Courier New"/>
              </a:rPr>
              <a:t>&lt;&lt;</a:t>
            </a:r>
            <a:r>
              <a:rPr b="1" dirty="0" err="1" lang="en-US">
                <a:latin charset="0" pitchFamily="49" typeface="Courier New"/>
              </a:rPr>
              <a:t>endl</a:t>
            </a:r>
            <a:r>
              <a:rPr b="1" dirty="0" lang="en-US">
                <a:latin charset="0" pitchFamily="49" typeface="Courier New"/>
              </a:rPr>
              <a:t>;</a:t>
            </a:r>
          </a:p>
          <a:p>
            <a:pPr>
              <a:buNone/>
            </a:pPr>
            <a:r>
              <a:rPr b="1" dirty="0" lang="en-US">
                <a:latin charset="0" pitchFamily="49" typeface="Courier New"/>
              </a:rPr>
              <a:t>  </a:t>
            </a:r>
            <a:r>
              <a:rPr b="1" dirty="0" err="1" lang="en-US">
                <a:latin charset="0" pitchFamily="49" typeface="Courier New"/>
              </a:rPr>
              <a:t>cout</a:t>
            </a:r>
            <a:r>
              <a:rPr b="1" dirty="0" lang="en-US">
                <a:latin charset="0" pitchFamily="49" typeface="Courier New"/>
              </a:rPr>
              <a:t>&lt;&lt; </a:t>
            </a:r>
            <a:r>
              <a:rPr b="1" dirty="0" lang="en-US">
                <a:solidFill>
                  <a:srgbClr val="0070C0"/>
                </a:solidFill>
                <a:latin charset="0" pitchFamily="49" typeface="Courier New"/>
              </a:rPr>
              <a:t>*(numbers+1)</a:t>
            </a:r>
            <a:r>
              <a:rPr b="1" dirty="0" lang="en-US">
                <a:latin charset="0" pitchFamily="49" typeface="Courier New"/>
              </a:rPr>
              <a:t>;</a:t>
            </a:r>
          </a:p>
          <a:p>
            <a:pPr>
              <a:buNone/>
            </a:pPr>
            <a:r>
              <a:rPr b="1" dirty="0" lang="en-US">
                <a:latin charset="0" pitchFamily="49" typeface="Courier New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915150" y="3454389"/>
            <a:ext cx="16002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b="1" dirty="0" lang="en-US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" name="Rectangle 6"/>
          <p:cNvSpPr/>
          <p:nvPr/>
        </p:nvSpPr>
        <p:spPr>
          <a:xfrm>
            <a:off x="6509905" y="4278887"/>
            <a:ext cx="2438400" cy="8229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b="1" dirty="0" lang="en-US">
                <a:solidFill>
                  <a:schemeClr val="tx1"/>
                </a:solidFill>
              </a:rPr>
              <a:t>Address e.g., &amp;34234 </a:t>
            </a:r>
          </a:p>
        </p:txBody>
      </p:sp>
      <p:sp>
        <p:nvSpPr>
          <p:cNvPr id="8" name="Rectangle 7"/>
          <p:cNvSpPr/>
          <p:nvPr/>
        </p:nvSpPr>
        <p:spPr>
          <a:xfrm>
            <a:off x="6929005" y="5211469"/>
            <a:ext cx="16002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b="1" dirty="0" lang="en-US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9005" y="5987343"/>
            <a:ext cx="16002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b="1" dirty="0" lang="en-US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54197394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500" id="7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500" id="12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500" id="17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500" id="22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6"/>
      <p:bldP animBg="1" grpId="0" spid="7"/>
      <p:bldP animBg="1" grpId="0" spid="8"/>
      <p:bldP animBg="1" grpId="0" spid="9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pPr eaLnBrk="1" hangingPunct="1">
              <a:defRPr/>
            </a:pPr>
            <a:r>
              <a:rPr dirty="0" lang="en-US">
                <a:cs typeface="+mj-cs"/>
              </a:rPr>
              <a:t>Casting pointers</a:t>
            </a:r>
          </a:p>
        </p:txBody>
      </p:sp>
      <p:sp>
        <p:nvSpPr>
          <p:cNvPr id="23555" name="Rectangle 3"/>
          <p:cNvSpPr>
            <a:spLocks noChangeArrowheads="1"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eaLnBrk="1" hangingPunct="1">
              <a:defRPr/>
            </a:pPr>
            <a:r>
              <a:rPr dirty="0" lang="en-US">
                <a:solidFill>
                  <a:srgbClr val="0070C0"/>
                </a:solidFill>
              </a:rPr>
              <a:t>Pointers have types</a:t>
            </a:r>
            <a:r>
              <a:rPr dirty="0" lang="en-US"/>
              <a:t>, so you cannot </a:t>
            </a:r>
            <a:r>
              <a:rPr altLang="ja-JP" dirty="0" lang="en-US"/>
              <a:t>just do this</a:t>
            </a: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endParaRPr dirty="0" lang="en-US" sz="2800">
              <a:latin typeface="+mj-lt"/>
            </a:endParaRP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r>
              <a:rPr dirty="0" lang="en-US" sz="2800">
                <a:latin typeface="+mj-lt"/>
              </a:rPr>
              <a:t>	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int</a:t>
            </a:r>
            <a:r>
              <a:rPr b="1" dirty="0" lang="en-US">
                <a:solidFill>
                  <a:srgbClr val="B8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*pi; 	</a:t>
            </a: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r>
              <a:rPr b="1" dirty="0" lang="en-US">
                <a:solidFill>
                  <a:srgbClr val="B8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double</a:t>
            </a:r>
            <a:r>
              <a:rPr b="1" dirty="0" lang="en-US">
                <a:solidFill>
                  <a:srgbClr val="B8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*pd;</a:t>
            </a: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	pd = pi;</a:t>
            </a: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endParaRPr dirty="0" lang="en-US" sz="2800">
              <a:latin typeface="+mj-lt"/>
            </a:endParaRPr>
          </a:p>
          <a:p>
            <a:pPr eaLnBrk="1" hangingPunct="1">
              <a:buClr>
                <a:schemeClr val="tx1"/>
              </a:buClr>
              <a:defRPr/>
            </a:pPr>
            <a:r>
              <a:rPr dirty="0" lang="en-US"/>
              <a:t>Even if they are both the </a:t>
            </a:r>
            <a:r>
              <a:rPr dirty="0" lang="en-US">
                <a:solidFill>
                  <a:srgbClr val="0070C0"/>
                </a:solidFill>
              </a:rPr>
              <a:t>same size</a:t>
            </a:r>
            <a:r>
              <a:rPr dirty="0" lang="en-US"/>
              <a:t>, C++ will still give an </a:t>
            </a:r>
            <a:r>
              <a:rPr dirty="0" lang="en-US">
                <a:solidFill>
                  <a:srgbClr val="0070C0"/>
                </a:solidFill>
              </a:rPr>
              <a:t>e</a:t>
            </a:r>
            <a:r>
              <a:rPr altLang="ja-JP" dirty="0" lang="en-US">
                <a:solidFill>
                  <a:srgbClr val="0070C0"/>
                </a:solidFill>
              </a:rPr>
              <a:t>rror on implicit typecasting</a:t>
            </a:r>
          </a:p>
          <a:p>
            <a:pPr eaLnBrk="1" hangingPunct="1">
              <a:buClr>
                <a:schemeClr val="tx1"/>
              </a:buClr>
              <a:defRPr/>
            </a:pPr>
            <a:endParaRPr altLang="ja-JP" dirty="0" lang="en-US">
              <a:solidFill>
                <a:srgbClr val="0070C0"/>
              </a:solidFill>
            </a:endParaRP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endParaRPr dirty="0" lang="en-US" sz="2800">
              <a:latin charset="0" panose="020B0603020202020204" pitchFamily="34"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4415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1E12FA72-3783-4C51-9990-55A63A8B607D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Pointer Arithmetic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961B0DFA-B2CB-40E1-9B94-8129200113CF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611188" y="1600200"/>
            <a:ext cx="7843837" cy="3740150"/>
          </a:xfrm>
        </p:spPr>
        <p:txBody>
          <a:bodyPr numCol="1"/>
          <a:lstStyle/>
          <a:p>
            <a:r>
              <a:rPr altLang="en-PK" lang="en-US"/>
              <a:t>Operations on pointer variables:</a:t>
            </a:r>
          </a:p>
          <a:p>
            <a:pPr lvl="1">
              <a:buFontTx/>
              <a:buNone/>
            </a:pPr>
            <a:r>
              <a:rPr altLang="en-PK" lang="en-US"/>
              <a:t>	</a:t>
            </a:r>
            <a:endParaRPr altLang="en-PK" lang="en-US">
              <a:latin charset="0" panose="02070309020205020404" pitchFamily="49" typeface="Courier New"/>
            </a:endParaRPr>
          </a:p>
          <a:p>
            <a:pPr lvl="1">
              <a:buFontTx/>
              <a:buNone/>
            </a:pPr>
            <a:r>
              <a:rPr altLang="en-PK" lang="en-US">
                <a:latin charset="0" panose="02070309020205020404" pitchFamily="49" typeface="Courier New"/>
              </a:rPr>
              <a:t>	</a:t>
            </a:r>
            <a:endParaRPr altLang="en-PK" lang="en-US"/>
          </a:p>
          <a:p>
            <a:pPr lvl="1">
              <a:buFontTx/>
              <a:buNone/>
            </a:pPr>
            <a:r>
              <a:rPr altLang="en-PK" lang="en-US"/>
              <a:t>		</a:t>
            </a:r>
          </a:p>
          <a:p>
            <a:pPr>
              <a:buClr>
                <a:schemeClr val="tx1"/>
              </a:buClr>
              <a:buFont charset="0" panose="02020603050405020304" pitchFamily="18" typeface="Times"/>
              <a:buNone/>
            </a:pPr>
            <a:endParaRPr altLang="en-PK" lang="en-US"/>
          </a:p>
        </p:txBody>
      </p:sp>
      <p:graphicFrame>
        <p:nvGraphicFramePr>
          <p:cNvPr id="754692" name="Group 4">
            <a:extLst>
              <a:ext uri="{FF2B5EF4-FFF2-40B4-BE49-F238E27FC236}">
                <a16:creationId xmlns:a16="http://schemas.microsoft.com/office/drawing/2014/main" id="{B96E0890-0E11-4E82-B8E6-638B151F4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60151"/>
              </p:ext>
            </p:extLst>
          </p:nvPr>
        </p:nvGraphicFramePr>
        <p:xfrm>
          <a:off x="419100" y="2126907"/>
          <a:ext cx="8305800" cy="4478335"/>
        </p:xfrm>
        <a:graphic>
          <a:graphicData uri="http://schemas.openxmlformats.org/drawingml/2006/table">
            <a:tbl>
              <a:tblPr/>
              <a:tblGrid>
                <a:gridCol w="313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9020">
                <a:tc>
                  <a:txBody>
                    <a:bodyPr numCol="1"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1" baseline="0" cap="none" dirty="0" i="0" kumimoji="0" lang="en-US" normalizeH="0" strike="noStrike" sz="2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-128" pitchFamily="112" typeface="ヒラギノ角ゴ Pro W3"/>
                        </a:rPr>
                        <a:t>Operation</a:t>
                      </a:r>
                    </a:p>
                  </a:txBody>
                  <a:tcPr horzOverflow="overflow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1" baseline="0" cap="none" dirty="0" i="0" kumimoji="0" lang="en-US" normalizeH="0" strike="noStrike" sz="2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-128" pitchFamily="112" typeface="ヒラギノ角ゴ Pro W3"/>
                        </a:rPr>
                        <a:t>Example</a:t>
                      </a: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1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int </a:t>
                      </a:r>
                      <a:r>
                        <a:rPr b="1" baseline="0" cap="none" dirty="0" err="1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vals</a:t>
                      </a:r>
                      <a:r>
                        <a:rPr b="1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[]={4,7,11}; </a:t>
                      </a: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1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int *</a:t>
                      </a:r>
                      <a:r>
                        <a:rPr b="1" baseline="0" cap="none" dirty="0" err="1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valptr</a:t>
                      </a:r>
                      <a:r>
                        <a:rPr b="1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 = </a:t>
                      </a:r>
                      <a:r>
                        <a:rPr b="1" baseline="0" cap="none" dirty="0" err="1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vals</a:t>
                      </a:r>
                      <a:r>
                        <a:rPr b="1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;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129">
                <a:tc>
                  <a:txBody>
                    <a:bodyPr numCol="1"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1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++, --</a:t>
                      </a:r>
                    </a:p>
                  </a:txBody>
                  <a:tcPr horzOverflow="overflow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1" baseline="0" cap="none" dirty="0" err="1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valptr</a:t>
                      </a:r>
                      <a:r>
                        <a:rPr b="1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++; // points at 7</a:t>
                      </a: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1" baseline="0" cap="none" dirty="0" err="1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valptr</a:t>
                      </a:r>
                      <a:r>
                        <a:rPr b="1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--; // now points at 4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120">
                <a:tc>
                  <a:txBody>
                    <a:bodyPr numCol="1"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1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+, - </a:t>
                      </a:r>
                      <a:r>
                        <a:rPr b="1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-128" pitchFamily="112" typeface="ヒラギノ角ゴ Pro W3"/>
                        </a:rPr>
                        <a:t>(pointer and </a:t>
                      </a:r>
                      <a:r>
                        <a:rPr b="1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int</a:t>
                      </a:r>
                      <a:r>
                        <a:rPr b="1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-128" pitchFamily="112" typeface="ヒラギノ角ゴ Pro W3"/>
                        </a:rPr>
                        <a:t>)</a:t>
                      </a:r>
                    </a:p>
                  </a:txBody>
                  <a:tcPr horzOverflow="overflow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1" baseline="0" cap="none" dirty="0" err="1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cout</a:t>
                      </a:r>
                      <a:r>
                        <a:rPr b="1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 &lt;&lt; *(</a:t>
                      </a:r>
                      <a:r>
                        <a:rPr b="1" baseline="0" cap="none" dirty="0" err="1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valptr</a:t>
                      </a:r>
                      <a:r>
                        <a:rPr b="1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 + 2); // 11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191">
                <a:tc>
                  <a:txBody>
                    <a:bodyPr numCol="1"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1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+=, -= </a:t>
                      </a:r>
                      <a:r>
                        <a:rPr b="1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-128" pitchFamily="112" typeface="ヒラギノ角ゴ Pro W3"/>
                        </a:rPr>
                        <a:t>(pointer </a:t>
                      </a: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1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-128" pitchFamily="112" typeface="ヒラギノ角ゴ Pro W3"/>
                        </a:rPr>
                        <a:t>and </a:t>
                      </a:r>
                      <a:r>
                        <a:rPr b="1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int</a:t>
                      </a:r>
                      <a:r>
                        <a:rPr b="1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-128" pitchFamily="112" typeface="ヒラギノ角ゴ Pro W3"/>
                        </a:rPr>
                        <a:t>)</a:t>
                      </a:r>
                    </a:p>
                  </a:txBody>
                  <a:tcPr horzOverflow="overflow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1" baseline="0" cap="none" dirty="0" err="1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valptr</a:t>
                      </a:r>
                      <a:r>
                        <a:rPr b="1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 = </a:t>
                      </a:r>
                      <a:r>
                        <a:rPr b="1" baseline="0" cap="none" dirty="0" err="1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vals</a:t>
                      </a:r>
                      <a:r>
                        <a:rPr b="1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; // points at 4</a:t>
                      </a: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1" baseline="0" cap="none" dirty="0" err="1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valptr</a:t>
                      </a:r>
                      <a:r>
                        <a:rPr b="1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 += 2;   // points at 11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6875">
                <a:tc>
                  <a:txBody>
                    <a:bodyPr numCol="1"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1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- </a:t>
                      </a:r>
                      <a:r>
                        <a:rPr b="1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-128" pitchFamily="112" typeface="ヒラギノ角ゴ Pro W3"/>
                        </a:rPr>
                        <a:t>(pointer from pointer)</a:t>
                      </a:r>
                    </a:p>
                  </a:txBody>
                  <a:tcPr horzOverflow="overflow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1" baseline="0" cap="none" dirty="0" err="1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cout</a:t>
                      </a:r>
                      <a:r>
                        <a:rPr b="1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 &lt;&lt; </a:t>
                      </a:r>
                      <a:r>
                        <a:rPr b="1" baseline="0" cap="none" dirty="0" err="1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valptr</a:t>
                      </a:r>
                      <a:r>
                        <a:rPr b="1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–</a:t>
                      </a:r>
                      <a:r>
                        <a:rPr b="1" baseline="0" cap="none" dirty="0" err="1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vals</a:t>
                      </a:r>
                      <a:r>
                        <a:rPr b="1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; // difference</a:t>
                      </a: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1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//(number of </a:t>
                      </a:r>
                      <a:r>
                        <a:rPr b="1" baseline="0" cap="none" dirty="0" err="1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ints</a:t>
                      </a:r>
                      <a:r>
                        <a:rPr b="1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) between </a:t>
                      </a:r>
                      <a:r>
                        <a:rPr b="1" baseline="0" cap="none" dirty="0" err="1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valptr</a:t>
                      </a:r>
                      <a:endParaRPr b="1" baseline="0" cap="none" dirty="0" i="0" kumimoji="0" lang="en-US" normalizeH="0" strike="noStrike" sz="1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0" pitchFamily="112" typeface="Courier New"/>
                        <a:ea charset="-128" pitchFamily="112" typeface="ヒラギノ角ゴ Pro W3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1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// and </a:t>
                      </a:r>
                      <a:r>
                        <a:rPr b="1" baseline="0" cap="none" dirty="0" err="1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val</a:t>
                      </a:r>
                      <a:r>
                        <a:rPr b="1" baseline="0" cap="none" dirty="0" i="0" kumimoji="0" lang="en-US" normalizeH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112" typeface="Courier New"/>
                          <a:ea charset="-128" pitchFamily="112" typeface="ヒラギノ角ゴ Pro W3"/>
                        </a:rPr>
                        <a:t> 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5">
            <a:extLst>
              <a:ext uri="{FF2B5EF4-FFF2-40B4-BE49-F238E27FC236}">
                <a16:creationId xmlns:a16="http://schemas.microsoft.com/office/drawing/2014/main" id="{30514A81-FC37-43AE-862F-9B526565DA5C}"/>
              </a:ext>
            </a:extLst>
          </p:cNvPr>
          <p:cNvGrpSpPr>
            <a:grpSpLocks/>
          </p:cNvGrpSpPr>
          <p:nvPr/>
        </p:nvGrpSpPr>
        <p:grpSpPr>
          <a:xfrm>
            <a:off x="1066800" y="171450"/>
            <a:ext cx="7315200" cy="6515100"/>
            <a:chOff x="1143000" y="1066800"/>
            <a:chExt cx="5257800" cy="4746625"/>
          </a:xfrm>
        </p:grpSpPr>
        <p:pic>
          <p:nvPicPr>
            <p:cNvPr id="98308" name="Picture 2">
              <a:extLst>
                <a:ext uri="{FF2B5EF4-FFF2-40B4-BE49-F238E27FC236}">
                  <a16:creationId xmlns:a16="http://schemas.microsoft.com/office/drawing/2014/main" id="{A1F3F616-A2B9-4DF0-8F8E-3959AFDA56AC}"/>
                </a:ext>
              </a:extLst>
            </p:cNvPr>
            <p:cNvPicPr>
              <a:picLocks noChangeArrowheads="1"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000" y="1066800"/>
              <a:ext cx="4648200" cy="3789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309" name="Picture 3">
              <a:extLst>
                <a:ext uri="{FF2B5EF4-FFF2-40B4-BE49-F238E27FC236}">
                  <a16:creationId xmlns:a16="http://schemas.microsoft.com/office/drawing/2014/main" id="{7A1F6C32-9145-4C58-8343-4A59C18C4364}"/>
                </a:ext>
              </a:extLst>
            </p:cNvPr>
            <p:cNvPicPr>
              <a:picLocks noChangeArrowheads="1"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000" y="4873625"/>
              <a:ext cx="5257800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0DCD9D5-0CCA-4719-B682-FF18454A33BE}"/>
              </a:ext>
            </a:extLst>
          </p:cNvPr>
          <p:cNvSpPr/>
          <p:nvPr/>
        </p:nvSpPr>
        <p:spPr>
          <a:xfrm>
            <a:off x="1066800" y="5370100"/>
            <a:ext cx="7315200" cy="1289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endParaRPr altLang="en-PK" lang="en-PK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5">
            <a:extLst>
              <a:ext uri="{FF2B5EF4-FFF2-40B4-BE49-F238E27FC236}">
                <a16:creationId xmlns:a16="http://schemas.microsoft.com/office/drawing/2014/main" id="{30514A81-FC37-43AE-862F-9B526565DA5C}"/>
              </a:ext>
            </a:extLst>
          </p:cNvPr>
          <p:cNvGrpSpPr>
            <a:grpSpLocks/>
          </p:cNvGrpSpPr>
          <p:nvPr/>
        </p:nvGrpSpPr>
        <p:grpSpPr>
          <a:xfrm>
            <a:off x="1066800" y="171450"/>
            <a:ext cx="7315200" cy="6515100"/>
            <a:chOff x="1143000" y="1066800"/>
            <a:chExt cx="5257800" cy="4746625"/>
          </a:xfrm>
        </p:grpSpPr>
        <p:pic>
          <p:nvPicPr>
            <p:cNvPr id="98308" name="Picture 2">
              <a:extLst>
                <a:ext uri="{FF2B5EF4-FFF2-40B4-BE49-F238E27FC236}">
                  <a16:creationId xmlns:a16="http://schemas.microsoft.com/office/drawing/2014/main" id="{A1F3F616-A2B9-4DF0-8F8E-3959AFDA56AC}"/>
                </a:ext>
              </a:extLst>
            </p:cNvPr>
            <p:cNvPicPr>
              <a:picLocks noChangeArrowheads="1"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000" y="1066800"/>
              <a:ext cx="4648200" cy="3789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309" name="Picture 3">
              <a:extLst>
                <a:ext uri="{FF2B5EF4-FFF2-40B4-BE49-F238E27FC236}">
                  <a16:creationId xmlns:a16="http://schemas.microsoft.com/office/drawing/2014/main" id="{7A1F6C32-9145-4C58-8343-4A59C18C4364}"/>
                </a:ext>
              </a:extLst>
            </p:cNvPr>
            <p:cNvPicPr>
              <a:picLocks noChangeArrowheads="1"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000" y="4873625"/>
              <a:ext cx="5257800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730939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Arrays and Pointers</a:t>
            </a:r>
            <a:endParaRPr dirty="0" lang="en-US" sz="2800"/>
          </a:p>
        </p:txBody>
      </p:sp>
      <p:sp>
        <p:nvSpPr>
          <p:cNvPr id="376835" name="Rectangle 3"/>
          <p:cNvSpPr>
            <a:spLocks noChangeArrowheads="1"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pPr indent="0" lvl="1" marL="0">
              <a:buNone/>
            </a:pPr>
            <a:r>
              <a:rPr dirty="0" lang="en-US" sz="2800"/>
              <a:t>Array name is the starting address of the array</a:t>
            </a:r>
          </a:p>
          <a:p>
            <a:endParaRPr dirty="0" lang="en-US"/>
          </a:p>
          <a:p>
            <a:pPr indent="0" marL="0">
              <a:buNone/>
            </a:pPr>
            <a:r>
              <a:rPr b="1" dirty="0" lang="en-US" sz="2800">
                <a:latin charset="0" pitchFamily="49" typeface="Courier New"/>
              </a:rPr>
              <a:t>int A[25];</a:t>
            </a:r>
            <a:r>
              <a:rPr dirty="0" lang="en-US" sz="2800"/>
              <a:t/>
            </a:r>
            <a:br>
              <a:rPr dirty="0" lang="en-US" sz="2800"/>
            </a:br>
            <a:r>
              <a:rPr b="1" dirty="0" lang="en-US" sz="2800">
                <a:latin charset="0" pitchFamily="49" typeface="Courier New"/>
              </a:rPr>
              <a:t>int *p; int </a:t>
            </a:r>
            <a:r>
              <a:rPr b="1" dirty="0" err="1" lang="en-US" sz="2800">
                <a:latin charset="0" pitchFamily="49" typeface="Courier New"/>
              </a:rPr>
              <a:t>i</a:t>
            </a:r>
            <a:r>
              <a:rPr b="1" dirty="0" lang="en-US" sz="2800">
                <a:latin charset="0" pitchFamily="49" typeface="Courier New"/>
              </a:rPr>
              <a:t>=0, j=0;</a:t>
            </a:r>
          </a:p>
          <a:p>
            <a:endParaRPr b="1" dirty="0" lang="en-US" sz="2800">
              <a:latin charset="0" pitchFamily="49" typeface="Courier New"/>
            </a:endParaRPr>
          </a:p>
          <a:p>
            <a:pPr indent="0" marL="0">
              <a:buNone/>
            </a:pPr>
            <a:r>
              <a:rPr b="1" dirty="0" lang="en-US" sz="2800">
                <a:solidFill>
                  <a:srgbClr val="0070C0"/>
                </a:solidFill>
                <a:latin charset="0" pitchFamily="49" typeface="Courier New"/>
              </a:rPr>
              <a:t>p = A; </a:t>
            </a:r>
          </a:p>
          <a:p>
            <a:pPr indent="0" marL="0">
              <a:buNone/>
            </a:pPr>
            <a:r>
              <a:rPr b="1" dirty="0" lang="en-US" sz="2800">
                <a:solidFill>
                  <a:srgbClr val="0070C0"/>
                </a:solidFill>
                <a:latin charset="0" pitchFamily="49" typeface="Courier New"/>
              </a:rPr>
              <a:t>p</a:t>
            </a:r>
            <a:r>
              <a:rPr dirty="0" lang="en-US" sz="2800"/>
              <a:t> points to </a:t>
            </a:r>
            <a:r>
              <a:rPr b="1" dirty="0" lang="en-US" sz="2800">
                <a:solidFill>
                  <a:srgbClr val="0070C0"/>
                </a:solidFill>
                <a:latin charset="0" pitchFamily="49" typeface="Courier New"/>
              </a:rPr>
              <a:t>A[0]</a:t>
            </a:r>
          </a:p>
          <a:p>
            <a:pPr indent="0" marL="0">
              <a:buNone/>
            </a:pPr>
            <a:r>
              <a:rPr dirty="0" lang="en-US" sz="2800"/>
              <a:t/>
            </a:r>
            <a:br>
              <a:rPr dirty="0" lang="en-US" sz="2800"/>
            </a:br>
            <a:r>
              <a:rPr dirty="0" lang="en-US" sz="2800"/>
              <a:t>			</a:t>
            </a:r>
            <a:r>
              <a:rPr b="1" dirty="0" lang="en-US" sz="2800">
                <a:solidFill>
                  <a:srgbClr val="0070C0"/>
                </a:solidFill>
                <a:latin charset="0" pitchFamily="49" typeface="Courier New"/>
              </a:rPr>
              <a:t>p + </a:t>
            </a:r>
            <a:r>
              <a:rPr b="1" dirty="0" err="1" lang="en-US" sz="2800">
                <a:solidFill>
                  <a:srgbClr val="0070C0"/>
                </a:solidFill>
                <a:latin charset="0" pitchFamily="49" typeface="Courier New"/>
              </a:rPr>
              <a:t>i</a:t>
            </a:r>
            <a:r>
              <a:rPr dirty="0" lang="en-US" sz="2800">
                <a:solidFill>
                  <a:srgbClr val="0070C0"/>
                </a:solidFill>
              </a:rPr>
              <a:t>   </a:t>
            </a:r>
            <a:r>
              <a:rPr dirty="0" lang="en-US" sz="2800"/>
              <a:t>points to    </a:t>
            </a:r>
            <a:r>
              <a:rPr b="1" dirty="0" lang="en-US" sz="2800">
                <a:solidFill>
                  <a:srgbClr val="0070C0"/>
                </a:solidFill>
                <a:latin charset="0" pitchFamily="49" typeface="Courier New"/>
              </a:rPr>
              <a:t>A[</a:t>
            </a:r>
            <a:r>
              <a:rPr b="1" dirty="0" err="1" lang="en-US" sz="2800">
                <a:solidFill>
                  <a:srgbClr val="0070C0"/>
                </a:solidFill>
                <a:latin charset="0" pitchFamily="49" typeface="Courier New"/>
              </a:rPr>
              <a:t>i</a:t>
            </a:r>
            <a:r>
              <a:rPr b="1" dirty="0" lang="en-US" sz="2800">
                <a:solidFill>
                  <a:srgbClr val="0070C0"/>
                </a:solidFill>
                <a:latin charset="0" pitchFamily="49" typeface="Courier New"/>
              </a:rPr>
              <a:t>]</a:t>
            </a:r>
            <a:r>
              <a:rPr dirty="0" lang="en-US" sz="2800"/>
              <a:t/>
            </a:r>
            <a:br>
              <a:rPr dirty="0" lang="en-US" sz="2800"/>
            </a:br>
            <a:r>
              <a:rPr dirty="0" lang="en-US" sz="2800"/>
              <a:t>			</a:t>
            </a:r>
            <a:r>
              <a:rPr b="1" dirty="0" lang="en-US" sz="2800">
                <a:solidFill>
                  <a:srgbClr val="0070C0"/>
                </a:solidFill>
                <a:latin charset="0" pitchFamily="49" typeface="Courier New"/>
              </a:rPr>
              <a:t>&amp;A[j]</a:t>
            </a:r>
            <a:r>
              <a:rPr dirty="0" lang="en-US" sz="3000"/>
              <a:t>is also the same as </a:t>
            </a:r>
            <a:r>
              <a:rPr b="1" dirty="0" err="1" lang="en-US" sz="2800">
                <a:solidFill>
                  <a:srgbClr val="0070C0"/>
                </a:solidFill>
                <a:latin charset="0" pitchFamily="49" typeface="Courier New"/>
              </a:rPr>
              <a:t>p+j</a:t>
            </a:r>
            <a:r>
              <a:rPr dirty="0" lang="en-US" sz="2800"/>
              <a:t/>
            </a:r>
            <a:br>
              <a:rPr dirty="0" lang="en-US" sz="2800"/>
            </a:br>
            <a:r>
              <a:rPr dirty="0" lang="en-US" sz="2800"/>
              <a:t>			</a:t>
            </a:r>
            <a:r>
              <a:rPr b="1" dirty="0" lang="en-US" sz="2800">
                <a:solidFill>
                  <a:srgbClr val="0070C0"/>
                </a:solidFill>
                <a:latin charset="0" pitchFamily="49" typeface="Courier New"/>
              </a:rPr>
              <a:t>A[j] </a:t>
            </a:r>
            <a:r>
              <a:rPr dirty="0" lang="en-US" sz="2800"/>
              <a:t>is also the same as </a:t>
            </a:r>
            <a:r>
              <a:rPr b="1" dirty="0" lang="en-US" sz="2800">
                <a:solidFill>
                  <a:srgbClr val="0070C0"/>
                </a:solidFill>
                <a:latin charset="0" pitchFamily="49" typeface="Courier New"/>
              </a:rPr>
              <a:t>*(</a:t>
            </a:r>
            <a:r>
              <a:rPr b="1" dirty="0" err="1" lang="en-US" sz="2800">
                <a:solidFill>
                  <a:srgbClr val="0070C0"/>
                </a:solidFill>
                <a:latin charset="0" pitchFamily="49" typeface="Courier New"/>
              </a:rPr>
              <a:t>p+j</a:t>
            </a:r>
            <a:r>
              <a:rPr b="1" dirty="0" lang="en-US" sz="2800">
                <a:solidFill>
                  <a:srgbClr val="0070C0"/>
                </a:solidFill>
                <a:latin charset="0" pitchFamily="49" typeface="Courier New"/>
              </a:rPr>
              <a:t>)</a:t>
            </a:r>
            <a:r>
              <a:rPr dirty="0" lang="en-US" sz="2800">
                <a:solidFill>
                  <a:srgbClr val="0070C0"/>
                </a:solidFill>
              </a:rPr>
              <a:t> </a:t>
            </a:r>
            <a:endParaRPr b="1" dirty="0" lang="en-US" sz="2800">
              <a:solidFill>
                <a:srgbClr val="0070C0"/>
              </a:solidFill>
              <a:latin charset="0" pitchFamily="49"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75286528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77A08B74-9797-481A-8495-9FCAE70D6335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/>
              <a:t>Arrays Decay to Pointers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88A96C5-067B-47E0-85FA-EBD98A8A583F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en-PK" dirty="0" lang="en-US"/>
              <a:t>We learned to </a:t>
            </a:r>
            <a:r>
              <a:rPr altLang="en-PK" dirty="0" lang="en-US">
                <a:solidFill>
                  <a:srgbClr val="0070C0"/>
                </a:solidFill>
              </a:rPr>
              <a:t>pass arrays as arguments to functions</a:t>
            </a:r>
            <a:r>
              <a:rPr altLang="en-PK" dirty="0" lang="en-US"/>
              <a:t/>
            </a:r>
            <a:br>
              <a:rPr altLang="en-PK" dirty="0" lang="en-US"/>
            </a:br>
            <a:endParaRPr altLang="en-PK" dirty="0" lang="en-US"/>
          </a:p>
          <a:p>
            <a:r>
              <a:rPr altLang="en-PK" dirty="0" lang="en-US"/>
              <a:t>For example, suppose we use this statement to pass the array </a:t>
            </a:r>
            <a:r>
              <a:rPr altLang="en-PK" b="1" dirty="0" lang="en-US">
                <a:latin charset="0" panose="02070309020205020404" pitchFamily="49" typeface="Courier New"/>
              </a:rPr>
              <a:t>numbers</a:t>
            </a:r>
            <a:r>
              <a:rPr altLang="en-PK" dirty="0" lang="en-US"/>
              <a:t> to the </a:t>
            </a:r>
            <a:r>
              <a:rPr altLang="en-PK" b="1" dirty="0" err="1" lang="en-US">
                <a:latin charset="0" panose="02070309020205020404" pitchFamily="49" typeface="Courier New"/>
              </a:rPr>
              <a:t>showValues</a:t>
            </a:r>
            <a:r>
              <a:rPr altLang="en-PK" dirty="0" lang="en-US"/>
              <a:t> function:</a:t>
            </a:r>
            <a:br>
              <a:rPr altLang="en-PK" dirty="0" lang="en-US"/>
            </a:br>
            <a:r>
              <a:rPr altLang="en-PK" dirty="0" lang="en-US"/>
              <a:t/>
            </a:r>
            <a:br>
              <a:rPr altLang="en-PK" dirty="0" lang="en-US"/>
            </a:br>
            <a:r>
              <a:rPr altLang="en-PK" b="1" dirty="0" err="1" lang="en-US">
                <a:latin charset="0" panose="02070309020205020404" pitchFamily="49" typeface="Courier New"/>
              </a:rPr>
              <a:t>showValues</a:t>
            </a:r>
            <a:r>
              <a:rPr altLang="en-PK" b="1" dirty="0" lang="en-US">
                <a:latin charset="0" panose="02070309020205020404" pitchFamily="49" typeface="Courier New"/>
              </a:rPr>
              <a:t>(numbers, SIZE);</a:t>
            </a:r>
          </a:p>
        </p:txBody>
      </p:sp>
      <p:pic>
        <p:nvPicPr>
          <p:cNvPr id="80900" name="Picture 3">
            <a:extLst>
              <a:ext uri="{FF2B5EF4-FFF2-40B4-BE49-F238E27FC236}">
                <a16:creationId xmlns:a16="http://schemas.microsoft.com/office/drawing/2014/main" id="{99B96073-20AD-455D-B2E7-9E1EAA3041A0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 id="7"/>
                                        <p:tgtEl>
                                          <p:spTgt spid="706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6F3CA06-6D01-435B-9E10-983C875B3C86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/>
              <a:t>Arrays Decay to Pointers</a:t>
            </a:r>
          </a:p>
        </p:txBody>
      </p:sp>
      <p:pic>
        <p:nvPicPr>
          <p:cNvPr descr="0902sowc copy" id="81923" name="Picture 3">
            <a:extLst>
              <a:ext uri="{FF2B5EF4-FFF2-40B4-BE49-F238E27FC236}">
                <a16:creationId xmlns:a16="http://schemas.microsoft.com/office/drawing/2014/main" id="{7DD2AD11-762C-4133-8CA9-EE7C3273BEDF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2046288"/>
            <a:ext cx="76962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Text Box 4">
            <a:extLst>
              <a:ext uri="{FF2B5EF4-FFF2-40B4-BE49-F238E27FC236}">
                <a16:creationId xmlns:a16="http://schemas.microsoft.com/office/drawing/2014/main" id="{C878EB86-5A6D-4EC7-BF55-8D6808BEED45}"/>
              </a:ext>
            </a:extLst>
          </p:cNvPr>
          <p:cNvSpPr txBox="1">
            <a:spLocks noChangeArrowheads="1"/>
          </p:cNvSpPr>
          <p:nvPr/>
        </p:nvSpPr>
        <p:spPr>
          <a:xfrm>
            <a:off x="3429000" y="1752600"/>
            <a:ext cx="5410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altLang="en-PK" lang="en-US">
                <a:latin charset="0" panose="020B0604020202020204" pitchFamily="34" typeface="Arial"/>
              </a:rPr>
              <a:t>The </a:t>
            </a:r>
            <a:r>
              <a:rPr altLang="en-PK" b="1" lang="en-US">
                <a:solidFill>
                  <a:srgbClr val="0070C0"/>
                </a:solidFill>
                <a:latin charset="0" panose="02070309020205020404" pitchFamily="49" typeface="Courier New"/>
              </a:rPr>
              <a:t>values</a:t>
            </a:r>
            <a:r>
              <a:rPr altLang="en-PK" lang="en-US">
                <a:latin charset="0" panose="020B0604020202020204" pitchFamily="34" typeface="Arial"/>
              </a:rPr>
              <a:t> parameter, in the </a:t>
            </a:r>
            <a:r>
              <a:rPr altLang="en-PK" b="1" lang="en-US">
                <a:solidFill>
                  <a:srgbClr val="0070C0"/>
                </a:solidFill>
                <a:latin charset="0" panose="02070309020205020404" pitchFamily="49" typeface="Courier New"/>
              </a:rPr>
              <a:t>showValues</a:t>
            </a:r>
            <a:r>
              <a:rPr altLang="en-PK" lang="en-US">
                <a:latin charset="0" panose="020B0604020202020204" pitchFamily="34" typeface="Arial"/>
              </a:rPr>
              <a:t> function, points to the </a:t>
            </a:r>
            <a:r>
              <a:rPr altLang="en-PK" b="1" lang="en-US">
                <a:solidFill>
                  <a:srgbClr val="0070C0"/>
                </a:solidFill>
                <a:latin charset="0" panose="02070309020205020404" pitchFamily="49" typeface="Courier New"/>
              </a:rPr>
              <a:t>numbers</a:t>
            </a:r>
            <a:r>
              <a:rPr altLang="en-PK" lang="en-US">
                <a:latin charset="0" panose="020B0604020202020204" pitchFamily="34" typeface="Arial"/>
              </a:rPr>
              <a:t> array.</a:t>
            </a:r>
          </a:p>
        </p:txBody>
      </p:sp>
      <p:sp>
        <p:nvSpPr>
          <p:cNvPr id="81925" name="Text Box 5">
            <a:extLst>
              <a:ext uri="{FF2B5EF4-FFF2-40B4-BE49-F238E27FC236}">
                <a16:creationId xmlns:a16="http://schemas.microsoft.com/office/drawing/2014/main" id="{F69DE1E1-5214-43B0-92BC-D85E493A4D7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724400"/>
            <a:ext cx="373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altLang="en-PK" lang="en-US">
                <a:latin charset="0" panose="020B0604020202020204" pitchFamily="34" typeface="Arial"/>
              </a:rPr>
              <a:t>C++ automatically stores the address of </a:t>
            </a:r>
            <a:r>
              <a:rPr altLang="en-PK" b="1" lang="en-US">
                <a:solidFill>
                  <a:srgbClr val="0070C0"/>
                </a:solidFill>
                <a:latin charset="0" panose="02070309020205020404" pitchFamily="49" typeface="Courier New"/>
              </a:rPr>
              <a:t>numbers</a:t>
            </a:r>
            <a:r>
              <a:rPr altLang="en-PK" lang="en-US">
                <a:latin charset="0" panose="020B0604020202020204" pitchFamily="34" typeface="Arial"/>
              </a:rPr>
              <a:t> in the </a:t>
            </a:r>
            <a:r>
              <a:rPr altLang="en-PK" b="1" lang="en-US">
                <a:solidFill>
                  <a:srgbClr val="0070C0"/>
                </a:solidFill>
                <a:latin charset="0" panose="02070309020205020404" pitchFamily="49" typeface="Courier New"/>
              </a:rPr>
              <a:t>values</a:t>
            </a:r>
            <a:r>
              <a:rPr altLang="en-PK" lang="en-US">
                <a:latin charset="0" panose="020B0604020202020204" pitchFamily="34" typeface="Arial"/>
              </a:rPr>
              <a:t> parameter.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478F5844-08F1-4787-85FB-065A56C09BD9}"/>
              </a:ext>
            </a:extLst>
          </p:cNvPr>
          <p:cNvSpPr/>
          <p:nvPr/>
        </p:nvSpPr>
        <p:spPr>
          <a:xfrm>
            <a:off x="-42243" y="-380947"/>
            <a:ext cx="4544768" cy="3196981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endParaRPr dirty="0" lang="en-US" sz="2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dirty="0" lang="en-US" sz="2400">
                <a:solidFill>
                  <a:schemeClr val="tx1"/>
                </a:solidFill>
              </a:rPr>
              <a:t>Arrays passed by value </a:t>
            </a:r>
            <a:r>
              <a:rPr b="1" dirty="0" lang="en-US" sz="2400">
                <a:solidFill>
                  <a:srgbClr val="FF0000"/>
                </a:solidFill>
              </a:rPr>
              <a:t>decay into a pointer.</a:t>
            </a:r>
          </a:p>
          <a:p>
            <a:pPr algn="ctr">
              <a:defRPr/>
            </a:pPr>
            <a:r>
              <a:rPr b="1" dirty="0" lang="en-US" sz="2400">
                <a:solidFill>
                  <a:srgbClr val="FF0000"/>
                </a:solidFill>
              </a:rPr>
              <a:t>Cannot find size using </a:t>
            </a:r>
            <a:r>
              <a:rPr b="1" dirty="0" err="1" lang="en-US" sz="2400">
                <a:solidFill>
                  <a:srgbClr val="FF0000"/>
                </a:solidFill>
              </a:rPr>
              <a:t>sizeof</a:t>
            </a:r>
            <a:r>
              <a:rPr b="1" dirty="0" lang="en-US" sz="2400">
                <a:solidFill>
                  <a:srgbClr val="FF0000"/>
                </a:solidFill>
              </a:rPr>
              <a:t>() </a:t>
            </a:r>
            <a:r>
              <a:rPr dirty="0" lang="en-US" sz="2400">
                <a:solidFill>
                  <a:schemeClr val="tx1"/>
                </a:solidFill>
              </a:rPr>
              <a:t>and must pass size as a function parameter</a:t>
            </a: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6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8FFD43E3-A8BD-4B92-9014-7C173A903F3E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/>
              <a:t>Arrays Decay to Pointers</a:t>
            </a:r>
          </a:p>
        </p:txBody>
      </p:sp>
      <p:pic>
        <p:nvPicPr>
          <p:cNvPr descr="0902sowc copy" id="82947" name="Picture 3">
            <a:extLst>
              <a:ext uri="{FF2B5EF4-FFF2-40B4-BE49-F238E27FC236}">
                <a16:creationId xmlns:a16="http://schemas.microsoft.com/office/drawing/2014/main" id="{7D90A500-8DBF-420B-AB94-56943F8CC721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2046288"/>
            <a:ext cx="76962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Text Box 4">
            <a:extLst>
              <a:ext uri="{FF2B5EF4-FFF2-40B4-BE49-F238E27FC236}">
                <a16:creationId xmlns:a16="http://schemas.microsoft.com/office/drawing/2014/main" id="{63BDBCED-D6CC-4C51-9451-49020485DC1F}"/>
              </a:ext>
            </a:extLst>
          </p:cNvPr>
          <p:cNvSpPr txBox="1">
            <a:spLocks noChangeArrowheads="1"/>
          </p:cNvSpPr>
          <p:nvPr/>
        </p:nvSpPr>
        <p:spPr>
          <a:xfrm>
            <a:off x="3429000" y="1752600"/>
            <a:ext cx="5410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altLang="en-PK" lang="en-US">
                <a:latin charset="0" panose="020B0604020202020204" pitchFamily="34" typeface="Arial"/>
              </a:rPr>
              <a:t>The </a:t>
            </a:r>
            <a:r>
              <a:rPr altLang="en-PK" b="1" lang="en-US">
                <a:solidFill>
                  <a:srgbClr val="0070C0"/>
                </a:solidFill>
                <a:latin charset="0" panose="02070309020205020404" pitchFamily="49" typeface="Courier New"/>
              </a:rPr>
              <a:t>values</a:t>
            </a:r>
            <a:r>
              <a:rPr altLang="en-PK" lang="en-US">
                <a:latin charset="0" panose="020B0604020202020204" pitchFamily="34" typeface="Arial"/>
              </a:rPr>
              <a:t> parameter, in the </a:t>
            </a:r>
            <a:r>
              <a:rPr altLang="en-PK" b="1" lang="en-US">
                <a:solidFill>
                  <a:srgbClr val="0070C0"/>
                </a:solidFill>
                <a:latin charset="0" panose="02070309020205020404" pitchFamily="49" typeface="Courier New"/>
              </a:rPr>
              <a:t>showValues</a:t>
            </a:r>
            <a:r>
              <a:rPr altLang="en-PK" lang="en-US">
                <a:latin charset="0" panose="020B0604020202020204" pitchFamily="34" typeface="Arial"/>
              </a:rPr>
              <a:t> function, points to the </a:t>
            </a:r>
            <a:r>
              <a:rPr altLang="en-PK" b="1" lang="en-US">
                <a:solidFill>
                  <a:srgbClr val="0070C0"/>
                </a:solidFill>
                <a:latin charset="0" panose="02070309020205020404" pitchFamily="49" typeface="Courier New"/>
              </a:rPr>
              <a:t>numbers</a:t>
            </a:r>
            <a:r>
              <a:rPr altLang="en-PK" lang="en-US">
                <a:latin charset="0" panose="020B0604020202020204" pitchFamily="34" typeface="Arial"/>
              </a:rPr>
              <a:t> array.</a:t>
            </a:r>
          </a:p>
        </p:txBody>
      </p:sp>
      <p:sp>
        <p:nvSpPr>
          <p:cNvPr id="82949" name="Text Box 5">
            <a:extLst>
              <a:ext uri="{FF2B5EF4-FFF2-40B4-BE49-F238E27FC236}">
                <a16:creationId xmlns:a16="http://schemas.microsoft.com/office/drawing/2014/main" id="{1E415777-C549-4B5F-A53A-A30C59D851E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724400"/>
            <a:ext cx="373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altLang="en-PK" lang="en-US">
                <a:latin charset="0" panose="020B0604020202020204" pitchFamily="34" typeface="Arial"/>
              </a:rPr>
              <a:t>C++ automatically stores the address of </a:t>
            </a:r>
            <a:r>
              <a:rPr altLang="en-PK" b="1" lang="en-US">
                <a:solidFill>
                  <a:srgbClr val="0070C0"/>
                </a:solidFill>
                <a:latin charset="0" panose="02070309020205020404" pitchFamily="49" typeface="Courier New"/>
              </a:rPr>
              <a:t>numbers</a:t>
            </a:r>
            <a:r>
              <a:rPr altLang="en-PK" lang="en-US">
                <a:latin charset="0" panose="020B0604020202020204" pitchFamily="34" typeface="Arial"/>
              </a:rPr>
              <a:t> in the </a:t>
            </a:r>
            <a:r>
              <a:rPr altLang="en-PK" b="1" lang="en-US">
                <a:solidFill>
                  <a:srgbClr val="0070C0"/>
                </a:solidFill>
                <a:latin charset="0" panose="02070309020205020404" pitchFamily="49" typeface="Courier New"/>
              </a:rPr>
              <a:t>values</a:t>
            </a:r>
            <a:r>
              <a:rPr altLang="en-PK" lang="en-US">
                <a:latin charset="0" panose="020B0604020202020204" pitchFamily="34" typeface="Arial"/>
              </a:rPr>
              <a:t> parameter.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3DA9CCBC-D6E0-47F2-96B6-14610EFB3916}"/>
              </a:ext>
            </a:extLst>
          </p:cNvPr>
          <p:cNvSpPr/>
          <p:nvPr/>
        </p:nvSpPr>
        <p:spPr>
          <a:xfrm>
            <a:off x="4572000" y="92075"/>
            <a:ext cx="4545013" cy="3197225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endParaRPr dirty="0" lang="en-US" sz="2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dirty="0" lang="en-US" sz="2400">
                <a:solidFill>
                  <a:schemeClr val="tx1"/>
                </a:solidFill>
              </a:rPr>
              <a:t>Using </a:t>
            </a:r>
            <a:r>
              <a:rPr dirty="0" err="1" lang="en-US" sz="2400">
                <a:solidFill>
                  <a:schemeClr val="tx1"/>
                </a:solidFill>
              </a:rPr>
              <a:t>sizeof</a:t>
            </a:r>
            <a:r>
              <a:rPr dirty="0" lang="en-US" sz="2400">
                <a:solidFill>
                  <a:schemeClr val="tx1"/>
                </a:solidFill>
              </a:rPr>
              <a:t>() on </a:t>
            </a:r>
            <a:r>
              <a:rPr b="1" dirty="0" lang="en-US" sz="2400">
                <a:solidFill>
                  <a:srgbClr val="FF0000"/>
                </a:solidFill>
              </a:rPr>
              <a:t>an array passed by value to a function</a:t>
            </a:r>
            <a:r>
              <a:rPr dirty="0" lang="en-US" sz="2400">
                <a:solidFill>
                  <a:schemeClr val="tx1"/>
                </a:solidFill>
              </a:rPr>
              <a:t> will return the </a:t>
            </a:r>
            <a:r>
              <a:rPr b="1" dirty="0" lang="en-US" sz="2400">
                <a:solidFill>
                  <a:srgbClr val="FF0000"/>
                </a:solidFill>
              </a:rPr>
              <a:t>size of the pointer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6AD87EB4-1869-412B-8217-DB8795093FEA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Comparing Pointers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E3CAEA6A-6D49-443E-9E5B-3A41AFBC98D2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833563"/>
            <a:ext cx="9353550" cy="4351337"/>
          </a:xfrm>
        </p:spPr>
        <p:txBody>
          <a:bodyPr numCol="1"/>
          <a:lstStyle/>
          <a:p>
            <a:pPr>
              <a:lnSpc>
                <a:spcPct val="85000"/>
              </a:lnSpc>
            </a:pPr>
            <a:r>
              <a:rPr altLang="en-PK" lang="en-US"/>
              <a:t>Relational operators (</a:t>
            </a:r>
            <a:r>
              <a:rPr altLang="en-PK" lang="en-US">
                <a:latin charset="0" panose="02070309020205020404" pitchFamily="49" typeface="Courier New"/>
              </a:rPr>
              <a:t>&lt;</a:t>
            </a:r>
            <a:r>
              <a:rPr altLang="en-PK" lang="en-US"/>
              <a:t>, </a:t>
            </a:r>
            <a:r>
              <a:rPr altLang="en-PK" lang="en-US">
                <a:latin charset="0" panose="02070309020205020404" pitchFamily="49" typeface="Courier New"/>
              </a:rPr>
              <a:t>&gt;=</a:t>
            </a:r>
            <a:r>
              <a:rPr altLang="en-PK" lang="en-US"/>
              <a:t>, etc.) </a:t>
            </a:r>
            <a:r>
              <a:rPr altLang="en-PK" lang="en-US">
                <a:solidFill>
                  <a:srgbClr val="0070C0"/>
                </a:solidFill>
              </a:rPr>
              <a:t>can be used to compare addresses in pointers</a:t>
            </a:r>
          </a:p>
          <a:p>
            <a:pPr>
              <a:lnSpc>
                <a:spcPct val="85000"/>
              </a:lnSpc>
            </a:pPr>
            <a:endParaRPr altLang="en-PK" lang="en-US">
              <a:solidFill>
                <a:srgbClr val="0070C0"/>
              </a:solidFill>
            </a:endParaRPr>
          </a:p>
          <a:p>
            <a:pPr>
              <a:lnSpc>
                <a:spcPct val="85000"/>
              </a:lnSpc>
            </a:pPr>
            <a:r>
              <a:rPr altLang="en-PK" lang="en-US"/>
              <a:t>Comparing addresses </a:t>
            </a:r>
            <a:r>
              <a:rPr altLang="en-PK" lang="en-US" u="sng">
                <a:solidFill>
                  <a:srgbClr val="0070C0"/>
                </a:solidFill>
              </a:rPr>
              <a:t>in</a:t>
            </a:r>
            <a:r>
              <a:rPr altLang="en-PK" lang="en-US"/>
              <a:t> pointers is not the same as comparing contents </a:t>
            </a:r>
            <a:r>
              <a:rPr altLang="en-PK" lang="en-US" u="sng">
                <a:solidFill>
                  <a:srgbClr val="0070C0"/>
                </a:solidFill>
              </a:rPr>
              <a:t>pointed at by</a:t>
            </a:r>
            <a:r>
              <a:rPr altLang="en-PK" lang="en-US">
                <a:solidFill>
                  <a:srgbClr val="0070C0"/>
                </a:solidFill>
              </a:rPr>
              <a:t> </a:t>
            </a:r>
            <a:r>
              <a:rPr altLang="en-PK" lang="en-US"/>
              <a:t>pointers:</a:t>
            </a:r>
          </a:p>
          <a:p>
            <a:pPr>
              <a:lnSpc>
                <a:spcPct val="85000"/>
              </a:lnSpc>
            </a:pPr>
            <a:endParaRPr altLang="en-PK" lang="en-US"/>
          </a:p>
          <a:p>
            <a:pPr lvl="1">
              <a:lnSpc>
                <a:spcPct val="85000"/>
              </a:lnSpc>
              <a:buFontTx/>
              <a:buNone/>
            </a:pPr>
            <a:r>
              <a:rPr altLang="en-PK" lang="en-US"/>
              <a:t>	</a:t>
            </a:r>
            <a:r>
              <a:rPr altLang="en-PK" b="1" lang="en-US">
                <a:latin charset="0" panose="02070309020205020404" pitchFamily="49" typeface="Courier New"/>
              </a:rPr>
              <a:t>if (ptr1 </a:t>
            </a:r>
            <a:r>
              <a:rPr altLang="en-PK" b="1" lang="en-US">
                <a:solidFill>
                  <a:srgbClr val="FF0000"/>
                </a:solidFill>
                <a:latin charset="0" panose="02070309020205020404" pitchFamily="49" typeface="Courier New"/>
              </a:rPr>
              <a:t>==</a:t>
            </a:r>
            <a:r>
              <a:rPr altLang="en-PK" b="1" lang="en-US">
                <a:latin charset="0" panose="02070309020205020404" pitchFamily="49" typeface="Courier New"/>
              </a:rPr>
              <a:t> ptr2) </a:t>
            </a:r>
            <a:r>
              <a:rPr altLang="en-PK" lang="en-US" sz="2400">
                <a:latin charset="0" panose="02070309020205020404" pitchFamily="49" typeface="Courier New"/>
              </a:rPr>
              <a:t>// compares addresses</a:t>
            </a:r>
            <a:endParaRPr altLang="en-PK" lang="en-US">
              <a:latin charset="0" panose="02070309020205020404" pitchFamily="49" typeface="Courier New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altLang="en-PK" b="1" lang="en-US">
                <a:latin charset="0" panose="02070309020205020404" pitchFamily="49" typeface="Courier New"/>
              </a:rPr>
              <a:t>	if (</a:t>
            </a:r>
            <a:r>
              <a:rPr altLang="en-PK" b="1" lang="en-US">
                <a:solidFill>
                  <a:srgbClr val="FF0000"/>
                </a:solidFill>
                <a:latin charset="0" panose="02070309020205020404" pitchFamily="49" typeface="Courier New"/>
              </a:rPr>
              <a:t>*</a:t>
            </a:r>
            <a:r>
              <a:rPr altLang="en-PK" b="1" lang="en-US">
                <a:latin charset="0" panose="02070309020205020404" pitchFamily="49" typeface="Courier New"/>
              </a:rPr>
              <a:t>ptr1 </a:t>
            </a:r>
            <a:r>
              <a:rPr altLang="en-PK" b="1" lang="en-US">
                <a:solidFill>
                  <a:srgbClr val="FF0000"/>
                </a:solidFill>
                <a:latin charset="0" panose="02070309020205020404" pitchFamily="49" typeface="Courier New"/>
              </a:rPr>
              <a:t>==</a:t>
            </a:r>
            <a:r>
              <a:rPr altLang="en-PK" b="1" lang="en-US">
                <a:latin charset="0" panose="02070309020205020404" pitchFamily="49" typeface="Courier New"/>
              </a:rPr>
              <a:t> </a:t>
            </a:r>
            <a:r>
              <a:rPr altLang="en-PK" b="1" lang="en-US">
                <a:solidFill>
                  <a:srgbClr val="FF0000"/>
                </a:solidFill>
                <a:latin charset="0" panose="02070309020205020404" pitchFamily="49" typeface="Courier New"/>
              </a:rPr>
              <a:t>*</a:t>
            </a:r>
            <a:r>
              <a:rPr altLang="en-PK" b="1" lang="en-US">
                <a:latin charset="0" panose="02070309020205020404" pitchFamily="49" typeface="Courier New"/>
              </a:rPr>
              <a:t>ptr2</a:t>
            </a:r>
            <a:r>
              <a:rPr altLang="en-PK" lang="en-US">
                <a:latin charset="0" panose="02070309020205020404" pitchFamily="49" typeface="Courier New"/>
              </a:rPr>
              <a:t>) </a:t>
            </a:r>
            <a:r>
              <a:rPr altLang="en-PK" lang="en-US" sz="2400">
                <a:latin charset="0" panose="02070309020205020404" pitchFamily="49" typeface="Courier New"/>
              </a:rPr>
              <a:t>// compares contents</a:t>
            </a:r>
            <a:endParaRPr altLang="en-PK" lang="en-US"/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100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100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100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Comparing Pointers</a:t>
            </a:r>
          </a:p>
        </p:txBody>
      </p:sp>
      <p:sp>
        <p:nvSpPr>
          <p:cNvPr id="385027" name="Rectangle 3"/>
          <p:cNvSpPr>
            <a:spLocks noChangeArrowheads="1"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dirty="0" lang="en-US"/>
              <a:t>If one address comes </a:t>
            </a:r>
            <a:r>
              <a:rPr dirty="0" lang="en-US">
                <a:solidFill>
                  <a:srgbClr val="0070C0"/>
                </a:solidFill>
              </a:rPr>
              <a:t>before</a:t>
            </a:r>
            <a:r>
              <a:rPr dirty="0" lang="en-US"/>
              <a:t> another address in memory, the first address is considered </a:t>
            </a:r>
            <a:r>
              <a:rPr dirty="0" lang="en-US">
                <a:solidFill>
                  <a:srgbClr val="0070C0"/>
                </a:solidFill>
              </a:rPr>
              <a:t>less</a:t>
            </a:r>
            <a:r>
              <a:rPr dirty="0" lang="en-US"/>
              <a:t> than the second address.</a:t>
            </a:r>
          </a:p>
          <a:p>
            <a:pPr algn="just">
              <a:buNone/>
            </a:pPr>
            <a:endParaRPr dirty="0" lang="en-US"/>
          </a:p>
          <a:p>
            <a:pPr algn="just"/>
            <a:r>
              <a:rPr dirty="0" lang="en-US"/>
              <a:t>In an array, elements are stored in </a:t>
            </a:r>
            <a:r>
              <a:rPr dirty="0" lang="en-US">
                <a:solidFill>
                  <a:srgbClr val="0070C0"/>
                </a:solidFill>
              </a:rPr>
              <a:t>consecutive memory locations</a:t>
            </a:r>
            <a:r>
              <a:rPr dirty="0" lang="en-US"/>
              <a:t>, E.g., address of </a:t>
            </a:r>
            <a:r>
              <a:rPr dirty="0" err="1" lang="en-US"/>
              <a:t>Arr</a:t>
            </a:r>
            <a:r>
              <a:rPr dirty="0" lang="en-US"/>
              <a:t>[2] will be </a:t>
            </a:r>
            <a:r>
              <a:rPr dirty="0" lang="en-US">
                <a:solidFill>
                  <a:srgbClr val="0070C0"/>
                </a:solidFill>
              </a:rPr>
              <a:t>smaller</a:t>
            </a:r>
            <a:r>
              <a:rPr dirty="0" lang="en-US"/>
              <a:t> than the address of </a:t>
            </a:r>
            <a:r>
              <a:rPr dirty="0" err="1" lang="en-US"/>
              <a:t>Arr</a:t>
            </a:r>
            <a:r>
              <a:rPr dirty="0" lang="en-US"/>
              <a:t>[3] etc.</a:t>
            </a:r>
          </a:p>
        </p:txBody>
      </p:sp>
    </p:spTree>
    <p:extLst>
      <p:ext uri="{BB962C8B-B14F-4D97-AF65-F5344CB8AC3E}">
        <p14:creationId xmlns:p14="http://schemas.microsoft.com/office/powerpoint/2010/main" val="605041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pPr eaLnBrk="1" hangingPunct="1">
              <a:defRPr/>
            </a:pPr>
            <a:r>
              <a:rPr dirty="0" lang="en-US" sz="3200">
                <a:cs typeface="+mj-cs"/>
              </a:rPr>
              <a:t>Accessing 1-Dimensional Array Using Pointers</a:t>
            </a:r>
          </a:p>
        </p:txBody>
      </p:sp>
      <p:sp>
        <p:nvSpPr>
          <p:cNvPr id="104451" name="Rectangle 3"/>
          <p:cNvSpPr>
            <a:spLocks noChangeArrowheads="1"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 numCol="1"/>
          <a:lstStyle/>
          <a:p>
            <a:pPr eaLnBrk="1" hangingPunct="1">
              <a:lnSpc>
                <a:spcPct val="90000"/>
              </a:lnSpc>
              <a:defRPr/>
            </a:pPr>
            <a:r>
              <a:rPr dirty="0" lang="en-US" sz="2000">
                <a:cs typeface="+mn-cs"/>
              </a:rPr>
              <a:t>We know, </a:t>
            </a:r>
            <a:r>
              <a:rPr b="1" dirty="0" lang="en-US" sz="2000" u="sng">
                <a:solidFill>
                  <a:srgbClr val="0070C0"/>
                </a:solidFill>
                <a:cs typeface="+mn-cs"/>
              </a:rPr>
              <a:t>Array name</a:t>
            </a:r>
            <a:r>
              <a:rPr b="1" dirty="0" lang="en-US" sz="2000">
                <a:solidFill>
                  <a:srgbClr val="0070C0"/>
                </a:solidFill>
                <a:cs typeface="+mn-cs"/>
              </a:rPr>
              <a:t> </a:t>
            </a:r>
            <a:r>
              <a:rPr dirty="0" lang="en-US" sz="2000">
                <a:cs typeface="+mn-cs"/>
              </a:rPr>
              <a:t>denotes the </a:t>
            </a:r>
            <a:r>
              <a:rPr b="1" dirty="0" lang="en-US" sz="2000">
                <a:solidFill>
                  <a:srgbClr val="0070C0"/>
                </a:solidFill>
                <a:cs typeface="+mn-cs"/>
              </a:rPr>
              <a:t>memory address </a:t>
            </a:r>
            <a:r>
              <a:rPr dirty="0" lang="en-US" sz="2000">
                <a:cs typeface="+mn-cs"/>
              </a:rPr>
              <a:t>of its first slot.</a:t>
            </a:r>
          </a:p>
          <a:p>
            <a:pPr eaLnBrk="1" hangingPunct="1" lvl="1">
              <a:lnSpc>
                <a:spcPct val="90000"/>
              </a:lnSpc>
              <a:defRPr/>
            </a:pPr>
            <a:r>
              <a:rPr dirty="0" lang="en-US" sz="1800"/>
              <a:t>Example:</a:t>
            </a:r>
          </a:p>
          <a:p>
            <a:pPr eaLnBrk="1" hangingPunct="1" indent="0" lvl="2" marL="914400">
              <a:lnSpc>
                <a:spcPct val="90000"/>
              </a:lnSpc>
              <a:buNone/>
              <a:defRPr/>
            </a:pPr>
            <a:r>
              <a:rPr b="1" dirty="0" lang="en-US" sz="18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int List [ 50 ];</a:t>
            </a:r>
          </a:p>
          <a:p>
            <a:pPr eaLnBrk="1" hangingPunct="1" indent="0" lvl="2" marL="914400">
              <a:lnSpc>
                <a:spcPct val="90000"/>
              </a:lnSpc>
              <a:buNone/>
              <a:defRPr/>
            </a:pPr>
            <a:r>
              <a:rPr b="1" dirty="0" err="1" lang="en-US" sz="18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int</a:t>
            </a:r>
            <a:r>
              <a:rPr b="1" dirty="0" lang="en-US" sz="18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*Pointer;</a:t>
            </a:r>
          </a:p>
          <a:p>
            <a:pPr eaLnBrk="1" hangingPunct="1" indent="0" lvl="2" marL="914400">
              <a:lnSpc>
                <a:spcPct val="90000"/>
              </a:lnSpc>
              <a:buNone/>
              <a:defRPr/>
            </a:pPr>
            <a:r>
              <a:rPr b="1" dirty="0" lang="en-US" sz="18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Pointer = List;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dirty="0" lang="en-US" sz="2000">
                <a:cs typeface="+mn-cs"/>
              </a:rPr>
              <a:t>Other slots of the </a:t>
            </a:r>
            <a:r>
              <a:rPr b="1" dirty="0" lang="en-US" sz="2000">
                <a:solidFill>
                  <a:srgbClr val="0070C0"/>
                </a:solidFill>
                <a:cs typeface="+mn-cs"/>
              </a:rPr>
              <a:t>Array (List [50]) </a:t>
            </a:r>
            <a:r>
              <a:rPr dirty="0" lang="en-US" sz="2000">
                <a:cs typeface="+mn-cs"/>
              </a:rPr>
              <a:t>can be accessed using by performing </a:t>
            </a:r>
            <a:r>
              <a:rPr b="1" dirty="0" lang="en-US" sz="2000">
                <a:solidFill>
                  <a:srgbClr val="0070C0"/>
                </a:solidFill>
                <a:cs typeface="+mn-cs"/>
              </a:rPr>
              <a:t>Arithmetic operations</a:t>
            </a:r>
            <a:r>
              <a:rPr b="1" dirty="0" lang="en-US" sz="2000">
                <a:solidFill>
                  <a:srgbClr val="B80000"/>
                </a:solidFill>
                <a:cs typeface="+mn-cs"/>
              </a:rPr>
              <a:t> </a:t>
            </a:r>
            <a:r>
              <a:rPr dirty="0" lang="en-US" sz="2000">
                <a:cs typeface="+mn-cs"/>
              </a:rPr>
              <a:t>on</a:t>
            </a:r>
            <a:r>
              <a:rPr dirty="0" lang="en-US" sz="2000">
                <a:solidFill>
                  <a:srgbClr val="FF3300"/>
                </a:solidFill>
                <a:cs typeface="+mn-cs"/>
              </a:rPr>
              <a:t> </a:t>
            </a:r>
            <a:r>
              <a:rPr b="1" dirty="0" lang="en-US" sz="2000">
                <a:solidFill>
                  <a:srgbClr val="0070C0"/>
                </a:solidFill>
                <a:cs typeface="+mn-cs"/>
              </a:rPr>
              <a:t>Pointer</a:t>
            </a:r>
            <a:r>
              <a:rPr dirty="0" lang="en-US" sz="2000">
                <a:solidFill>
                  <a:srgbClr val="0070C0"/>
                </a:solidFill>
                <a:cs typeface="+mn-cs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dirty="0" lang="en-US" sz="2000">
                <a:cs typeface="+mn-cs"/>
              </a:rPr>
              <a:t>For example the address of </a:t>
            </a:r>
            <a:r>
              <a:rPr b="1" dirty="0" lang="en-US" sz="2000">
                <a:solidFill>
                  <a:srgbClr val="0070C0"/>
                </a:solidFill>
                <a:cs typeface="+mn-cs"/>
              </a:rPr>
              <a:t>(element 4</a:t>
            </a:r>
            <a:r>
              <a:rPr b="1" baseline="30000" dirty="0" lang="en-US" sz="2000">
                <a:solidFill>
                  <a:srgbClr val="0070C0"/>
                </a:solidFill>
                <a:cs typeface="+mn-cs"/>
              </a:rPr>
              <a:t>th</a:t>
            </a:r>
            <a:r>
              <a:rPr b="1" dirty="0" lang="en-US" sz="2000">
                <a:solidFill>
                  <a:srgbClr val="0070C0"/>
                </a:solidFill>
                <a:cs typeface="+mn-cs"/>
              </a:rPr>
              <a:t>)</a:t>
            </a:r>
            <a:r>
              <a:rPr dirty="0" lang="en-US" sz="2000">
                <a:solidFill>
                  <a:srgbClr val="0070C0"/>
                </a:solidFill>
                <a:cs typeface="+mn-cs"/>
              </a:rPr>
              <a:t> </a:t>
            </a:r>
            <a:r>
              <a:rPr dirty="0" lang="en-US" sz="2000">
                <a:cs typeface="+mn-cs"/>
              </a:rPr>
              <a:t>can be accessed using:-</a:t>
            </a:r>
          </a:p>
          <a:p>
            <a:pPr eaLnBrk="1" hangingPunct="1" indent="0" lvl="1" marL="457200">
              <a:lnSpc>
                <a:spcPct val="90000"/>
              </a:lnSpc>
              <a:buNone/>
              <a:defRPr/>
            </a:pPr>
            <a:r>
              <a:rPr b="1" dirty="0" err="1" lang="en-US" sz="18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int</a:t>
            </a:r>
            <a:r>
              <a:rPr b="1" dirty="0" lang="en-US" sz="18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*Value = Pointer + 3;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dirty="0" lang="en-US" sz="2000">
                <a:cs typeface="+mn-cs"/>
              </a:rPr>
              <a:t>The value of </a:t>
            </a:r>
            <a:r>
              <a:rPr b="1" dirty="0" lang="en-US" sz="2000" u="sng">
                <a:solidFill>
                  <a:srgbClr val="0070C0"/>
                </a:solidFill>
                <a:cs typeface="+mn-cs"/>
              </a:rPr>
              <a:t>(element 4</a:t>
            </a:r>
            <a:r>
              <a:rPr b="1" baseline="30000" dirty="0" lang="en-US" sz="2000" u="sng">
                <a:solidFill>
                  <a:srgbClr val="0070C0"/>
                </a:solidFill>
                <a:cs typeface="+mn-cs"/>
              </a:rPr>
              <a:t>th</a:t>
            </a:r>
            <a:r>
              <a:rPr b="1" dirty="0" lang="en-US" sz="2000" u="sng">
                <a:solidFill>
                  <a:srgbClr val="0070C0"/>
                </a:solidFill>
                <a:cs typeface="+mn-cs"/>
              </a:rPr>
              <a:t>)</a:t>
            </a:r>
            <a:r>
              <a:rPr dirty="0" lang="en-US" sz="2000" u="sng">
                <a:solidFill>
                  <a:srgbClr val="0070C0"/>
                </a:solidFill>
                <a:cs typeface="+mn-cs"/>
              </a:rPr>
              <a:t> </a:t>
            </a:r>
            <a:r>
              <a:rPr dirty="0" lang="en-US" sz="2000">
                <a:cs typeface="+mn-cs"/>
              </a:rPr>
              <a:t>can be accessed using:-</a:t>
            </a:r>
          </a:p>
          <a:p>
            <a:pPr indent="0" lvl="1" marL="457200">
              <a:lnSpc>
                <a:spcPct val="90000"/>
              </a:lnSpc>
              <a:buNone/>
              <a:defRPr/>
            </a:pPr>
            <a:r>
              <a:rPr b="1" dirty="0" err="1" lang="en-US" sz="18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int</a:t>
            </a:r>
            <a:r>
              <a:rPr b="1" dirty="0" lang="en-US" sz="18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Value = *(Pointer + 3);</a:t>
            </a:r>
          </a:p>
          <a:p>
            <a:pPr eaLnBrk="1" hangingPunct="1" lvl="1">
              <a:lnSpc>
                <a:spcPct val="90000"/>
              </a:lnSpc>
              <a:defRPr/>
            </a:pPr>
            <a:endParaRPr dirty="0" lang="en-US" sz="1800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>
          <a:xfrm>
            <a:off x="6530550" y="1331100"/>
            <a:ext cx="2514600" cy="44958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numCol="1" wrap="none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endParaRPr altLang="fr-FR" lang="fr-FR"/>
          </a:p>
        </p:txBody>
      </p:sp>
      <p:grpSp>
        <p:nvGrpSpPr>
          <p:cNvPr id="2" name="Group 5"/>
          <p:cNvGrpSpPr>
            <a:grpSpLocks/>
          </p:cNvGrpSpPr>
          <p:nvPr/>
        </p:nvGrpSpPr>
        <p:grpSpPr>
          <a:xfrm>
            <a:off x="6553200" y="1371600"/>
            <a:ext cx="2362200" cy="381000"/>
            <a:chOff x="4128" y="864"/>
            <a:chExt cx="1488" cy="240"/>
          </a:xfrm>
        </p:grpSpPr>
        <p:sp>
          <p:nvSpPr>
            <p:cNvPr id="5165" name="Text Box 6"/>
            <p:cNvSpPr txBox="1">
              <a:spLocks noChangeArrowheads="1"/>
            </p:cNvSpPr>
            <p:nvPr/>
          </p:nvSpPr>
          <p:spPr>
            <a:xfrm>
              <a:off x="4128" y="867"/>
              <a:ext cx="72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800"/>
                <a:t>Address</a:t>
              </a:r>
            </a:p>
          </p:txBody>
        </p:sp>
        <p:sp>
          <p:nvSpPr>
            <p:cNvPr id="5166" name="Text Box 7"/>
            <p:cNvSpPr txBox="1">
              <a:spLocks noChangeArrowheads="1"/>
            </p:cNvSpPr>
            <p:nvPr/>
          </p:nvSpPr>
          <p:spPr>
            <a:xfrm>
              <a:off x="4848" y="864"/>
              <a:ext cx="76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800"/>
                <a:t>Data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>
          <a:xfrm>
            <a:off x="6553200" y="1752600"/>
            <a:ext cx="2362200" cy="319088"/>
            <a:chOff x="4128" y="864"/>
            <a:chExt cx="1488" cy="201"/>
          </a:xfrm>
        </p:grpSpPr>
        <p:sp>
          <p:nvSpPr>
            <p:cNvPr id="5163" name="Text Box 9"/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980</a:t>
              </a:r>
            </a:p>
          </p:txBody>
        </p:sp>
        <p:sp>
          <p:nvSpPr>
            <p:cNvPr id="5164" name="Text Box 10"/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0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>
          <a:xfrm>
            <a:off x="6553200" y="2057400"/>
            <a:ext cx="2362200" cy="319088"/>
            <a:chOff x="4128" y="864"/>
            <a:chExt cx="1488" cy="201"/>
          </a:xfrm>
        </p:grpSpPr>
        <p:sp>
          <p:nvSpPr>
            <p:cNvPr id="5161" name="Text Box 12"/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984</a:t>
              </a:r>
            </a:p>
          </p:txBody>
        </p:sp>
        <p:sp>
          <p:nvSpPr>
            <p:cNvPr id="5162" name="Text Box 13"/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1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>
          <a:xfrm>
            <a:off x="6553200" y="2362200"/>
            <a:ext cx="2362200" cy="319088"/>
            <a:chOff x="4128" y="864"/>
            <a:chExt cx="1488" cy="201"/>
          </a:xfrm>
        </p:grpSpPr>
        <p:sp>
          <p:nvSpPr>
            <p:cNvPr id="5159" name="Text Box 15"/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988</a:t>
              </a:r>
            </a:p>
          </p:txBody>
        </p:sp>
        <p:sp>
          <p:nvSpPr>
            <p:cNvPr id="5160" name="Text Box 16"/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2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>
          <a:xfrm>
            <a:off x="6553200" y="2667000"/>
            <a:ext cx="2362200" cy="319088"/>
            <a:chOff x="4128" y="864"/>
            <a:chExt cx="1488" cy="201"/>
          </a:xfrm>
        </p:grpSpPr>
        <p:sp>
          <p:nvSpPr>
            <p:cNvPr id="5157" name="Text Box 18"/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992</a:t>
              </a:r>
            </a:p>
          </p:txBody>
        </p:sp>
        <p:sp>
          <p:nvSpPr>
            <p:cNvPr id="5158" name="Text Box 19"/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3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>
          <a:xfrm>
            <a:off x="6553200" y="2971800"/>
            <a:ext cx="2362200" cy="319088"/>
            <a:chOff x="4128" y="864"/>
            <a:chExt cx="1488" cy="201"/>
          </a:xfrm>
        </p:grpSpPr>
        <p:sp>
          <p:nvSpPr>
            <p:cNvPr id="5155" name="Text Box 21"/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996</a:t>
              </a:r>
            </a:p>
          </p:txBody>
        </p:sp>
        <p:sp>
          <p:nvSpPr>
            <p:cNvPr id="5156" name="Text Box 22"/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>
          <a:xfrm>
            <a:off x="6553200" y="3276600"/>
            <a:ext cx="2362200" cy="319088"/>
            <a:chOff x="4128" y="864"/>
            <a:chExt cx="1488" cy="201"/>
          </a:xfrm>
        </p:grpSpPr>
        <p:sp>
          <p:nvSpPr>
            <p:cNvPr id="5153" name="Text Box 24"/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1000</a:t>
              </a:r>
            </a:p>
          </p:txBody>
        </p:sp>
        <p:sp>
          <p:nvSpPr>
            <p:cNvPr id="5154" name="Text Box 25"/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5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>
          <a:xfrm>
            <a:off x="6553200" y="3581400"/>
            <a:ext cx="2362200" cy="319088"/>
            <a:chOff x="4128" y="864"/>
            <a:chExt cx="1488" cy="201"/>
          </a:xfrm>
        </p:grpSpPr>
        <p:sp>
          <p:nvSpPr>
            <p:cNvPr id="5151" name="Text Box 27"/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1004</a:t>
              </a:r>
            </a:p>
          </p:txBody>
        </p:sp>
        <p:sp>
          <p:nvSpPr>
            <p:cNvPr id="5152" name="Text Box 28"/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6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>
          <a:xfrm>
            <a:off x="6553200" y="3886200"/>
            <a:ext cx="2362200" cy="319088"/>
            <a:chOff x="4128" y="864"/>
            <a:chExt cx="1488" cy="201"/>
          </a:xfrm>
        </p:grpSpPr>
        <p:sp>
          <p:nvSpPr>
            <p:cNvPr id="5149" name="Text Box 30"/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1008</a:t>
              </a:r>
            </a:p>
          </p:txBody>
        </p:sp>
        <p:sp>
          <p:nvSpPr>
            <p:cNvPr id="5150" name="Text Box 31"/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7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>
          <a:xfrm>
            <a:off x="6553200" y="4191000"/>
            <a:ext cx="2362200" cy="319088"/>
            <a:chOff x="4128" y="864"/>
            <a:chExt cx="1488" cy="201"/>
          </a:xfrm>
        </p:grpSpPr>
        <p:sp>
          <p:nvSpPr>
            <p:cNvPr id="5147" name="Text Box 33"/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1012</a:t>
              </a:r>
            </a:p>
          </p:txBody>
        </p:sp>
        <p:sp>
          <p:nvSpPr>
            <p:cNvPr id="5148" name="Text Box 34"/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8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>
          <a:xfrm>
            <a:off x="6553200" y="5410202"/>
            <a:ext cx="2362200" cy="314326"/>
            <a:chOff x="4128" y="864"/>
            <a:chExt cx="1488" cy="198"/>
          </a:xfrm>
        </p:grpSpPr>
        <p:sp>
          <p:nvSpPr>
            <p:cNvPr id="5145" name="Text Box 36"/>
            <p:cNvSpPr txBox="1">
              <a:spLocks noChangeArrowheads="1"/>
            </p:cNvSpPr>
            <p:nvPr/>
          </p:nvSpPr>
          <p:spPr>
            <a:xfrm>
              <a:off x="4128" y="867"/>
              <a:ext cx="72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…</a:t>
              </a:r>
            </a:p>
          </p:txBody>
        </p:sp>
        <p:sp>
          <p:nvSpPr>
            <p:cNvPr id="5146" name="Text Box 37"/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Element 49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>
          <a:xfrm>
            <a:off x="6553200" y="4572000"/>
            <a:ext cx="2362200" cy="371475"/>
            <a:chOff x="4128" y="864"/>
            <a:chExt cx="1488" cy="234"/>
          </a:xfrm>
          <a:solidFill>
            <a:schemeClr val="bg2">
              <a:lumMod val="90000"/>
            </a:schemeClr>
          </a:solidFill>
        </p:grpSpPr>
        <p:sp>
          <p:nvSpPr>
            <p:cNvPr id="5143" name="Text Box 39"/>
            <p:cNvSpPr txBox="1">
              <a:spLocks noChangeArrowheads="1"/>
            </p:cNvSpPr>
            <p:nvPr/>
          </p:nvSpPr>
          <p:spPr>
            <a:xfrm>
              <a:off x="4128" y="867"/>
              <a:ext cx="720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800"/>
                <a:t>…</a:t>
              </a:r>
            </a:p>
          </p:txBody>
        </p:sp>
        <p:sp>
          <p:nvSpPr>
            <p:cNvPr id="5144" name="Text Box 40"/>
            <p:cNvSpPr txBox="1">
              <a:spLocks noChangeArrowheads="1"/>
            </p:cNvSpPr>
            <p:nvPr/>
          </p:nvSpPr>
          <p:spPr>
            <a:xfrm>
              <a:off x="4848" y="864"/>
              <a:ext cx="768" cy="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endParaRPr altLang="fr-FR" b="1" lang="fr-FR" sz="1600"/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>
          <a:xfrm>
            <a:off x="6553200" y="4953000"/>
            <a:ext cx="2362200" cy="371475"/>
            <a:chOff x="4128" y="864"/>
            <a:chExt cx="1488" cy="234"/>
          </a:xfrm>
          <a:solidFill>
            <a:schemeClr val="bg2">
              <a:lumMod val="90000"/>
            </a:schemeClr>
          </a:solidFill>
        </p:grpSpPr>
        <p:sp>
          <p:nvSpPr>
            <p:cNvPr id="5141" name="Text Box 42"/>
            <p:cNvSpPr txBox="1">
              <a:spLocks noChangeArrowheads="1"/>
            </p:cNvSpPr>
            <p:nvPr/>
          </p:nvSpPr>
          <p:spPr>
            <a:xfrm>
              <a:off x="4128" y="867"/>
              <a:ext cx="720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800"/>
                <a:t>…</a:t>
              </a:r>
            </a:p>
          </p:txBody>
        </p:sp>
        <p:sp>
          <p:nvSpPr>
            <p:cNvPr id="5142" name="Text Box 43"/>
            <p:cNvSpPr txBox="1">
              <a:spLocks noChangeArrowheads="1"/>
            </p:cNvSpPr>
            <p:nvPr/>
          </p:nvSpPr>
          <p:spPr>
            <a:xfrm>
              <a:off x="4848" y="864"/>
              <a:ext cx="768" cy="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endParaRPr altLang="fr-FR" b="1" lang="fr-FR" sz="1600"/>
            </a:p>
          </p:txBody>
        </p:sp>
      </p:grpSp>
      <p:sp>
        <p:nvSpPr>
          <p:cNvPr id="104492" name="Line 44"/>
          <p:cNvSpPr>
            <a:spLocks noChangeShapeType="1"/>
          </p:cNvSpPr>
          <p:nvPr/>
        </p:nvSpPr>
        <p:spPr>
          <a:xfrm flipV="1">
            <a:off x="3733800" y="1905000"/>
            <a:ext cx="2819400" cy="123825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len="med" type="triangle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04493" name="Line 45"/>
          <p:cNvSpPr>
            <a:spLocks noChangeShapeType="1"/>
          </p:cNvSpPr>
          <p:nvPr/>
        </p:nvSpPr>
        <p:spPr>
          <a:xfrm flipV="1">
            <a:off x="3733800" y="2819400"/>
            <a:ext cx="2819400" cy="152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len="med" type="triangle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04494" name="Line 46"/>
          <p:cNvSpPr>
            <a:spLocks noChangeShapeType="1"/>
          </p:cNvSpPr>
          <p:nvPr/>
        </p:nvSpPr>
        <p:spPr>
          <a:xfrm flipV="1">
            <a:off x="4267200" y="2895598"/>
            <a:ext cx="3581400" cy="167640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len="med" type="triangle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739764799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" nodeType="clickPar">
                      <p:stCondLst>
                        <p:cond delay="indefinite"/>
                      </p:stCondLst>
                      <p:childTnLst>
                        <p:par>
                          <p:cTn fill="hold" id="4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 nodeType="clickPar">
                      <p:stCondLst>
                        <p:cond delay="indefinite"/>
                      </p:stCondLst>
                      <p:childTnLst>
                        <p:par>
                          <p:cTn fill="hold" id="6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7" nodeType="clickPar">
                      <p:stCondLst>
                        <p:cond delay="indefinite"/>
                      </p:stCondLst>
                      <p:childTnLst>
                        <p:par>
                          <p:cTn fill="hold" id="6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104452"/>
      <p:bldP animBg="1" grpId="0" spid="104492"/>
      <p:bldP animBg="1" grpId="0" spid="104493"/>
      <p:bldP animBg="1" grpId="0" spid="10449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pPr eaLnBrk="1" hangingPunct="1">
              <a:defRPr/>
            </a:pPr>
            <a:r>
              <a:rPr dirty="0" lang="en-US">
                <a:cs typeface="+mj-cs"/>
              </a:rPr>
              <a:t>Casting pointers</a:t>
            </a:r>
          </a:p>
        </p:txBody>
      </p:sp>
      <p:sp>
        <p:nvSpPr>
          <p:cNvPr id="24579" name="Rectangle 3"/>
          <p:cNvSpPr>
            <a:spLocks noChangeArrowheads="1"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eaLnBrk="1" hangingPunct="1">
              <a:buClr>
                <a:schemeClr val="tx1"/>
              </a:buClr>
            </a:pPr>
            <a:r>
              <a:rPr dirty="0" lang="en-US"/>
              <a:t>C++ will let you </a:t>
            </a:r>
            <a:r>
              <a:rPr dirty="0" lang="en-US">
                <a:solidFill>
                  <a:srgbClr val="0070C0"/>
                </a:solidFill>
              </a:rPr>
              <a:t>change the type of a pointer </a:t>
            </a:r>
            <a:r>
              <a:rPr dirty="0" lang="en-US"/>
              <a:t>with an </a:t>
            </a:r>
            <a:r>
              <a:rPr dirty="0" lang="en-US">
                <a:solidFill>
                  <a:srgbClr val="0070C0"/>
                </a:solidFill>
              </a:rPr>
              <a:t>explicit cast</a:t>
            </a: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Char char="Ø"/>
            </a:pPr>
            <a:endParaRPr dirty="0" lang="en-US" sz="2400">
              <a:latin charset="0" panose="020B0603020202020204" pitchFamily="34" typeface="Trebuchet MS"/>
              <a:cs charset="0" panose="02070309020205020404" pitchFamily="49" typeface="Courier New"/>
            </a:endParaRP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int *pi; char *pd;</a:t>
            </a: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pd =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(char*) 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pi;</a:t>
            </a: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endParaRPr dirty="0" lang="en-US" sz="2400">
              <a:latin charset="0" panose="020B0603020202020204" pitchFamily="34" typeface="Trebuchet MS"/>
              <a:cs charset="0" panose="02070309020205020404" pitchFamily="49" typeface="Courier New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8F3C8-096D-4EA4-B4AA-839E5ACC93C9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312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42" name="Text Box 46"/>
          <p:cNvSpPr txBox="1">
            <a:spLocks noChangeArrowheads="1"/>
          </p:cNvSpPr>
          <p:nvPr/>
        </p:nvSpPr>
        <p:spPr>
          <a:xfrm>
            <a:off x="228600" y="1928813"/>
            <a:ext cx="6019800" cy="378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1">
            <a:spAutoFit/>
          </a:bodyPr>
          <a:lstStyle>
            <a:lvl1pPr eaLnBrk="0" hangingPunct="0" indent="-404813" marL="404813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r>
              <a:rPr altLang="fr-FR" dirty="0" lang="fr-FR" sz="2000">
                <a:latin charset="0" panose="020B0603020202020204" pitchFamily="34" typeface="Trebuchet MS"/>
              </a:rPr>
              <a:t>….</a:t>
            </a:r>
            <a:endParaRPr dirty="0" lang="en-US" sz="2000">
              <a:latin charset="0" panose="020B0603020202020204" pitchFamily="34" typeface="Trebuchet MS"/>
            </a:endParaRPr>
          </a:p>
          <a:p>
            <a:pPr eaLnBrk="1" hangingPunct="1"/>
            <a:r>
              <a:rPr altLang="fr-FR" dirty="0" lang="fr-FR" sz="2000">
                <a:latin charset="0" panose="020B0603020202020204" pitchFamily="34" typeface="Trebuchet MS"/>
              </a:rPr>
              <a:t>….</a:t>
            </a:r>
            <a:endParaRPr dirty="0" lang="en-US" sz="2000">
              <a:latin charset="0" panose="020B0603020202020204" pitchFamily="34" typeface="Trebuchet MS"/>
            </a:endParaRPr>
          </a:p>
          <a:p>
            <a:pPr eaLnBrk="1" hangingPunct="1"/>
            <a:r>
              <a:rPr dirty="0" lang="en-US" sz="2000">
                <a:latin charset="0" panose="020B0603020202020204" pitchFamily="34" typeface="Trebuchet MS"/>
              </a:rPr>
              <a:t>	</a:t>
            </a:r>
            <a:r>
              <a:rPr dirty="0" err="1" lang="en-US" sz="2000">
                <a:latin charset="0" panose="020B0603020202020204" pitchFamily="34" typeface="Trebuchet MS"/>
              </a:rPr>
              <a:t>int</a:t>
            </a:r>
            <a:r>
              <a:rPr dirty="0" lang="en-US" sz="2000">
                <a:latin charset="0" panose="020B0603020202020204" pitchFamily="34" typeface="Trebuchet MS"/>
              </a:rPr>
              <a:t> List [ 50 ];</a:t>
            </a:r>
          </a:p>
          <a:p>
            <a:pPr eaLnBrk="1" hangingPunct="1"/>
            <a:r>
              <a:rPr dirty="0" lang="en-US" sz="2000">
                <a:latin charset="0" panose="020B0603020202020204" pitchFamily="34" typeface="Trebuchet MS"/>
              </a:rPr>
              <a:t>	</a:t>
            </a:r>
            <a:r>
              <a:rPr dirty="0" err="1" lang="en-US" sz="2000">
                <a:latin charset="0" panose="020B0603020202020204" pitchFamily="34" typeface="Trebuchet MS"/>
              </a:rPr>
              <a:t>int</a:t>
            </a:r>
            <a:r>
              <a:rPr dirty="0" lang="en-US" sz="2000">
                <a:latin charset="0" panose="020B0603020202020204" pitchFamily="34" typeface="Trebuchet MS"/>
              </a:rPr>
              <a:t> *Pointer;</a:t>
            </a:r>
          </a:p>
          <a:p>
            <a:pPr eaLnBrk="1" hangingPunct="1"/>
            <a:r>
              <a:rPr dirty="0" lang="en-US" sz="2000">
                <a:latin charset="0" panose="020B0603020202020204" pitchFamily="34" typeface="Trebuchet MS"/>
              </a:rPr>
              <a:t>	Pointer = List; </a:t>
            </a:r>
            <a:r>
              <a:rPr dirty="0" lang="en-US" sz="2000">
                <a:solidFill>
                  <a:srgbClr val="00B050"/>
                </a:solidFill>
                <a:latin charset="0" panose="020B0603020202020204" pitchFamily="34" typeface="Trebuchet MS"/>
              </a:rPr>
              <a:t>// Address of first Element</a:t>
            </a:r>
          </a:p>
          <a:p>
            <a:pPr eaLnBrk="1" hangingPunct="1"/>
            <a:endParaRPr dirty="0" lang="en-US" sz="2000">
              <a:solidFill>
                <a:schemeClr val="accent1"/>
              </a:solidFill>
              <a:latin charset="0" panose="020B0603020202020204" pitchFamily="34" typeface="Trebuchet MS"/>
            </a:endParaRPr>
          </a:p>
          <a:p>
            <a:pPr eaLnBrk="1" hangingPunct="1"/>
            <a:r>
              <a:rPr dirty="0" lang="en-US" sz="2000">
                <a:latin charset="0" panose="020B0603020202020204" pitchFamily="34" typeface="Trebuchet MS"/>
              </a:rPr>
              <a:t>	</a:t>
            </a:r>
            <a:r>
              <a:rPr dirty="0" err="1" lang="en-US" sz="2000">
                <a:latin charset="0" panose="020B0603020202020204" pitchFamily="34" typeface="Trebuchet MS"/>
              </a:rPr>
              <a:t>int</a:t>
            </a:r>
            <a:r>
              <a:rPr dirty="0" lang="en-US" sz="2000">
                <a:latin charset="0" panose="020B0603020202020204" pitchFamily="34" typeface="Trebuchet MS"/>
              </a:rPr>
              <a:t> *</a:t>
            </a:r>
            <a:r>
              <a:rPr dirty="0" err="1" lang="en-US" sz="2000">
                <a:latin charset="0" panose="020B0603020202020204" pitchFamily="34" typeface="Trebuchet MS"/>
              </a:rPr>
              <a:t>ptr</a:t>
            </a:r>
            <a:r>
              <a:rPr dirty="0" lang="en-US" sz="2000">
                <a:latin charset="0" panose="020B0603020202020204" pitchFamily="34" typeface="Trebuchet MS"/>
              </a:rPr>
              <a:t>;</a:t>
            </a:r>
          </a:p>
          <a:p>
            <a:pPr eaLnBrk="1" hangingPunct="1"/>
            <a:r>
              <a:rPr dirty="0" lang="en-US" sz="2000">
                <a:latin charset="0" panose="020B0603020202020204" pitchFamily="34" typeface="Trebuchet MS"/>
              </a:rPr>
              <a:t>	</a:t>
            </a:r>
            <a:r>
              <a:rPr dirty="0" err="1" lang="en-US" sz="2000">
                <a:latin charset="0" panose="020B0603020202020204" pitchFamily="34" typeface="Trebuchet MS"/>
              </a:rPr>
              <a:t>ptr</a:t>
            </a:r>
            <a:r>
              <a:rPr dirty="0" lang="en-US" sz="2000">
                <a:latin charset="0" panose="020B0603020202020204" pitchFamily="34" typeface="Trebuchet MS"/>
              </a:rPr>
              <a:t> = Pointer + 3; </a:t>
            </a:r>
            <a:r>
              <a:rPr dirty="0" lang="en-US" sz="2000">
                <a:solidFill>
                  <a:srgbClr val="00B050"/>
                </a:solidFill>
                <a:latin charset="0" panose="020B0603020202020204" pitchFamily="34" typeface="Trebuchet MS"/>
              </a:rPr>
              <a:t>// Address of 4</a:t>
            </a:r>
            <a:r>
              <a:rPr baseline="30000" dirty="0" lang="en-US" sz="2000">
                <a:solidFill>
                  <a:srgbClr val="00B050"/>
                </a:solidFill>
                <a:latin charset="0" panose="020B0603020202020204" pitchFamily="34" typeface="Trebuchet MS"/>
              </a:rPr>
              <a:t>th</a:t>
            </a:r>
            <a:r>
              <a:rPr dirty="0" lang="en-US" sz="2000">
                <a:solidFill>
                  <a:srgbClr val="00B050"/>
                </a:solidFill>
                <a:latin charset="0" panose="020B0603020202020204" pitchFamily="34" typeface="Trebuchet MS"/>
              </a:rPr>
              <a:t> Element</a:t>
            </a:r>
          </a:p>
          <a:p>
            <a:pPr eaLnBrk="1" hangingPunct="1"/>
            <a:r>
              <a:rPr dirty="0" lang="en-US" sz="2000">
                <a:latin charset="0" panose="020B0603020202020204" pitchFamily="34" typeface="Trebuchet MS"/>
              </a:rPr>
              <a:t>	*</a:t>
            </a:r>
            <a:r>
              <a:rPr dirty="0" err="1" lang="en-US" sz="2000">
                <a:latin charset="0" panose="020B0603020202020204" pitchFamily="34" typeface="Trebuchet MS"/>
              </a:rPr>
              <a:t>ptr</a:t>
            </a:r>
            <a:r>
              <a:rPr dirty="0" lang="en-US" sz="2000">
                <a:latin charset="0" panose="020B0603020202020204" pitchFamily="34" typeface="Trebuchet MS"/>
              </a:rPr>
              <a:t> = 293; </a:t>
            </a:r>
            <a:r>
              <a:rPr dirty="0" lang="en-US" sz="2000">
                <a:solidFill>
                  <a:srgbClr val="00B050"/>
                </a:solidFill>
                <a:latin charset="0" panose="020B0603020202020204" pitchFamily="34" typeface="Trebuchet MS"/>
              </a:rPr>
              <a:t>// 293 value store at 4</a:t>
            </a:r>
            <a:r>
              <a:rPr baseline="30000" dirty="0" lang="en-US" sz="2000">
                <a:solidFill>
                  <a:srgbClr val="00B050"/>
                </a:solidFill>
                <a:latin charset="0" panose="020B0603020202020204" pitchFamily="34" typeface="Trebuchet MS"/>
              </a:rPr>
              <a:t>th</a:t>
            </a:r>
            <a:r>
              <a:rPr dirty="0" lang="en-US" sz="2000">
                <a:solidFill>
                  <a:srgbClr val="00B050"/>
                </a:solidFill>
                <a:latin charset="0" panose="020B0603020202020204" pitchFamily="34" typeface="Trebuchet MS"/>
              </a:rPr>
              <a:t> element address</a:t>
            </a:r>
          </a:p>
          <a:p>
            <a:pPr eaLnBrk="1" hangingPunct="1"/>
            <a:endParaRPr dirty="0" lang="en-US" sz="2000">
              <a:solidFill>
                <a:srgbClr val="008000"/>
              </a:solidFill>
              <a:latin charset="0" panose="020B0603020202020204" pitchFamily="34" typeface="Trebuchet MS"/>
            </a:endParaRPr>
          </a:p>
          <a:p>
            <a:pPr eaLnBrk="1" hangingPunct="1"/>
            <a:r>
              <a:rPr dirty="0" lang="en-US" sz="2000">
                <a:latin charset="0" panose="020B0603020202020204" pitchFamily="34" typeface="Trebuchet MS"/>
              </a:rPr>
              <a:t>}</a:t>
            </a:r>
          </a:p>
        </p:txBody>
      </p:sp>
      <p:sp>
        <p:nvSpPr>
          <p:cNvPr id="106498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pPr eaLnBrk="1" hangingPunct="1">
              <a:defRPr/>
            </a:pPr>
            <a:r>
              <a:rPr dirty="0" lang="en-US">
                <a:cs typeface="+mj-cs"/>
              </a:rPr>
              <a:t>Accessing 1-Dimensional Array</a:t>
            </a:r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E8FDCA28-02FB-45BC-8814-7F52568AFBB0}"/>
              </a:ext>
            </a:extLst>
          </p:cNvPr>
          <p:cNvSpPr>
            <a:spLocks noChangeArrowheads="1"/>
          </p:cNvSpPr>
          <p:nvPr/>
        </p:nvSpPr>
        <p:spPr>
          <a:xfrm>
            <a:off x="6477000" y="1295400"/>
            <a:ext cx="2514600" cy="44958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numCol="1" wrap="none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endParaRPr altLang="fr-FR" lang="fr-FR"/>
          </a:p>
        </p:txBody>
      </p:sp>
      <p:grpSp>
        <p:nvGrpSpPr>
          <p:cNvPr id="51" name="Group 5">
            <a:extLst>
              <a:ext uri="{FF2B5EF4-FFF2-40B4-BE49-F238E27FC236}">
                <a16:creationId xmlns:a16="http://schemas.microsoft.com/office/drawing/2014/main" id="{7790BFCB-87BE-4854-95DC-E113E6B6919F}"/>
              </a:ext>
            </a:extLst>
          </p:cNvPr>
          <p:cNvGrpSpPr>
            <a:grpSpLocks/>
          </p:cNvGrpSpPr>
          <p:nvPr/>
        </p:nvGrpSpPr>
        <p:grpSpPr>
          <a:xfrm>
            <a:off x="6553200" y="1371600"/>
            <a:ext cx="2362200" cy="381000"/>
            <a:chOff x="4128" y="864"/>
            <a:chExt cx="1488" cy="240"/>
          </a:xfrm>
        </p:grpSpPr>
        <p:sp>
          <p:nvSpPr>
            <p:cNvPr id="52" name="Text Box 6">
              <a:extLst>
                <a:ext uri="{FF2B5EF4-FFF2-40B4-BE49-F238E27FC236}">
                  <a16:creationId xmlns:a16="http://schemas.microsoft.com/office/drawing/2014/main" id="{E16FB85A-AE6E-4F96-B698-2CF24299EB7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800"/>
                <a:t>Address</a:t>
              </a:r>
            </a:p>
          </p:txBody>
        </p:sp>
        <p:sp>
          <p:nvSpPr>
            <p:cNvPr id="53" name="Text Box 7">
              <a:extLst>
                <a:ext uri="{FF2B5EF4-FFF2-40B4-BE49-F238E27FC236}">
                  <a16:creationId xmlns:a16="http://schemas.microsoft.com/office/drawing/2014/main" id="{9FE71080-0688-44D2-B9CF-B412BCDF1B8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800"/>
                <a:t>Data</a:t>
              </a:r>
            </a:p>
          </p:txBody>
        </p:sp>
      </p:grpSp>
      <p:grpSp>
        <p:nvGrpSpPr>
          <p:cNvPr id="54" name="Group 8">
            <a:extLst>
              <a:ext uri="{FF2B5EF4-FFF2-40B4-BE49-F238E27FC236}">
                <a16:creationId xmlns:a16="http://schemas.microsoft.com/office/drawing/2014/main" id="{D200DD0B-425A-4D3F-B249-470224DF0C6E}"/>
              </a:ext>
            </a:extLst>
          </p:cNvPr>
          <p:cNvGrpSpPr>
            <a:grpSpLocks/>
          </p:cNvGrpSpPr>
          <p:nvPr/>
        </p:nvGrpSpPr>
        <p:grpSpPr>
          <a:xfrm>
            <a:off x="6553200" y="1752600"/>
            <a:ext cx="2362200" cy="319088"/>
            <a:chOff x="4128" y="864"/>
            <a:chExt cx="1488" cy="201"/>
          </a:xfrm>
        </p:grpSpPr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6872EA91-5F1D-49FB-8C91-0013D15D23D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980</a:t>
              </a:r>
            </a:p>
          </p:txBody>
        </p:sp>
        <p:sp>
          <p:nvSpPr>
            <p:cNvPr id="56" name="Text Box 10">
              <a:extLst>
                <a:ext uri="{FF2B5EF4-FFF2-40B4-BE49-F238E27FC236}">
                  <a16:creationId xmlns:a16="http://schemas.microsoft.com/office/drawing/2014/main" id="{FF65E4B4-3C0F-4EB7-84AD-8069332D1BA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0</a:t>
              </a:r>
            </a:p>
          </p:txBody>
        </p:sp>
      </p:grpSp>
      <p:grpSp>
        <p:nvGrpSpPr>
          <p:cNvPr id="57" name="Group 11">
            <a:extLst>
              <a:ext uri="{FF2B5EF4-FFF2-40B4-BE49-F238E27FC236}">
                <a16:creationId xmlns:a16="http://schemas.microsoft.com/office/drawing/2014/main" id="{5A335F6B-8F45-4A2D-BF3D-45D5357BF437}"/>
              </a:ext>
            </a:extLst>
          </p:cNvPr>
          <p:cNvGrpSpPr>
            <a:grpSpLocks/>
          </p:cNvGrpSpPr>
          <p:nvPr/>
        </p:nvGrpSpPr>
        <p:grpSpPr>
          <a:xfrm>
            <a:off x="6553200" y="2057400"/>
            <a:ext cx="2362200" cy="319088"/>
            <a:chOff x="4128" y="864"/>
            <a:chExt cx="1488" cy="201"/>
          </a:xfrm>
        </p:grpSpPr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04D9BA75-2D75-4495-86CB-67A9C5BDAC6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984</a:t>
              </a:r>
            </a:p>
          </p:txBody>
        </p:sp>
        <p:sp>
          <p:nvSpPr>
            <p:cNvPr id="59" name="Text Box 13">
              <a:extLst>
                <a:ext uri="{FF2B5EF4-FFF2-40B4-BE49-F238E27FC236}">
                  <a16:creationId xmlns:a16="http://schemas.microsoft.com/office/drawing/2014/main" id="{52914F16-A5F0-4EE2-B28B-0A2626C26D4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1</a:t>
              </a:r>
            </a:p>
          </p:txBody>
        </p:sp>
      </p:grpSp>
      <p:grpSp>
        <p:nvGrpSpPr>
          <p:cNvPr id="60" name="Group 14">
            <a:extLst>
              <a:ext uri="{FF2B5EF4-FFF2-40B4-BE49-F238E27FC236}">
                <a16:creationId xmlns:a16="http://schemas.microsoft.com/office/drawing/2014/main" id="{2E169C23-DA8D-4E93-AD82-0D67B484EE2F}"/>
              </a:ext>
            </a:extLst>
          </p:cNvPr>
          <p:cNvGrpSpPr>
            <a:grpSpLocks/>
          </p:cNvGrpSpPr>
          <p:nvPr/>
        </p:nvGrpSpPr>
        <p:grpSpPr>
          <a:xfrm>
            <a:off x="6553200" y="2362200"/>
            <a:ext cx="2362200" cy="319088"/>
            <a:chOff x="4128" y="864"/>
            <a:chExt cx="1488" cy="201"/>
          </a:xfrm>
        </p:grpSpPr>
        <p:sp>
          <p:nvSpPr>
            <p:cNvPr id="61" name="Text Box 15">
              <a:extLst>
                <a:ext uri="{FF2B5EF4-FFF2-40B4-BE49-F238E27FC236}">
                  <a16:creationId xmlns:a16="http://schemas.microsoft.com/office/drawing/2014/main" id="{4D74DFD8-A9D4-4AC5-905C-972044DEC22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988</a:t>
              </a:r>
            </a:p>
          </p:txBody>
        </p:sp>
        <p:sp>
          <p:nvSpPr>
            <p:cNvPr id="62" name="Text Box 16">
              <a:extLst>
                <a:ext uri="{FF2B5EF4-FFF2-40B4-BE49-F238E27FC236}">
                  <a16:creationId xmlns:a16="http://schemas.microsoft.com/office/drawing/2014/main" id="{107E18A1-5480-4BD2-BB10-74316F1B9AE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2</a:t>
              </a:r>
            </a:p>
          </p:txBody>
        </p:sp>
      </p:grpSp>
      <p:grpSp>
        <p:nvGrpSpPr>
          <p:cNvPr id="63" name="Group 17">
            <a:extLst>
              <a:ext uri="{FF2B5EF4-FFF2-40B4-BE49-F238E27FC236}">
                <a16:creationId xmlns:a16="http://schemas.microsoft.com/office/drawing/2014/main" id="{43F5AA4C-6D15-44AD-A1AC-4F652B82A5F8}"/>
              </a:ext>
            </a:extLst>
          </p:cNvPr>
          <p:cNvGrpSpPr>
            <a:grpSpLocks/>
          </p:cNvGrpSpPr>
          <p:nvPr/>
        </p:nvGrpSpPr>
        <p:grpSpPr>
          <a:xfrm>
            <a:off x="6553200" y="2667000"/>
            <a:ext cx="2362200" cy="319088"/>
            <a:chOff x="4128" y="864"/>
            <a:chExt cx="1488" cy="201"/>
          </a:xfrm>
        </p:grpSpPr>
        <p:sp>
          <p:nvSpPr>
            <p:cNvPr id="64" name="Text Box 18">
              <a:extLst>
                <a:ext uri="{FF2B5EF4-FFF2-40B4-BE49-F238E27FC236}">
                  <a16:creationId xmlns:a16="http://schemas.microsoft.com/office/drawing/2014/main" id="{AD7C0343-09BA-451D-B29B-475F67222BD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992</a:t>
              </a:r>
            </a:p>
          </p:txBody>
        </p:sp>
        <p:sp>
          <p:nvSpPr>
            <p:cNvPr id="65" name="Text Box 19">
              <a:extLst>
                <a:ext uri="{FF2B5EF4-FFF2-40B4-BE49-F238E27FC236}">
                  <a16:creationId xmlns:a16="http://schemas.microsoft.com/office/drawing/2014/main" id="{5DA4B1C4-7147-48BF-81B2-12FC1F70013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b="1" dirty="0" lang="en-US" sz="1400">
                  <a:solidFill>
                    <a:srgbClr val="FF0000"/>
                  </a:solidFill>
                </a:rPr>
                <a:t>293</a:t>
              </a:r>
            </a:p>
          </p:txBody>
        </p:sp>
      </p:grpSp>
      <p:grpSp>
        <p:nvGrpSpPr>
          <p:cNvPr id="66" name="Group 20">
            <a:extLst>
              <a:ext uri="{FF2B5EF4-FFF2-40B4-BE49-F238E27FC236}">
                <a16:creationId xmlns:a16="http://schemas.microsoft.com/office/drawing/2014/main" id="{A6D2629A-4850-4E86-840F-A6C07B2F60D6}"/>
              </a:ext>
            </a:extLst>
          </p:cNvPr>
          <p:cNvGrpSpPr>
            <a:grpSpLocks/>
          </p:cNvGrpSpPr>
          <p:nvPr/>
        </p:nvGrpSpPr>
        <p:grpSpPr>
          <a:xfrm>
            <a:off x="6553200" y="2971800"/>
            <a:ext cx="2362200" cy="319088"/>
            <a:chOff x="4128" y="864"/>
            <a:chExt cx="1488" cy="201"/>
          </a:xfrm>
        </p:grpSpPr>
        <p:sp>
          <p:nvSpPr>
            <p:cNvPr id="67" name="Text Box 21">
              <a:extLst>
                <a:ext uri="{FF2B5EF4-FFF2-40B4-BE49-F238E27FC236}">
                  <a16:creationId xmlns:a16="http://schemas.microsoft.com/office/drawing/2014/main" id="{591C4C40-0184-4ED4-B673-1B57E358290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996</a:t>
              </a:r>
            </a:p>
          </p:txBody>
        </p:sp>
        <p:sp>
          <p:nvSpPr>
            <p:cNvPr id="68" name="Text Box 22">
              <a:extLst>
                <a:ext uri="{FF2B5EF4-FFF2-40B4-BE49-F238E27FC236}">
                  <a16:creationId xmlns:a16="http://schemas.microsoft.com/office/drawing/2014/main" id="{F759272A-1E94-41CE-AD56-1D561E22849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  Element 4</a:t>
              </a:r>
              <a:endParaRPr b="1" dirty="0" lang="en-US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69" name="Group 23">
            <a:extLst>
              <a:ext uri="{FF2B5EF4-FFF2-40B4-BE49-F238E27FC236}">
                <a16:creationId xmlns:a16="http://schemas.microsoft.com/office/drawing/2014/main" id="{50B438A0-91CA-490B-A932-F7CDE6A52D03}"/>
              </a:ext>
            </a:extLst>
          </p:cNvPr>
          <p:cNvGrpSpPr>
            <a:grpSpLocks/>
          </p:cNvGrpSpPr>
          <p:nvPr/>
        </p:nvGrpSpPr>
        <p:grpSpPr>
          <a:xfrm>
            <a:off x="6553200" y="3276600"/>
            <a:ext cx="2362200" cy="319088"/>
            <a:chOff x="4128" y="864"/>
            <a:chExt cx="1488" cy="201"/>
          </a:xfrm>
        </p:grpSpPr>
        <p:sp>
          <p:nvSpPr>
            <p:cNvPr id="70" name="Text Box 24">
              <a:extLst>
                <a:ext uri="{FF2B5EF4-FFF2-40B4-BE49-F238E27FC236}">
                  <a16:creationId xmlns:a16="http://schemas.microsoft.com/office/drawing/2014/main" id="{28339BD9-DBDE-4177-8B59-F0AC635C562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1000</a:t>
              </a:r>
            </a:p>
          </p:txBody>
        </p:sp>
        <p:sp>
          <p:nvSpPr>
            <p:cNvPr id="71" name="Text Box 25">
              <a:extLst>
                <a:ext uri="{FF2B5EF4-FFF2-40B4-BE49-F238E27FC236}">
                  <a16:creationId xmlns:a16="http://schemas.microsoft.com/office/drawing/2014/main" id="{4A8C5810-70C4-4865-9B9B-2E578022FD4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5</a:t>
              </a:r>
            </a:p>
          </p:txBody>
        </p:sp>
      </p:grpSp>
      <p:grpSp>
        <p:nvGrpSpPr>
          <p:cNvPr id="72" name="Group 26">
            <a:extLst>
              <a:ext uri="{FF2B5EF4-FFF2-40B4-BE49-F238E27FC236}">
                <a16:creationId xmlns:a16="http://schemas.microsoft.com/office/drawing/2014/main" id="{44131E82-D349-4275-A4A6-1D19FC7A80C1}"/>
              </a:ext>
            </a:extLst>
          </p:cNvPr>
          <p:cNvGrpSpPr>
            <a:grpSpLocks/>
          </p:cNvGrpSpPr>
          <p:nvPr/>
        </p:nvGrpSpPr>
        <p:grpSpPr>
          <a:xfrm>
            <a:off x="6553200" y="3581400"/>
            <a:ext cx="2362200" cy="319088"/>
            <a:chOff x="4128" y="864"/>
            <a:chExt cx="1488" cy="201"/>
          </a:xfrm>
        </p:grpSpPr>
        <p:sp>
          <p:nvSpPr>
            <p:cNvPr id="73" name="Text Box 27">
              <a:extLst>
                <a:ext uri="{FF2B5EF4-FFF2-40B4-BE49-F238E27FC236}">
                  <a16:creationId xmlns:a16="http://schemas.microsoft.com/office/drawing/2014/main" id="{15F3EAB9-CDA5-40F7-ADC7-F245DAC0307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1004</a:t>
              </a:r>
            </a:p>
          </p:txBody>
        </p:sp>
        <p:sp>
          <p:nvSpPr>
            <p:cNvPr id="74" name="Text Box 28">
              <a:extLst>
                <a:ext uri="{FF2B5EF4-FFF2-40B4-BE49-F238E27FC236}">
                  <a16:creationId xmlns:a16="http://schemas.microsoft.com/office/drawing/2014/main" id="{0D8A1C89-82C2-4AE2-A0BA-0DBC0389138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6</a:t>
              </a:r>
            </a:p>
          </p:txBody>
        </p:sp>
      </p:grpSp>
      <p:grpSp>
        <p:nvGrpSpPr>
          <p:cNvPr id="75" name="Group 29">
            <a:extLst>
              <a:ext uri="{FF2B5EF4-FFF2-40B4-BE49-F238E27FC236}">
                <a16:creationId xmlns:a16="http://schemas.microsoft.com/office/drawing/2014/main" id="{03F88C8F-7E48-4CEE-ADF8-349F52B96B89}"/>
              </a:ext>
            </a:extLst>
          </p:cNvPr>
          <p:cNvGrpSpPr>
            <a:grpSpLocks/>
          </p:cNvGrpSpPr>
          <p:nvPr/>
        </p:nvGrpSpPr>
        <p:grpSpPr>
          <a:xfrm>
            <a:off x="6553200" y="3886200"/>
            <a:ext cx="2362200" cy="319088"/>
            <a:chOff x="4128" y="864"/>
            <a:chExt cx="1488" cy="201"/>
          </a:xfrm>
        </p:grpSpPr>
        <p:sp>
          <p:nvSpPr>
            <p:cNvPr id="76" name="Text Box 30">
              <a:extLst>
                <a:ext uri="{FF2B5EF4-FFF2-40B4-BE49-F238E27FC236}">
                  <a16:creationId xmlns:a16="http://schemas.microsoft.com/office/drawing/2014/main" id="{5D7B68C4-9C62-41E2-9CA1-29DEAA5DC69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1008</a:t>
              </a:r>
            </a:p>
          </p:txBody>
        </p:sp>
        <p:sp>
          <p:nvSpPr>
            <p:cNvPr id="77" name="Text Box 31">
              <a:extLst>
                <a:ext uri="{FF2B5EF4-FFF2-40B4-BE49-F238E27FC236}">
                  <a16:creationId xmlns:a16="http://schemas.microsoft.com/office/drawing/2014/main" id="{7DA6DA9C-EC8D-4CDF-8E93-560D63BEFBF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7</a:t>
              </a:r>
            </a:p>
          </p:txBody>
        </p:sp>
      </p:grpSp>
      <p:grpSp>
        <p:nvGrpSpPr>
          <p:cNvPr id="78" name="Group 32">
            <a:extLst>
              <a:ext uri="{FF2B5EF4-FFF2-40B4-BE49-F238E27FC236}">
                <a16:creationId xmlns:a16="http://schemas.microsoft.com/office/drawing/2014/main" id="{D2EA8CA8-4627-4417-B92F-2901253026C5}"/>
              </a:ext>
            </a:extLst>
          </p:cNvPr>
          <p:cNvGrpSpPr>
            <a:grpSpLocks/>
          </p:cNvGrpSpPr>
          <p:nvPr/>
        </p:nvGrpSpPr>
        <p:grpSpPr>
          <a:xfrm>
            <a:off x="6553200" y="4191000"/>
            <a:ext cx="2362200" cy="319088"/>
            <a:chOff x="4128" y="864"/>
            <a:chExt cx="1488" cy="201"/>
          </a:xfrm>
        </p:grpSpPr>
        <p:sp>
          <p:nvSpPr>
            <p:cNvPr id="79" name="Text Box 33">
              <a:extLst>
                <a:ext uri="{FF2B5EF4-FFF2-40B4-BE49-F238E27FC236}">
                  <a16:creationId xmlns:a16="http://schemas.microsoft.com/office/drawing/2014/main" id="{55D582FB-C4E3-46E8-BD19-4FE322394EC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1012</a:t>
              </a:r>
            </a:p>
          </p:txBody>
        </p:sp>
        <p:sp>
          <p:nvSpPr>
            <p:cNvPr id="80" name="Text Box 34">
              <a:extLst>
                <a:ext uri="{FF2B5EF4-FFF2-40B4-BE49-F238E27FC236}">
                  <a16:creationId xmlns:a16="http://schemas.microsoft.com/office/drawing/2014/main" id="{25039B04-A6BE-4C28-8687-64459428FB6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8</a:t>
              </a:r>
            </a:p>
          </p:txBody>
        </p:sp>
      </p:grpSp>
      <p:grpSp>
        <p:nvGrpSpPr>
          <p:cNvPr id="81" name="Group 35">
            <a:extLst>
              <a:ext uri="{FF2B5EF4-FFF2-40B4-BE49-F238E27FC236}">
                <a16:creationId xmlns:a16="http://schemas.microsoft.com/office/drawing/2014/main" id="{C07F6A5C-4DF6-401C-ADFB-32A605D28927}"/>
              </a:ext>
            </a:extLst>
          </p:cNvPr>
          <p:cNvGrpSpPr>
            <a:grpSpLocks/>
          </p:cNvGrpSpPr>
          <p:nvPr/>
        </p:nvGrpSpPr>
        <p:grpSpPr>
          <a:xfrm>
            <a:off x="6553200" y="5410202"/>
            <a:ext cx="2362200" cy="314326"/>
            <a:chOff x="4128" y="864"/>
            <a:chExt cx="1488" cy="198"/>
          </a:xfrm>
        </p:grpSpPr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B69E128D-A36C-492A-A752-DB3AB596DBD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…</a:t>
              </a:r>
            </a:p>
          </p:txBody>
        </p:sp>
        <p:sp>
          <p:nvSpPr>
            <p:cNvPr id="83" name="Text Box 37">
              <a:extLst>
                <a:ext uri="{FF2B5EF4-FFF2-40B4-BE49-F238E27FC236}">
                  <a16:creationId xmlns:a16="http://schemas.microsoft.com/office/drawing/2014/main" id="{47A8C80D-7BF8-4B70-80D1-A67D159DA7B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Element 49</a:t>
              </a:r>
            </a:p>
          </p:txBody>
        </p:sp>
      </p:grpSp>
      <p:grpSp>
        <p:nvGrpSpPr>
          <p:cNvPr id="84" name="Group 38">
            <a:extLst>
              <a:ext uri="{FF2B5EF4-FFF2-40B4-BE49-F238E27FC236}">
                <a16:creationId xmlns:a16="http://schemas.microsoft.com/office/drawing/2014/main" id="{2823CDDA-0632-43FF-BCF9-5CD944A08698}"/>
              </a:ext>
            </a:extLst>
          </p:cNvPr>
          <p:cNvGrpSpPr>
            <a:grpSpLocks/>
          </p:cNvGrpSpPr>
          <p:nvPr/>
        </p:nvGrpSpPr>
        <p:grpSpPr>
          <a:xfrm>
            <a:off x="6553200" y="4572000"/>
            <a:ext cx="2362200" cy="371475"/>
            <a:chOff x="4128" y="864"/>
            <a:chExt cx="1488" cy="234"/>
          </a:xfrm>
          <a:solidFill>
            <a:schemeClr val="bg2">
              <a:lumMod val="90000"/>
            </a:schemeClr>
          </a:solidFill>
        </p:grpSpPr>
        <p:sp>
          <p:nvSpPr>
            <p:cNvPr id="85" name="Text Box 39">
              <a:extLst>
                <a:ext uri="{FF2B5EF4-FFF2-40B4-BE49-F238E27FC236}">
                  <a16:creationId xmlns:a16="http://schemas.microsoft.com/office/drawing/2014/main" id="{E23C3EA8-D314-4205-8E5A-E01E0A23583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800"/>
                <a:t>…</a:t>
              </a:r>
            </a:p>
          </p:txBody>
        </p:sp>
        <p:sp>
          <p:nvSpPr>
            <p:cNvPr id="86" name="Text Box 40">
              <a:extLst>
                <a:ext uri="{FF2B5EF4-FFF2-40B4-BE49-F238E27FC236}">
                  <a16:creationId xmlns:a16="http://schemas.microsoft.com/office/drawing/2014/main" id="{B238ABBB-6E55-41CD-B45A-D76064A639B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endParaRPr altLang="fr-FR" b="1" lang="fr-FR" sz="1600"/>
            </a:p>
          </p:txBody>
        </p:sp>
      </p:grpSp>
      <p:grpSp>
        <p:nvGrpSpPr>
          <p:cNvPr id="87" name="Group 41">
            <a:extLst>
              <a:ext uri="{FF2B5EF4-FFF2-40B4-BE49-F238E27FC236}">
                <a16:creationId xmlns:a16="http://schemas.microsoft.com/office/drawing/2014/main" id="{C89BFC51-1022-4276-8DF3-2D769272C827}"/>
              </a:ext>
            </a:extLst>
          </p:cNvPr>
          <p:cNvGrpSpPr>
            <a:grpSpLocks/>
          </p:cNvGrpSpPr>
          <p:nvPr/>
        </p:nvGrpSpPr>
        <p:grpSpPr>
          <a:xfrm>
            <a:off x="6553200" y="4953000"/>
            <a:ext cx="2362200" cy="371475"/>
            <a:chOff x="4128" y="864"/>
            <a:chExt cx="1488" cy="234"/>
          </a:xfrm>
          <a:solidFill>
            <a:schemeClr val="bg2">
              <a:lumMod val="90000"/>
            </a:schemeClr>
          </a:solidFill>
        </p:grpSpPr>
        <p:sp>
          <p:nvSpPr>
            <p:cNvPr id="88" name="Text Box 42">
              <a:extLst>
                <a:ext uri="{FF2B5EF4-FFF2-40B4-BE49-F238E27FC236}">
                  <a16:creationId xmlns:a16="http://schemas.microsoft.com/office/drawing/2014/main" id="{2970C27D-2E16-4856-A9D5-09482583460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800"/>
                <a:t>…</a:t>
              </a:r>
            </a:p>
          </p:txBody>
        </p:sp>
        <p:sp>
          <p:nvSpPr>
            <p:cNvPr id="89" name="Text Box 43">
              <a:extLst>
                <a:ext uri="{FF2B5EF4-FFF2-40B4-BE49-F238E27FC236}">
                  <a16:creationId xmlns:a16="http://schemas.microsoft.com/office/drawing/2014/main" id="{4FA56520-BC8A-402B-9968-2AFDCC0BD94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endParaRPr altLang="fr-FR" b="1" lang="fr-FR" sz="1600"/>
            </a:p>
          </p:txBody>
        </p:sp>
      </p:grpSp>
      <p:sp>
        <p:nvSpPr>
          <p:cNvPr id="106541" name="Line 45"/>
          <p:cNvSpPr>
            <a:spLocks noChangeShapeType="1"/>
          </p:cNvSpPr>
          <p:nvPr/>
        </p:nvSpPr>
        <p:spPr>
          <a:xfrm flipV="1">
            <a:off x="3200400" y="2914650"/>
            <a:ext cx="4724400" cy="15700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len="med" type="triangle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06540" name="Line 44"/>
          <p:cNvSpPr>
            <a:spLocks noChangeShapeType="1"/>
          </p:cNvSpPr>
          <p:nvPr/>
        </p:nvSpPr>
        <p:spPr>
          <a:xfrm flipV="1">
            <a:off x="2743200" y="3098800"/>
            <a:ext cx="3810000" cy="10810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len="med" type="triangle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06539" name="Line 43"/>
          <p:cNvSpPr>
            <a:spLocks noChangeShapeType="1"/>
          </p:cNvSpPr>
          <p:nvPr/>
        </p:nvSpPr>
        <p:spPr>
          <a:xfrm flipV="1">
            <a:off x="2362200" y="1903413"/>
            <a:ext cx="4191000" cy="14239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len="med" type="triangle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65193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mph" presetID="16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dur="500" fill="hold" id="6"/>
                                        <p:tgtEl>
                                          <p:spTgt spid="1065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dur="500" fill="hold" id="7"/>
                                        <p:tgtEl>
                                          <p:spTgt spid="1065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dur="500" fill="hold" id="8"/>
                                        <p:tgtEl>
                                          <p:spTgt spid="1065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mph" presetID="16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dur="500" fill="hold" id="16"/>
                                        <p:tgtEl>
                                          <p:spTgt spid="1065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dur="500" fill="hold" id="17"/>
                                        <p:tgtEl>
                                          <p:spTgt spid="1065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dur="500" fill="hold" id="18"/>
                                        <p:tgtEl>
                                          <p:spTgt spid="1065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mph" presetID="16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dur="500" fill="hold" id="26"/>
                                        <p:tgtEl>
                                          <p:spTgt spid="1065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dur="500" fill="hold" id="27"/>
                                        <p:tgtEl>
                                          <p:spTgt spid="1065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dur="500" fill="hold" id="28"/>
                                        <p:tgtEl>
                                          <p:spTgt spid="1065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106541"/>
      <p:bldP animBg="1" grpId="0" spid="106540"/>
      <p:bldP animBg="1" grpId="0" spid="106539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pPr eaLnBrk="1" hangingPunct="1">
              <a:defRPr/>
            </a:pPr>
            <a:r>
              <a:rPr dirty="0" lang="en-US">
                <a:cs typeface="+mj-cs"/>
              </a:rPr>
              <a:t>Accessing 1-Dimensional Array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AC56B6-0AC5-44AC-A4CC-D21599B03E46}"/>
              </a:ext>
            </a:extLst>
          </p:cNvPr>
          <p:cNvSpPr>
            <a:spLocks noGrp="1"/>
          </p:cNvSpPr>
          <p:nvPr>
            <p:ph idx="2147483647" sz="quarter" type="sldNum"/>
          </p:nvPr>
        </p:nvSpPr>
        <p:spPr>
          <a:xfrm>
            <a:off x="0" y="6356350"/>
            <a:ext cx="3086100" cy="365125"/>
          </a:xfrm>
        </p:spPr>
        <p:txBody>
          <a:bodyPr numCol="1"/>
          <a:lstStyle/>
          <a:p>
            <a:fld id="{BA28652E-AACC-B249-B75B-9215B21BC29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185" name="Text Box 43"/>
          <p:cNvSpPr txBox="1">
            <a:spLocks noChangeArrowheads="1"/>
          </p:cNvSpPr>
          <p:nvPr/>
        </p:nvSpPr>
        <p:spPr>
          <a:xfrm>
            <a:off x="228600" y="2362200"/>
            <a:ext cx="6019800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1">
            <a:spAutoFit/>
          </a:bodyPr>
          <a:lstStyle>
            <a:lvl1pPr eaLnBrk="0" hangingPunct="0" indent="-404813" marL="404813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r>
              <a:rPr dirty="0" lang="en-US" sz="2000">
                <a:latin charset="0" panose="020B0603020202020204" pitchFamily="34" typeface="Trebuchet MS"/>
              </a:rPr>
              <a:t>	</a:t>
            </a:r>
            <a:r>
              <a:rPr dirty="0" err="1" lang="en-US" sz="2000">
                <a:latin charset="0" panose="020B0603020202020204" pitchFamily="34" typeface="Trebuchet MS"/>
              </a:rPr>
              <a:t>int</a:t>
            </a:r>
            <a:r>
              <a:rPr dirty="0" lang="en-US" sz="2000">
                <a:latin charset="0" panose="020B0603020202020204" pitchFamily="34" typeface="Trebuchet MS"/>
              </a:rPr>
              <a:t> List [ 50 ];</a:t>
            </a:r>
          </a:p>
          <a:p>
            <a:pPr eaLnBrk="1" hangingPunct="1"/>
            <a:r>
              <a:rPr dirty="0" lang="en-US" sz="2000">
                <a:latin charset="0" panose="020B0603020202020204" pitchFamily="34" typeface="Trebuchet MS"/>
              </a:rPr>
              <a:t>	</a:t>
            </a:r>
            <a:r>
              <a:rPr dirty="0" err="1" lang="en-US" sz="2000">
                <a:latin charset="0" panose="020B0603020202020204" pitchFamily="34" typeface="Trebuchet MS"/>
              </a:rPr>
              <a:t>int</a:t>
            </a:r>
            <a:r>
              <a:rPr dirty="0" lang="en-US" sz="2000">
                <a:latin charset="0" panose="020B0603020202020204" pitchFamily="34" typeface="Trebuchet MS"/>
              </a:rPr>
              <a:t> *Pointer;</a:t>
            </a:r>
          </a:p>
          <a:p>
            <a:pPr eaLnBrk="1" hangingPunct="1"/>
            <a:r>
              <a:rPr dirty="0" lang="en-US" sz="2000">
                <a:latin charset="0" panose="020B0603020202020204" pitchFamily="34" typeface="Trebuchet MS"/>
              </a:rPr>
              <a:t>	Pointer = List;</a:t>
            </a:r>
          </a:p>
          <a:p>
            <a:pPr eaLnBrk="1" hangingPunct="1"/>
            <a:r>
              <a:rPr dirty="0" lang="en-US" sz="2000">
                <a:latin charset="0" panose="020B0603020202020204" pitchFamily="34" typeface="Trebuchet MS"/>
              </a:rPr>
              <a:t>	</a:t>
            </a:r>
            <a:r>
              <a:rPr dirty="0" lang="en-US" sz="2000">
                <a:solidFill>
                  <a:srgbClr val="0070C0"/>
                </a:solidFill>
                <a:latin charset="0" panose="020B0603020202020204" pitchFamily="34" typeface="Trebuchet MS"/>
              </a:rPr>
              <a:t>for ( </a:t>
            </a:r>
            <a:r>
              <a:rPr dirty="0" err="1" lang="en-US" sz="2000">
                <a:solidFill>
                  <a:srgbClr val="0070C0"/>
                </a:solidFill>
                <a:latin charset="0" panose="020B0603020202020204" pitchFamily="34" typeface="Trebuchet MS"/>
              </a:rPr>
              <a:t>int</a:t>
            </a:r>
            <a:r>
              <a:rPr dirty="0" lang="en-US" sz="2000">
                <a:solidFill>
                  <a:srgbClr val="0070C0"/>
                </a:solidFill>
                <a:latin charset="0" panose="020B0603020202020204" pitchFamily="34" typeface="Trebuchet MS"/>
              </a:rPr>
              <a:t> </a:t>
            </a:r>
            <a:r>
              <a:rPr dirty="0" err="1" lang="en-US" sz="2000">
                <a:solidFill>
                  <a:srgbClr val="0070C0"/>
                </a:solidFill>
                <a:latin charset="0" panose="020B0603020202020204" pitchFamily="34" typeface="Trebuchet MS"/>
              </a:rPr>
              <a:t>i</a:t>
            </a:r>
            <a:r>
              <a:rPr dirty="0" lang="en-US" sz="2000">
                <a:solidFill>
                  <a:srgbClr val="0070C0"/>
                </a:solidFill>
                <a:latin charset="0" panose="020B0603020202020204" pitchFamily="34" typeface="Trebuchet MS"/>
              </a:rPr>
              <a:t> = 0; </a:t>
            </a:r>
            <a:r>
              <a:rPr dirty="0" err="1" lang="en-US" sz="2000">
                <a:solidFill>
                  <a:srgbClr val="0070C0"/>
                </a:solidFill>
                <a:latin charset="0" panose="020B0603020202020204" pitchFamily="34" typeface="Trebuchet MS"/>
              </a:rPr>
              <a:t>i</a:t>
            </a:r>
            <a:r>
              <a:rPr dirty="0" lang="en-US" sz="2000">
                <a:solidFill>
                  <a:srgbClr val="0070C0"/>
                </a:solidFill>
                <a:latin charset="0" panose="020B0603020202020204" pitchFamily="34" typeface="Trebuchet MS"/>
              </a:rPr>
              <a:t> &lt; 50; </a:t>
            </a:r>
            <a:r>
              <a:rPr dirty="0" err="1" lang="en-US" sz="2000">
                <a:solidFill>
                  <a:srgbClr val="0070C0"/>
                </a:solidFill>
                <a:latin charset="0" panose="020B0603020202020204" pitchFamily="34" typeface="Trebuchet MS"/>
              </a:rPr>
              <a:t>i</a:t>
            </a:r>
            <a:r>
              <a:rPr dirty="0" lang="en-US" sz="2000">
                <a:solidFill>
                  <a:srgbClr val="0070C0"/>
                </a:solidFill>
                <a:latin charset="0" panose="020B0603020202020204" pitchFamily="34" typeface="Trebuchet MS"/>
              </a:rPr>
              <a:t>++ )</a:t>
            </a:r>
          </a:p>
          <a:p>
            <a:pPr eaLnBrk="1" hangingPunct="1"/>
            <a:r>
              <a:rPr dirty="0" lang="en-US" sz="2000">
                <a:solidFill>
                  <a:srgbClr val="0070C0"/>
                </a:solidFill>
                <a:latin charset="0" panose="020B0603020202020204" pitchFamily="34" typeface="Trebuchet MS"/>
              </a:rPr>
              <a:t>	{</a:t>
            </a:r>
          </a:p>
          <a:p>
            <a:pPr eaLnBrk="1" hangingPunct="1"/>
            <a:r>
              <a:rPr dirty="0" lang="en-US" sz="2000">
                <a:solidFill>
                  <a:srgbClr val="0070C0"/>
                </a:solidFill>
                <a:latin charset="0" panose="020B0603020202020204" pitchFamily="34" typeface="Trebuchet MS"/>
              </a:rPr>
              <a:t>		</a:t>
            </a:r>
            <a:r>
              <a:rPr dirty="0" err="1" lang="en-US" sz="2000">
                <a:solidFill>
                  <a:srgbClr val="0070C0"/>
                </a:solidFill>
                <a:latin charset="0" panose="020B0603020202020204" pitchFamily="34" typeface="Trebuchet MS"/>
              </a:rPr>
              <a:t>cout</a:t>
            </a:r>
            <a:r>
              <a:rPr dirty="0" lang="en-US" sz="2000">
                <a:solidFill>
                  <a:srgbClr val="0070C0"/>
                </a:solidFill>
                <a:latin charset="0" panose="020B0603020202020204" pitchFamily="34" typeface="Trebuchet MS"/>
              </a:rPr>
              <a:t> &lt;&lt; *Pointer;</a:t>
            </a:r>
          </a:p>
          <a:p>
            <a:pPr eaLnBrk="1" hangingPunct="1"/>
            <a:r>
              <a:rPr dirty="0" lang="en-US" sz="2000">
                <a:solidFill>
                  <a:srgbClr val="0070C0"/>
                </a:solidFill>
                <a:latin charset="0" panose="020B0603020202020204" pitchFamily="34" typeface="Trebuchet MS"/>
              </a:rPr>
              <a:t>		Pointer++; </a:t>
            </a:r>
            <a:r>
              <a:rPr b="1" dirty="0" lang="en-US" sz="2000">
                <a:solidFill>
                  <a:srgbClr val="00B050"/>
                </a:solidFill>
                <a:latin charset="0" panose="020B0603020202020204" pitchFamily="34" typeface="Trebuchet MS"/>
              </a:rPr>
              <a:t>// Address of next element</a:t>
            </a:r>
            <a:r>
              <a:rPr dirty="0" lang="en-US" sz="2000">
                <a:solidFill>
                  <a:srgbClr val="00B050"/>
                </a:solidFill>
                <a:latin charset="0" panose="020B0603020202020204" pitchFamily="34" typeface="Trebuchet MS"/>
              </a:rPr>
              <a:t>	</a:t>
            </a:r>
          </a:p>
          <a:p>
            <a:pPr eaLnBrk="1" hangingPunct="1"/>
            <a:r>
              <a:rPr dirty="0" lang="en-US" sz="2000">
                <a:solidFill>
                  <a:srgbClr val="0070C0"/>
                </a:solidFill>
                <a:latin charset="0" panose="020B0603020202020204" pitchFamily="34" typeface="Trebuchet MS"/>
              </a:rPr>
              <a:t>     }</a:t>
            </a:r>
          </a:p>
          <a:p>
            <a:pPr eaLnBrk="1" hangingPunct="1"/>
            <a:endParaRPr dirty="0" lang="en-US" sz="2000">
              <a:latin charset="0" panose="020B0603020202020204" pitchFamily="34" typeface="Trebuchet MS"/>
            </a:endParaRPr>
          </a:p>
        </p:txBody>
      </p:sp>
      <p:sp>
        <p:nvSpPr>
          <p:cNvPr id="7186" name="Text Box 44"/>
          <p:cNvSpPr txBox="1">
            <a:spLocks noChangeArrowheads="1"/>
          </p:cNvSpPr>
          <p:nvPr/>
        </p:nvSpPr>
        <p:spPr>
          <a:xfrm>
            <a:off x="152400" y="6070600"/>
            <a:ext cx="601980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numCol="1">
            <a:spAutoFit/>
          </a:bodyPr>
          <a:lstStyle>
            <a:lvl1pPr eaLnBrk="0" hangingPunct="0" indent="-404813" marL="404813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r>
              <a:rPr dirty="0" lang="en-US" sz="2000">
                <a:latin charset="0" panose="020B0603020202020204" pitchFamily="34" typeface="Trebuchet MS"/>
              </a:rPr>
              <a:t>	for ( int index = 0; index &lt; 50; index++ )</a:t>
            </a:r>
          </a:p>
          <a:p>
            <a:pPr eaLnBrk="1" hangingPunct="1"/>
            <a:r>
              <a:rPr dirty="0" lang="en-US" sz="2000">
                <a:latin charset="0" panose="020B0603020202020204" pitchFamily="34" typeface="Trebuchet MS"/>
              </a:rPr>
              <a:t>		</a:t>
            </a:r>
            <a:r>
              <a:rPr altLang="fr-FR" dirty="0" lang="fr-FR" sz="2000">
                <a:latin charset="0" panose="020B0603020202020204" pitchFamily="34" typeface="Trebuchet MS"/>
              </a:rPr>
              <a:t>cout &lt;&lt;</a:t>
            </a:r>
            <a:r>
              <a:rPr dirty="0" lang="en-US" sz="2000">
                <a:latin charset="0" panose="020B0603020202020204" pitchFamily="34" typeface="Trebuchet MS"/>
              </a:rPr>
              <a:t>  Array [ index ] ;</a:t>
            </a:r>
          </a:p>
        </p:txBody>
      </p:sp>
      <p:sp>
        <p:nvSpPr>
          <p:cNvPr id="7187" name="AutoShape 45"/>
          <p:cNvSpPr>
            <a:spLocks/>
          </p:cNvSpPr>
          <p:nvPr/>
        </p:nvSpPr>
        <p:spPr>
          <a:xfrm>
            <a:off x="5638800" y="3657600"/>
            <a:ext cx="381000" cy="1447800"/>
          </a:xfrm>
          <a:prstGeom prst="rightBrace">
            <a:avLst>
              <a:gd fmla="val 31667" name="adj1"/>
              <a:gd fmla="val 50000" name="adj2"/>
            </a:avLst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numCol="1" wrap="none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endParaRPr altLang="fr-FR" lang="fr-FR"/>
          </a:p>
        </p:txBody>
      </p:sp>
      <p:sp>
        <p:nvSpPr>
          <p:cNvPr id="7188" name="Text Box 46"/>
          <p:cNvSpPr txBox="1">
            <a:spLocks noChangeArrowheads="1"/>
          </p:cNvSpPr>
          <p:nvPr/>
        </p:nvSpPr>
        <p:spPr>
          <a:xfrm>
            <a:off x="152400" y="55626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 eaLnBrk="0" hangingPunct="0" indent="-404813" marL="404813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r>
              <a:rPr b="1" dirty="0" lang="en-US" sz="2400" u="sng">
                <a:solidFill>
                  <a:srgbClr val="FF0000"/>
                </a:solidFill>
                <a:latin charset="0" panose="020B0603020202020204" pitchFamily="34" typeface="Trebuchet MS"/>
              </a:rPr>
              <a:t>This is Equivalent to</a:t>
            </a:r>
          </a:p>
        </p:txBody>
      </p:sp>
      <p:sp>
        <p:nvSpPr>
          <p:cNvPr id="7189" name="Line 47"/>
          <p:cNvSpPr>
            <a:spLocks noChangeShapeType="1"/>
          </p:cNvSpPr>
          <p:nvPr/>
        </p:nvSpPr>
        <p:spPr>
          <a:xfrm flipH="1">
            <a:off x="3352800" y="4572000"/>
            <a:ext cx="22860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len="med" type="triangle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7190" name="Text Box 48"/>
          <p:cNvSpPr txBox="1">
            <a:spLocks noChangeArrowheads="1"/>
          </p:cNvSpPr>
          <p:nvPr/>
        </p:nvSpPr>
        <p:spPr>
          <a:xfrm>
            <a:off x="76200" y="1431925"/>
            <a:ext cx="617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r>
              <a:rPr dirty="0" lang="en-US" sz="2000">
                <a:latin charset="0" panose="020B0603020202020204" pitchFamily="34" typeface="Trebuchet MS"/>
              </a:rPr>
              <a:t>We can access all element of List [50] using Pointers and a for loop</a:t>
            </a:r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379D444F-8CAA-4F85-9F42-DE2BB3E5B04B}"/>
              </a:ext>
            </a:extLst>
          </p:cNvPr>
          <p:cNvSpPr>
            <a:spLocks noChangeArrowheads="1"/>
          </p:cNvSpPr>
          <p:nvPr/>
        </p:nvSpPr>
        <p:spPr>
          <a:xfrm>
            <a:off x="6477000" y="1295400"/>
            <a:ext cx="2514600" cy="44958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numCol="1" wrap="none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endParaRPr altLang="fr-FR" lang="fr-FR"/>
          </a:p>
        </p:txBody>
      </p:sp>
      <p:grpSp>
        <p:nvGrpSpPr>
          <p:cNvPr id="51" name="Group 5">
            <a:extLst>
              <a:ext uri="{FF2B5EF4-FFF2-40B4-BE49-F238E27FC236}">
                <a16:creationId xmlns:a16="http://schemas.microsoft.com/office/drawing/2014/main" id="{CBC6BC70-549F-4D25-B17F-5FB9DABB78C4}"/>
              </a:ext>
            </a:extLst>
          </p:cNvPr>
          <p:cNvGrpSpPr>
            <a:grpSpLocks/>
          </p:cNvGrpSpPr>
          <p:nvPr/>
        </p:nvGrpSpPr>
        <p:grpSpPr>
          <a:xfrm>
            <a:off x="6553200" y="1371600"/>
            <a:ext cx="2362200" cy="381000"/>
            <a:chOff x="4128" y="864"/>
            <a:chExt cx="1488" cy="240"/>
          </a:xfrm>
        </p:grpSpPr>
        <p:sp>
          <p:nvSpPr>
            <p:cNvPr id="52" name="Text Box 6">
              <a:extLst>
                <a:ext uri="{FF2B5EF4-FFF2-40B4-BE49-F238E27FC236}">
                  <a16:creationId xmlns:a16="http://schemas.microsoft.com/office/drawing/2014/main" id="{CD9EE060-A88F-4422-9572-0F27D945074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800"/>
                <a:t>Address</a:t>
              </a:r>
            </a:p>
          </p:txBody>
        </p:sp>
        <p:sp>
          <p:nvSpPr>
            <p:cNvPr id="53" name="Text Box 7">
              <a:extLst>
                <a:ext uri="{FF2B5EF4-FFF2-40B4-BE49-F238E27FC236}">
                  <a16:creationId xmlns:a16="http://schemas.microsoft.com/office/drawing/2014/main" id="{79723B4E-4680-4214-B038-490DF82692A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800"/>
                <a:t>Data</a:t>
              </a:r>
            </a:p>
          </p:txBody>
        </p:sp>
      </p:grpSp>
      <p:grpSp>
        <p:nvGrpSpPr>
          <p:cNvPr id="54" name="Group 8">
            <a:extLst>
              <a:ext uri="{FF2B5EF4-FFF2-40B4-BE49-F238E27FC236}">
                <a16:creationId xmlns:a16="http://schemas.microsoft.com/office/drawing/2014/main" id="{53AD342B-1EA2-45F2-83F5-A23DD92FAC3D}"/>
              </a:ext>
            </a:extLst>
          </p:cNvPr>
          <p:cNvGrpSpPr>
            <a:grpSpLocks/>
          </p:cNvGrpSpPr>
          <p:nvPr/>
        </p:nvGrpSpPr>
        <p:grpSpPr>
          <a:xfrm>
            <a:off x="6553200" y="1752600"/>
            <a:ext cx="2362200" cy="319088"/>
            <a:chOff x="4128" y="864"/>
            <a:chExt cx="1488" cy="201"/>
          </a:xfrm>
        </p:grpSpPr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A97E6B59-8FE7-4805-ADB6-A0EDC0D668E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980</a:t>
              </a:r>
            </a:p>
          </p:txBody>
        </p:sp>
        <p:sp>
          <p:nvSpPr>
            <p:cNvPr id="56" name="Text Box 10">
              <a:extLst>
                <a:ext uri="{FF2B5EF4-FFF2-40B4-BE49-F238E27FC236}">
                  <a16:creationId xmlns:a16="http://schemas.microsoft.com/office/drawing/2014/main" id="{745DA9DE-FA89-4AD7-8C92-2DA0AA7DDA3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0</a:t>
              </a:r>
            </a:p>
          </p:txBody>
        </p:sp>
      </p:grpSp>
      <p:grpSp>
        <p:nvGrpSpPr>
          <p:cNvPr id="57" name="Group 11">
            <a:extLst>
              <a:ext uri="{FF2B5EF4-FFF2-40B4-BE49-F238E27FC236}">
                <a16:creationId xmlns:a16="http://schemas.microsoft.com/office/drawing/2014/main" id="{C869FAE6-30D8-4547-B44D-D532F33BACD9}"/>
              </a:ext>
            </a:extLst>
          </p:cNvPr>
          <p:cNvGrpSpPr>
            <a:grpSpLocks/>
          </p:cNvGrpSpPr>
          <p:nvPr/>
        </p:nvGrpSpPr>
        <p:grpSpPr>
          <a:xfrm>
            <a:off x="6553200" y="2057400"/>
            <a:ext cx="2362200" cy="319088"/>
            <a:chOff x="4128" y="864"/>
            <a:chExt cx="1488" cy="201"/>
          </a:xfrm>
        </p:grpSpPr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FE3786C8-702C-4661-8E7E-8599DA2752A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984</a:t>
              </a:r>
            </a:p>
          </p:txBody>
        </p:sp>
        <p:sp>
          <p:nvSpPr>
            <p:cNvPr id="59" name="Text Box 13">
              <a:extLst>
                <a:ext uri="{FF2B5EF4-FFF2-40B4-BE49-F238E27FC236}">
                  <a16:creationId xmlns:a16="http://schemas.microsoft.com/office/drawing/2014/main" id="{6D936E43-A625-45F4-8FE5-926ABAA9735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1</a:t>
              </a:r>
            </a:p>
          </p:txBody>
        </p:sp>
      </p:grpSp>
      <p:grpSp>
        <p:nvGrpSpPr>
          <p:cNvPr id="60" name="Group 14">
            <a:extLst>
              <a:ext uri="{FF2B5EF4-FFF2-40B4-BE49-F238E27FC236}">
                <a16:creationId xmlns:a16="http://schemas.microsoft.com/office/drawing/2014/main" id="{7BBC5EF5-A592-406B-95D1-867E3EC35F7A}"/>
              </a:ext>
            </a:extLst>
          </p:cNvPr>
          <p:cNvGrpSpPr>
            <a:grpSpLocks/>
          </p:cNvGrpSpPr>
          <p:nvPr/>
        </p:nvGrpSpPr>
        <p:grpSpPr>
          <a:xfrm>
            <a:off x="6553200" y="2362200"/>
            <a:ext cx="2362200" cy="319088"/>
            <a:chOff x="4128" y="864"/>
            <a:chExt cx="1488" cy="201"/>
          </a:xfrm>
        </p:grpSpPr>
        <p:sp>
          <p:nvSpPr>
            <p:cNvPr id="61" name="Text Box 15">
              <a:extLst>
                <a:ext uri="{FF2B5EF4-FFF2-40B4-BE49-F238E27FC236}">
                  <a16:creationId xmlns:a16="http://schemas.microsoft.com/office/drawing/2014/main" id="{FD88F436-C929-49CA-9005-43091A4CB11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988</a:t>
              </a:r>
            </a:p>
          </p:txBody>
        </p:sp>
        <p:sp>
          <p:nvSpPr>
            <p:cNvPr id="62" name="Text Box 16">
              <a:extLst>
                <a:ext uri="{FF2B5EF4-FFF2-40B4-BE49-F238E27FC236}">
                  <a16:creationId xmlns:a16="http://schemas.microsoft.com/office/drawing/2014/main" id="{6B5028ED-5E70-4A51-A3A4-1B9A48D1895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2</a:t>
              </a:r>
            </a:p>
          </p:txBody>
        </p:sp>
      </p:grpSp>
      <p:grpSp>
        <p:nvGrpSpPr>
          <p:cNvPr id="63" name="Group 17">
            <a:extLst>
              <a:ext uri="{FF2B5EF4-FFF2-40B4-BE49-F238E27FC236}">
                <a16:creationId xmlns:a16="http://schemas.microsoft.com/office/drawing/2014/main" id="{D71FEAEB-B16B-41DF-801B-7D0694CA5EDF}"/>
              </a:ext>
            </a:extLst>
          </p:cNvPr>
          <p:cNvGrpSpPr>
            <a:grpSpLocks/>
          </p:cNvGrpSpPr>
          <p:nvPr/>
        </p:nvGrpSpPr>
        <p:grpSpPr>
          <a:xfrm>
            <a:off x="6553200" y="2667000"/>
            <a:ext cx="2362200" cy="319088"/>
            <a:chOff x="4128" y="864"/>
            <a:chExt cx="1488" cy="201"/>
          </a:xfrm>
        </p:grpSpPr>
        <p:sp>
          <p:nvSpPr>
            <p:cNvPr id="64" name="Text Box 18">
              <a:extLst>
                <a:ext uri="{FF2B5EF4-FFF2-40B4-BE49-F238E27FC236}">
                  <a16:creationId xmlns:a16="http://schemas.microsoft.com/office/drawing/2014/main" id="{BD82D408-3536-447F-8CED-BC48544FFB4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992</a:t>
              </a:r>
            </a:p>
          </p:txBody>
        </p:sp>
        <p:sp>
          <p:nvSpPr>
            <p:cNvPr id="65" name="Text Box 19">
              <a:extLst>
                <a:ext uri="{FF2B5EF4-FFF2-40B4-BE49-F238E27FC236}">
                  <a16:creationId xmlns:a16="http://schemas.microsoft.com/office/drawing/2014/main" id="{0C18652D-0C01-4505-ADA1-1740AC5C06F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3</a:t>
              </a:r>
            </a:p>
          </p:txBody>
        </p:sp>
      </p:grpSp>
      <p:grpSp>
        <p:nvGrpSpPr>
          <p:cNvPr id="66" name="Group 20">
            <a:extLst>
              <a:ext uri="{FF2B5EF4-FFF2-40B4-BE49-F238E27FC236}">
                <a16:creationId xmlns:a16="http://schemas.microsoft.com/office/drawing/2014/main" id="{2AD77B42-AE76-4EF5-AD39-E46BC4420CE5}"/>
              </a:ext>
            </a:extLst>
          </p:cNvPr>
          <p:cNvGrpSpPr>
            <a:grpSpLocks/>
          </p:cNvGrpSpPr>
          <p:nvPr/>
        </p:nvGrpSpPr>
        <p:grpSpPr>
          <a:xfrm>
            <a:off x="6553200" y="2971800"/>
            <a:ext cx="2362200" cy="319088"/>
            <a:chOff x="4128" y="864"/>
            <a:chExt cx="1488" cy="201"/>
          </a:xfrm>
        </p:grpSpPr>
        <p:sp>
          <p:nvSpPr>
            <p:cNvPr id="67" name="Text Box 21">
              <a:extLst>
                <a:ext uri="{FF2B5EF4-FFF2-40B4-BE49-F238E27FC236}">
                  <a16:creationId xmlns:a16="http://schemas.microsoft.com/office/drawing/2014/main" id="{2B223313-E233-4E2B-B815-7B0571F0AF8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996</a:t>
              </a:r>
            </a:p>
          </p:txBody>
        </p:sp>
        <p:sp>
          <p:nvSpPr>
            <p:cNvPr id="68" name="Text Box 22">
              <a:extLst>
                <a:ext uri="{FF2B5EF4-FFF2-40B4-BE49-F238E27FC236}">
                  <a16:creationId xmlns:a16="http://schemas.microsoft.com/office/drawing/2014/main" id="{972C99AB-2462-4CC5-AF40-49E493F0747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4</a:t>
              </a:r>
            </a:p>
          </p:txBody>
        </p:sp>
      </p:grpSp>
      <p:grpSp>
        <p:nvGrpSpPr>
          <p:cNvPr id="69" name="Group 23">
            <a:extLst>
              <a:ext uri="{FF2B5EF4-FFF2-40B4-BE49-F238E27FC236}">
                <a16:creationId xmlns:a16="http://schemas.microsoft.com/office/drawing/2014/main" id="{8576DB42-CFD9-4C88-9394-80535F0F52E9}"/>
              </a:ext>
            </a:extLst>
          </p:cNvPr>
          <p:cNvGrpSpPr>
            <a:grpSpLocks/>
          </p:cNvGrpSpPr>
          <p:nvPr/>
        </p:nvGrpSpPr>
        <p:grpSpPr>
          <a:xfrm>
            <a:off x="6553200" y="3276600"/>
            <a:ext cx="2362200" cy="319088"/>
            <a:chOff x="4128" y="864"/>
            <a:chExt cx="1488" cy="201"/>
          </a:xfrm>
        </p:grpSpPr>
        <p:sp>
          <p:nvSpPr>
            <p:cNvPr id="70" name="Text Box 24">
              <a:extLst>
                <a:ext uri="{FF2B5EF4-FFF2-40B4-BE49-F238E27FC236}">
                  <a16:creationId xmlns:a16="http://schemas.microsoft.com/office/drawing/2014/main" id="{F68DF0B0-E9D7-4697-B287-22A458A94AA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1000</a:t>
              </a:r>
            </a:p>
          </p:txBody>
        </p:sp>
        <p:sp>
          <p:nvSpPr>
            <p:cNvPr id="71" name="Text Box 25">
              <a:extLst>
                <a:ext uri="{FF2B5EF4-FFF2-40B4-BE49-F238E27FC236}">
                  <a16:creationId xmlns:a16="http://schemas.microsoft.com/office/drawing/2014/main" id="{67AAE762-850C-4D28-A943-620E5349591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5</a:t>
              </a:r>
            </a:p>
          </p:txBody>
        </p:sp>
      </p:grpSp>
      <p:grpSp>
        <p:nvGrpSpPr>
          <p:cNvPr id="72" name="Group 26">
            <a:extLst>
              <a:ext uri="{FF2B5EF4-FFF2-40B4-BE49-F238E27FC236}">
                <a16:creationId xmlns:a16="http://schemas.microsoft.com/office/drawing/2014/main" id="{9849A668-FF03-4A87-B1C2-C56CFDC889CB}"/>
              </a:ext>
            </a:extLst>
          </p:cNvPr>
          <p:cNvGrpSpPr>
            <a:grpSpLocks/>
          </p:cNvGrpSpPr>
          <p:nvPr/>
        </p:nvGrpSpPr>
        <p:grpSpPr>
          <a:xfrm>
            <a:off x="6553200" y="3581400"/>
            <a:ext cx="2362200" cy="319088"/>
            <a:chOff x="4128" y="864"/>
            <a:chExt cx="1488" cy="201"/>
          </a:xfrm>
        </p:grpSpPr>
        <p:sp>
          <p:nvSpPr>
            <p:cNvPr id="73" name="Text Box 27">
              <a:extLst>
                <a:ext uri="{FF2B5EF4-FFF2-40B4-BE49-F238E27FC236}">
                  <a16:creationId xmlns:a16="http://schemas.microsoft.com/office/drawing/2014/main" id="{F88DB19E-69C1-4152-B476-E1418A191D7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1004</a:t>
              </a:r>
            </a:p>
          </p:txBody>
        </p:sp>
        <p:sp>
          <p:nvSpPr>
            <p:cNvPr id="74" name="Text Box 28">
              <a:extLst>
                <a:ext uri="{FF2B5EF4-FFF2-40B4-BE49-F238E27FC236}">
                  <a16:creationId xmlns:a16="http://schemas.microsoft.com/office/drawing/2014/main" id="{0167D8DC-9578-4F42-BAF3-C63D2E5964A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6</a:t>
              </a:r>
            </a:p>
          </p:txBody>
        </p:sp>
      </p:grpSp>
      <p:grpSp>
        <p:nvGrpSpPr>
          <p:cNvPr id="75" name="Group 29">
            <a:extLst>
              <a:ext uri="{FF2B5EF4-FFF2-40B4-BE49-F238E27FC236}">
                <a16:creationId xmlns:a16="http://schemas.microsoft.com/office/drawing/2014/main" id="{4C7AB8C1-97E6-4EDE-892C-79D6FFAFBB6B}"/>
              </a:ext>
            </a:extLst>
          </p:cNvPr>
          <p:cNvGrpSpPr>
            <a:grpSpLocks/>
          </p:cNvGrpSpPr>
          <p:nvPr/>
        </p:nvGrpSpPr>
        <p:grpSpPr>
          <a:xfrm>
            <a:off x="6553200" y="3886200"/>
            <a:ext cx="2362200" cy="319088"/>
            <a:chOff x="4128" y="864"/>
            <a:chExt cx="1488" cy="201"/>
          </a:xfrm>
        </p:grpSpPr>
        <p:sp>
          <p:nvSpPr>
            <p:cNvPr id="76" name="Text Box 30">
              <a:extLst>
                <a:ext uri="{FF2B5EF4-FFF2-40B4-BE49-F238E27FC236}">
                  <a16:creationId xmlns:a16="http://schemas.microsoft.com/office/drawing/2014/main" id="{8820894E-1C99-49A3-906B-AECF13CE4A0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1008</a:t>
              </a:r>
            </a:p>
          </p:txBody>
        </p:sp>
        <p:sp>
          <p:nvSpPr>
            <p:cNvPr id="77" name="Text Box 31">
              <a:extLst>
                <a:ext uri="{FF2B5EF4-FFF2-40B4-BE49-F238E27FC236}">
                  <a16:creationId xmlns:a16="http://schemas.microsoft.com/office/drawing/2014/main" id="{CDE45BF9-5FFB-43BD-A81E-508D307D114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7</a:t>
              </a:r>
            </a:p>
          </p:txBody>
        </p:sp>
      </p:grpSp>
      <p:grpSp>
        <p:nvGrpSpPr>
          <p:cNvPr id="78" name="Group 32">
            <a:extLst>
              <a:ext uri="{FF2B5EF4-FFF2-40B4-BE49-F238E27FC236}">
                <a16:creationId xmlns:a16="http://schemas.microsoft.com/office/drawing/2014/main" id="{455CF532-6F13-4A28-AB4B-1CFA0A88F37A}"/>
              </a:ext>
            </a:extLst>
          </p:cNvPr>
          <p:cNvGrpSpPr>
            <a:grpSpLocks/>
          </p:cNvGrpSpPr>
          <p:nvPr/>
        </p:nvGrpSpPr>
        <p:grpSpPr>
          <a:xfrm>
            <a:off x="6553200" y="4191000"/>
            <a:ext cx="2362200" cy="319088"/>
            <a:chOff x="4128" y="864"/>
            <a:chExt cx="1488" cy="201"/>
          </a:xfrm>
        </p:grpSpPr>
        <p:sp>
          <p:nvSpPr>
            <p:cNvPr id="79" name="Text Box 33">
              <a:extLst>
                <a:ext uri="{FF2B5EF4-FFF2-40B4-BE49-F238E27FC236}">
                  <a16:creationId xmlns:a16="http://schemas.microsoft.com/office/drawing/2014/main" id="{0C973A42-C75F-45AC-8F2A-19AFA7190AB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1012</a:t>
              </a:r>
            </a:p>
          </p:txBody>
        </p:sp>
        <p:sp>
          <p:nvSpPr>
            <p:cNvPr id="80" name="Text Box 34">
              <a:extLst>
                <a:ext uri="{FF2B5EF4-FFF2-40B4-BE49-F238E27FC236}">
                  <a16:creationId xmlns:a16="http://schemas.microsoft.com/office/drawing/2014/main" id="{94A832E4-D3B1-4B38-A865-C15C241F9FD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8</a:t>
              </a:r>
            </a:p>
          </p:txBody>
        </p:sp>
      </p:grpSp>
      <p:grpSp>
        <p:nvGrpSpPr>
          <p:cNvPr id="81" name="Group 35">
            <a:extLst>
              <a:ext uri="{FF2B5EF4-FFF2-40B4-BE49-F238E27FC236}">
                <a16:creationId xmlns:a16="http://schemas.microsoft.com/office/drawing/2014/main" id="{2FB7A1EA-0DE0-4DB5-BCE1-B30EF8D96D39}"/>
              </a:ext>
            </a:extLst>
          </p:cNvPr>
          <p:cNvGrpSpPr>
            <a:grpSpLocks/>
          </p:cNvGrpSpPr>
          <p:nvPr/>
        </p:nvGrpSpPr>
        <p:grpSpPr>
          <a:xfrm>
            <a:off x="6553200" y="5410202"/>
            <a:ext cx="2362200" cy="314326"/>
            <a:chOff x="4128" y="864"/>
            <a:chExt cx="1488" cy="198"/>
          </a:xfrm>
        </p:grpSpPr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79866FE3-54EC-4F35-B790-3E8BFBC41F3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…</a:t>
              </a:r>
            </a:p>
          </p:txBody>
        </p:sp>
        <p:sp>
          <p:nvSpPr>
            <p:cNvPr id="83" name="Text Box 37">
              <a:extLst>
                <a:ext uri="{FF2B5EF4-FFF2-40B4-BE49-F238E27FC236}">
                  <a16:creationId xmlns:a16="http://schemas.microsoft.com/office/drawing/2014/main" id="{B48A629F-048C-422B-9385-FE6519E65C3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Element 49</a:t>
              </a:r>
            </a:p>
          </p:txBody>
        </p:sp>
      </p:grpSp>
      <p:grpSp>
        <p:nvGrpSpPr>
          <p:cNvPr id="84" name="Group 38">
            <a:extLst>
              <a:ext uri="{FF2B5EF4-FFF2-40B4-BE49-F238E27FC236}">
                <a16:creationId xmlns:a16="http://schemas.microsoft.com/office/drawing/2014/main" id="{20FE29D2-AE6E-4FB1-8863-3162FB88FE09}"/>
              </a:ext>
            </a:extLst>
          </p:cNvPr>
          <p:cNvGrpSpPr>
            <a:grpSpLocks/>
          </p:cNvGrpSpPr>
          <p:nvPr/>
        </p:nvGrpSpPr>
        <p:grpSpPr>
          <a:xfrm>
            <a:off x="6553200" y="4572000"/>
            <a:ext cx="2362200" cy="371475"/>
            <a:chOff x="4128" y="864"/>
            <a:chExt cx="1488" cy="234"/>
          </a:xfrm>
          <a:solidFill>
            <a:schemeClr val="bg2">
              <a:lumMod val="90000"/>
            </a:schemeClr>
          </a:solidFill>
        </p:grpSpPr>
        <p:sp>
          <p:nvSpPr>
            <p:cNvPr id="85" name="Text Box 39">
              <a:extLst>
                <a:ext uri="{FF2B5EF4-FFF2-40B4-BE49-F238E27FC236}">
                  <a16:creationId xmlns:a16="http://schemas.microsoft.com/office/drawing/2014/main" id="{BCB49BD8-B88E-4592-9CCA-1DC9C170449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800"/>
                <a:t>…</a:t>
              </a:r>
            </a:p>
          </p:txBody>
        </p:sp>
        <p:sp>
          <p:nvSpPr>
            <p:cNvPr id="86" name="Text Box 40">
              <a:extLst>
                <a:ext uri="{FF2B5EF4-FFF2-40B4-BE49-F238E27FC236}">
                  <a16:creationId xmlns:a16="http://schemas.microsoft.com/office/drawing/2014/main" id="{30F1B653-9D1C-4305-931A-C8A71176D8C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endParaRPr altLang="fr-FR" b="1" lang="fr-FR" sz="1600"/>
            </a:p>
          </p:txBody>
        </p:sp>
      </p:grpSp>
      <p:grpSp>
        <p:nvGrpSpPr>
          <p:cNvPr id="87" name="Group 41">
            <a:extLst>
              <a:ext uri="{FF2B5EF4-FFF2-40B4-BE49-F238E27FC236}">
                <a16:creationId xmlns:a16="http://schemas.microsoft.com/office/drawing/2014/main" id="{F348B60E-F0D2-4311-A479-00AC490C64A8}"/>
              </a:ext>
            </a:extLst>
          </p:cNvPr>
          <p:cNvGrpSpPr>
            <a:grpSpLocks/>
          </p:cNvGrpSpPr>
          <p:nvPr/>
        </p:nvGrpSpPr>
        <p:grpSpPr>
          <a:xfrm>
            <a:off x="6553200" y="4953000"/>
            <a:ext cx="2362200" cy="371475"/>
            <a:chOff x="4128" y="864"/>
            <a:chExt cx="1488" cy="234"/>
          </a:xfrm>
          <a:solidFill>
            <a:schemeClr val="bg2">
              <a:lumMod val="90000"/>
            </a:schemeClr>
          </a:solidFill>
        </p:grpSpPr>
        <p:sp>
          <p:nvSpPr>
            <p:cNvPr id="88" name="Text Box 42">
              <a:extLst>
                <a:ext uri="{FF2B5EF4-FFF2-40B4-BE49-F238E27FC236}">
                  <a16:creationId xmlns:a16="http://schemas.microsoft.com/office/drawing/2014/main" id="{C51D5008-EFF0-40DE-A893-67FFA2B0ED7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800"/>
                <a:t>…</a:t>
              </a:r>
            </a:p>
          </p:txBody>
        </p:sp>
        <p:sp>
          <p:nvSpPr>
            <p:cNvPr id="89" name="Text Box 43">
              <a:extLst>
                <a:ext uri="{FF2B5EF4-FFF2-40B4-BE49-F238E27FC236}">
                  <a16:creationId xmlns:a16="http://schemas.microsoft.com/office/drawing/2014/main" id="{D14A5024-3465-44DE-A093-7E82D729329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endParaRPr altLang="fr-FR" b="1" lang="fr-FR" sz="1600"/>
            </a:p>
          </p:txBody>
        </p:sp>
      </p:grpSp>
    </p:spTree>
    <p:extLst>
      <p:ext uri="{BB962C8B-B14F-4D97-AF65-F5344CB8AC3E}">
        <p14:creationId xmlns:p14="http://schemas.microsoft.com/office/powerpoint/2010/main" val="2355361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pPr eaLnBrk="1" hangingPunct="1">
              <a:defRPr/>
            </a:pPr>
            <a:r>
              <a:rPr dirty="0" lang="en-US">
                <a:cs typeface="+mj-cs"/>
              </a:rPr>
              <a:t>Accessing 2-Dimensional Array</a:t>
            </a:r>
          </a:p>
        </p:txBody>
      </p:sp>
      <p:sp>
        <p:nvSpPr>
          <p:cNvPr id="82947" name="Rectangle 3"/>
          <p:cNvSpPr>
            <a:spLocks noChangeArrowheads="1" noGrp="1"/>
          </p:cNvSpPr>
          <p:nvPr>
            <p:ph idx="1"/>
          </p:nvPr>
        </p:nvSpPr>
        <p:spPr>
          <a:xfrm>
            <a:off x="628650" y="1825624"/>
            <a:ext cx="5924550" cy="4895851"/>
          </a:xfrm>
          <a:ln>
            <a:solidFill>
              <a:schemeClr val="tx1"/>
            </a:solidFill>
          </a:ln>
        </p:spPr>
        <p:txBody>
          <a:bodyPr numCol="1"/>
          <a:lstStyle/>
          <a:p>
            <a:pPr eaLnBrk="1" hangingPunct="1">
              <a:lnSpc>
                <a:spcPct val="80000"/>
              </a:lnSpc>
              <a:defRPr/>
            </a:pPr>
            <a:r>
              <a:rPr b="1" dirty="0" lang="en-US" sz="2400">
                <a:cs typeface="+mn-cs"/>
              </a:rPr>
              <a:t>Note that the statements </a:t>
            </a:r>
          </a:p>
          <a:p>
            <a:pPr eaLnBrk="1" hangingPunct="1" indent="0" lvl="1" marL="457200">
              <a:lnSpc>
                <a:spcPct val="80000"/>
              </a:lnSpc>
              <a:buNone/>
              <a:defRPr/>
            </a:pPr>
            <a:r>
              <a:rPr b="1" dirty="0" err="1" lang="en-US" sz="20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int</a:t>
            </a:r>
            <a:r>
              <a:rPr b="1" dirty="0" lang="en-US" sz="20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*Pointer;</a:t>
            </a:r>
          </a:p>
          <a:p>
            <a:pPr eaLnBrk="1" hangingPunct="1" indent="0" lvl="1" marL="457200">
              <a:lnSpc>
                <a:spcPct val="80000"/>
              </a:lnSpc>
              <a:buNone/>
              <a:defRPr/>
            </a:pPr>
            <a:r>
              <a:rPr b="1" dirty="0" lang="en-US" sz="20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Pointer = &amp;List [3];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dirty="0" lang="en-US" sz="2400">
                <a:cs typeface="+mn-cs"/>
              </a:rPr>
              <a:t>represents that we are accessing the address of </a:t>
            </a:r>
            <a:r>
              <a:rPr b="1" dirty="0" lang="en-US" sz="2400">
                <a:solidFill>
                  <a:srgbClr val="FF0000"/>
                </a:solidFill>
                <a:cs typeface="+mn-cs"/>
              </a:rPr>
              <a:t>4</a:t>
            </a:r>
            <a:r>
              <a:rPr b="1" baseline="30000" dirty="0" lang="en-US" sz="2400">
                <a:solidFill>
                  <a:srgbClr val="FF0000"/>
                </a:solidFill>
                <a:cs typeface="+mn-cs"/>
              </a:rPr>
              <a:t>th</a:t>
            </a:r>
            <a:r>
              <a:rPr b="1" dirty="0" lang="en-US" sz="2400">
                <a:solidFill>
                  <a:srgbClr val="FF0000"/>
                </a:solidFill>
                <a:cs typeface="+mn-cs"/>
              </a:rPr>
              <a:t> slot</a:t>
            </a:r>
          </a:p>
          <a:p>
            <a:pPr eaLnBrk="1" hangingPunct="1" indent="0" marL="0">
              <a:lnSpc>
                <a:spcPct val="80000"/>
              </a:lnSpc>
              <a:buFontTx/>
              <a:buNone/>
              <a:defRPr/>
            </a:pPr>
            <a:endParaRPr dirty="0" lang="en-US" sz="240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dirty="0" lang="en-US" sz="2400">
                <a:cs typeface="+mn-cs"/>
              </a:rPr>
              <a:t>In 2-Dimensional array the statements</a:t>
            </a:r>
          </a:p>
          <a:p>
            <a:pPr eaLnBrk="1" hangingPunct="1" indent="0" lvl="1" marL="457200">
              <a:lnSpc>
                <a:spcPct val="80000"/>
              </a:lnSpc>
              <a:buNone/>
              <a:defRPr/>
            </a:pPr>
            <a:r>
              <a:rPr b="1" dirty="0" err="1" lang="en-US" sz="20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int</a:t>
            </a:r>
            <a:r>
              <a:rPr b="1" dirty="0" lang="en-US" sz="20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List[ 5 ][ 6 ];</a:t>
            </a:r>
          </a:p>
          <a:p>
            <a:pPr eaLnBrk="1" hangingPunct="1" indent="0" lvl="1" marL="457200">
              <a:lnSpc>
                <a:spcPct val="80000"/>
              </a:lnSpc>
              <a:buNone/>
              <a:defRPr/>
            </a:pPr>
            <a:r>
              <a:rPr b="1" dirty="0" err="1" lang="en-US" sz="20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int</a:t>
            </a:r>
            <a:r>
              <a:rPr b="1" dirty="0" lang="en-US" sz="20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*Pointer;</a:t>
            </a:r>
          </a:p>
          <a:p>
            <a:pPr eaLnBrk="1" hangingPunct="1" indent="0" lvl="1" marL="457200">
              <a:lnSpc>
                <a:spcPct val="80000"/>
              </a:lnSpc>
              <a:buNone/>
              <a:defRPr/>
            </a:pPr>
            <a:r>
              <a:rPr b="1" dirty="0" lang="en-US" sz="20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Pointer = &amp;List [3];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endParaRPr b="1" dirty="0" lang="en-US" sz="2400">
              <a:cs typeface="+mn-cs"/>
            </a:endParaRP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dirty="0" lang="en-US" sz="2400"/>
              <a:t>Represents that we are accessing the address    of </a:t>
            </a:r>
            <a:r>
              <a:rPr b="1" dirty="0" lang="en-US" sz="2400">
                <a:solidFill>
                  <a:srgbClr val="FF0000"/>
                </a:solidFill>
              </a:rPr>
              <a:t>4</a:t>
            </a:r>
            <a:r>
              <a:rPr b="1" baseline="30000" dirty="0" lang="en-US" sz="2400">
                <a:solidFill>
                  <a:srgbClr val="FF0000"/>
                </a:solidFill>
              </a:rPr>
              <a:t>th</a:t>
            </a:r>
            <a:r>
              <a:rPr b="1" dirty="0" lang="en-US" sz="2400">
                <a:solidFill>
                  <a:srgbClr val="FF0000"/>
                </a:solidFill>
              </a:rPr>
              <a:t> row </a:t>
            </a:r>
            <a:r>
              <a:rPr dirty="0" lang="en-US" sz="2400"/>
              <a:t>and</a:t>
            </a:r>
            <a:r>
              <a:rPr dirty="0" lang="en-US" sz="2400">
                <a:solidFill>
                  <a:srgbClr val="0070C0"/>
                </a:solidFill>
              </a:rPr>
              <a:t> </a:t>
            </a:r>
            <a:r>
              <a:rPr b="1" dirty="0" lang="en-US" sz="2400">
                <a:solidFill>
                  <a:srgbClr val="FF0000"/>
                </a:solidFill>
              </a:rPr>
              <a:t>1</a:t>
            </a:r>
            <a:r>
              <a:rPr b="1" baseline="30000" dirty="0" lang="en-US" sz="2400">
                <a:solidFill>
                  <a:srgbClr val="FF0000"/>
                </a:solidFill>
              </a:rPr>
              <a:t>st</a:t>
            </a:r>
            <a:r>
              <a:rPr b="1" dirty="0" lang="en-US" sz="2400">
                <a:solidFill>
                  <a:srgbClr val="FF0000"/>
                </a:solidFill>
              </a:rPr>
              <a:t> column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B8497AA7-923E-42FD-ACA5-2FC874887118}"/>
              </a:ext>
            </a:extLst>
          </p:cNvPr>
          <p:cNvSpPr>
            <a:spLocks noChangeArrowheads="1"/>
          </p:cNvSpPr>
          <p:nvPr/>
        </p:nvSpPr>
        <p:spPr>
          <a:xfrm>
            <a:off x="6477000" y="1295400"/>
            <a:ext cx="2514600" cy="44958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numCol="1" wrap="none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endParaRPr altLang="fr-FR" lang="fr-FR"/>
          </a:p>
        </p:txBody>
      </p:sp>
      <p:grpSp>
        <p:nvGrpSpPr>
          <p:cNvPr id="46" name="Group 5">
            <a:extLst>
              <a:ext uri="{FF2B5EF4-FFF2-40B4-BE49-F238E27FC236}">
                <a16:creationId xmlns:a16="http://schemas.microsoft.com/office/drawing/2014/main" id="{7B533518-8B8D-4C1B-A46B-F6112F8B54EB}"/>
              </a:ext>
            </a:extLst>
          </p:cNvPr>
          <p:cNvGrpSpPr>
            <a:grpSpLocks/>
          </p:cNvGrpSpPr>
          <p:nvPr/>
        </p:nvGrpSpPr>
        <p:grpSpPr>
          <a:xfrm>
            <a:off x="6553200" y="1371600"/>
            <a:ext cx="2362200" cy="381000"/>
            <a:chOff x="4128" y="864"/>
            <a:chExt cx="1488" cy="240"/>
          </a:xfrm>
        </p:grpSpPr>
        <p:sp>
          <p:nvSpPr>
            <p:cNvPr id="47" name="Text Box 6">
              <a:extLst>
                <a:ext uri="{FF2B5EF4-FFF2-40B4-BE49-F238E27FC236}">
                  <a16:creationId xmlns:a16="http://schemas.microsoft.com/office/drawing/2014/main" id="{25AD3191-9E7D-4783-A26B-5B1B148C216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800"/>
                <a:t>Address</a:t>
              </a:r>
            </a:p>
          </p:txBody>
        </p:sp>
        <p:sp>
          <p:nvSpPr>
            <p:cNvPr id="48" name="Text Box 7">
              <a:extLst>
                <a:ext uri="{FF2B5EF4-FFF2-40B4-BE49-F238E27FC236}">
                  <a16:creationId xmlns:a16="http://schemas.microsoft.com/office/drawing/2014/main" id="{A9E9141C-0D1C-40C1-A389-F9D7466961F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800"/>
                <a:t>Data</a:t>
              </a:r>
            </a:p>
          </p:txBody>
        </p:sp>
      </p:grpSp>
      <p:grpSp>
        <p:nvGrpSpPr>
          <p:cNvPr id="49" name="Group 8">
            <a:extLst>
              <a:ext uri="{FF2B5EF4-FFF2-40B4-BE49-F238E27FC236}">
                <a16:creationId xmlns:a16="http://schemas.microsoft.com/office/drawing/2014/main" id="{21B9D95B-31D8-4EB7-A114-843DD3199F6F}"/>
              </a:ext>
            </a:extLst>
          </p:cNvPr>
          <p:cNvGrpSpPr>
            <a:grpSpLocks/>
          </p:cNvGrpSpPr>
          <p:nvPr/>
        </p:nvGrpSpPr>
        <p:grpSpPr>
          <a:xfrm>
            <a:off x="6553200" y="1752600"/>
            <a:ext cx="2362200" cy="319088"/>
            <a:chOff x="4128" y="864"/>
            <a:chExt cx="1488" cy="201"/>
          </a:xfrm>
        </p:grpSpPr>
        <p:sp>
          <p:nvSpPr>
            <p:cNvPr id="50" name="Text Box 9">
              <a:extLst>
                <a:ext uri="{FF2B5EF4-FFF2-40B4-BE49-F238E27FC236}">
                  <a16:creationId xmlns:a16="http://schemas.microsoft.com/office/drawing/2014/main" id="{268F194D-5AA9-4A50-923C-3BE16E48E0F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980</a:t>
              </a:r>
            </a:p>
          </p:txBody>
        </p:sp>
        <p:sp>
          <p:nvSpPr>
            <p:cNvPr id="51" name="Text Box 10">
              <a:extLst>
                <a:ext uri="{FF2B5EF4-FFF2-40B4-BE49-F238E27FC236}">
                  <a16:creationId xmlns:a16="http://schemas.microsoft.com/office/drawing/2014/main" id="{CFB3AABD-0E12-4B2E-8ED3-7E37551EE94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0</a:t>
              </a:r>
            </a:p>
          </p:txBody>
        </p:sp>
      </p:grpSp>
      <p:grpSp>
        <p:nvGrpSpPr>
          <p:cNvPr id="52" name="Group 11">
            <a:extLst>
              <a:ext uri="{FF2B5EF4-FFF2-40B4-BE49-F238E27FC236}">
                <a16:creationId xmlns:a16="http://schemas.microsoft.com/office/drawing/2014/main" id="{6FDF9DDF-76BD-47F3-AB6A-3D51CB958595}"/>
              </a:ext>
            </a:extLst>
          </p:cNvPr>
          <p:cNvGrpSpPr>
            <a:grpSpLocks/>
          </p:cNvGrpSpPr>
          <p:nvPr/>
        </p:nvGrpSpPr>
        <p:grpSpPr>
          <a:xfrm>
            <a:off x="6553200" y="2057400"/>
            <a:ext cx="2362200" cy="319088"/>
            <a:chOff x="4128" y="864"/>
            <a:chExt cx="1488" cy="201"/>
          </a:xfrm>
        </p:grpSpPr>
        <p:sp>
          <p:nvSpPr>
            <p:cNvPr id="53" name="Text Box 12">
              <a:extLst>
                <a:ext uri="{FF2B5EF4-FFF2-40B4-BE49-F238E27FC236}">
                  <a16:creationId xmlns:a16="http://schemas.microsoft.com/office/drawing/2014/main" id="{BFA3CFF7-0159-4CFC-A5DB-B2B1212E288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984</a:t>
              </a:r>
            </a:p>
          </p:txBody>
        </p:sp>
        <p:sp>
          <p:nvSpPr>
            <p:cNvPr id="54" name="Text Box 13">
              <a:extLst>
                <a:ext uri="{FF2B5EF4-FFF2-40B4-BE49-F238E27FC236}">
                  <a16:creationId xmlns:a16="http://schemas.microsoft.com/office/drawing/2014/main" id="{C3F6C571-2691-48A4-B1BC-1A67939D027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1</a:t>
              </a:r>
            </a:p>
          </p:txBody>
        </p:sp>
      </p:grpSp>
      <p:grpSp>
        <p:nvGrpSpPr>
          <p:cNvPr id="55" name="Group 14">
            <a:extLst>
              <a:ext uri="{FF2B5EF4-FFF2-40B4-BE49-F238E27FC236}">
                <a16:creationId xmlns:a16="http://schemas.microsoft.com/office/drawing/2014/main" id="{3C770C1D-FD9F-474B-AEAD-CDB2E9CC0E65}"/>
              </a:ext>
            </a:extLst>
          </p:cNvPr>
          <p:cNvGrpSpPr>
            <a:grpSpLocks/>
          </p:cNvGrpSpPr>
          <p:nvPr/>
        </p:nvGrpSpPr>
        <p:grpSpPr>
          <a:xfrm>
            <a:off x="6553200" y="2362200"/>
            <a:ext cx="2362200" cy="319088"/>
            <a:chOff x="4128" y="864"/>
            <a:chExt cx="1488" cy="201"/>
          </a:xfrm>
        </p:grpSpPr>
        <p:sp>
          <p:nvSpPr>
            <p:cNvPr id="56" name="Text Box 15">
              <a:extLst>
                <a:ext uri="{FF2B5EF4-FFF2-40B4-BE49-F238E27FC236}">
                  <a16:creationId xmlns:a16="http://schemas.microsoft.com/office/drawing/2014/main" id="{4027E301-EEB4-4B82-AB49-0AEE5178FE3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988</a:t>
              </a:r>
            </a:p>
          </p:txBody>
        </p:sp>
        <p:sp>
          <p:nvSpPr>
            <p:cNvPr id="57" name="Text Box 16">
              <a:extLst>
                <a:ext uri="{FF2B5EF4-FFF2-40B4-BE49-F238E27FC236}">
                  <a16:creationId xmlns:a16="http://schemas.microsoft.com/office/drawing/2014/main" id="{BBBE8012-2019-4DA4-B76A-61F7D5A78CB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2</a:t>
              </a:r>
            </a:p>
          </p:txBody>
        </p:sp>
      </p:grpSp>
      <p:grpSp>
        <p:nvGrpSpPr>
          <p:cNvPr id="58" name="Group 17">
            <a:extLst>
              <a:ext uri="{FF2B5EF4-FFF2-40B4-BE49-F238E27FC236}">
                <a16:creationId xmlns:a16="http://schemas.microsoft.com/office/drawing/2014/main" id="{531AE56D-9B10-4A3F-83FC-C5ABF3AAC18B}"/>
              </a:ext>
            </a:extLst>
          </p:cNvPr>
          <p:cNvGrpSpPr>
            <a:grpSpLocks/>
          </p:cNvGrpSpPr>
          <p:nvPr/>
        </p:nvGrpSpPr>
        <p:grpSpPr>
          <a:xfrm>
            <a:off x="6553200" y="2667000"/>
            <a:ext cx="2362200" cy="319088"/>
            <a:chOff x="4128" y="864"/>
            <a:chExt cx="1488" cy="201"/>
          </a:xfrm>
        </p:grpSpPr>
        <p:sp>
          <p:nvSpPr>
            <p:cNvPr id="59" name="Text Box 18">
              <a:extLst>
                <a:ext uri="{FF2B5EF4-FFF2-40B4-BE49-F238E27FC236}">
                  <a16:creationId xmlns:a16="http://schemas.microsoft.com/office/drawing/2014/main" id="{CE1A9CD3-5583-4606-8613-72C259BC7DE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992</a:t>
              </a:r>
            </a:p>
          </p:txBody>
        </p:sp>
        <p:sp>
          <p:nvSpPr>
            <p:cNvPr id="60" name="Text Box 19">
              <a:extLst>
                <a:ext uri="{FF2B5EF4-FFF2-40B4-BE49-F238E27FC236}">
                  <a16:creationId xmlns:a16="http://schemas.microsoft.com/office/drawing/2014/main" id="{A50AFE13-3327-40CD-B730-9D90E70485A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3</a:t>
              </a:r>
            </a:p>
          </p:txBody>
        </p:sp>
      </p:grpSp>
      <p:grpSp>
        <p:nvGrpSpPr>
          <p:cNvPr id="61" name="Group 20">
            <a:extLst>
              <a:ext uri="{FF2B5EF4-FFF2-40B4-BE49-F238E27FC236}">
                <a16:creationId xmlns:a16="http://schemas.microsoft.com/office/drawing/2014/main" id="{4F84EB09-B8F6-446A-A094-7B4CB99330DA}"/>
              </a:ext>
            </a:extLst>
          </p:cNvPr>
          <p:cNvGrpSpPr>
            <a:grpSpLocks/>
          </p:cNvGrpSpPr>
          <p:nvPr/>
        </p:nvGrpSpPr>
        <p:grpSpPr>
          <a:xfrm>
            <a:off x="6553200" y="2971800"/>
            <a:ext cx="2362200" cy="319088"/>
            <a:chOff x="4128" y="864"/>
            <a:chExt cx="1488" cy="201"/>
          </a:xfrm>
        </p:grpSpPr>
        <p:sp>
          <p:nvSpPr>
            <p:cNvPr id="62" name="Text Box 21">
              <a:extLst>
                <a:ext uri="{FF2B5EF4-FFF2-40B4-BE49-F238E27FC236}">
                  <a16:creationId xmlns:a16="http://schemas.microsoft.com/office/drawing/2014/main" id="{498973AF-9A1E-46D7-9C03-580626707C3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996</a:t>
              </a:r>
            </a:p>
          </p:txBody>
        </p:sp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965DD37D-4C28-4F29-BD26-7A6CE099EEA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4</a:t>
              </a:r>
            </a:p>
          </p:txBody>
        </p:sp>
      </p:grpSp>
      <p:grpSp>
        <p:nvGrpSpPr>
          <p:cNvPr id="64" name="Group 23">
            <a:extLst>
              <a:ext uri="{FF2B5EF4-FFF2-40B4-BE49-F238E27FC236}">
                <a16:creationId xmlns:a16="http://schemas.microsoft.com/office/drawing/2014/main" id="{BC65CADD-DEDD-4C59-B68A-C3F77657B9DD}"/>
              </a:ext>
            </a:extLst>
          </p:cNvPr>
          <p:cNvGrpSpPr>
            <a:grpSpLocks/>
          </p:cNvGrpSpPr>
          <p:nvPr/>
        </p:nvGrpSpPr>
        <p:grpSpPr>
          <a:xfrm>
            <a:off x="6553200" y="3276600"/>
            <a:ext cx="2362200" cy="319088"/>
            <a:chOff x="4128" y="864"/>
            <a:chExt cx="1488" cy="201"/>
          </a:xfrm>
        </p:grpSpPr>
        <p:sp>
          <p:nvSpPr>
            <p:cNvPr id="65" name="Text Box 24">
              <a:extLst>
                <a:ext uri="{FF2B5EF4-FFF2-40B4-BE49-F238E27FC236}">
                  <a16:creationId xmlns:a16="http://schemas.microsoft.com/office/drawing/2014/main" id="{CD26BF76-DB39-4EB7-8EFE-8320E62E033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1000</a:t>
              </a:r>
            </a:p>
          </p:txBody>
        </p:sp>
        <p:sp>
          <p:nvSpPr>
            <p:cNvPr id="66" name="Text Box 25">
              <a:extLst>
                <a:ext uri="{FF2B5EF4-FFF2-40B4-BE49-F238E27FC236}">
                  <a16:creationId xmlns:a16="http://schemas.microsoft.com/office/drawing/2014/main" id="{3DFD5D8F-5CCF-4652-8B64-5BE635AC155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5</a:t>
              </a:r>
            </a:p>
          </p:txBody>
        </p:sp>
      </p:grpSp>
      <p:grpSp>
        <p:nvGrpSpPr>
          <p:cNvPr id="67" name="Group 26">
            <a:extLst>
              <a:ext uri="{FF2B5EF4-FFF2-40B4-BE49-F238E27FC236}">
                <a16:creationId xmlns:a16="http://schemas.microsoft.com/office/drawing/2014/main" id="{585EF7BC-4653-49E0-81C3-8B43F90B9154}"/>
              </a:ext>
            </a:extLst>
          </p:cNvPr>
          <p:cNvGrpSpPr>
            <a:grpSpLocks/>
          </p:cNvGrpSpPr>
          <p:nvPr/>
        </p:nvGrpSpPr>
        <p:grpSpPr>
          <a:xfrm>
            <a:off x="6553200" y="3581400"/>
            <a:ext cx="2362200" cy="319088"/>
            <a:chOff x="4128" y="864"/>
            <a:chExt cx="1488" cy="201"/>
          </a:xfrm>
        </p:grpSpPr>
        <p:sp>
          <p:nvSpPr>
            <p:cNvPr id="68" name="Text Box 27">
              <a:extLst>
                <a:ext uri="{FF2B5EF4-FFF2-40B4-BE49-F238E27FC236}">
                  <a16:creationId xmlns:a16="http://schemas.microsoft.com/office/drawing/2014/main" id="{4157BEB7-E517-42AF-AFFA-980DDD7C49F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1004</a:t>
              </a:r>
            </a:p>
          </p:txBody>
        </p:sp>
        <p:sp>
          <p:nvSpPr>
            <p:cNvPr id="69" name="Text Box 28">
              <a:extLst>
                <a:ext uri="{FF2B5EF4-FFF2-40B4-BE49-F238E27FC236}">
                  <a16:creationId xmlns:a16="http://schemas.microsoft.com/office/drawing/2014/main" id="{A8D4357D-323D-40F7-9EBE-C4DCD7F159C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6</a:t>
              </a:r>
            </a:p>
          </p:txBody>
        </p:sp>
      </p:grpSp>
      <p:grpSp>
        <p:nvGrpSpPr>
          <p:cNvPr id="70" name="Group 29">
            <a:extLst>
              <a:ext uri="{FF2B5EF4-FFF2-40B4-BE49-F238E27FC236}">
                <a16:creationId xmlns:a16="http://schemas.microsoft.com/office/drawing/2014/main" id="{AEB17ECE-B9E2-44BF-8E1C-BB1C66FE80E8}"/>
              </a:ext>
            </a:extLst>
          </p:cNvPr>
          <p:cNvGrpSpPr>
            <a:grpSpLocks/>
          </p:cNvGrpSpPr>
          <p:nvPr/>
        </p:nvGrpSpPr>
        <p:grpSpPr>
          <a:xfrm>
            <a:off x="6553200" y="3886200"/>
            <a:ext cx="2362200" cy="319088"/>
            <a:chOff x="4128" y="864"/>
            <a:chExt cx="1488" cy="201"/>
          </a:xfrm>
        </p:grpSpPr>
        <p:sp>
          <p:nvSpPr>
            <p:cNvPr id="71" name="Text Box 30">
              <a:extLst>
                <a:ext uri="{FF2B5EF4-FFF2-40B4-BE49-F238E27FC236}">
                  <a16:creationId xmlns:a16="http://schemas.microsoft.com/office/drawing/2014/main" id="{78AE5B5A-CEBC-4FC5-951F-3E308D1FBEE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1008</a:t>
              </a:r>
            </a:p>
          </p:txBody>
        </p:sp>
        <p:sp>
          <p:nvSpPr>
            <p:cNvPr id="72" name="Text Box 31">
              <a:extLst>
                <a:ext uri="{FF2B5EF4-FFF2-40B4-BE49-F238E27FC236}">
                  <a16:creationId xmlns:a16="http://schemas.microsoft.com/office/drawing/2014/main" id="{41DA1FB4-34A8-4506-95B0-38FCFE1966C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7</a:t>
              </a:r>
            </a:p>
          </p:txBody>
        </p:sp>
      </p:grpSp>
      <p:grpSp>
        <p:nvGrpSpPr>
          <p:cNvPr id="73" name="Group 32">
            <a:extLst>
              <a:ext uri="{FF2B5EF4-FFF2-40B4-BE49-F238E27FC236}">
                <a16:creationId xmlns:a16="http://schemas.microsoft.com/office/drawing/2014/main" id="{13380840-C5FB-4DC6-ADD5-D5C413E0C0D5}"/>
              </a:ext>
            </a:extLst>
          </p:cNvPr>
          <p:cNvGrpSpPr>
            <a:grpSpLocks/>
          </p:cNvGrpSpPr>
          <p:nvPr/>
        </p:nvGrpSpPr>
        <p:grpSpPr>
          <a:xfrm>
            <a:off x="6553200" y="4191000"/>
            <a:ext cx="2362200" cy="319088"/>
            <a:chOff x="4128" y="864"/>
            <a:chExt cx="1488" cy="201"/>
          </a:xfrm>
        </p:grpSpPr>
        <p:sp>
          <p:nvSpPr>
            <p:cNvPr id="74" name="Text Box 33">
              <a:extLst>
                <a:ext uri="{FF2B5EF4-FFF2-40B4-BE49-F238E27FC236}">
                  <a16:creationId xmlns:a16="http://schemas.microsoft.com/office/drawing/2014/main" id="{67F7E004-A497-497F-8CB3-A8F63BE3A42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1012</a:t>
              </a:r>
            </a:p>
          </p:txBody>
        </p:sp>
        <p:sp>
          <p:nvSpPr>
            <p:cNvPr id="75" name="Text Box 34">
              <a:extLst>
                <a:ext uri="{FF2B5EF4-FFF2-40B4-BE49-F238E27FC236}">
                  <a16:creationId xmlns:a16="http://schemas.microsoft.com/office/drawing/2014/main" id="{92BD450A-19F3-4E68-827F-A8379EE2E3F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Element 8</a:t>
              </a:r>
            </a:p>
          </p:txBody>
        </p:sp>
      </p:grpSp>
      <p:grpSp>
        <p:nvGrpSpPr>
          <p:cNvPr id="76" name="Group 35">
            <a:extLst>
              <a:ext uri="{FF2B5EF4-FFF2-40B4-BE49-F238E27FC236}">
                <a16:creationId xmlns:a16="http://schemas.microsoft.com/office/drawing/2014/main" id="{E148AB17-88CA-4F83-93D1-9D718F318352}"/>
              </a:ext>
            </a:extLst>
          </p:cNvPr>
          <p:cNvGrpSpPr>
            <a:grpSpLocks/>
          </p:cNvGrpSpPr>
          <p:nvPr/>
        </p:nvGrpSpPr>
        <p:grpSpPr>
          <a:xfrm>
            <a:off x="6553200" y="5410202"/>
            <a:ext cx="2362200" cy="314326"/>
            <a:chOff x="4128" y="864"/>
            <a:chExt cx="1488" cy="198"/>
          </a:xfrm>
        </p:grpSpPr>
        <p:sp>
          <p:nvSpPr>
            <p:cNvPr id="77" name="Text Box 36">
              <a:extLst>
                <a:ext uri="{FF2B5EF4-FFF2-40B4-BE49-F238E27FC236}">
                  <a16:creationId xmlns:a16="http://schemas.microsoft.com/office/drawing/2014/main" id="{622C85D3-51CF-430A-9920-DF917D56667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…</a:t>
              </a:r>
            </a:p>
          </p:txBody>
        </p:sp>
        <p:sp>
          <p:nvSpPr>
            <p:cNvPr id="78" name="Text Box 37">
              <a:extLst>
                <a:ext uri="{FF2B5EF4-FFF2-40B4-BE49-F238E27FC236}">
                  <a16:creationId xmlns:a16="http://schemas.microsoft.com/office/drawing/2014/main" id="{D971BE43-9213-4471-B1E3-244E971745C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dirty="0" lang="en-US" sz="1400"/>
                <a:t>Element 49</a:t>
              </a:r>
            </a:p>
          </p:txBody>
        </p:sp>
      </p:grpSp>
      <p:grpSp>
        <p:nvGrpSpPr>
          <p:cNvPr id="79" name="Group 38">
            <a:extLst>
              <a:ext uri="{FF2B5EF4-FFF2-40B4-BE49-F238E27FC236}">
                <a16:creationId xmlns:a16="http://schemas.microsoft.com/office/drawing/2014/main" id="{7125BD8C-3D2C-42A2-915C-C9C06D610A40}"/>
              </a:ext>
            </a:extLst>
          </p:cNvPr>
          <p:cNvGrpSpPr>
            <a:grpSpLocks/>
          </p:cNvGrpSpPr>
          <p:nvPr/>
        </p:nvGrpSpPr>
        <p:grpSpPr>
          <a:xfrm>
            <a:off x="6553200" y="4572000"/>
            <a:ext cx="2362200" cy="371475"/>
            <a:chOff x="4128" y="864"/>
            <a:chExt cx="1488" cy="234"/>
          </a:xfrm>
          <a:solidFill>
            <a:schemeClr val="bg2">
              <a:lumMod val="90000"/>
            </a:schemeClr>
          </a:solidFill>
        </p:grpSpPr>
        <p:sp>
          <p:nvSpPr>
            <p:cNvPr id="80" name="Text Box 39">
              <a:extLst>
                <a:ext uri="{FF2B5EF4-FFF2-40B4-BE49-F238E27FC236}">
                  <a16:creationId xmlns:a16="http://schemas.microsoft.com/office/drawing/2014/main" id="{63DC56BD-1E63-482E-8438-871A3DE1BE2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800"/>
                <a:t>…</a:t>
              </a:r>
            </a:p>
          </p:txBody>
        </p:sp>
        <p:sp>
          <p:nvSpPr>
            <p:cNvPr id="81" name="Text Box 40">
              <a:extLst>
                <a:ext uri="{FF2B5EF4-FFF2-40B4-BE49-F238E27FC236}">
                  <a16:creationId xmlns:a16="http://schemas.microsoft.com/office/drawing/2014/main" id="{6953143F-93C1-40C8-BFDC-0A3E70AF699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endParaRPr altLang="fr-FR" b="1" lang="fr-FR" sz="1600"/>
            </a:p>
          </p:txBody>
        </p:sp>
      </p:grpSp>
      <p:grpSp>
        <p:nvGrpSpPr>
          <p:cNvPr id="82" name="Group 41">
            <a:extLst>
              <a:ext uri="{FF2B5EF4-FFF2-40B4-BE49-F238E27FC236}">
                <a16:creationId xmlns:a16="http://schemas.microsoft.com/office/drawing/2014/main" id="{EA62332F-67DF-4245-AE31-9727A221E3FD}"/>
              </a:ext>
            </a:extLst>
          </p:cNvPr>
          <p:cNvGrpSpPr>
            <a:grpSpLocks/>
          </p:cNvGrpSpPr>
          <p:nvPr/>
        </p:nvGrpSpPr>
        <p:grpSpPr>
          <a:xfrm>
            <a:off x="6553200" y="4953000"/>
            <a:ext cx="2362200" cy="371475"/>
            <a:chOff x="4128" y="864"/>
            <a:chExt cx="1488" cy="234"/>
          </a:xfrm>
          <a:solidFill>
            <a:schemeClr val="bg2">
              <a:lumMod val="90000"/>
            </a:schemeClr>
          </a:solidFill>
        </p:grpSpPr>
        <p:sp>
          <p:nvSpPr>
            <p:cNvPr id="83" name="Text Box 42">
              <a:extLst>
                <a:ext uri="{FF2B5EF4-FFF2-40B4-BE49-F238E27FC236}">
                  <a16:creationId xmlns:a16="http://schemas.microsoft.com/office/drawing/2014/main" id="{58B3B7C6-9B0C-449D-8C7F-7F8F89D263D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8" y="867"/>
              <a:ext cx="720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800"/>
                <a:t>…</a:t>
              </a:r>
            </a:p>
          </p:txBody>
        </p:sp>
        <p:sp>
          <p:nvSpPr>
            <p:cNvPr id="84" name="Text Box 43">
              <a:extLst>
                <a:ext uri="{FF2B5EF4-FFF2-40B4-BE49-F238E27FC236}">
                  <a16:creationId xmlns:a16="http://schemas.microsoft.com/office/drawing/2014/main" id="{2C801067-570D-41AC-918C-62BB69FE416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48" y="864"/>
              <a:ext cx="768" cy="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endParaRPr altLang="fr-FR" b="1" lang="fr-FR" sz="1600"/>
            </a:p>
          </p:txBody>
        </p:sp>
      </p:grpSp>
      <p:sp>
        <p:nvSpPr>
          <p:cNvPr id="8210" name="Line 44"/>
          <p:cNvSpPr>
            <a:spLocks noChangeShapeType="1"/>
          </p:cNvSpPr>
          <p:nvPr/>
        </p:nvSpPr>
        <p:spPr>
          <a:xfrm>
            <a:off x="4343400" y="2676525"/>
            <a:ext cx="2209800" cy="14287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len="med" type="triangle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33044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45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pPr eaLnBrk="1" hangingPunct="1">
              <a:defRPr/>
            </a:pPr>
            <a:r>
              <a:rPr dirty="0" lang="en-US">
                <a:cs typeface="+mj-cs"/>
              </a:rPr>
              <a:t>Accessing 2-Dimensional Array</a:t>
            </a:r>
          </a:p>
        </p:txBody>
      </p:sp>
      <p:sp>
        <p:nvSpPr>
          <p:cNvPr id="84995" name="Rectangle 3"/>
          <p:cNvSpPr>
            <a:spLocks noChangeArrowheads="1" noGrp="1"/>
          </p:cNvSpPr>
          <p:nvPr>
            <p:ph idx="1"/>
          </p:nvPr>
        </p:nvSpPr>
        <p:spPr>
          <a:xfrm>
            <a:off x="628650" y="1825625"/>
            <a:ext cx="5467349" cy="4351338"/>
          </a:xfrm>
          <a:ln>
            <a:solidFill>
              <a:schemeClr val="tx1"/>
            </a:solidFill>
          </a:ln>
        </p:spPr>
        <p:txBody>
          <a:bodyPr numCol="1"/>
          <a:lstStyle/>
          <a:p>
            <a:pPr eaLnBrk="1" hangingPunct="1" lvl="1">
              <a:defRPr/>
            </a:pPr>
            <a:r>
              <a:rPr b="1" dirty="0" err="1" lang="en-US" sz="2400"/>
              <a:t>int</a:t>
            </a:r>
            <a:r>
              <a:rPr b="1" dirty="0" lang="en-US" sz="2400"/>
              <a:t> List [ 9 ] [ 6 ];</a:t>
            </a:r>
          </a:p>
          <a:p>
            <a:pPr eaLnBrk="1" hangingPunct="1" lvl="1">
              <a:defRPr/>
            </a:pPr>
            <a:r>
              <a:rPr b="1" dirty="0" err="1" lang="en-US" sz="2400"/>
              <a:t>int</a:t>
            </a:r>
            <a:r>
              <a:rPr b="1" dirty="0" lang="en-US" sz="2400"/>
              <a:t> *</a:t>
            </a:r>
            <a:r>
              <a:rPr b="1" dirty="0" err="1" lang="en-US" sz="2400"/>
              <a:t>ptr</a:t>
            </a:r>
            <a:r>
              <a:rPr b="1" dirty="0" lang="en-US" sz="2400"/>
              <a:t>;</a:t>
            </a:r>
          </a:p>
          <a:p>
            <a:pPr eaLnBrk="1" hangingPunct="1" lvl="1">
              <a:defRPr/>
            </a:pPr>
            <a:r>
              <a:rPr b="1" dirty="0" err="1" lang="en-US" sz="2400"/>
              <a:t>ptr</a:t>
            </a:r>
            <a:r>
              <a:rPr b="1" dirty="0" lang="en-US" sz="2400"/>
              <a:t> = &amp;List [3];</a:t>
            </a:r>
          </a:p>
          <a:p>
            <a:pPr eaLnBrk="1" hangingPunct="1" lvl="1">
              <a:defRPr/>
            </a:pPr>
            <a:endParaRPr b="1" dirty="0" lang="en-US" sz="2400"/>
          </a:p>
          <a:p>
            <a:pPr eaLnBrk="1" hangingPunct="1">
              <a:defRPr/>
            </a:pPr>
            <a:r>
              <a:rPr dirty="0" lang="en-US" sz="2800">
                <a:cs typeface="+mn-cs"/>
              </a:rPr>
              <a:t>To access the address of </a:t>
            </a:r>
            <a:r>
              <a:rPr dirty="0" lang="en-US" sz="2800">
                <a:solidFill>
                  <a:srgbClr val="0070C0"/>
                </a:solidFill>
                <a:cs typeface="+mn-cs"/>
              </a:rPr>
              <a:t>4</a:t>
            </a:r>
            <a:r>
              <a:rPr baseline="30000" dirty="0" lang="en-US" sz="2800">
                <a:solidFill>
                  <a:srgbClr val="0070C0"/>
                </a:solidFill>
                <a:cs typeface="+mn-cs"/>
              </a:rPr>
              <a:t>th</a:t>
            </a:r>
            <a:r>
              <a:rPr dirty="0" lang="en-US" sz="2800">
                <a:solidFill>
                  <a:srgbClr val="0070C0"/>
                </a:solidFill>
                <a:cs typeface="+mn-cs"/>
              </a:rPr>
              <a:t> row 2</a:t>
            </a:r>
            <a:r>
              <a:rPr baseline="30000" dirty="0" lang="en-US" sz="2800">
                <a:solidFill>
                  <a:srgbClr val="0070C0"/>
                </a:solidFill>
                <a:cs typeface="+mn-cs"/>
              </a:rPr>
              <a:t>nd</a:t>
            </a:r>
            <a:r>
              <a:rPr dirty="0" lang="en-US" sz="2800">
                <a:solidFill>
                  <a:srgbClr val="0070C0"/>
                </a:solidFill>
                <a:cs typeface="+mn-cs"/>
              </a:rPr>
              <a:t>  column:</a:t>
            </a:r>
          </a:p>
          <a:p>
            <a:pPr eaLnBrk="1" hangingPunct="1" lvl="1">
              <a:defRPr/>
            </a:pPr>
            <a:r>
              <a:rPr b="1" dirty="0" err="1" lang="en-US" sz="2400">
                <a:solidFill>
                  <a:srgbClr val="FF0000"/>
                </a:solidFill>
              </a:rPr>
              <a:t>ptr</a:t>
            </a:r>
            <a:r>
              <a:rPr b="1" dirty="0" lang="en-US" sz="2400">
                <a:solidFill>
                  <a:srgbClr val="FF0000"/>
                </a:solidFill>
              </a:rPr>
              <a:t>++; </a:t>
            </a:r>
            <a:r>
              <a:rPr b="1" dirty="0" lang="en-US" sz="2400">
                <a:solidFill>
                  <a:srgbClr val="00B050"/>
                </a:solidFill>
              </a:rPr>
              <a:t>// address of 4</a:t>
            </a:r>
            <a:r>
              <a:rPr b="1" baseline="30000" dirty="0" lang="en-US" sz="2400">
                <a:solidFill>
                  <a:srgbClr val="00B050"/>
                </a:solidFill>
              </a:rPr>
              <a:t>th</a:t>
            </a:r>
            <a:r>
              <a:rPr b="1" dirty="0" lang="en-US" sz="2400">
                <a:solidFill>
                  <a:srgbClr val="00B050"/>
                </a:solidFill>
              </a:rPr>
              <a:t> row 2</a:t>
            </a:r>
            <a:r>
              <a:rPr b="1" baseline="30000" dirty="0" lang="en-US" sz="2400">
                <a:solidFill>
                  <a:srgbClr val="00B050"/>
                </a:solidFill>
              </a:rPr>
              <a:t>nd</a:t>
            </a:r>
            <a:r>
              <a:rPr b="1" dirty="0" lang="en-US" sz="2400">
                <a:solidFill>
                  <a:srgbClr val="00B050"/>
                </a:solidFill>
              </a:rPr>
              <a:t> column</a:t>
            </a:r>
            <a:r>
              <a:rPr dirty="0" lang="en-US" sz="2400">
                <a:solidFill>
                  <a:srgbClr val="00B050"/>
                </a:solidFill>
              </a:rPr>
              <a:t> </a:t>
            </a:r>
          </a:p>
          <a:p>
            <a:pPr eaLnBrk="1" hangingPunct="1" lvl="1">
              <a:defRPr/>
            </a:pPr>
            <a:endParaRPr dirty="0" lang="en-US" sz="2400">
              <a:solidFill>
                <a:srgbClr val="00B050"/>
              </a:solidFill>
            </a:endParaRPr>
          </a:p>
          <a:p>
            <a:pPr eaLnBrk="1" hangingPunct="1" lvl="1">
              <a:defRPr/>
            </a:pPr>
            <a:r>
              <a:rPr dirty="0" lang="en-US" sz="2400"/>
              <a:t>Equivalent to </a:t>
            </a:r>
            <a:r>
              <a:rPr b="1" dirty="0" lang="en-US" sz="2400">
                <a:solidFill>
                  <a:srgbClr val="0070C0"/>
                </a:solidFill>
              </a:rPr>
              <a:t>List [3][1] ;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>
          <a:xfrm>
            <a:off x="6248400" y="1752600"/>
            <a:ext cx="2819400" cy="3276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numCol="1" wrap="none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endParaRPr altLang="fr-FR" lang="fr-FR"/>
          </a:p>
        </p:txBody>
      </p:sp>
      <p:grpSp>
        <p:nvGrpSpPr>
          <p:cNvPr id="9221" name="Group 5"/>
          <p:cNvGrpSpPr>
            <a:grpSpLocks/>
          </p:cNvGrpSpPr>
          <p:nvPr/>
        </p:nvGrpSpPr>
        <p:grpSpPr>
          <a:xfrm>
            <a:off x="6781800" y="2200275"/>
            <a:ext cx="2286000" cy="314325"/>
            <a:chOff x="3408" y="1008"/>
            <a:chExt cx="1440" cy="198"/>
          </a:xfrm>
        </p:grpSpPr>
        <p:sp>
          <p:nvSpPr>
            <p:cNvPr id="9299" name="Text Box 6"/>
            <p:cNvSpPr txBox="1">
              <a:spLocks noChangeArrowheads="1"/>
            </p:cNvSpPr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302</a:t>
              </a:r>
            </a:p>
          </p:txBody>
        </p:sp>
        <p:sp>
          <p:nvSpPr>
            <p:cNvPr id="9300" name="Text Box 7"/>
            <p:cNvSpPr txBox="1">
              <a:spLocks noChangeArrowheads="1"/>
            </p:cNvSpPr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304</a:t>
              </a:r>
            </a:p>
          </p:txBody>
        </p:sp>
        <p:sp>
          <p:nvSpPr>
            <p:cNvPr id="9301" name="Text Box 8"/>
            <p:cNvSpPr txBox="1">
              <a:spLocks noChangeArrowheads="1"/>
            </p:cNvSpPr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300</a:t>
              </a:r>
            </a:p>
          </p:txBody>
        </p:sp>
        <p:sp>
          <p:nvSpPr>
            <p:cNvPr id="9302" name="Text Box 9"/>
            <p:cNvSpPr txBox="1">
              <a:spLocks noChangeArrowheads="1"/>
            </p:cNvSpPr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306</a:t>
              </a:r>
            </a:p>
          </p:txBody>
        </p:sp>
        <p:sp>
          <p:nvSpPr>
            <p:cNvPr id="9303" name="Text Box 10"/>
            <p:cNvSpPr txBox="1">
              <a:spLocks noChangeArrowheads="1"/>
            </p:cNvSpPr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308</a:t>
              </a:r>
            </a:p>
          </p:txBody>
        </p:sp>
        <p:sp>
          <p:nvSpPr>
            <p:cNvPr id="9304" name="Text Box 11"/>
            <p:cNvSpPr txBox="1">
              <a:spLocks noChangeArrowheads="1"/>
            </p:cNvSpPr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310</a:t>
              </a:r>
            </a:p>
          </p:txBody>
        </p:sp>
      </p:grpSp>
      <p:grpSp>
        <p:nvGrpSpPr>
          <p:cNvPr id="9222" name="Group 12"/>
          <p:cNvGrpSpPr>
            <a:grpSpLocks/>
          </p:cNvGrpSpPr>
          <p:nvPr/>
        </p:nvGrpSpPr>
        <p:grpSpPr>
          <a:xfrm>
            <a:off x="6781800" y="2514600"/>
            <a:ext cx="2286000" cy="314325"/>
            <a:chOff x="3408" y="1008"/>
            <a:chExt cx="1440" cy="198"/>
          </a:xfrm>
        </p:grpSpPr>
        <p:sp>
          <p:nvSpPr>
            <p:cNvPr id="9293" name="Text Box 13"/>
            <p:cNvSpPr txBox="1">
              <a:spLocks noChangeArrowheads="1"/>
            </p:cNvSpPr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314</a:t>
              </a:r>
            </a:p>
          </p:txBody>
        </p:sp>
        <p:sp>
          <p:nvSpPr>
            <p:cNvPr id="9294" name="Text Box 14"/>
            <p:cNvSpPr txBox="1">
              <a:spLocks noChangeArrowheads="1"/>
            </p:cNvSpPr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316</a:t>
              </a:r>
            </a:p>
          </p:txBody>
        </p:sp>
        <p:sp>
          <p:nvSpPr>
            <p:cNvPr id="9295" name="Text Box 15"/>
            <p:cNvSpPr txBox="1">
              <a:spLocks noChangeArrowheads="1"/>
            </p:cNvSpPr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312</a:t>
              </a:r>
            </a:p>
          </p:txBody>
        </p:sp>
        <p:sp>
          <p:nvSpPr>
            <p:cNvPr id="9296" name="Text Box 16"/>
            <p:cNvSpPr txBox="1">
              <a:spLocks noChangeArrowheads="1"/>
            </p:cNvSpPr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318</a:t>
              </a:r>
            </a:p>
          </p:txBody>
        </p:sp>
        <p:sp>
          <p:nvSpPr>
            <p:cNvPr id="9297" name="Text Box 17"/>
            <p:cNvSpPr txBox="1">
              <a:spLocks noChangeArrowheads="1"/>
            </p:cNvSpPr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320</a:t>
              </a:r>
            </a:p>
          </p:txBody>
        </p:sp>
        <p:sp>
          <p:nvSpPr>
            <p:cNvPr id="9298" name="Text Box 18"/>
            <p:cNvSpPr txBox="1">
              <a:spLocks noChangeArrowheads="1"/>
            </p:cNvSpPr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322</a:t>
              </a:r>
            </a:p>
          </p:txBody>
        </p:sp>
      </p:grpSp>
      <p:grpSp>
        <p:nvGrpSpPr>
          <p:cNvPr id="9223" name="Group 19"/>
          <p:cNvGrpSpPr>
            <a:grpSpLocks/>
          </p:cNvGrpSpPr>
          <p:nvPr/>
        </p:nvGrpSpPr>
        <p:grpSpPr>
          <a:xfrm>
            <a:off x="6781800" y="2819400"/>
            <a:ext cx="2286000" cy="314325"/>
            <a:chOff x="3408" y="1008"/>
            <a:chExt cx="1440" cy="198"/>
          </a:xfrm>
        </p:grpSpPr>
        <p:sp>
          <p:nvSpPr>
            <p:cNvPr id="9287" name="Text Box 20"/>
            <p:cNvSpPr txBox="1">
              <a:spLocks noChangeArrowheads="1"/>
            </p:cNvSpPr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326</a:t>
              </a:r>
            </a:p>
          </p:txBody>
        </p:sp>
        <p:sp>
          <p:nvSpPr>
            <p:cNvPr id="9288" name="Text Box 21"/>
            <p:cNvSpPr txBox="1">
              <a:spLocks noChangeArrowheads="1"/>
            </p:cNvSpPr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328</a:t>
              </a:r>
            </a:p>
          </p:txBody>
        </p:sp>
        <p:sp>
          <p:nvSpPr>
            <p:cNvPr id="9289" name="Text Box 22"/>
            <p:cNvSpPr txBox="1">
              <a:spLocks noChangeArrowheads="1"/>
            </p:cNvSpPr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324</a:t>
              </a:r>
            </a:p>
          </p:txBody>
        </p:sp>
        <p:sp>
          <p:nvSpPr>
            <p:cNvPr id="9290" name="Text Box 23"/>
            <p:cNvSpPr txBox="1">
              <a:spLocks noChangeArrowheads="1"/>
            </p:cNvSpPr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330</a:t>
              </a:r>
            </a:p>
          </p:txBody>
        </p:sp>
        <p:sp>
          <p:nvSpPr>
            <p:cNvPr id="9291" name="Text Box 24"/>
            <p:cNvSpPr txBox="1">
              <a:spLocks noChangeArrowheads="1"/>
            </p:cNvSpPr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332</a:t>
              </a:r>
            </a:p>
          </p:txBody>
        </p:sp>
        <p:sp>
          <p:nvSpPr>
            <p:cNvPr id="9292" name="Text Box 25"/>
            <p:cNvSpPr txBox="1">
              <a:spLocks noChangeArrowheads="1"/>
            </p:cNvSpPr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334</a:t>
              </a:r>
            </a:p>
          </p:txBody>
        </p:sp>
      </p:grpSp>
      <p:grpSp>
        <p:nvGrpSpPr>
          <p:cNvPr id="9224" name="Group 26"/>
          <p:cNvGrpSpPr>
            <a:grpSpLocks/>
          </p:cNvGrpSpPr>
          <p:nvPr/>
        </p:nvGrpSpPr>
        <p:grpSpPr>
          <a:xfrm>
            <a:off x="6781800" y="3114675"/>
            <a:ext cx="2286000" cy="314325"/>
            <a:chOff x="3408" y="1008"/>
            <a:chExt cx="1440" cy="198"/>
          </a:xfrm>
        </p:grpSpPr>
        <p:sp>
          <p:nvSpPr>
            <p:cNvPr id="9281" name="Text Box 27"/>
            <p:cNvSpPr txBox="1">
              <a:spLocks noChangeArrowheads="1"/>
            </p:cNvSpPr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338</a:t>
              </a:r>
            </a:p>
          </p:txBody>
        </p:sp>
        <p:sp>
          <p:nvSpPr>
            <p:cNvPr id="9282" name="Text Box 28"/>
            <p:cNvSpPr txBox="1">
              <a:spLocks noChangeArrowheads="1"/>
            </p:cNvSpPr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340</a:t>
              </a:r>
            </a:p>
          </p:txBody>
        </p:sp>
        <p:sp>
          <p:nvSpPr>
            <p:cNvPr id="9283" name="Text Box 29"/>
            <p:cNvSpPr txBox="1">
              <a:spLocks noChangeArrowheads="1"/>
            </p:cNvSpPr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336</a:t>
              </a:r>
            </a:p>
          </p:txBody>
        </p:sp>
        <p:sp>
          <p:nvSpPr>
            <p:cNvPr id="9284" name="Text Box 30"/>
            <p:cNvSpPr txBox="1">
              <a:spLocks noChangeArrowheads="1"/>
            </p:cNvSpPr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342</a:t>
              </a:r>
            </a:p>
          </p:txBody>
        </p:sp>
        <p:sp>
          <p:nvSpPr>
            <p:cNvPr id="9285" name="Text Box 31"/>
            <p:cNvSpPr txBox="1">
              <a:spLocks noChangeArrowheads="1"/>
            </p:cNvSpPr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344</a:t>
              </a:r>
            </a:p>
          </p:txBody>
        </p:sp>
        <p:sp>
          <p:nvSpPr>
            <p:cNvPr id="9286" name="Text Box 32"/>
            <p:cNvSpPr txBox="1">
              <a:spLocks noChangeArrowheads="1"/>
            </p:cNvSpPr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346</a:t>
              </a:r>
            </a:p>
          </p:txBody>
        </p:sp>
      </p:grpSp>
      <p:grpSp>
        <p:nvGrpSpPr>
          <p:cNvPr id="9225" name="Group 33"/>
          <p:cNvGrpSpPr>
            <a:grpSpLocks/>
          </p:cNvGrpSpPr>
          <p:nvPr/>
        </p:nvGrpSpPr>
        <p:grpSpPr>
          <a:xfrm>
            <a:off x="6781800" y="3419475"/>
            <a:ext cx="2286000" cy="314325"/>
            <a:chOff x="3408" y="1008"/>
            <a:chExt cx="1440" cy="198"/>
          </a:xfrm>
        </p:grpSpPr>
        <p:sp>
          <p:nvSpPr>
            <p:cNvPr id="9275" name="Text Box 34"/>
            <p:cNvSpPr txBox="1">
              <a:spLocks noChangeArrowheads="1"/>
            </p:cNvSpPr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350</a:t>
              </a:r>
            </a:p>
          </p:txBody>
        </p:sp>
        <p:sp>
          <p:nvSpPr>
            <p:cNvPr id="9276" name="Text Box 35"/>
            <p:cNvSpPr txBox="1">
              <a:spLocks noChangeArrowheads="1"/>
            </p:cNvSpPr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352</a:t>
              </a:r>
            </a:p>
          </p:txBody>
        </p:sp>
        <p:sp>
          <p:nvSpPr>
            <p:cNvPr id="9277" name="Text Box 36"/>
            <p:cNvSpPr txBox="1">
              <a:spLocks noChangeArrowheads="1"/>
            </p:cNvSpPr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348</a:t>
              </a:r>
            </a:p>
          </p:txBody>
        </p:sp>
        <p:sp>
          <p:nvSpPr>
            <p:cNvPr id="9278" name="Text Box 37"/>
            <p:cNvSpPr txBox="1">
              <a:spLocks noChangeArrowheads="1"/>
            </p:cNvSpPr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354</a:t>
              </a:r>
            </a:p>
          </p:txBody>
        </p:sp>
        <p:sp>
          <p:nvSpPr>
            <p:cNvPr id="9279" name="Text Box 38"/>
            <p:cNvSpPr txBox="1">
              <a:spLocks noChangeArrowheads="1"/>
            </p:cNvSpPr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356</a:t>
              </a:r>
            </a:p>
          </p:txBody>
        </p:sp>
        <p:sp>
          <p:nvSpPr>
            <p:cNvPr id="9280" name="Text Box 39"/>
            <p:cNvSpPr txBox="1">
              <a:spLocks noChangeArrowheads="1"/>
            </p:cNvSpPr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358</a:t>
              </a:r>
            </a:p>
          </p:txBody>
        </p:sp>
      </p:grpSp>
      <p:grpSp>
        <p:nvGrpSpPr>
          <p:cNvPr id="9226" name="Group 40"/>
          <p:cNvGrpSpPr>
            <a:grpSpLocks/>
          </p:cNvGrpSpPr>
          <p:nvPr/>
        </p:nvGrpSpPr>
        <p:grpSpPr>
          <a:xfrm>
            <a:off x="6781800" y="3724275"/>
            <a:ext cx="2286000" cy="314325"/>
            <a:chOff x="3408" y="1008"/>
            <a:chExt cx="1440" cy="198"/>
          </a:xfrm>
        </p:grpSpPr>
        <p:sp>
          <p:nvSpPr>
            <p:cNvPr id="9269" name="Text Box 41"/>
            <p:cNvSpPr txBox="1">
              <a:spLocks noChangeArrowheads="1"/>
            </p:cNvSpPr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362</a:t>
              </a:r>
            </a:p>
          </p:txBody>
        </p:sp>
        <p:sp>
          <p:nvSpPr>
            <p:cNvPr id="9270" name="Text Box 42"/>
            <p:cNvSpPr txBox="1">
              <a:spLocks noChangeArrowheads="1"/>
            </p:cNvSpPr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364</a:t>
              </a:r>
            </a:p>
          </p:txBody>
        </p:sp>
        <p:sp>
          <p:nvSpPr>
            <p:cNvPr id="9271" name="Text Box 43"/>
            <p:cNvSpPr txBox="1">
              <a:spLocks noChangeArrowheads="1"/>
            </p:cNvSpPr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360</a:t>
              </a:r>
            </a:p>
          </p:txBody>
        </p:sp>
        <p:sp>
          <p:nvSpPr>
            <p:cNvPr id="9272" name="Text Box 44"/>
            <p:cNvSpPr txBox="1">
              <a:spLocks noChangeArrowheads="1"/>
            </p:cNvSpPr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366</a:t>
              </a:r>
            </a:p>
          </p:txBody>
        </p:sp>
        <p:sp>
          <p:nvSpPr>
            <p:cNvPr id="9273" name="Text Box 45"/>
            <p:cNvSpPr txBox="1">
              <a:spLocks noChangeArrowheads="1"/>
            </p:cNvSpPr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368</a:t>
              </a:r>
            </a:p>
          </p:txBody>
        </p:sp>
        <p:sp>
          <p:nvSpPr>
            <p:cNvPr id="9274" name="Text Box 46"/>
            <p:cNvSpPr txBox="1">
              <a:spLocks noChangeArrowheads="1"/>
            </p:cNvSpPr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370</a:t>
              </a:r>
            </a:p>
          </p:txBody>
        </p:sp>
      </p:grpSp>
      <p:grpSp>
        <p:nvGrpSpPr>
          <p:cNvPr id="9227" name="Group 47"/>
          <p:cNvGrpSpPr>
            <a:grpSpLocks/>
          </p:cNvGrpSpPr>
          <p:nvPr/>
        </p:nvGrpSpPr>
        <p:grpSpPr>
          <a:xfrm>
            <a:off x="6781800" y="4038600"/>
            <a:ext cx="2286000" cy="314325"/>
            <a:chOff x="3408" y="1008"/>
            <a:chExt cx="1440" cy="198"/>
          </a:xfrm>
        </p:grpSpPr>
        <p:sp>
          <p:nvSpPr>
            <p:cNvPr id="9263" name="Text Box 48"/>
            <p:cNvSpPr txBox="1">
              <a:spLocks noChangeArrowheads="1"/>
            </p:cNvSpPr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374</a:t>
              </a:r>
            </a:p>
          </p:txBody>
        </p:sp>
        <p:sp>
          <p:nvSpPr>
            <p:cNvPr id="9264" name="Text Box 49"/>
            <p:cNvSpPr txBox="1">
              <a:spLocks noChangeArrowheads="1"/>
            </p:cNvSpPr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376</a:t>
              </a:r>
            </a:p>
          </p:txBody>
        </p:sp>
        <p:sp>
          <p:nvSpPr>
            <p:cNvPr id="9265" name="Text Box 50"/>
            <p:cNvSpPr txBox="1">
              <a:spLocks noChangeArrowheads="1"/>
            </p:cNvSpPr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372</a:t>
              </a:r>
            </a:p>
          </p:txBody>
        </p:sp>
        <p:sp>
          <p:nvSpPr>
            <p:cNvPr id="9266" name="Text Box 51"/>
            <p:cNvSpPr txBox="1">
              <a:spLocks noChangeArrowheads="1"/>
            </p:cNvSpPr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378</a:t>
              </a:r>
            </a:p>
          </p:txBody>
        </p:sp>
        <p:sp>
          <p:nvSpPr>
            <p:cNvPr id="9267" name="Text Box 52"/>
            <p:cNvSpPr txBox="1">
              <a:spLocks noChangeArrowheads="1"/>
            </p:cNvSpPr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380</a:t>
              </a:r>
            </a:p>
          </p:txBody>
        </p:sp>
        <p:sp>
          <p:nvSpPr>
            <p:cNvPr id="9268" name="Text Box 53"/>
            <p:cNvSpPr txBox="1">
              <a:spLocks noChangeArrowheads="1"/>
            </p:cNvSpPr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382</a:t>
              </a:r>
            </a:p>
          </p:txBody>
        </p:sp>
      </p:grpSp>
      <p:grpSp>
        <p:nvGrpSpPr>
          <p:cNvPr id="9228" name="Group 54"/>
          <p:cNvGrpSpPr>
            <a:grpSpLocks/>
          </p:cNvGrpSpPr>
          <p:nvPr/>
        </p:nvGrpSpPr>
        <p:grpSpPr>
          <a:xfrm>
            <a:off x="6781800" y="4343400"/>
            <a:ext cx="2286000" cy="314325"/>
            <a:chOff x="3408" y="1008"/>
            <a:chExt cx="1440" cy="198"/>
          </a:xfrm>
        </p:grpSpPr>
        <p:sp>
          <p:nvSpPr>
            <p:cNvPr id="9257" name="Text Box 55"/>
            <p:cNvSpPr txBox="1">
              <a:spLocks noChangeArrowheads="1"/>
            </p:cNvSpPr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386</a:t>
              </a:r>
            </a:p>
          </p:txBody>
        </p:sp>
        <p:sp>
          <p:nvSpPr>
            <p:cNvPr id="9258" name="Text Box 56"/>
            <p:cNvSpPr txBox="1">
              <a:spLocks noChangeArrowheads="1"/>
            </p:cNvSpPr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388</a:t>
              </a:r>
            </a:p>
          </p:txBody>
        </p:sp>
        <p:sp>
          <p:nvSpPr>
            <p:cNvPr id="9259" name="Text Box 57"/>
            <p:cNvSpPr txBox="1">
              <a:spLocks noChangeArrowheads="1"/>
            </p:cNvSpPr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384</a:t>
              </a:r>
            </a:p>
          </p:txBody>
        </p:sp>
        <p:sp>
          <p:nvSpPr>
            <p:cNvPr id="9260" name="Text Box 58"/>
            <p:cNvSpPr txBox="1">
              <a:spLocks noChangeArrowheads="1"/>
            </p:cNvSpPr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390</a:t>
              </a:r>
            </a:p>
          </p:txBody>
        </p:sp>
        <p:sp>
          <p:nvSpPr>
            <p:cNvPr id="9261" name="Text Box 59"/>
            <p:cNvSpPr txBox="1">
              <a:spLocks noChangeArrowheads="1"/>
            </p:cNvSpPr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392</a:t>
              </a:r>
            </a:p>
          </p:txBody>
        </p:sp>
        <p:sp>
          <p:nvSpPr>
            <p:cNvPr id="9262" name="Text Box 60"/>
            <p:cNvSpPr txBox="1">
              <a:spLocks noChangeArrowheads="1"/>
            </p:cNvSpPr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394</a:t>
              </a:r>
            </a:p>
          </p:txBody>
        </p:sp>
      </p:grpSp>
      <p:grpSp>
        <p:nvGrpSpPr>
          <p:cNvPr id="9229" name="Group 61"/>
          <p:cNvGrpSpPr>
            <a:grpSpLocks/>
          </p:cNvGrpSpPr>
          <p:nvPr/>
        </p:nvGrpSpPr>
        <p:grpSpPr>
          <a:xfrm>
            <a:off x="6781800" y="4638675"/>
            <a:ext cx="2286000" cy="314325"/>
            <a:chOff x="3408" y="1008"/>
            <a:chExt cx="1440" cy="198"/>
          </a:xfrm>
        </p:grpSpPr>
        <p:sp>
          <p:nvSpPr>
            <p:cNvPr id="9251" name="Text Box 62"/>
            <p:cNvSpPr txBox="1">
              <a:spLocks noChangeArrowheads="1"/>
            </p:cNvSpPr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398</a:t>
              </a:r>
            </a:p>
          </p:txBody>
        </p:sp>
        <p:sp>
          <p:nvSpPr>
            <p:cNvPr id="9252" name="Text Box 63"/>
            <p:cNvSpPr txBox="1">
              <a:spLocks noChangeArrowheads="1"/>
            </p:cNvSpPr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400</a:t>
              </a:r>
            </a:p>
          </p:txBody>
        </p:sp>
        <p:sp>
          <p:nvSpPr>
            <p:cNvPr id="9253" name="Text Box 64"/>
            <p:cNvSpPr txBox="1">
              <a:spLocks noChangeArrowheads="1"/>
            </p:cNvSpPr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396</a:t>
              </a:r>
            </a:p>
          </p:txBody>
        </p:sp>
        <p:sp>
          <p:nvSpPr>
            <p:cNvPr id="9254" name="Text Box 65"/>
            <p:cNvSpPr txBox="1">
              <a:spLocks noChangeArrowheads="1"/>
            </p:cNvSpPr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402</a:t>
              </a:r>
            </a:p>
          </p:txBody>
        </p:sp>
        <p:sp>
          <p:nvSpPr>
            <p:cNvPr id="9255" name="Text Box 66"/>
            <p:cNvSpPr txBox="1">
              <a:spLocks noChangeArrowheads="1"/>
            </p:cNvSpPr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404</a:t>
              </a:r>
            </a:p>
          </p:txBody>
        </p:sp>
        <p:sp>
          <p:nvSpPr>
            <p:cNvPr id="9256" name="Text Box 67"/>
            <p:cNvSpPr txBox="1">
              <a:spLocks noChangeArrowheads="1"/>
            </p:cNvSpPr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numCol="1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b="1" lang="en-US" sz="1400"/>
                <a:t>406</a:t>
              </a:r>
            </a:p>
          </p:txBody>
        </p:sp>
      </p:grpSp>
      <p:sp>
        <p:nvSpPr>
          <p:cNvPr id="9230" name="Text Box 68"/>
          <p:cNvSpPr txBox="1">
            <a:spLocks noChangeArrowheads="1"/>
          </p:cNvSpPr>
          <p:nvPr/>
        </p:nvSpPr>
        <p:spPr>
          <a:xfrm>
            <a:off x="7162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numCol="1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>
              <a:spcBef>
                <a:spcPct val="50000"/>
              </a:spcBef>
            </a:pPr>
            <a:r>
              <a:rPr b="1"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9231" name="Text Box 69"/>
          <p:cNvSpPr txBox="1">
            <a:spLocks noChangeArrowheads="1"/>
          </p:cNvSpPr>
          <p:nvPr/>
        </p:nvSpPr>
        <p:spPr>
          <a:xfrm>
            <a:off x="7543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numCol="1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>
              <a:spcBef>
                <a:spcPct val="50000"/>
              </a:spcBef>
            </a:pPr>
            <a:r>
              <a:rPr b="1"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9232" name="Text Box 70"/>
          <p:cNvSpPr txBox="1">
            <a:spLocks noChangeArrowheads="1"/>
          </p:cNvSpPr>
          <p:nvPr/>
        </p:nvSpPr>
        <p:spPr>
          <a:xfrm>
            <a:off x="6781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numCol="1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>
              <a:spcBef>
                <a:spcPct val="50000"/>
              </a:spcBef>
            </a:pPr>
            <a:r>
              <a:rPr b="1"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9233" name="Text Box 71"/>
          <p:cNvSpPr txBox="1">
            <a:spLocks noChangeArrowheads="1"/>
          </p:cNvSpPr>
          <p:nvPr/>
        </p:nvSpPr>
        <p:spPr>
          <a:xfrm>
            <a:off x="7924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numCol="1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>
              <a:spcBef>
                <a:spcPct val="50000"/>
              </a:spcBef>
            </a:pPr>
            <a:r>
              <a:rPr b="1"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9234" name="Text Box 72"/>
          <p:cNvSpPr txBox="1">
            <a:spLocks noChangeArrowheads="1"/>
          </p:cNvSpPr>
          <p:nvPr/>
        </p:nvSpPr>
        <p:spPr>
          <a:xfrm>
            <a:off x="8305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numCol="1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>
              <a:spcBef>
                <a:spcPct val="50000"/>
              </a:spcBef>
            </a:pPr>
            <a:r>
              <a:rPr b="1"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235" name="Text Box 73"/>
          <p:cNvSpPr txBox="1">
            <a:spLocks noChangeArrowheads="1"/>
          </p:cNvSpPr>
          <p:nvPr/>
        </p:nvSpPr>
        <p:spPr>
          <a:xfrm>
            <a:off x="8686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numCol="1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>
              <a:spcBef>
                <a:spcPct val="50000"/>
              </a:spcBef>
            </a:pPr>
            <a:r>
              <a:rPr b="1"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9236" name="Text Box 74"/>
          <p:cNvSpPr txBox="1">
            <a:spLocks noChangeArrowheads="1"/>
          </p:cNvSpPr>
          <p:nvPr/>
        </p:nvSpPr>
        <p:spPr>
          <a:xfrm>
            <a:off x="6324600" y="22098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numCol="1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>
              <a:spcBef>
                <a:spcPct val="50000"/>
              </a:spcBef>
            </a:pPr>
            <a:r>
              <a:rPr b="1"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9237" name="Text Box 75"/>
          <p:cNvSpPr txBox="1">
            <a:spLocks noChangeArrowheads="1"/>
          </p:cNvSpPr>
          <p:nvPr/>
        </p:nvSpPr>
        <p:spPr>
          <a:xfrm>
            <a:off x="6324600" y="25146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numCol="1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>
              <a:spcBef>
                <a:spcPct val="50000"/>
              </a:spcBef>
            </a:pPr>
            <a:r>
              <a:rPr b="1"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9238" name="Text Box 76"/>
          <p:cNvSpPr txBox="1">
            <a:spLocks noChangeArrowheads="1"/>
          </p:cNvSpPr>
          <p:nvPr/>
        </p:nvSpPr>
        <p:spPr>
          <a:xfrm>
            <a:off x="6324600" y="28194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numCol="1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>
              <a:spcBef>
                <a:spcPct val="50000"/>
              </a:spcBef>
            </a:pPr>
            <a:r>
              <a:rPr b="1"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9239" name="Text Box 77"/>
          <p:cNvSpPr txBox="1">
            <a:spLocks noChangeArrowheads="1"/>
          </p:cNvSpPr>
          <p:nvPr/>
        </p:nvSpPr>
        <p:spPr>
          <a:xfrm>
            <a:off x="6324600" y="31242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numCol="1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>
              <a:spcBef>
                <a:spcPct val="50000"/>
              </a:spcBef>
            </a:pPr>
            <a:r>
              <a:rPr b="1"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9240" name="Text Box 78"/>
          <p:cNvSpPr txBox="1">
            <a:spLocks noChangeArrowheads="1"/>
          </p:cNvSpPr>
          <p:nvPr/>
        </p:nvSpPr>
        <p:spPr>
          <a:xfrm>
            <a:off x="6324600" y="34290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numCol="1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>
              <a:spcBef>
                <a:spcPct val="50000"/>
              </a:spcBef>
            </a:pPr>
            <a:r>
              <a:rPr b="1"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241" name="Text Box 79"/>
          <p:cNvSpPr txBox="1">
            <a:spLocks noChangeArrowheads="1"/>
          </p:cNvSpPr>
          <p:nvPr/>
        </p:nvSpPr>
        <p:spPr>
          <a:xfrm>
            <a:off x="6324600" y="3724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numCol="1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>
              <a:spcBef>
                <a:spcPct val="50000"/>
              </a:spcBef>
            </a:pPr>
            <a:r>
              <a:rPr b="1" dirty="0" 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9242" name="Text Box 80"/>
          <p:cNvSpPr txBox="1">
            <a:spLocks noChangeArrowheads="1"/>
          </p:cNvSpPr>
          <p:nvPr/>
        </p:nvSpPr>
        <p:spPr>
          <a:xfrm>
            <a:off x="6324600" y="40386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numCol="1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>
              <a:spcBef>
                <a:spcPct val="50000"/>
              </a:spcBef>
            </a:pPr>
            <a:r>
              <a:rPr b="1"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243" name="Text Box 81"/>
          <p:cNvSpPr txBox="1">
            <a:spLocks noChangeArrowheads="1"/>
          </p:cNvSpPr>
          <p:nvPr/>
        </p:nvSpPr>
        <p:spPr>
          <a:xfrm>
            <a:off x="6324600" y="43434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numCol="1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>
              <a:spcBef>
                <a:spcPct val="50000"/>
              </a:spcBef>
            </a:pPr>
            <a:r>
              <a:rPr b="1"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9244" name="Text Box 82"/>
          <p:cNvSpPr txBox="1">
            <a:spLocks noChangeArrowheads="1"/>
          </p:cNvSpPr>
          <p:nvPr/>
        </p:nvSpPr>
        <p:spPr>
          <a:xfrm>
            <a:off x="6324600" y="46482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numCol="1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>
              <a:spcBef>
                <a:spcPct val="50000"/>
              </a:spcBef>
            </a:pPr>
            <a:r>
              <a:rPr b="1"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9245" name="Text Box 83"/>
          <p:cNvSpPr txBox="1">
            <a:spLocks noChangeArrowheads="1"/>
          </p:cNvSpPr>
          <p:nvPr/>
        </p:nvSpPr>
        <p:spPr>
          <a:xfrm>
            <a:off x="7162800" y="1309688"/>
            <a:ext cx="1066800" cy="3667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numCol="1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>
              <a:spcBef>
                <a:spcPct val="50000"/>
              </a:spcBef>
            </a:pPr>
            <a:r>
              <a:rPr b="1" dirty="0" lang="en-US" sz="1800"/>
              <a:t>Column</a:t>
            </a:r>
          </a:p>
        </p:txBody>
      </p:sp>
      <p:sp>
        <p:nvSpPr>
          <p:cNvPr id="9246" name="Text Box 84"/>
          <p:cNvSpPr txBox="1">
            <a:spLocks noChangeArrowheads="1"/>
          </p:cNvSpPr>
          <p:nvPr/>
        </p:nvSpPr>
        <p:spPr>
          <a:xfrm rot="5400000">
            <a:off x="5618998" y="2388441"/>
            <a:ext cx="762000" cy="3667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numCol="1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>
              <a:spcBef>
                <a:spcPct val="50000"/>
              </a:spcBef>
            </a:pPr>
            <a:r>
              <a:rPr b="1" dirty="0" lang="en-US" sz="1800"/>
              <a:t>Row</a:t>
            </a:r>
          </a:p>
        </p:txBody>
      </p:sp>
      <p:sp>
        <p:nvSpPr>
          <p:cNvPr id="9247" name="Line 85"/>
          <p:cNvSpPr>
            <a:spLocks noChangeShapeType="1"/>
          </p:cNvSpPr>
          <p:nvPr/>
        </p:nvSpPr>
        <p:spPr>
          <a:xfrm flipH="1" flipV="1">
            <a:off x="6477000" y="4876799"/>
            <a:ext cx="1066800" cy="936481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len="med" type="triangle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9248" name="Text Box 86"/>
          <p:cNvSpPr txBox="1">
            <a:spLocks noChangeArrowheads="1"/>
          </p:cNvSpPr>
          <p:nvPr/>
        </p:nvSpPr>
        <p:spPr>
          <a:xfrm>
            <a:off x="6705600" y="5715000"/>
            <a:ext cx="2133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>
              <a:spcBef>
                <a:spcPct val="50000"/>
              </a:spcBef>
            </a:pPr>
            <a:r>
              <a:rPr b="1" dirty="0" lang="en-US" sz="1800"/>
              <a:t>Memory address</a:t>
            </a:r>
          </a:p>
        </p:txBody>
      </p:sp>
      <p:sp>
        <p:nvSpPr>
          <p:cNvPr id="85079" name="Line 87"/>
          <p:cNvSpPr>
            <a:spLocks noChangeShapeType="1"/>
          </p:cNvSpPr>
          <p:nvPr/>
        </p:nvSpPr>
        <p:spPr>
          <a:xfrm>
            <a:off x="3048000" y="2711594"/>
            <a:ext cx="3733800" cy="498331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len="med" type="triangle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85080" name="Line 88"/>
          <p:cNvSpPr>
            <a:spLocks noChangeShapeType="1"/>
          </p:cNvSpPr>
          <p:nvPr/>
        </p:nvSpPr>
        <p:spPr>
          <a:xfrm flipV="1">
            <a:off x="4267200" y="3321193"/>
            <a:ext cx="3047999" cy="200328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len="med" type="triangle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255758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 nodeType="clickPar">
                      <p:stCondLst>
                        <p:cond delay="indefinite"/>
                      </p:stCondLst>
                      <p:childTnLst>
                        <p:par>
                          <p:cTn fill="hold" id="2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85079"/>
      <p:bldP animBg="1" grpId="0" spid="8508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7CD0AB8E-CF31-4324-948E-542871ADD460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 numCol="1"/>
          <a:lstStyle/>
          <a:p>
            <a:r>
              <a:rPr altLang="en-PK" lang="en-US"/>
              <a:t>Dynamic Memory Allocation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E69D6D3C-4E4C-4C08-AD13-6DF140ACB2BD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736725"/>
            <a:ext cx="8240713" cy="4740275"/>
          </a:xfrm>
        </p:spPr>
        <p:txBody>
          <a:bodyPr numCol="1"/>
          <a:lstStyle/>
          <a:p>
            <a:pPr>
              <a:lnSpc>
                <a:spcPct val="85000"/>
              </a:lnSpc>
            </a:pPr>
            <a:r>
              <a:rPr altLang="en-PK" dirty="0" lang="en-US" sz="2400"/>
              <a:t>Can also use </a:t>
            </a:r>
            <a:r>
              <a:rPr altLang="en-PK" b="1" dirty="0" lang="en-US" sz="2400">
                <a:solidFill>
                  <a:srgbClr val="FF0000"/>
                </a:solidFill>
                <a:latin charset="0" panose="02070309020205020404" pitchFamily="49" typeface="Courier New"/>
              </a:rPr>
              <a:t>new</a:t>
            </a:r>
            <a:r>
              <a:rPr altLang="en-PK" dirty="0" lang="en-US" sz="2400"/>
              <a:t> to allocate array:</a:t>
            </a:r>
            <a:br>
              <a:rPr altLang="en-PK" dirty="0" lang="en-US" sz="2400"/>
            </a:br>
            <a:endParaRPr altLang="en-PK" dirty="0" lang="en-US" sz="2400"/>
          </a:p>
          <a:p>
            <a:pPr>
              <a:lnSpc>
                <a:spcPct val="85000"/>
              </a:lnSpc>
            </a:pPr>
            <a:r>
              <a:rPr altLang="en-PK" b="1" dirty="0" lang="en-US" sz="2400">
                <a:latin charset="0" panose="02070309020205020404" pitchFamily="49" typeface="Courier New"/>
              </a:rPr>
              <a:t>int SIZE = 25;</a:t>
            </a:r>
            <a:br>
              <a:rPr altLang="en-PK" b="1" dirty="0" lang="en-US" sz="2400">
                <a:latin charset="0" panose="02070309020205020404" pitchFamily="49" typeface="Courier New"/>
              </a:rPr>
            </a:br>
            <a:r>
              <a:rPr altLang="en-PK" b="1" dirty="0" lang="en-US" sz="2400">
                <a:latin charset="0" panose="02070309020205020404" pitchFamily="49" typeface="Courier New"/>
              </a:rPr>
              <a:t>double *</a:t>
            </a:r>
            <a:r>
              <a:rPr altLang="en-PK" b="1" dirty="0" err="1" lang="en-US" sz="2400">
                <a:latin charset="0" panose="02070309020205020404" pitchFamily="49" typeface="Courier New"/>
              </a:rPr>
              <a:t>arrayPtr</a:t>
            </a:r>
            <a:r>
              <a:rPr altLang="en-PK" b="1" dirty="0" lang="en-US" sz="2400">
                <a:latin charset="0" panose="02070309020205020404" pitchFamily="49" typeface="Courier New"/>
              </a:rPr>
              <a:t> = </a:t>
            </a:r>
            <a:r>
              <a:rPr altLang="en-PK" b="1" dirty="0" lang="en-US" sz="2400">
                <a:solidFill>
                  <a:srgbClr val="FF0000"/>
                </a:solidFill>
                <a:latin charset="0" panose="02070309020205020404" pitchFamily="49" typeface="Courier New"/>
              </a:rPr>
              <a:t>new</a:t>
            </a:r>
            <a:r>
              <a:rPr altLang="en-PK" b="1" dirty="0" lang="en-US" sz="2400">
                <a:latin charset="0" panose="02070309020205020404" pitchFamily="49" typeface="Courier New"/>
              </a:rPr>
              <a:t> double[SIZE];</a:t>
            </a:r>
          </a:p>
          <a:p>
            <a:pPr>
              <a:lnSpc>
                <a:spcPct val="85000"/>
              </a:lnSpc>
            </a:pPr>
            <a:endParaRPr altLang="en-PK" b="1" dirty="0" lang="en-US" sz="2400"/>
          </a:p>
          <a:p>
            <a:pPr>
              <a:lnSpc>
                <a:spcPct val="85000"/>
              </a:lnSpc>
            </a:pPr>
            <a:r>
              <a:rPr altLang="en-PK" dirty="0" lang="en-US" sz="2400"/>
              <a:t>Can then use </a:t>
            </a:r>
            <a:r>
              <a:rPr altLang="en-PK" b="1" dirty="0" lang="en-US" sz="2400">
                <a:latin charset="0" panose="02070309020205020404" pitchFamily="49" typeface="Courier New"/>
              </a:rPr>
              <a:t>[]</a:t>
            </a:r>
            <a:r>
              <a:rPr altLang="en-PK" dirty="0" lang="en-US" sz="2400"/>
              <a:t> or pointer arithmetic to access array: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altLang="en-PK" dirty="0" lang="en-US" sz="2000"/>
              <a:t>	</a:t>
            </a:r>
            <a:r>
              <a:rPr altLang="en-PK" b="1" dirty="0" lang="en-US" sz="2000">
                <a:latin charset="0" panose="02070309020205020404" pitchFamily="49" typeface="Courier New"/>
              </a:rPr>
              <a:t>for(int </a:t>
            </a:r>
            <a:r>
              <a:rPr altLang="en-PK" b="1" dirty="0" err="1" lang="en-US" sz="2000">
                <a:latin charset="0" panose="02070309020205020404" pitchFamily="49" typeface="Courier New"/>
              </a:rPr>
              <a:t>i</a:t>
            </a:r>
            <a:r>
              <a:rPr altLang="en-PK" b="1" dirty="0" lang="en-US" sz="2000">
                <a:latin charset="0" panose="02070309020205020404" pitchFamily="49" typeface="Courier New"/>
              </a:rPr>
              <a:t> = 0; </a:t>
            </a:r>
            <a:r>
              <a:rPr altLang="en-PK" b="1" dirty="0" err="1" lang="en-US" sz="2000">
                <a:latin charset="0" panose="02070309020205020404" pitchFamily="49" typeface="Courier New"/>
              </a:rPr>
              <a:t>i</a:t>
            </a:r>
            <a:r>
              <a:rPr altLang="en-PK" b="1" dirty="0" lang="en-US" sz="2000">
                <a:latin charset="0" panose="02070309020205020404" pitchFamily="49" typeface="Courier New"/>
              </a:rPr>
              <a:t> &lt; SIZE; </a:t>
            </a:r>
            <a:r>
              <a:rPr altLang="en-PK" b="1" dirty="0" err="1" lang="en-US" sz="2000">
                <a:latin charset="0" panose="02070309020205020404" pitchFamily="49" typeface="Courier New"/>
              </a:rPr>
              <a:t>i</a:t>
            </a:r>
            <a:r>
              <a:rPr altLang="en-PK" b="1" dirty="0" lang="en-US" sz="2000">
                <a:latin charset="0" panose="02070309020205020404" pitchFamily="49" typeface="Courier New"/>
              </a:rPr>
              <a:t>++)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altLang="en-PK" b="1" dirty="0" lang="en-US" sz="2000">
                <a:latin charset="0" panose="02070309020205020404" pitchFamily="49" typeface="Courier New"/>
              </a:rPr>
              <a:t>		</a:t>
            </a:r>
            <a:r>
              <a:rPr altLang="en-PK" b="1" dirty="0" lang="en-US" sz="2000">
                <a:solidFill>
                  <a:srgbClr val="FF0000"/>
                </a:solidFill>
                <a:latin charset="0" panose="02070309020205020404" pitchFamily="49" typeface="Courier New"/>
              </a:rPr>
              <a:t>  </a:t>
            </a:r>
            <a:r>
              <a:rPr altLang="en-PK" b="1" dirty="0" err="1" lang="en-US" sz="2000">
                <a:solidFill>
                  <a:srgbClr val="FF0000"/>
                </a:solidFill>
                <a:latin charset="0" panose="02070309020205020404" pitchFamily="49" typeface="Courier New"/>
              </a:rPr>
              <a:t>arrayptr</a:t>
            </a:r>
            <a:r>
              <a:rPr altLang="en-PK" b="1" dirty="0" lang="en-US" sz="2000">
                <a:solidFill>
                  <a:srgbClr val="FF0000"/>
                </a:solidFill>
                <a:latin charset="0" panose="02070309020205020404" pitchFamily="49" typeface="Courier New"/>
              </a:rPr>
              <a:t>[</a:t>
            </a:r>
            <a:r>
              <a:rPr altLang="en-PK" b="1" dirty="0" err="1" lang="en-US" sz="2000">
                <a:solidFill>
                  <a:srgbClr val="FF0000"/>
                </a:solidFill>
                <a:latin charset="0" panose="02070309020205020404" pitchFamily="49" typeface="Courier New"/>
              </a:rPr>
              <a:t>i</a:t>
            </a:r>
            <a:r>
              <a:rPr altLang="en-PK" b="1" dirty="0" lang="en-US" sz="2000">
                <a:solidFill>
                  <a:srgbClr val="FF0000"/>
                </a:solidFill>
                <a:latin charset="0" panose="02070309020205020404" pitchFamily="49" typeface="Courier New"/>
              </a:rPr>
              <a:t>] = </a:t>
            </a:r>
            <a:r>
              <a:rPr altLang="en-PK" b="1" dirty="0" err="1" lang="en-US" sz="2000">
                <a:solidFill>
                  <a:srgbClr val="FF0000"/>
                </a:solidFill>
                <a:latin charset="0" panose="02070309020205020404" pitchFamily="49" typeface="Courier New"/>
              </a:rPr>
              <a:t>i</a:t>
            </a:r>
            <a:r>
              <a:rPr altLang="en-PK" b="1" dirty="0" lang="en-US" sz="2000">
                <a:solidFill>
                  <a:srgbClr val="FF0000"/>
                </a:solidFill>
                <a:latin charset="0" panose="02070309020205020404" pitchFamily="49" typeface="Courier New"/>
              </a:rPr>
              <a:t>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altLang="en-PK" dirty="0" lang="en-US" sz="2000"/>
              <a:t>or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altLang="en-PK" b="1" dirty="0" lang="en-US" sz="2000">
                <a:latin charset="0" panose="02070309020205020404" pitchFamily="49" typeface="Courier New"/>
              </a:rPr>
              <a:t>	for(int </a:t>
            </a:r>
            <a:r>
              <a:rPr altLang="en-PK" b="1" dirty="0" err="1" lang="en-US" sz="2000">
                <a:latin charset="0" panose="02070309020205020404" pitchFamily="49" typeface="Courier New"/>
              </a:rPr>
              <a:t>i</a:t>
            </a:r>
            <a:r>
              <a:rPr altLang="en-PK" b="1" dirty="0" lang="en-US" sz="2000">
                <a:latin charset="0" panose="02070309020205020404" pitchFamily="49" typeface="Courier New"/>
              </a:rPr>
              <a:t> = 0; </a:t>
            </a:r>
            <a:r>
              <a:rPr altLang="en-PK" b="1" dirty="0" err="1" lang="en-US" sz="2000">
                <a:latin charset="0" panose="02070309020205020404" pitchFamily="49" typeface="Courier New"/>
              </a:rPr>
              <a:t>i</a:t>
            </a:r>
            <a:r>
              <a:rPr altLang="en-PK" b="1" dirty="0" lang="en-US" sz="2000">
                <a:latin charset="0" panose="02070309020205020404" pitchFamily="49" typeface="Courier New"/>
              </a:rPr>
              <a:t> &lt; SIZE; </a:t>
            </a:r>
            <a:r>
              <a:rPr altLang="en-PK" b="1" dirty="0" err="1" lang="en-US" sz="2000">
                <a:latin charset="0" panose="02070309020205020404" pitchFamily="49" typeface="Courier New"/>
              </a:rPr>
              <a:t>i</a:t>
            </a:r>
            <a:r>
              <a:rPr altLang="en-PK" b="1" dirty="0" lang="en-US" sz="2000">
                <a:latin charset="0" panose="02070309020205020404" pitchFamily="49" typeface="Courier New"/>
              </a:rPr>
              <a:t>++)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altLang="en-PK" b="1" dirty="0" lang="en-US" sz="2000">
                <a:latin charset="0" panose="02070309020205020404" pitchFamily="49" typeface="Courier New"/>
              </a:rPr>
              <a:t>		</a:t>
            </a:r>
            <a:r>
              <a:rPr altLang="en-PK" b="1" dirty="0" lang="en-US" sz="2000">
                <a:solidFill>
                  <a:srgbClr val="FF0000"/>
                </a:solidFill>
                <a:latin charset="0" panose="02070309020205020404" pitchFamily="49" typeface="Courier New"/>
              </a:rPr>
              <a:t>  *(</a:t>
            </a:r>
            <a:r>
              <a:rPr altLang="en-PK" b="1" dirty="0" err="1" lang="en-US" sz="2000">
                <a:solidFill>
                  <a:srgbClr val="FF0000"/>
                </a:solidFill>
                <a:latin charset="0" panose="02070309020205020404" pitchFamily="49" typeface="Courier New"/>
              </a:rPr>
              <a:t>arrayptr</a:t>
            </a:r>
            <a:r>
              <a:rPr altLang="en-PK" b="1" dirty="0" lang="en-US" sz="2000">
                <a:solidFill>
                  <a:srgbClr val="FF0000"/>
                </a:solidFill>
                <a:latin charset="0" panose="02070309020205020404" pitchFamily="49" typeface="Courier New"/>
              </a:rPr>
              <a:t> + </a:t>
            </a:r>
            <a:r>
              <a:rPr altLang="en-PK" b="1" dirty="0" err="1" lang="en-US" sz="2000">
                <a:solidFill>
                  <a:srgbClr val="FF0000"/>
                </a:solidFill>
                <a:latin charset="0" panose="02070309020205020404" pitchFamily="49" typeface="Courier New"/>
              </a:rPr>
              <a:t>i</a:t>
            </a:r>
            <a:r>
              <a:rPr altLang="en-PK" b="1" dirty="0" lang="en-US" sz="2000">
                <a:solidFill>
                  <a:srgbClr val="FF0000"/>
                </a:solidFill>
                <a:latin charset="0" panose="02070309020205020404" pitchFamily="49" typeface="Courier New"/>
              </a:rPr>
              <a:t>) = </a:t>
            </a:r>
            <a:r>
              <a:rPr altLang="en-PK" b="1" dirty="0" err="1" lang="en-US" sz="2000">
                <a:solidFill>
                  <a:srgbClr val="FF0000"/>
                </a:solidFill>
                <a:latin charset="0" panose="02070309020205020404" pitchFamily="49" typeface="Courier New"/>
              </a:rPr>
              <a:t>i</a:t>
            </a:r>
            <a:r>
              <a:rPr altLang="en-PK" b="1" dirty="0" lang="en-US" sz="2000">
                <a:solidFill>
                  <a:srgbClr val="FF0000"/>
                </a:solidFill>
                <a:latin charset="0" panose="02070309020205020404" pitchFamily="49" typeface="Courier New"/>
              </a:rPr>
              <a:t>;</a:t>
            </a:r>
          </a:p>
          <a:p>
            <a:pPr lvl="1">
              <a:lnSpc>
                <a:spcPct val="85000"/>
              </a:lnSpc>
              <a:buFontTx/>
              <a:buNone/>
            </a:pPr>
            <a:endParaRPr altLang="en-PK" b="1" dirty="0" lang="en-US" sz="2000"/>
          </a:p>
          <a:p>
            <a:pPr>
              <a:lnSpc>
                <a:spcPct val="85000"/>
              </a:lnSpc>
            </a:pPr>
            <a:r>
              <a:rPr altLang="en-PK" dirty="0" lang="en-US" sz="2400"/>
              <a:t>Program will terminate if not enough memory available to allocate</a:t>
            </a: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Content Placeholder 2">
            <a:extLst>
              <a:ext uri="{FF2B5EF4-FFF2-40B4-BE49-F238E27FC236}">
                <a16:creationId xmlns:a16="http://schemas.microsoft.com/office/drawing/2014/main" id="{E183887D-4AAC-4FA2-9A6E-B76AD9B20F6B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152400" y="152400"/>
            <a:ext cx="10115550" cy="6705600"/>
          </a:xfrm>
        </p:spPr>
        <p:txBody>
          <a:bodyPr numCol="1"/>
          <a:lstStyle/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400">
                <a:solidFill>
                  <a:srgbClr val="00B050"/>
                </a:solidFill>
                <a:latin charset="0" panose="020B0609020204030204" pitchFamily="49" typeface="Consolas"/>
              </a:rPr>
              <a:t>// Dynamically allocate memory for 1d array 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400">
                <a:latin charset="0" panose="020B0609020204030204" pitchFamily="49" typeface="Consolas"/>
              </a:rPr>
              <a:t>int N, </a:t>
            </a:r>
            <a:r>
              <a:rPr altLang="en-PK" dirty="0" err="1" lang="en-US" sz="2400">
                <a:latin charset="0" panose="020B0609020204030204" pitchFamily="49" typeface="Consolas"/>
              </a:rPr>
              <a:t>i</a:t>
            </a:r>
            <a:r>
              <a:rPr altLang="en-PK" dirty="0" lang="en-US" sz="2400">
                <a:latin charset="0" panose="020B0609020204030204" pitchFamily="49" typeface="Consolas"/>
              </a:rPr>
              <a:t>; 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400">
                <a:solidFill>
                  <a:srgbClr val="FF0000"/>
                </a:solidFill>
                <a:latin charset="0" panose="020B0609020204030204" pitchFamily="49" typeface="Consolas"/>
              </a:rPr>
              <a:t>N = 15; 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lang="en-US" sz="2400">
              <a:latin charset="0" panose="020B0609020204030204" pitchFamily="49" typeface="Consolas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400">
                <a:solidFill>
                  <a:srgbClr val="00B050"/>
                </a:solidFill>
                <a:latin charset="0" panose="020B0609020204030204" pitchFamily="49" typeface="Consolas"/>
              </a:rPr>
              <a:t>// Dynamically allocate memory of size N 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400">
                <a:latin charset="0" panose="020B0609020204030204" pitchFamily="49" typeface="Consolas"/>
              </a:rPr>
              <a:t>int *array = </a:t>
            </a:r>
            <a:r>
              <a:rPr altLang="en-PK" dirty="0" lang="en-US" sz="2400">
                <a:solidFill>
                  <a:srgbClr val="FF0000"/>
                </a:solidFill>
                <a:latin charset="0" panose="020B0609020204030204" pitchFamily="49" typeface="Consolas"/>
              </a:rPr>
              <a:t>new</a:t>
            </a:r>
            <a:r>
              <a:rPr altLang="en-PK" dirty="0" lang="en-US" sz="2400">
                <a:latin charset="0" panose="020B0609020204030204" pitchFamily="49" typeface="Consolas"/>
              </a:rPr>
              <a:t> int[</a:t>
            </a:r>
            <a:r>
              <a:rPr altLang="en-PK" dirty="0" lang="en-US" sz="2400">
                <a:solidFill>
                  <a:srgbClr val="FF0000"/>
                </a:solidFill>
                <a:latin charset="0" panose="020B0609020204030204" pitchFamily="49" typeface="Consolas"/>
              </a:rPr>
              <a:t>N</a:t>
            </a:r>
            <a:r>
              <a:rPr altLang="en-PK" dirty="0" lang="en-US" sz="2400">
                <a:latin charset="0" panose="020B0609020204030204" pitchFamily="49" typeface="Consolas"/>
              </a:rPr>
              <a:t>]; 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lang="en-US" sz="2400">
              <a:latin charset="0" panose="020B0609020204030204" pitchFamily="49" typeface="Consolas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400">
                <a:solidFill>
                  <a:srgbClr val="00B050"/>
                </a:solidFill>
                <a:latin charset="0" panose="020B0609020204030204" pitchFamily="49" typeface="Consolas"/>
              </a:rPr>
              <a:t>// Assign values of allocated memory 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400">
                <a:latin charset="0" panose="020B0609020204030204" pitchFamily="49" typeface="Consolas"/>
              </a:rPr>
              <a:t>for(</a:t>
            </a:r>
            <a:r>
              <a:rPr altLang="en-PK" dirty="0" err="1" lang="en-US" sz="2400">
                <a:latin charset="0" panose="020B0609020204030204" pitchFamily="49" typeface="Consolas"/>
              </a:rPr>
              <a:t>i</a:t>
            </a:r>
            <a:r>
              <a:rPr altLang="en-PK" dirty="0" lang="en-US" sz="2400">
                <a:latin charset="0" panose="020B0609020204030204" pitchFamily="49" typeface="Consolas"/>
              </a:rPr>
              <a:t> = 0; </a:t>
            </a:r>
            <a:r>
              <a:rPr altLang="en-PK" dirty="0" err="1" lang="en-US" sz="2400">
                <a:latin charset="0" panose="020B0609020204030204" pitchFamily="49" typeface="Consolas"/>
              </a:rPr>
              <a:t>i</a:t>
            </a:r>
            <a:r>
              <a:rPr altLang="en-PK" dirty="0" lang="en-US" sz="2400">
                <a:latin charset="0" panose="020B0609020204030204" pitchFamily="49" typeface="Consolas"/>
              </a:rPr>
              <a:t> &lt; N; </a:t>
            </a:r>
            <a:r>
              <a:rPr altLang="en-PK" dirty="0" err="1" lang="en-US" sz="2400">
                <a:latin charset="0" panose="020B0609020204030204" pitchFamily="49" typeface="Consolas"/>
              </a:rPr>
              <a:t>i</a:t>
            </a:r>
            <a:r>
              <a:rPr altLang="en-PK" dirty="0" lang="en-US" sz="2400">
                <a:latin charset="0" panose="020B0609020204030204" pitchFamily="49" typeface="Consolas"/>
              </a:rPr>
              <a:t>++){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400">
                <a:latin charset="0" panose="020B0609020204030204" pitchFamily="49" typeface="Consolas"/>
              </a:rPr>
              <a:t>	</a:t>
            </a:r>
            <a:r>
              <a:rPr altLang="en-PK" dirty="0" err="1" lang="en-US" sz="2400">
                <a:latin charset="0" panose="020B0609020204030204" pitchFamily="49" typeface="Consolas"/>
              </a:rPr>
              <a:t>cin</a:t>
            </a:r>
            <a:r>
              <a:rPr altLang="en-PK" dirty="0" lang="en-US" sz="2400">
                <a:latin charset="0" panose="020B0609020204030204" pitchFamily="49" typeface="Consolas"/>
              </a:rPr>
              <a:t> &gt;&gt; </a:t>
            </a:r>
            <a:r>
              <a:rPr altLang="en-PK" dirty="0" lang="en-US" sz="2400">
                <a:solidFill>
                  <a:srgbClr val="FF0000"/>
                </a:solidFill>
                <a:latin charset="0" panose="020B0609020204030204" pitchFamily="49" typeface="Consolas"/>
              </a:rPr>
              <a:t>*</a:t>
            </a:r>
            <a:r>
              <a:rPr altLang="en-PK" dirty="0" lang="en-US" sz="2400">
                <a:latin charset="0" panose="020B0609020204030204" pitchFamily="49" typeface="Consolas"/>
              </a:rPr>
              <a:t>(</a:t>
            </a:r>
            <a:r>
              <a:rPr altLang="en-PK" dirty="0" err="1" lang="en-US" sz="2400">
                <a:latin charset="0" panose="020B0609020204030204" pitchFamily="49" typeface="Consolas"/>
              </a:rPr>
              <a:t>array+i</a:t>
            </a:r>
            <a:r>
              <a:rPr altLang="en-PK" dirty="0" lang="en-US" sz="2400">
                <a:latin charset="0" panose="020B0609020204030204" pitchFamily="49" typeface="Consolas"/>
              </a:rPr>
              <a:t>); }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lang="en-US" sz="2400">
              <a:latin charset="0" panose="020B0609020204030204" pitchFamily="49" typeface="Consolas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400">
                <a:latin charset="0" panose="020B0609020204030204" pitchFamily="49" typeface="Consolas"/>
              </a:rPr>
              <a:t>for(</a:t>
            </a:r>
            <a:r>
              <a:rPr altLang="en-PK" dirty="0" err="1" lang="en-US" sz="2400">
                <a:latin charset="0" panose="020B0609020204030204" pitchFamily="49" typeface="Consolas"/>
              </a:rPr>
              <a:t>i</a:t>
            </a:r>
            <a:r>
              <a:rPr altLang="en-PK" dirty="0" lang="en-US" sz="2400">
                <a:latin charset="0" panose="020B0609020204030204" pitchFamily="49" typeface="Consolas"/>
              </a:rPr>
              <a:t> = 0; </a:t>
            </a:r>
            <a:r>
              <a:rPr altLang="en-PK" dirty="0" err="1" lang="en-US" sz="2400">
                <a:latin charset="0" panose="020B0609020204030204" pitchFamily="49" typeface="Consolas"/>
              </a:rPr>
              <a:t>i</a:t>
            </a:r>
            <a:r>
              <a:rPr altLang="en-PK" dirty="0" lang="en-US" sz="2400">
                <a:latin charset="0" panose="020B0609020204030204" pitchFamily="49" typeface="Consolas"/>
              </a:rPr>
              <a:t> &lt; N; </a:t>
            </a:r>
            <a:r>
              <a:rPr altLang="en-PK" dirty="0" err="1" lang="en-US" sz="2400">
                <a:latin charset="0" panose="020B0609020204030204" pitchFamily="49" typeface="Consolas"/>
              </a:rPr>
              <a:t>i</a:t>
            </a:r>
            <a:r>
              <a:rPr altLang="en-PK" dirty="0" lang="en-US" sz="2400">
                <a:latin charset="0" panose="020B0609020204030204" pitchFamily="49" typeface="Consolas"/>
              </a:rPr>
              <a:t>++){ 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400">
                <a:latin charset="0" panose="020B0609020204030204" pitchFamily="49" typeface="Consolas"/>
              </a:rPr>
              <a:t>	</a:t>
            </a:r>
            <a:r>
              <a:rPr altLang="en-PK" dirty="0" err="1" lang="en-US" sz="2400">
                <a:latin charset="0" panose="020B0609020204030204" pitchFamily="49" typeface="Consolas"/>
              </a:rPr>
              <a:t>cout</a:t>
            </a:r>
            <a:r>
              <a:rPr altLang="en-PK" dirty="0" lang="en-US" sz="2400">
                <a:latin charset="0" panose="020B0609020204030204" pitchFamily="49" typeface="Consolas"/>
              </a:rPr>
              <a:t>&lt;&lt;array[</a:t>
            </a:r>
            <a:r>
              <a:rPr altLang="en-PK" dirty="0" err="1" lang="en-US" sz="2400">
                <a:latin charset="0" panose="020B0609020204030204" pitchFamily="49" typeface="Consolas"/>
              </a:rPr>
              <a:t>i</a:t>
            </a:r>
            <a:r>
              <a:rPr altLang="en-PK" dirty="0" lang="en-US" sz="2400">
                <a:latin charset="0" panose="020B0609020204030204" pitchFamily="49" typeface="Consolas"/>
              </a:rPr>
              <a:t>]&lt;&lt;" </a:t>
            </a:r>
            <a:r>
              <a:rPr altLang="en-PK" dirty="0" lang="en-US" sz="2000">
                <a:latin charset="0" panose="020B0609020204030204" pitchFamily="49" typeface="Consolas"/>
              </a:rPr>
              <a:t>"; </a:t>
            </a:r>
            <a:r>
              <a:rPr altLang="en-PK" dirty="0" lang="en-US" sz="2000">
                <a:solidFill>
                  <a:srgbClr val="00B050"/>
                </a:solidFill>
                <a:latin charset="0" panose="020B0609020204030204" pitchFamily="49" typeface="Consolas"/>
              </a:rPr>
              <a:t>// is equal to </a:t>
            </a:r>
            <a:r>
              <a:rPr altLang="en-PK" dirty="0" err="1" lang="en-US" sz="2000">
                <a:solidFill>
                  <a:srgbClr val="00B050"/>
                </a:solidFill>
                <a:latin charset="0" panose="020B0609020204030204" pitchFamily="49" typeface="Consolas"/>
              </a:rPr>
              <a:t>cout</a:t>
            </a:r>
            <a:r>
              <a:rPr altLang="en-PK" dirty="0" lang="en-US" sz="2000">
                <a:solidFill>
                  <a:srgbClr val="00B050"/>
                </a:solidFill>
                <a:latin charset="0" panose="020B0609020204030204" pitchFamily="49" typeface="Consolas"/>
              </a:rPr>
              <a:t>&lt;&lt;*(</a:t>
            </a:r>
            <a:r>
              <a:rPr altLang="en-PK" dirty="0" err="1" lang="en-US" sz="2000">
                <a:solidFill>
                  <a:srgbClr val="00B050"/>
                </a:solidFill>
                <a:latin charset="0" panose="020B0609020204030204" pitchFamily="49" typeface="Consolas"/>
              </a:rPr>
              <a:t>array+i</a:t>
            </a:r>
            <a:r>
              <a:rPr altLang="en-PK" dirty="0" lang="en-US" sz="2000">
                <a:solidFill>
                  <a:srgbClr val="00B050"/>
                </a:solidFill>
                <a:latin charset="0" panose="020B0609020204030204" pitchFamily="49" typeface="Consolas"/>
              </a:rPr>
              <a:t>);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lang="en-US" sz="2000">
              <a:solidFill>
                <a:srgbClr val="00B050"/>
              </a:solidFill>
              <a:latin charset="0" panose="020B0609020204030204" pitchFamily="49" typeface="Consolas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400">
                <a:solidFill>
                  <a:srgbClr val="FF0000"/>
                </a:solidFill>
                <a:latin charset="0" panose="020B0609020204030204" pitchFamily="49" typeface="Consolas"/>
              </a:rPr>
              <a:t>delete</a:t>
            </a:r>
            <a:r>
              <a:rPr altLang="en-PK" dirty="0" lang="en-US" sz="2400">
                <a:latin charset="0" panose="020B0609020204030204" pitchFamily="49" typeface="Consolas"/>
              </a:rPr>
              <a:t> [] array; </a:t>
            </a:r>
            <a:r>
              <a:rPr altLang="en-PK" dirty="0" lang="en-US" sz="2000">
                <a:solidFill>
                  <a:srgbClr val="00B050"/>
                </a:solidFill>
                <a:latin charset="0" panose="020B0609020204030204" pitchFamily="49" typeface="Consolas"/>
              </a:rPr>
              <a:t>//deallocate memory</a:t>
            </a:r>
            <a:endParaRPr altLang="en-PK" dirty="0" lang="en-PK" sz="2400">
              <a:solidFill>
                <a:srgbClr val="00B050"/>
              </a:solidFill>
              <a:latin charset="0" panose="020B0609020204030204" pitchFamily="49" typeface="Consolas"/>
            </a:endParaRP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Content Placeholder 2">
            <a:extLst>
              <a:ext uri="{FF2B5EF4-FFF2-40B4-BE49-F238E27FC236}">
                <a16:creationId xmlns:a16="http://schemas.microsoft.com/office/drawing/2014/main" id="{E183887D-4AAC-4FA2-9A6E-B76AD9B20F6B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152400" y="152400"/>
            <a:ext cx="10115550" cy="6705600"/>
          </a:xfrm>
        </p:spPr>
        <p:txBody>
          <a:bodyPr numCol="1"/>
          <a:lstStyle/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400">
                <a:solidFill>
                  <a:srgbClr val="00B050"/>
                </a:solidFill>
                <a:latin charset="0" panose="020B0609020204030204" pitchFamily="49" typeface="Consolas"/>
              </a:rPr>
              <a:t>// Dynamically allocate memory for 1d array 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400">
                <a:latin charset="0" panose="020B0609020204030204" pitchFamily="49" typeface="Consolas"/>
              </a:rPr>
              <a:t>int N, </a:t>
            </a:r>
            <a:r>
              <a:rPr altLang="en-PK" dirty="0" err="1" lang="en-US" sz="2400">
                <a:latin charset="0" panose="020B0609020204030204" pitchFamily="49" typeface="Consolas"/>
              </a:rPr>
              <a:t>i</a:t>
            </a:r>
            <a:r>
              <a:rPr altLang="en-PK" dirty="0" lang="en-US" sz="2400">
                <a:latin charset="0" panose="020B0609020204030204" pitchFamily="49" typeface="Consolas"/>
              </a:rPr>
              <a:t>; 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err="1" lang="en-US" sz="2400">
                <a:latin charset="0" panose="020B0609020204030204" pitchFamily="49" typeface="Consolas"/>
              </a:rPr>
              <a:t>cout</a:t>
            </a:r>
            <a:r>
              <a:rPr altLang="en-PK" dirty="0" lang="en-US" sz="2400">
                <a:latin charset="0" panose="020B0609020204030204" pitchFamily="49" typeface="Consolas"/>
              </a:rPr>
              <a:t>&lt;&lt;"Enter size of array: "; 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err="1" lang="en-US" sz="2400">
                <a:solidFill>
                  <a:srgbClr val="FF0000"/>
                </a:solidFill>
                <a:latin charset="0" panose="020B0609020204030204" pitchFamily="49" typeface="Consolas"/>
              </a:rPr>
              <a:t>cin</a:t>
            </a:r>
            <a:r>
              <a:rPr altLang="en-PK" dirty="0" lang="en-US" sz="2400">
                <a:solidFill>
                  <a:srgbClr val="FF0000"/>
                </a:solidFill>
                <a:latin charset="0" panose="020B0609020204030204" pitchFamily="49" typeface="Consolas"/>
              </a:rPr>
              <a:t> &gt;&gt; N;  </a:t>
            </a:r>
            <a:r>
              <a:rPr altLang="en-PK" dirty="0" lang="en-US" sz="2400">
                <a:solidFill>
                  <a:srgbClr val="0070C0"/>
                </a:solidFill>
                <a:latin charset="0" panose="020B0609020204030204" pitchFamily="49" typeface="Consolas"/>
              </a:rPr>
              <a:t>//get size from user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lang="en-US" sz="2400">
              <a:latin charset="0" panose="020B0609020204030204" pitchFamily="49" typeface="Consolas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400">
                <a:solidFill>
                  <a:srgbClr val="00B050"/>
                </a:solidFill>
                <a:latin charset="0" panose="020B0609020204030204" pitchFamily="49" typeface="Consolas"/>
              </a:rPr>
              <a:t>// Dynamically allocate memory of size N 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400">
                <a:latin charset="0" panose="020B0609020204030204" pitchFamily="49" typeface="Consolas"/>
              </a:rPr>
              <a:t>int *array = </a:t>
            </a:r>
            <a:r>
              <a:rPr altLang="en-PK" dirty="0" lang="en-US" sz="2400">
                <a:solidFill>
                  <a:srgbClr val="FF0000"/>
                </a:solidFill>
                <a:latin charset="0" panose="020B0609020204030204" pitchFamily="49" typeface="Consolas"/>
              </a:rPr>
              <a:t>new</a:t>
            </a:r>
            <a:r>
              <a:rPr altLang="en-PK" dirty="0" lang="en-US" sz="2400">
                <a:latin charset="0" panose="020B0609020204030204" pitchFamily="49" typeface="Consolas"/>
              </a:rPr>
              <a:t> int[</a:t>
            </a:r>
            <a:r>
              <a:rPr altLang="en-PK" dirty="0" lang="en-US" sz="2400">
                <a:solidFill>
                  <a:srgbClr val="FF0000"/>
                </a:solidFill>
                <a:latin charset="0" panose="020B0609020204030204" pitchFamily="49" typeface="Consolas"/>
              </a:rPr>
              <a:t>N</a:t>
            </a:r>
            <a:r>
              <a:rPr altLang="en-PK" dirty="0" lang="en-US" sz="2400">
                <a:latin charset="0" panose="020B0609020204030204" pitchFamily="49" typeface="Consolas"/>
              </a:rPr>
              <a:t>]; 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lang="en-US" sz="2400">
              <a:latin charset="0" panose="020B0609020204030204" pitchFamily="49" typeface="Consolas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400">
                <a:solidFill>
                  <a:srgbClr val="00B050"/>
                </a:solidFill>
                <a:latin charset="0" panose="020B0609020204030204" pitchFamily="49" typeface="Consolas"/>
              </a:rPr>
              <a:t>// Assign values of allocated memory 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400">
                <a:latin charset="0" panose="020B0609020204030204" pitchFamily="49" typeface="Consolas"/>
              </a:rPr>
              <a:t>for(</a:t>
            </a:r>
            <a:r>
              <a:rPr altLang="en-PK" dirty="0" err="1" lang="en-US" sz="2400">
                <a:latin charset="0" panose="020B0609020204030204" pitchFamily="49" typeface="Consolas"/>
              </a:rPr>
              <a:t>i</a:t>
            </a:r>
            <a:r>
              <a:rPr altLang="en-PK" dirty="0" lang="en-US" sz="2400">
                <a:latin charset="0" panose="020B0609020204030204" pitchFamily="49" typeface="Consolas"/>
              </a:rPr>
              <a:t> = 0; </a:t>
            </a:r>
            <a:r>
              <a:rPr altLang="en-PK" dirty="0" err="1" lang="en-US" sz="2400">
                <a:latin charset="0" panose="020B0609020204030204" pitchFamily="49" typeface="Consolas"/>
              </a:rPr>
              <a:t>i</a:t>
            </a:r>
            <a:r>
              <a:rPr altLang="en-PK" dirty="0" lang="en-US" sz="2400">
                <a:latin charset="0" panose="020B0609020204030204" pitchFamily="49" typeface="Consolas"/>
              </a:rPr>
              <a:t> &lt; N; </a:t>
            </a:r>
            <a:r>
              <a:rPr altLang="en-PK" dirty="0" err="1" lang="en-US" sz="2400">
                <a:latin charset="0" panose="020B0609020204030204" pitchFamily="49" typeface="Consolas"/>
              </a:rPr>
              <a:t>i</a:t>
            </a:r>
            <a:r>
              <a:rPr altLang="en-PK" dirty="0" lang="en-US" sz="2400">
                <a:latin charset="0" panose="020B0609020204030204" pitchFamily="49" typeface="Consolas"/>
              </a:rPr>
              <a:t>++){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400">
                <a:latin charset="0" panose="020B0609020204030204" pitchFamily="49" typeface="Consolas"/>
              </a:rPr>
              <a:t>	</a:t>
            </a:r>
            <a:r>
              <a:rPr altLang="en-PK" dirty="0" err="1" lang="en-US" sz="2400">
                <a:latin charset="0" panose="020B0609020204030204" pitchFamily="49" typeface="Consolas"/>
              </a:rPr>
              <a:t>cin</a:t>
            </a:r>
            <a:r>
              <a:rPr altLang="en-PK" dirty="0" lang="en-US" sz="2400">
                <a:latin charset="0" panose="020B0609020204030204" pitchFamily="49" typeface="Consolas"/>
              </a:rPr>
              <a:t> &gt;&gt; </a:t>
            </a:r>
            <a:r>
              <a:rPr altLang="en-PK" dirty="0" lang="en-US" sz="2400">
                <a:solidFill>
                  <a:srgbClr val="FF0000"/>
                </a:solidFill>
                <a:latin charset="0" panose="020B0609020204030204" pitchFamily="49" typeface="Consolas"/>
              </a:rPr>
              <a:t>*</a:t>
            </a:r>
            <a:r>
              <a:rPr altLang="en-PK" dirty="0" lang="en-US" sz="2400">
                <a:latin charset="0" panose="020B0609020204030204" pitchFamily="49" typeface="Consolas"/>
              </a:rPr>
              <a:t>(</a:t>
            </a:r>
            <a:r>
              <a:rPr altLang="en-PK" dirty="0" err="1" lang="en-US" sz="2400">
                <a:latin charset="0" panose="020B0609020204030204" pitchFamily="49" typeface="Consolas"/>
              </a:rPr>
              <a:t>array+i</a:t>
            </a:r>
            <a:r>
              <a:rPr altLang="en-PK" dirty="0" lang="en-US" sz="2400">
                <a:latin charset="0" panose="020B0609020204030204" pitchFamily="49" typeface="Consolas"/>
              </a:rPr>
              <a:t>); }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lang="en-US" sz="2400">
              <a:latin charset="0" panose="020B0609020204030204" pitchFamily="49" typeface="Consolas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400">
                <a:latin charset="0" panose="020B0609020204030204" pitchFamily="49" typeface="Consolas"/>
              </a:rPr>
              <a:t>for(</a:t>
            </a:r>
            <a:r>
              <a:rPr altLang="en-PK" dirty="0" err="1" lang="en-US" sz="2400">
                <a:latin charset="0" panose="020B0609020204030204" pitchFamily="49" typeface="Consolas"/>
              </a:rPr>
              <a:t>i</a:t>
            </a:r>
            <a:r>
              <a:rPr altLang="en-PK" dirty="0" lang="en-US" sz="2400">
                <a:latin charset="0" panose="020B0609020204030204" pitchFamily="49" typeface="Consolas"/>
              </a:rPr>
              <a:t> = 0; </a:t>
            </a:r>
            <a:r>
              <a:rPr altLang="en-PK" dirty="0" err="1" lang="en-US" sz="2400">
                <a:latin charset="0" panose="020B0609020204030204" pitchFamily="49" typeface="Consolas"/>
              </a:rPr>
              <a:t>i</a:t>
            </a:r>
            <a:r>
              <a:rPr altLang="en-PK" dirty="0" lang="en-US" sz="2400">
                <a:latin charset="0" panose="020B0609020204030204" pitchFamily="49" typeface="Consolas"/>
              </a:rPr>
              <a:t> &lt; N; </a:t>
            </a:r>
            <a:r>
              <a:rPr altLang="en-PK" dirty="0" err="1" lang="en-US" sz="2400">
                <a:latin charset="0" panose="020B0609020204030204" pitchFamily="49" typeface="Consolas"/>
              </a:rPr>
              <a:t>i</a:t>
            </a:r>
            <a:r>
              <a:rPr altLang="en-PK" dirty="0" lang="en-US" sz="2400">
                <a:latin charset="0" panose="020B0609020204030204" pitchFamily="49" typeface="Consolas"/>
              </a:rPr>
              <a:t>++){ 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400">
                <a:latin charset="0" panose="020B0609020204030204" pitchFamily="49" typeface="Consolas"/>
              </a:rPr>
              <a:t>	</a:t>
            </a:r>
            <a:r>
              <a:rPr altLang="en-PK" dirty="0" err="1" lang="en-US" sz="2400">
                <a:latin charset="0" panose="020B0609020204030204" pitchFamily="49" typeface="Consolas"/>
              </a:rPr>
              <a:t>cout</a:t>
            </a:r>
            <a:r>
              <a:rPr altLang="en-PK" dirty="0" lang="en-US" sz="2400">
                <a:latin charset="0" panose="020B0609020204030204" pitchFamily="49" typeface="Consolas"/>
              </a:rPr>
              <a:t>&lt;&lt;array[</a:t>
            </a:r>
            <a:r>
              <a:rPr altLang="en-PK" dirty="0" err="1" lang="en-US" sz="2400">
                <a:latin charset="0" panose="020B0609020204030204" pitchFamily="49" typeface="Consolas"/>
              </a:rPr>
              <a:t>i</a:t>
            </a:r>
            <a:r>
              <a:rPr altLang="en-PK" dirty="0" lang="en-US" sz="2400">
                <a:latin charset="0" panose="020B0609020204030204" pitchFamily="49" typeface="Consolas"/>
              </a:rPr>
              <a:t>]&lt;&lt;" </a:t>
            </a:r>
            <a:r>
              <a:rPr altLang="en-PK" dirty="0" lang="en-US" sz="2000">
                <a:latin charset="0" panose="020B0609020204030204" pitchFamily="49" typeface="Consolas"/>
              </a:rPr>
              <a:t>"; </a:t>
            </a:r>
            <a:r>
              <a:rPr altLang="en-PK" dirty="0" lang="en-US" sz="2000">
                <a:solidFill>
                  <a:srgbClr val="00B050"/>
                </a:solidFill>
                <a:latin charset="0" panose="020B0609020204030204" pitchFamily="49" typeface="Consolas"/>
              </a:rPr>
              <a:t>// is equal to </a:t>
            </a:r>
            <a:r>
              <a:rPr altLang="en-PK" dirty="0" err="1" lang="en-US" sz="2000">
                <a:solidFill>
                  <a:srgbClr val="00B050"/>
                </a:solidFill>
                <a:latin charset="0" panose="020B0609020204030204" pitchFamily="49" typeface="Consolas"/>
              </a:rPr>
              <a:t>cout</a:t>
            </a:r>
            <a:r>
              <a:rPr altLang="en-PK" dirty="0" lang="en-US" sz="2000">
                <a:solidFill>
                  <a:srgbClr val="00B050"/>
                </a:solidFill>
                <a:latin charset="0" panose="020B0609020204030204" pitchFamily="49" typeface="Consolas"/>
              </a:rPr>
              <a:t>&lt;&lt;*(</a:t>
            </a:r>
            <a:r>
              <a:rPr altLang="en-PK" dirty="0" err="1" lang="en-US" sz="2000">
                <a:solidFill>
                  <a:srgbClr val="00B050"/>
                </a:solidFill>
                <a:latin charset="0" panose="020B0609020204030204" pitchFamily="49" typeface="Consolas"/>
              </a:rPr>
              <a:t>array+i</a:t>
            </a:r>
            <a:r>
              <a:rPr altLang="en-PK" dirty="0" lang="en-US" sz="2000">
                <a:solidFill>
                  <a:srgbClr val="00B050"/>
                </a:solidFill>
                <a:latin charset="0" panose="020B0609020204030204" pitchFamily="49" typeface="Consolas"/>
              </a:rPr>
              <a:t>);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400">
                <a:solidFill>
                  <a:srgbClr val="FF0000"/>
                </a:solidFill>
                <a:latin charset="0" panose="020B0609020204030204" pitchFamily="49" typeface="Consolas"/>
              </a:rPr>
              <a:t>delete</a:t>
            </a:r>
            <a:r>
              <a:rPr altLang="en-PK" dirty="0" lang="en-US" sz="2400">
                <a:latin charset="0" panose="020B0609020204030204" pitchFamily="49" typeface="Consolas"/>
              </a:rPr>
              <a:t> [] array; </a:t>
            </a:r>
            <a:r>
              <a:rPr altLang="en-PK" dirty="0" lang="en-US" sz="2000">
                <a:solidFill>
                  <a:srgbClr val="00B050"/>
                </a:solidFill>
                <a:latin charset="0" panose="020B0609020204030204" pitchFamily="49" typeface="Consolas"/>
              </a:rPr>
              <a:t>//deallocate memory</a:t>
            </a:r>
            <a:endParaRPr altLang="en-PK" dirty="0" lang="en-PK" sz="2400">
              <a:solidFill>
                <a:srgbClr val="00B050"/>
              </a:solidFill>
              <a:latin charset="0" panose="020B0609020204030204" pitchFamily="49"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6363940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74336"/>
            <a:ext cx="8229600" cy="1143000"/>
          </a:xfrm>
        </p:spPr>
        <p:txBody>
          <a:bodyPr numCol="1">
            <a:normAutofit/>
          </a:bodyPr>
          <a:lstStyle/>
          <a:p>
            <a:pPr eaLnBrk="1" hangingPunct="1">
              <a:defRPr/>
            </a:pPr>
            <a:r>
              <a:rPr dirty="0" lang="en-US">
                <a:cs typeface="+mj-cs"/>
              </a:rPr>
              <a:t>Creating Dynamic 2D Arrays</a:t>
            </a:r>
            <a:endParaRPr altLang="fr-FR" dirty="0" lang="fr-FR"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540164"/>
            <a:ext cx="8229600" cy="4572000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dirty="0" lang="en-US" sz="2800">
                <a:cs charset="0" panose="02070309020205020404" pitchFamily="49" typeface="Courier New"/>
              </a:rPr>
              <a:t>Two basic methods:</a:t>
            </a:r>
          </a:p>
          <a:p>
            <a:pPr indent="-514350" lvl="1" marL="971550">
              <a:buClr>
                <a:schemeClr val="tx1"/>
              </a:buClr>
              <a:buFont typeface="+mj-lt"/>
              <a:buAutoNum type="arabicPeriod"/>
            </a:pPr>
            <a:r>
              <a:rPr dirty="0" lang="en-US" sz="2400">
                <a:cs charset="0" panose="02070309020205020404" pitchFamily="49" typeface="Courier New"/>
              </a:rPr>
              <a:t>Using </a:t>
            </a:r>
            <a:r>
              <a:rPr dirty="0" lang="en-US" sz="2400" u="sng">
                <a:solidFill>
                  <a:srgbClr val="0070C0"/>
                </a:solidFill>
                <a:cs charset="0" panose="02070309020205020404" pitchFamily="49" typeface="Courier New"/>
              </a:rPr>
              <a:t>Only one Pointer/One array</a:t>
            </a:r>
          </a:p>
          <a:p>
            <a:pPr indent="-514350" lvl="1" marL="971550">
              <a:buClr>
                <a:schemeClr val="tx1"/>
              </a:buClr>
              <a:buFont typeface="+mj-lt"/>
              <a:buAutoNum type="arabicPeriod"/>
            </a:pPr>
            <a:r>
              <a:rPr dirty="0" lang="en-US" sz="2400">
                <a:cs charset="0" panose="02070309020205020404" pitchFamily="49" typeface="Courier New"/>
              </a:rPr>
              <a:t>Using an </a:t>
            </a:r>
            <a:r>
              <a:rPr dirty="0" lang="en-US" sz="2400" u="sng">
                <a:solidFill>
                  <a:srgbClr val="0070C0"/>
                </a:solidFill>
                <a:cs charset="0" panose="02070309020205020404" pitchFamily="49" typeface="Courier New"/>
              </a:rPr>
              <a:t>Array of Pointers</a:t>
            </a:r>
          </a:p>
          <a:p>
            <a:pPr>
              <a:buClr>
                <a:srgbClr val="FF0000"/>
              </a:buClr>
              <a:buFont charset="2" panose="05000000000000000000" pitchFamily="2" typeface="Wingdings"/>
              <a:buChar char="Ø"/>
            </a:pPr>
            <a:endParaRPr dirty="0" lang="en-US" sz="2800">
              <a:latin charset="0" panose="020B0603020202020204" pitchFamily="34" typeface="Trebuchet MS"/>
              <a:cs charset="0" panose="02070309020205020404" pitchFamily="49" typeface="Courier New"/>
            </a:endParaRPr>
          </a:p>
          <a:p>
            <a:pPr>
              <a:buClr>
                <a:srgbClr val="FF0000"/>
              </a:buClr>
              <a:buFont charset="2" panose="05000000000000000000" pitchFamily="2" typeface="Wingdings"/>
              <a:buNone/>
            </a:pPr>
            <a:r>
              <a:rPr dirty="0" lang="en-US" sz="2800">
                <a:latin charset="0" panose="020B0603020202020204" pitchFamily="34" typeface="Trebuchet MS"/>
                <a:cs charset="0" panose="02070309020205020404" pitchFamily="49"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7920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8983"/>
            <a:ext cx="8229600" cy="1143000"/>
          </a:xfrm>
        </p:spPr>
        <p:txBody>
          <a:bodyPr numCol="1"/>
          <a:lstStyle/>
          <a:p>
            <a:pPr eaLnBrk="1" hangingPunct="1">
              <a:defRPr/>
            </a:pPr>
            <a:r>
              <a:rPr dirty="0" lang="en-US">
                <a:cs typeface="+mj-cs"/>
              </a:rPr>
              <a:t>Dynamic two dimensional arrays</a:t>
            </a:r>
            <a:endParaRPr altLang="fr-FR" dirty="0" lang="fr-FR"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71982"/>
            <a:ext cx="8153400" cy="4424163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514350" lvl="1" marL="971550">
              <a:buClr>
                <a:schemeClr val="tx1"/>
              </a:buClr>
              <a:buFont typeface="+mj-lt"/>
              <a:buAutoNum type="arabicPeriod"/>
            </a:pPr>
            <a:r>
              <a:rPr b="1" dirty="0" lang="en-US" sz="2400" u="sng">
                <a:latin charset="0" panose="020B0603020202020204" pitchFamily="34" typeface="Trebuchet MS"/>
                <a:cs charset="0" panose="02070309020205020404" pitchFamily="49" typeface="Courier New"/>
              </a:rPr>
              <a:t>Using One Pointer/One array</a:t>
            </a:r>
          </a:p>
          <a:p>
            <a:pPr indent="-514350" lvl="2" marL="1371600">
              <a:buClr>
                <a:schemeClr val="tx1"/>
              </a:buClr>
            </a:pPr>
            <a:r>
              <a:rPr dirty="0" lang="en-US">
                <a:latin charset="0" panose="020B0603020202020204" pitchFamily="34" typeface="Trebuchet MS"/>
                <a:cs charset="0" panose="02070309020205020404" pitchFamily="49" typeface="Courier New"/>
              </a:rPr>
              <a:t>Total elements in a 2D Array:</a:t>
            </a:r>
          </a:p>
          <a:p>
            <a:pPr indent="0" lvl="3" marL="1314450">
              <a:buClr>
                <a:schemeClr val="tx1"/>
              </a:buClr>
              <a:buNone/>
            </a:pPr>
            <a:r>
              <a:rPr dirty="0" lang="en-US" sz="2400">
                <a:latin charset="0" panose="020B0603020202020204" pitchFamily="34" typeface="Trebuchet MS"/>
                <a:cs charset="0" panose="02070309020205020404" pitchFamily="49" typeface="Courier New"/>
              </a:rPr>
              <a:t>       </a:t>
            </a:r>
            <a:r>
              <a:rPr dirty="0" lang="en-US" sz="2400">
                <a:solidFill>
                  <a:srgbClr val="FF0000"/>
                </a:solidFill>
                <a:latin charset="0" panose="020B0603020202020204" pitchFamily="34" typeface="Trebuchet MS"/>
                <a:cs charset="0" panose="02070309020205020404" pitchFamily="49" typeface="Courier New"/>
              </a:rPr>
              <a:t>M * N </a:t>
            </a:r>
            <a:r>
              <a:rPr dirty="0" lang="en-US" sz="2400">
                <a:latin charset="0" panose="020B0603020202020204" pitchFamily="34" typeface="Trebuchet MS"/>
                <a:cs charset="0" panose="02070309020205020404" pitchFamily="49" typeface="Courier New"/>
              </a:rPr>
              <a:t>(i.e., rows * cols)</a:t>
            </a:r>
          </a:p>
          <a:p>
            <a:pPr>
              <a:buClr>
                <a:srgbClr val="FF0000"/>
              </a:buClr>
              <a:buFont charset="2" panose="05000000000000000000" pitchFamily="2" typeface="Wingdings"/>
              <a:buChar char="Ø"/>
            </a:pPr>
            <a:endParaRPr dirty="0" lang="en-US">
              <a:latin charset="0" panose="020B0603020202020204" pitchFamily="34" typeface="Trebuchet MS"/>
              <a:cs charset="0" panose="02070309020205020404" pitchFamily="49" typeface="Courier New"/>
            </a:endParaRPr>
          </a:p>
          <a:p>
            <a:pPr>
              <a:buClr>
                <a:srgbClr val="FF0000"/>
              </a:buClr>
              <a:buFont charset="2" panose="05000000000000000000" pitchFamily="2" typeface="Wingdings"/>
              <a:buNone/>
            </a:pPr>
            <a:r>
              <a:rPr dirty="0" lang="en-US">
                <a:latin charset="0" panose="020B0603020202020204" pitchFamily="34" typeface="Trebuchet MS"/>
                <a:cs charset="0" panose="02070309020205020404" pitchFamily="49" typeface="Courier New"/>
              </a:rPr>
              <a:t>  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566160" y="2995910"/>
          <a:ext cx="2072640" cy="1944160"/>
        </p:xfrm>
        <a:graphic>
          <a:graphicData uri="http://schemas.openxmlformats.org/drawingml/2006/table">
            <a:tbl>
              <a:tblPr bandRow="1" firstRow="1">
                <a:effectLst>
                  <a:outerShdw algn="tl" blurRad="50800" dir="2700000" dist="38100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832">
                <a:tc>
                  <a:txBody>
                    <a:bodyPr numCol="1"/>
                    <a:lstStyle/>
                    <a:p>
                      <a:endParaRPr dirty="0" lang="en-US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dirty="0" lang="en-US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dirty="0" lang="en-US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dirty="0" lang="en-US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32">
                <a:tc>
                  <a:txBody>
                    <a:bodyPr numCol="1"/>
                    <a:lstStyle/>
                    <a:p>
                      <a:endParaRPr lang="en-US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lang="en-US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dirty="0" lang="en-US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dirty="0" lang="en-US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32">
                <a:tc>
                  <a:txBody>
                    <a:bodyPr numCol="1"/>
                    <a:lstStyle/>
                    <a:p>
                      <a:endParaRPr dirty="0" lang="en-US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lang="en-US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lang="en-US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dirty="0" lang="en-US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32">
                <a:tc>
                  <a:txBody>
                    <a:bodyPr numCol="1"/>
                    <a:lstStyle/>
                    <a:p>
                      <a:endParaRPr lang="en-US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dirty="0" lang="en-US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lang="en-US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lang="en-US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32">
                <a:tc>
                  <a:txBody>
                    <a:bodyPr numCol="1"/>
                    <a:lstStyle/>
                    <a:p>
                      <a:endParaRPr lang="en-US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lang="en-US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lang="en-US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dirty="0" lang="en-US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3429000"/>
            <a:ext cx="2057400" cy="64633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lang="en-US"/>
              <a:t>5 rows * 4 columns = 20 elements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3527" y="5173052"/>
            <a:ext cx="7580745" cy="120032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400"/>
              <a:t>Approach: 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 sz="2400"/>
              <a:t>Allocate 20 elements using </a:t>
            </a:r>
            <a:r>
              <a:rPr dirty="0" lang="en-US" sz="2400">
                <a:solidFill>
                  <a:srgbClr val="0070C0"/>
                </a:solidFill>
              </a:rPr>
              <a:t>dynamic allocation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 sz="2400"/>
              <a:t>Use a pointer to </a:t>
            </a:r>
            <a:r>
              <a:rPr dirty="0" lang="en-US" sz="2400">
                <a:solidFill>
                  <a:srgbClr val="0070C0"/>
                </a:solidFill>
              </a:rPr>
              <a:t>point</a:t>
            </a:r>
            <a:r>
              <a:rPr dirty="0" lang="en-US" sz="2400"/>
              <a:t> and </a:t>
            </a:r>
            <a:r>
              <a:rPr dirty="0" lang="en-US" sz="2400">
                <a:solidFill>
                  <a:srgbClr val="0070C0"/>
                </a:solidFill>
              </a:rPr>
              <a:t>access those items</a:t>
            </a:r>
          </a:p>
        </p:txBody>
      </p:sp>
    </p:spTree>
    <p:extLst>
      <p:ext uri="{BB962C8B-B14F-4D97-AF65-F5344CB8AC3E}">
        <p14:creationId xmlns:p14="http://schemas.microsoft.com/office/powerpoint/2010/main" val="2923980195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6"/>
      <p:bldP grpId="0" spid="8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 noGrp="1"/>
          </p:cNvSpPr>
          <p:nvPr>
            <p:ph type="title"/>
          </p:nvPr>
        </p:nvSpPr>
        <p:spPr>
          <a:xfrm>
            <a:off x="489526" y="28100"/>
            <a:ext cx="8275783" cy="962500"/>
          </a:xfrm>
        </p:spPr>
        <p:txBody>
          <a:bodyPr numCol="1">
            <a:normAutofit/>
          </a:bodyPr>
          <a:lstStyle/>
          <a:p>
            <a:pPr eaLnBrk="1" hangingPunct="1">
              <a:defRPr/>
            </a:pPr>
            <a:r>
              <a:rPr dirty="0" lang="en-US">
                <a:cs typeface="+mj-cs"/>
              </a:rPr>
              <a:t>Accessing 2-Dimensional Array</a:t>
            </a:r>
          </a:p>
        </p:txBody>
      </p:sp>
      <p:sp>
        <p:nvSpPr>
          <p:cNvPr id="87043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469648" y="960783"/>
            <a:ext cx="8184826" cy="5791200"/>
          </a:xfrm>
          <a:ln>
            <a:solidFill>
              <a:schemeClr val="bg1"/>
            </a:solidFill>
          </a:ln>
        </p:spPr>
        <p:txBody>
          <a:bodyPr numCol="1"/>
          <a:lstStyle/>
          <a:p>
            <a:pPr eaLnBrk="1" hangingPunct="1" lvl="1">
              <a:lnSpc>
                <a:spcPct val="80000"/>
              </a:lnSpc>
              <a:defRPr/>
            </a:pPr>
            <a:endParaRPr b="1" dirty="0" lang="en-US" sz="1800"/>
          </a:p>
          <a:p>
            <a:pPr eaLnBrk="1" hangingPunct="1">
              <a:lnSpc>
                <a:spcPct val="80000"/>
              </a:lnSpc>
              <a:defRPr/>
            </a:pPr>
            <a:r>
              <a:rPr dirty="0" lang="en-US" sz="2400">
                <a:cs typeface="+mn-cs"/>
              </a:rPr>
              <a:t>Access </a:t>
            </a:r>
            <a:r>
              <a:rPr b="1" dirty="0" lang="en-US" sz="2400" u="sng">
                <a:solidFill>
                  <a:srgbClr val="0070C0"/>
                </a:solidFill>
                <a:cs typeface="+mn-cs"/>
              </a:rPr>
              <a:t>static array elements </a:t>
            </a:r>
            <a:r>
              <a:rPr dirty="0" lang="en-US" sz="2400">
                <a:cs typeface="+mn-cs"/>
              </a:rPr>
              <a:t>using a pointer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altLang="fr-FR" dirty="0" lang="fr-FR" sz="2400">
                <a:cs typeface="+mn-cs"/>
              </a:rPr>
              <a:t> </a:t>
            </a:r>
            <a:r>
              <a:rPr altLang="fr-FR" b="1" dirty="0" err="1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int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altLang="fr-FR" b="1" dirty="0" err="1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arr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[9]={ 1,2,3,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		      4,5,6,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altLang="fr-FR" dirty="0" lang="fr-FR">
                <a:latin charset="0" panose="02070309020205020404" pitchFamily="49" typeface="Courier New"/>
                <a:cs charset="0" panose="02070309020205020404" pitchFamily="49" typeface="Courier New"/>
              </a:rPr>
              <a:t>           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7,8,9};   </a:t>
            </a:r>
            <a:endParaRPr altLang="fr-FR" b="1" dirty="0" lang="fr-FR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altLang="fr-FR" b="1" dirty="0" err="1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int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 *p = &amp;</a:t>
            </a:r>
            <a:r>
              <a:rPr altLang="fr-FR" b="1" dirty="0" err="1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arr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[0]; 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  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altLang="fr-FR" b="1" dirty="0" lang="fr-FR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*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(p +(</a:t>
            </a:r>
            <a:r>
              <a:rPr altLang="fr-FR" b="1" dirty="0" err="1" lang="fr-FR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TotCols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 * </a:t>
            </a:r>
            <a:r>
              <a:rPr altLang="fr-FR" b="1" dirty="0" err="1" lang="fr-FR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rowIndx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)+ </a:t>
            </a:r>
            <a:r>
              <a:rPr altLang="fr-FR" b="1" dirty="0" err="1" lang="fr-FR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colIndx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);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endParaRPr altLang="fr-FR" b="1" dirty="0" lang="fr-FR" sz="24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altLang="fr-FR" b="1" dirty="0" lang="fr-FR" sz="2000">
                <a:latin charset="0" panose="02070309020205020404" pitchFamily="49" typeface="Courier New"/>
                <a:cs charset="0" panose="02070309020205020404" pitchFamily="49" typeface="Courier New"/>
              </a:rPr>
              <a:t>//</a:t>
            </a:r>
            <a:r>
              <a:rPr altLang="fr-FR" b="1" dirty="0" err="1" lang="fr-FR" sz="2000">
                <a:latin charset="0" panose="02070309020205020404" pitchFamily="49" typeface="Courier New"/>
                <a:cs charset="0" panose="02070309020205020404" pitchFamily="49" typeface="Courier New"/>
              </a:rPr>
              <a:t>equivalent</a:t>
            </a:r>
            <a:r>
              <a:rPr altLang="fr-FR" b="1" dirty="0" lang="fr-FR" sz="2000">
                <a:latin charset="0" panose="02070309020205020404" pitchFamily="49" typeface="Courier New"/>
                <a:cs charset="0" panose="02070309020205020404" pitchFamily="49" typeface="Courier New"/>
              </a:rPr>
              <a:t> to </a:t>
            </a:r>
            <a:r>
              <a:rPr altLang="fr-FR" b="1" dirty="0" err="1" lang="fr-FR" sz="2000">
                <a:latin charset="0" panose="02070309020205020404" pitchFamily="49" typeface="Courier New"/>
                <a:cs charset="0" panose="02070309020205020404" pitchFamily="49" typeface="Courier New"/>
              </a:rPr>
              <a:t>arr</a:t>
            </a:r>
            <a:r>
              <a:rPr altLang="fr-FR" b="1" dirty="0" lang="fr-FR" sz="2000">
                <a:latin charset="0" panose="02070309020205020404" pitchFamily="49" typeface="Courier New"/>
                <a:cs charset="0" panose="02070309020205020404" pitchFamily="49" typeface="Courier New"/>
              </a:rPr>
              <a:t>[1][1]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cout&lt;&lt;</a:t>
            </a:r>
            <a:r>
              <a:rPr altLang="fr-FR" b="1" dirty="0" lang="fr-FR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*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(p +(</a:t>
            </a:r>
            <a:r>
              <a:rPr altLang="fr-FR" b="1" dirty="0" lang="fr-FR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3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 * </a:t>
            </a:r>
            <a:r>
              <a:rPr altLang="fr-FR" b="1" dirty="0" lang="fr-FR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1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)+ </a:t>
            </a:r>
            <a:r>
              <a:rPr altLang="fr-FR" b="1" dirty="0" lang="fr-FR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1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); </a:t>
            </a:r>
            <a:r>
              <a:rPr altLang="fr-FR" b="1" dirty="0" lang="fr-FR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//</a:t>
            </a:r>
            <a:r>
              <a:rPr altLang="fr-FR" b="1" dirty="0" err="1" lang="fr-FR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prints</a:t>
            </a:r>
            <a:r>
              <a:rPr altLang="fr-FR" b="1" dirty="0" lang="fr-FR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5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endParaRPr b="1" dirty="0" lang="en-US" sz="2400">
              <a:solidFill>
                <a:srgbClr val="00B050"/>
              </a:solidFill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altLang="fr-FR" b="1" dirty="0" lang="fr-FR" sz="2000">
                <a:latin charset="0" panose="02070309020205020404" pitchFamily="49" typeface="Courier New"/>
                <a:cs charset="0" panose="02070309020205020404" pitchFamily="49" typeface="Courier New"/>
              </a:rPr>
              <a:t>//</a:t>
            </a:r>
            <a:r>
              <a:rPr altLang="fr-FR" b="1" dirty="0" err="1" lang="fr-FR" sz="2000">
                <a:latin charset="0" panose="02070309020205020404" pitchFamily="49" typeface="Courier New"/>
                <a:cs charset="0" panose="02070309020205020404" pitchFamily="49" typeface="Courier New"/>
              </a:rPr>
              <a:t>equivalent</a:t>
            </a:r>
            <a:r>
              <a:rPr altLang="fr-FR" b="1" dirty="0" lang="fr-FR" sz="2000">
                <a:latin charset="0" panose="02070309020205020404" pitchFamily="49" typeface="Courier New"/>
                <a:cs charset="0" panose="02070309020205020404" pitchFamily="49" typeface="Courier New"/>
              </a:rPr>
              <a:t> to </a:t>
            </a:r>
            <a:r>
              <a:rPr altLang="fr-FR" b="1" dirty="0" err="1" lang="fr-FR" sz="2000">
                <a:latin charset="0" panose="02070309020205020404" pitchFamily="49" typeface="Courier New"/>
                <a:cs charset="0" panose="02070309020205020404" pitchFamily="49" typeface="Courier New"/>
              </a:rPr>
              <a:t>arr</a:t>
            </a:r>
            <a:r>
              <a:rPr altLang="fr-FR" b="1" dirty="0" lang="fr-FR" sz="2000">
                <a:latin charset="0" panose="02070309020205020404" pitchFamily="49" typeface="Courier New"/>
                <a:cs charset="0" panose="02070309020205020404" pitchFamily="49" typeface="Courier New"/>
              </a:rPr>
              <a:t>[2][2]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cout&lt;&lt;</a:t>
            </a:r>
            <a:r>
              <a:rPr altLang="fr-FR" b="1" dirty="0" lang="fr-FR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*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(p +(</a:t>
            </a:r>
            <a:r>
              <a:rPr altLang="fr-FR" b="1" dirty="0" lang="fr-FR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3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 * </a:t>
            </a:r>
            <a:r>
              <a:rPr altLang="fr-FR" b="1" dirty="0" lang="fr-FR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2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)+ </a:t>
            </a:r>
            <a:r>
              <a:rPr altLang="fr-FR" b="1" dirty="0" lang="fr-FR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2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); </a:t>
            </a:r>
            <a:r>
              <a:rPr altLang="fr-FR" b="1" dirty="0" lang="fr-FR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//</a:t>
            </a:r>
            <a:r>
              <a:rPr altLang="fr-FR" b="1" dirty="0" err="1" lang="fr-FR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prints</a:t>
            </a:r>
            <a:r>
              <a:rPr altLang="fr-FR" b="1" dirty="0" lang="fr-FR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9</a:t>
            </a:r>
            <a:endParaRPr b="1" dirty="0" lang="en-US" sz="2400">
              <a:solidFill>
                <a:srgbClr val="00B050"/>
              </a:solidFill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endParaRPr b="1" dirty="0" lang="en-US" sz="1800">
              <a:latin charset="0" panose="02070309020205020404" pitchFamily="49" typeface="Courier New"/>
              <a:cs charset="0" panose="02070309020205020404" pitchFamily="49"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00240252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pPr eaLnBrk="1" hangingPunct="1">
              <a:defRPr/>
            </a:pPr>
            <a:r>
              <a:rPr dirty="0" lang="en-US">
                <a:cs typeface="+mj-cs"/>
              </a:rPr>
              <a:t>Casting pointers</a:t>
            </a:r>
          </a:p>
        </p:txBody>
      </p:sp>
      <p:sp>
        <p:nvSpPr>
          <p:cNvPr id="24579" name="Rectangle 3"/>
          <p:cNvSpPr>
            <a:spLocks noChangeArrowheads="1"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eaLnBrk="1" hangingPunct="1">
              <a:buClr>
                <a:schemeClr val="tx1"/>
              </a:buClr>
            </a:pPr>
            <a:r>
              <a:rPr dirty="0" lang="en-US"/>
              <a:t>C++ will let you </a:t>
            </a:r>
            <a:r>
              <a:rPr dirty="0" lang="en-US">
                <a:solidFill>
                  <a:srgbClr val="0070C0"/>
                </a:solidFill>
              </a:rPr>
              <a:t>change the type of a pointer </a:t>
            </a:r>
            <a:r>
              <a:rPr dirty="0" lang="en-US"/>
              <a:t>with an </a:t>
            </a:r>
            <a:r>
              <a:rPr dirty="0" lang="en-US">
                <a:solidFill>
                  <a:srgbClr val="0070C0"/>
                </a:solidFill>
              </a:rPr>
              <a:t>explicit cast</a:t>
            </a: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Char char="Ø"/>
            </a:pPr>
            <a:endParaRPr dirty="0" lang="en-US" sz="2400">
              <a:latin charset="0" panose="020B0603020202020204" pitchFamily="34" typeface="Trebuchet MS"/>
              <a:cs charset="0" panose="02070309020205020404" pitchFamily="49" typeface="Courier New"/>
            </a:endParaRP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int *pi = new int; </a:t>
            </a: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	   *pi = 65;</a:t>
            </a: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char *pd;</a:t>
            </a: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pd =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(char*) 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pi;</a:t>
            </a: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</a:t>
            </a: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cout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&lt;&lt;*pd; </a:t>
            </a: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r>
              <a:rPr b="1" dirty="0" lang="en-US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   //prints A (ascii 65)</a:t>
            </a: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endParaRPr b="1" dirty="0" lang="en-US">
              <a:solidFill>
                <a:srgbClr val="00B050"/>
              </a:solidFill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endParaRPr dirty="0" lang="en-US" sz="2400">
              <a:latin charset="0" panose="020B0603020202020204" pitchFamily="34" typeface="Trebuchet MS"/>
              <a:cs charset="0" panose="02070309020205020404" pitchFamily="49" typeface="Courier New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8F3C8-096D-4EA4-B4AA-839E5ACC93C9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232060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 noGrp="1"/>
          </p:cNvSpPr>
          <p:nvPr>
            <p:ph type="title"/>
          </p:nvPr>
        </p:nvSpPr>
        <p:spPr>
          <a:xfrm>
            <a:off x="489526" y="28100"/>
            <a:ext cx="8275783" cy="962500"/>
          </a:xfrm>
        </p:spPr>
        <p:txBody>
          <a:bodyPr numCol="1">
            <a:normAutofit/>
          </a:bodyPr>
          <a:lstStyle/>
          <a:p>
            <a:pPr eaLnBrk="1" hangingPunct="1">
              <a:defRPr/>
            </a:pPr>
            <a:r>
              <a:rPr dirty="0" lang="en-US">
                <a:cs typeface="+mj-cs"/>
              </a:rPr>
              <a:t>Accessing 2-Dimensional Array</a:t>
            </a:r>
          </a:p>
        </p:txBody>
      </p:sp>
      <p:sp>
        <p:nvSpPr>
          <p:cNvPr id="87043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469648" y="960783"/>
            <a:ext cx="8184826" cy="5791200"/>
          </a:xfrm>
          <a:ln>
            <a:solidFill>
              <a:schemeClr val="bg1"/>
            </a:solidFill>
          </a:ln>
        </p:spPr>
        <p:txBody>
          <a:bodyPr numCol="1"/>
          <a:lstStyle/>
          <a:p>
            <a:pPr eaLnBrk="1" hangingPunct="1" lvl="1">
              <a:lnSpc>
                <a:spcPct val="80000"/>
              </a:lnSpc>
              <a:defRPr/>
            </a:pPr>
            <a:endParaRPr b="1" dirty="0" lang="en-US" sz="1800"/>
          </a:p>
          <a:p>
            <a:pPr eaLnBrk="1" hangingPunct="1">
              <a:lnSpc>
                <a:spcPct val="80000"/>
              </a:lnSpc>
              <a:defRPr/>
            </a:pPr>
            <a:r>
              <a:rPr dirty="0" lang="en-US" sz="2400">
                <a:cs typeface="+mn-cs"/>
              </a:rPr>
              <a:t>Access </a:t>
            </a:r>
            <a:r>
              <a:rPr b="1" dirty="0" lang="en-US" sz="2400" u="sng">
                <a:solidFill>
                  <a:srgbClr val="0070C0"/>
                </a:solidFill>
                <a:cs typeface="+mn-cs"/>
              </a:rPr>
              <a:t>dynamic array elements </a:t>
            </a:r>
            <a:r>
              <a:rPr dirty="0" lang="en-US" sz="2400">
                <a:cs typeface="+mn-cs"/>
              </a:rPr>
              <a:t>using a pointer</a:t>
            </a:r>
          </a:p>
          <a:p>
            <a:pPr eaLnBrk="1" hangingPunct="1">
              <a:lnSpc>
                <a:spcPct val="80000"/>
              </a:lnSpc>
              <a:defRPr/>
            </a:pPr>
            <a:endParaRPr dirty="0" lang="en-US" sz="2400">
              <a:cs typeface="+mn-cs"/>
            </a:endParaRP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altLang="fr-FR" b="1" dirty="0" err="1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int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 *p = </a:t>
            </a:r>
            <a:r>
              <a:rPr altLang="fr-FR" b="1" dirty="0" lang="fr-FR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new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altLang="fr-FR" b="1" dirty="0" err="1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int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[9]; 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for(</a:t>
            </a:r>
            <a:r>
              <a:rPr altLang="fr-FR" b="1" dirty="0" err="1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int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 i=0;i&lt;9;i++){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	p[i] = i+1;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}  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altLang="fr-FR" b="1" dirty="0" lang="fr-FR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*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(p +(</a:t>
            </a:r>
            <a:r>
              <a:rPr altLang="fr-FR" b="1" dirty="0" err="1" lang="fr-FR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TotCols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 * </a:t>
            </a:r>
            <a:r>
              <a:rPr altLang="fr-FR" b="1" dirty="0" err="1" lang="fr-FR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rowIndx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)+ </a:t>
            </a:r>
            <a:r>
              <a:rPr altLang="fr-FR" b="1" dirty="0" err="1" lang="fr-FR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colIndx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);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endParaRPr altLang="fr-FR" b="1" dirty="0" lang="fr-FR" sz="24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altLang="fr-FR" b="1" dirty="0" lang="fr-FR" sz="2000">
                <a:latin charset="0" panose="02070309020205020404" pitchFamily="49" typeface="Courier New"/>
                <a:cs charset="0" panose="02070309020205020404" pitchFamily="49" typeface="Courier New"/>
              </a:rPr>
              <a:t>//</a:t>
            </a:r>
            <a:r>
              <a:rPr altLang="fr-FR" b="1" dirty="0" err="1" lang="fr-FR" sz="2000">
                <a:latin charset="0" panose="02070309020205020404" pitchFamily="49" typeface="Courier New"/>
                <a:cs charset="0" panose="02070309020205020404" pitchFamily="49" typeface="Courier New"/>
              </a:rPr>
              <a:t>equivalent</a:t>
            </a:r>
            <a:r>
              <a:rPr altLang="fr-FR" b="1" dirty="0" lang="fr-FR" sz="2000">
                <a:latin charset="0" panose="02070309020205020404" pitchFamily="49" typeface="Courier New"/>
                <a:cs charset="0" panose="02070309020205020404" pitchFamily="49" typeface="Courier New"/>
              </a:rPr>
              <a:t> to </a:t>
            </a:r>
            <a:r>
              <a:rPr altLang="fr-FR" b="1" dirty="0" err="1" lang="fr-FR" sz="2000">
                <a:latin charset="0" panose="02070309020205020404" pitchFamily="49" typeface="Courier New"/>
                <a:cs charset="0" panose="02070309020205020404" pitchFamily="49" typeface="Courier New"/>
              </a:rPr>
              <a:t>arr</a:t>
            </a:r>
            <a:r>
              <a:rPr altLang="fr-FR" b="1" dirty="0" lang="fr-FR" sz="2000">
                <a:latin charset="0" panose="02070309020205020404" pitchFamily="49" typeface="Courier New"/>
                <a:cs charset="0" panose="02070309020205020404" pitchFamily="49" typeface="Courier New"/>
              </a:rPr>
              <a:t>[1][1]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cout&lt;&lt;</a:t>
            </a:r>
            <a:r>
              <a:rPr altLang="fr-FR" b="1" dirty="0" lang="fr-FR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*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(p +(</a:t>
            </a:r>
            <a:r>
              <a:rPr altLang="fr-FR" b="1" dirty="0" lang="fr-FR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3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 * </a:t>
            </a:r>
            <a:r>
              <a:rPr altLang="fr-FR" b="1" dirty="0" lang="fr-FR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1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)+ </a:t>
            </a:r>
            <a:r>
              <a:rPr altLang="fr-FR" b="1" dirty="0" lang="fr-FR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1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); </a:t>
            </a:r>
            <a:r>
              <a:rPr altLang="fr-FR" b="1" dirty="0" lang="fr-FR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//</a:t>
            </a:r>
            <a:r>
              <a:rPr altLang="fr-FR" b="1" dirty="0" err="1" lang="fr-FR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prints</a:t>
            </a:r>
            <a:r>
              <a:rPr altLang="fr-FR" b="1" dirty="0" lang="fr-FR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5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endParaRPr b="1" dirty="0" lang="en-US" sz="2400">
              <a:solidFill>
                <a:srgbClr val="00B050"/>
              </a:solidFill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altLang="fr-FR" b="1" dirty="0" lang="fr-FR" sz="2000">
                <a:latin charset="0" panose="02070309020205020404" pitchFamily="49" typeface="Courier New"/>
                <a:cs charset="0" panose="02070309020205020404" pitchFamily="49" typeface="Courier New"/>
              </a:rPr>
              <a:t>//</a:t>
            </a:r>
            <a:r>
              <a:rPr altLang="fr-FR" b="1" dirty="0" err="1" lang="fr-FR" sz="2000">
                <a:latin charset="0" panose="02070309020205020404" pitchFamily="49" typeface="Courier New"/>
                <a:cs charset="0" panose="02070309020205020404" pitchFamily="49" typeface="Courier New"/>
              </a:rPr>
              <a:t>equivalent</a:t>
            </a:r>
            <a:r>
              <a:rPr altLang="fr-FR" b="1" dirty="0" lang="fr-FR" sz="2000">
                <a:latin charset="0" panose="02070309020205020404" pitchFamily="49" typeface="Courier New"/>
                <a:cs charset="0" panose="02070309020205020404" pitchFamily="49" typeface="Courier New"/>
              </a:rPr>
              <a:t> to </a:t>
            </a:r>
            <a:r>
              <a:rPr altLang="fr-FR" b="1" dirty="0" err="1" lang="fr-FR" sz="2000">
                <a:latin charset="0" panose="02070309020205020404" pitchFamily="49" typeface="Courier New"/>
                <a:cs charset="0" panose="02070309020205020404" pitchFamily="49" typeface="Courier New"/>
              </a:rPr>
              <a:t>arr</a:t>
            </a:r>
            <a:r>
              <a:rPr altLang="fr-FR" b="1" dirty="0" lang="fr-FR" sz="2000">
                <a:latin charset="0" panose="02070309020205020404" pitchFamily="49" typeface="Courier New"/>
                <a:cs charset="0" panose="02070309020205020404" pitchFamily="49" typeface="Courier New"/>
              </a:rPr>
              <a:t>[2][2]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cout&lt;&lt;</a:t>
            </a:r>
            <a:r>
              <a:rPr altLang="fr-FR" b="1" dirty="0" lang="fr-FR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*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(p +(</a:t>
            </a:r>
            <a:r>
              <a:rPr altLang="fr-FR" b="1" dirty="0" lang="fr-FR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3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 * </a:t>
            </a:r>
            <a:r>
              <a:rPr altLang="fr-FR" b="1" dirty="0" lang="fr-FR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2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)+ </a:t>
            </a:r>
            <a:r>
              <a:rPr altLang="fr-FR" b="1" dirty="0" lang="fr-FR" sz="2400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2</a:t>
            </a:r>
            <a:r>
              <a:rPr altLang="fr-FR" b="1" dirty="0" lang="fr-FR" sz="2400">
                <a:latin charset="0" panose="02070309020205020404" pitchFamily="49" typeface="Courier New"/>
                <a:cs charset="0" panose="02070309020205020404" pitchFamily="49" typeface="Courier New"/>
              </a:rPr>
              <a:t>); </a:t>
            </a:r>
            <a:r>
              <a:rPr altLang="fr-FR" b="1" dirty="0" lang="fr-FR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//</a:t>
            </a:r>
            <a:r>
              <a:rPr altLang="fr-FR" b="1" dirty="0" err="1" lang="fr-FR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prints</a:t>
            </a:r>
            <a:r>
              <a:rPr altLang="fr-FR" b="1" dirty="0" lang="fr-FR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9</a:t>
            </a:r>
            <a:endParaRPr b="1" dirty="0" lang="en-US" sz="2400">
              <a:solidFill>
                <a:srgbClr val="00B050"/>
              </a:solidFill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endParaRPr b="1" dirty="0" lang="en-US" sz="1800">
              <a:latin charset="0" panose="02070309020205020404" pitchFamily="49" typeface="Courier New"/>
              <a:cs charset="0" panose="02070309020205020404" pitchFamily="49"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9857763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0"/>
            <a:ext cx="8153400" cy="829733"/>
          </a:xfrm>
        </p:spPr>
        <p:txBody>
          <a:bodyPr numCol="1"/>
          <a:lstStyle/>
          <a:p>
            <a:pPr eaLnBrk="1" hangingPunct="1">
              <a:defRPr/>
            </a:pPr>
            <a:r>
              <a:rPr dirty="0" lang="en-US">
                <a:cs typeface="+mj-cs"/>
              </a:rPr>
              <a:t>Dynamic 2D Arrays</a:t>
            </a:r>
            <a:endParaRPr altLang="fr-FR" dirty="0" lang="fr-FR"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19259" l="12500" r="46667" t="19260"/>
          <a:stretch/>
        </p:blipFill>
        <p:spPr>
          <a:xfrm>
            <a:off x="432903" y="853894"/>
            <a:ext cx="7089187" cy="60041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D127C9-5005-4D6B-B359-6454D417AED4}"/>
              </a:ext>
            </a:extLst>
          </p:cNvPr>
          <p:cNvSpPr/>
          <p:nvPr/>
        </p:nvSpPr>
        <p:spPr>
          <a:xfrm>
            <a:off x="5257800" y="48768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en-PK" lang="en-PK"/>
          </a:p>
        </p:txBody>
      </p:sp>
    </p:spTree>
    <p:extLst>
      <p:ext uri="{BB962C8B-B14F-4D97-AF65-F5344CB8AC3E}">
        <p14:creationId xmlns:p14="http://schemas.microsoft.com/office/powerpoint/2010/main" val="3062796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 memory allocation in C++ for 2D array" id="1026" name="Picture 2"/>
          <p:cNvPicPr>
            <a:picLocks noChangeArrowheads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510" t="6864"/>
          <a:stretch/>
        </p:blipFill>
        <p:spPr>
          <a:xfrm rot="16200000">
            <a:off x="3326998" y="3049161"/>
            <a:ext cx="4220258" cy="310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47783"/>
            <a:ext cx="8229600" cy="969692"/>
          </a:xfrm>
        </p:spPr>
        <p:txBody>
          <a:bodyPr numCol="1">
            <a:normAutofit/>
          </a:bodyPr>
          <a:lstStyle/>
          <a:p>
            <a:pPr>
              <a:defRPr/>
            </a:pPr>
            <a:r>
              <a:rPr dirty="0" lang="en-US">
                <a:cs typeface="+mj-cs"/>
              </a:rPr>
              <a:t>Dynamic </a:t>
            </a:r>
            <a:r>
              <a:rPr dirty="0" lang="en-US"/>
              <a:t>2D Array – Double Pointer</a:t>
            </a:r>
            <a:endParaRPr altLang="fr-FR" dirty="0" lang="fr-FR"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14037" y="1117475"/>
            <a:ext cx="8414327" cy="1372484"/>
          </a:xfrm>
          <a:prstGeom prst="rect">
            <a:avLst/>
          </a:prstGeom>
        </p:spPr>
        <p:txBody>
          <a:bodyPr bIns="45720" lIns="91440" numCol="1" rIns="91440" rtlCol="0" tIns="45720" vert="horz">
            <a:normAutofit lnSpcReduction="10000"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514350" lvl="1" marL="971550">
              <a:buClr>
                <a:schemeClr val="tx1"/>
              </a:buClr>
              <a:buFont typeface="+mj-lt"/>
              <a:buAutoNum startAt="2" type="arabicPeriod"/>
            </a:pPr>
            <a:r>
              <a:rPr b="1" dirty="0" lang="en-US" sz="2400" u="sng">
                <a:latin charset="0" panose="020B0603020202020204" pitchFamily="34" typeface="Trebuchet MS"/>
                <a:cs charset="0" panose="02070309020205020404" pitchFamily="49" typeface="Courier New"/>
              </a:rPr>
              <a:t>Using a Pointer that points to an Array of Pointer</a:t>
            </a:r>
          </a:p>
          <a:p>
            <a:pPr indent="-514350" lvl="2" marL="1371600">
              <a:buClr>
                <a:schemeClr val="tx1"/>
              </a:buClr>
            </a:pPr>
            <a:r>
              <a:rPr dirty="0" lang="en-US">
                <a:latin charset="0" panose="020B0603020202020204" pitchFamily="34" typeface="Trebuchet MS"/>
                <a:cs charset="0" panose="02070309020205020404" pitchFamily="49" typeface="Courier New"/>
              </a:rPr>
              <a:t>Total elements in a 2D Array: </a:t>
            </a:r>
          </a:p>
          <a:p>
            <a:pPr indent="0" lvl="2" marL="857250">
              <a:buClr>
                <a:schemeClr val="tx1"/>
              </a:buClr>
              <a:buNone/>
            </a:pPr>
            <a:r>
              <a:rPr dirty="0" lang="en-US">
                <a:solidFill>
                  <a:srgbClr val="FF0000"/>
                </a:solidFill>
                <a:latin charset="0" panose="020B0603020202020204" pitchFamily="34" typeface="Trebuchet MS"/>
                <a:cs charset="0" panose="02070309020205020404" pitchFamily="49" typeface="Courier New"/>
              </a:rPr>
              <a:t>		M * N    </a:t>
            </a:r>
            <a:r>
              <a:rPr dirty="0" err="1" lang="en-US">
                <a:solidFill>
                  <a:srgbClr val="FF0000"/>
                </a:solidFill>
                <a:latin charset="0" panose="020B0603020202020204" pitchFamily="34" typeface="Trebuchet MS"/>
                <a:cs charset="0" panose="02070309020205020404" pitchFamily="49" typeface="Courier New"/>
              </a:rPr>
              <a:t>i.e</a:t>
            </a:r>
            <a:r>
              <a:rPr dirty="0" lang="en-US">
                <a:solidFill>
                  <a:srgbClr val="FF0000"/>
                </a:solidFill>
                <a:latin charset="0" panose="020B0603020202020204" pitchFamily="34" typeface="Trebuchet MS"/>
                <a:cs charset="0" panose="02070309020205020404" pitchFamily="49" typeface="Courier New"/>
              </a:rPr>
              <a:t> (rows * columns)</a:t>
            </a:r>
            <a:r>
              <a:rPr dirty="0" lang="en-US" sz="2800">
                <a:latin charset="0" panose="020B0603020202020204" pitchFamily="34" typeface="Trebuchet MS"/>
                <a:cs charset="0" panose="02070309020205020404" pitchFamily="49" typeface="Courier New"/>
              </a:rPr>
              <a:t>	</a:t>
            </a:r>
            <a:endParaRPr dirty="0" lang="en-US">
              <a:latin charset="0" panose="020B0603020202020204" pitchFamily="34" typeface="Trebuchet MS"/>
              <a:cs charset="0" panose="02070309020205020404" pitchFamily="49"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276600"/>
            <a:ext cx="2286000" cy="129266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lang="en-US" sz="2400"/>
              <a:t>Ptr2D</a:t>
            </a:r>
          </a:p>
          <a:p>
            <a:r>
              <a:rPr b="1" dirty="0" lang="en-US"/>
              <a:t>(Pointer to a Pointer </a:t>
            </a:r>
            <a:r>
              <a:rPr b="1" dirty="0" err="1" lang="en-US"/>
              <a:t>a.k.a</a:t>
            </a:r>
            <a:r>
              <a:rPr b="1" dirty="0" lang="en-US"/>
              <a:t> double pointer)</a:t>
            </a:r>
          </a:p>
        </p:txBody>
      </p:sp>
      <p:sp>
        <p:nvSpPr>
          <p:cNvPr id="9" name="Freeform 8"/>
          <p:cNvSpPr/>
          <p:nvPr/>
        </p:nvSpPr>
        <p:spPr>
          <a:xfrm>
            <a:off x="1182279" y="2665358"/>
            <a:ext cx="2931736" cy="678871"/>
          </a:xfrm>
          <a:custGeom>
            <a:avLst/>
            <a:gdLst>
              <a:gd fmla="*/ 0 w 2931736" name="connsiteX0"/>
              <a:gd fmla="*/ 678871 h 678871" name="connsiteY0"/>
              <a:gd fmla="*/ 838985 w 2931736" name="connsiteX1"/>
              <a:gd fmla="*/ 141 h 678871" name="connsiteY1"/>
              <a:gd fmla="*/ 2931736 w 2931736" name="connsiteX2"/>
              <a:gd fmla="*/ 631736 h 67887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78871" w="2931736">
                <a:moveTo>
                  <a:pt x="0" y="678871"/>
                </a:moveTo>
                <a:cubicBezTo>
                  <a:pt x="175181" y="343434"/>
                  <a:pt x="350362" y="7997"/>
                  <a:pt x="838985" y="141"/>
                </a:cubicBezTo>
                <a:cubicBezTo>
                  <a:pt x="1327608" y="-7715"/>
                  <a:pt x="2129672" y="312010"/>
                  <a:pt x="2931736" y="631736"/>
                </a:cubicBezTo>
              </a:path>
            </a:pathLst>
          </a:custGeom>
          <a:noFill/>
          <a:ln>
            <a:solidFill>
              <a:schemeClr val="tx1"/>
            </a:solidFill>
            <a:tailEnd len="lg" type="stealth" w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6E420-BC41-4B91-BE66-BB0B3597B2EC}"/>
              </a:ext>
            </a:extLst>
          </p:cNvPr>
          <p:cNvSpPr txBox="1"/>
          <p:nvPr/>
        </p:nvSpPr>
        <p:spPr>
          <a:xfrm>
            <a:off x="3577242" y="4473224"/>
            <a:ext cx="377026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/>
              <a:t>M</a:t>
            </a:r>
            <a:endParaRPr altLang="en-PK" b="1" dirty="0" lang="en-P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20E804-A503-417D-8430-E74798B865DC}"/>
              </a:ext>
            </a:extLst>
          </p:cNvPr>
          <p:cNvSpPr txBox="1"/>
          <p:nvPr/>
        </p:nvSpPr>
        <p:spPr>
          <a:xfrm>
            <a:off x="5867400" y="2208327"/>
            <a:ext cx="381000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lang="en-US"/>
              <a:t>N</a:t>
            </a:r>
            <a:endParaRPr altLang="en-PK" b="1" dirty="0" lang="en-PK"/>
          </a:p>
        </p:txBody>
      </p:sp>
    </p:spTree>
    <p:extLst>
      <p:ext uri="{BB962C8B-B14F-4D97-AF65-F5344CB8AC3E}">
        <p14:creationId xmlns:p14="http://schemas.microsoft.com/office/powerpoint/2010/main" val="1334072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03200"/>
            <a:ext cx="8229600" cy="829733"/>
          </a:xfrm>
        </p:spPr>
        <p:txBody>
          <a:bodyPr numCol="1">
            <a:normAutofit/>
          </a:bodyPr>
          <a:lstStyle/>
          <a:p>
            <a:pPr eaLnBrk="1" hangingPunct="1">
              <a:defRPr/>
            </a:pPr>
            <a:r>
              <a:rPr dirty="0" lang="en-US">
                <a:cs typeface="+mj-cs"/>
              </a:rPr>
              <a:t>Dynamic 2D Array – Double Pointer</a:t>
            </a:r>
            <a:endParaRPr altLang="fr-FR" dirty="0" lang="fr-FR"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8790E7-F0CD-48CA-ACC0-A535C8992F70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533400" y="1219200"/>
            <a:ext cx="8229600" cy="5246758"/>
          </a:xfrm>
        </p:spPr>
        <p:txBody>
          <a:bodyPr numCol="1"/>
          <a:lstStyle/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000">
                <a:latin charset="0" panose="020B0609020204030204" pitchFamily="49" typeface="Consolas"/>
              </a:rPr>
              <a:t>int M=3, N=4; 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lang="en-US" sz="2000">
              <a:latin charset="0" panose="020B0609020204030204" pitchFamily="49" typeface="Consolas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000">
                <a:solidFill>
                  <a:srgbClr val="00B050"/>
                </a:solidFill>
                <a:latin charset="0" panose="020B0609020204030204" pitchFamily="49" typeface="Consolas"/>
              </a:rPr>
              <a:t>// Dynamically create array of pointers of size M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000">
                <a:latin charset="0" panose="020B0609020204030204" pitchFamily="49" typeface="Consolas"/>
              </a:rPr>
              <a:t>int **</a:t>
            </a:r>
            <a:r>
              <a:rPr altLang="en-PK" dirty="0" err="1" lang="en-US" sz="2000">
                <a:latin charset="0" panose="020B0609020204030204" pitchFamily="49" typeface="Consolas"/>
              </a:rPr>
              <a:t>arr</a:t>
            </a:r>
            <a:r>
              <a:rPr altLang="en-PK" dirty="0" lang="en-US" sz="2000">
                <a:latin charset="0" panose="020B0609020204030204" pitchFamily="49" typeface="Consolas"/>
              </a:rPr>
              <a:t> = </a:t>
            </a:r>
            <a:r>
              <a:rPr altLang="en-PK" dirty="0" lang="en-US" sz="2000">
                <a:solidFill>
                  <a:srgbClr val="FF0000"/>
                </a:solidFill>
                <a:latin charset="0" panose="020B0609020204030204" pitchFamily="49" typeface="Consolas"/>
              </a:rPr>
              <a:t>new</a:t>
            </a:r>
            <a:r>
              <a:rPr altLang="en-PK" dirty="0" lang="en-US" sz="2000">
                <a:latin charset="0" panose="020B0609020204030204" pitchFamily="49" typeface="Consolas"/>
              </a:rPr>
              <a:t> int*[M]; 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lang="en-US" sz="2000">
              <a:latin charset="0" panose="020B0609020204030204" pitchFamily="49" typeface="Consolas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000">
                <a:solidFill>
                  <a:srgbClr val="00B050"/>
                </a:solidFill>
                <a:latin charset="0" panose="020B0609020204030204" pitchFamily="49" typeface="Consolas"/>
              </a:rPr>
              <a:t>// Dynamic allocate memory of size N for each row 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000">
                <a:latin charset="0" panose="020B0609020204030204" pitchFamily="49" typeface="Consolas"/>
              </a:rPr>
              <a:t>for(int </a:t>
            </a:r>
            <a:r>
              <a:rPr altLang="en-PK" dirty="0" err="1" lang="en-US" sz="2000">
                <a:latin charset="0" panose="020B0609020204030204" pitchFamily="49" typeface="Consolas"/>
              </a:rPr>
              <a:t>i</a:t>
            </a:r>
            <a:r>
              <a:rPr altLang="en-PK" dirty="0" lang="en-US" sz="2000">
                <a:latin charset="0" panose="020B0609020204030204" pitchFamily="49" typeface="Consolas"/>
              </a:rPr>
              <a:t> = 0; </a:t>
            </a:r>
            <a:r>
              <a:rPr altLang="en-PK" dirty="0" err="1" lang="en-US" sz="2000">
                <a:latin charset="0" panose="020B0609020204030204" pitchFamily="49" typeface="Consolas"/>
              </a:rPr>
              <a:t>i</a:t>
            </a:r>
            <a:r>
              <a:rPr altLang="en-PK" dirty="0" lang="en-US" sz="2000">
                <a:latin charset="0" panose="020B0609020204030204" pitchFamily="49" typeface="Consolas"/>
              </a:rPr>
              <a:t> &lt; M; </a:t>
            </a:r>
            <a:r>
              <a:rPr altLang="en-PK" dirty="0" err="1" lang="en-US" sz="2000">
                <a:latin charset="0" panose="020B0609020204030204" pitchFamily="49" typeface="Consolas"/>
              </a:rPr>
              <a:t>i</a:t>
            </a:r>
            <a:r>
              <a:rPr altLang="en-PK" dirty="0" lang="en-US" sz="2000">
                <a:latin charset="0" panose="020B0609020204030204" pitchFamily="49" typeface="Consolas"/>
              </a:rPr>
              <a:t>++){ 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000">
                <a:latin charset="0" panose="020B0609020204030204" pitchFamily="49" typeface="Consolas"/>
              </a:rPr>
              <a:t>	</a:t>
            </a:r>
            <a:r>
              <a:rPr altLang="en-PK" dirty="0" err="1" lang="en-US" sz="2000">
                <a:latin charset="0" panose="020B0609020204030204" pitchFamily="49" typeface="Consolas"/>
              </a:rPr>
              <a:t>arr</a:t>
            </a:r>
            <a:r>
              <a:rPr altLang="en-PK" dirty="0" lang="en-US" sz="2000">
                <a:latin charset="0" panose="020B0609020204030204" pitchFamily="49" typeface="Consolas"/>
              </a:rPr>
              <a:t>[</a:t>
            </a:r>
            <a:r>
              <a:rPr altLang="en-PK" dirty="0" err="1" lang="en-US" sz="2000">
                <a:latin charset="0" panose="020B0609020204030204" pitchFamily="49" typeface="Consolas"/>
              </a:rPr>
              <a:t>i</a:t>
            </a:r>
            <a:r>
              <a:rPr altLang="en-PK" dirty="0" lang="en-US" sz="2000">
                <a:latin charset="0" panose="020B0609020204030204" pitchFamily="49" typeface="Consolas"/>
              </a:rPr>
              <a:t>] = new int[N]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000">
                <a:latin charset="0" panose="020B0609020204030204" pitchFamily="49" typeface="Consolas"/>
              </a:rPr>
              <a:t>	}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000">
                <a:solidFill>
                  <a:srgbClr val="00B050"/>
                </a:solidFill>
                <a:latin charset="0" panose="020B0609020204030204" pitchFamily="49" typeface="Consolas"/>
              </a:rPr>
              <a:t>// deallocate memory 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000">
                <a:latin charset="0" panose="020B0609020204030204" pitchFamily="49" typeface="Consolas"/>
              </a:rPr>
              <a:t>for(int </a:t>
            </a:r>
            <a:r>
              <a:rPr altLang="en-PK" dirty="0" err="1" lang="en-US" sz="2000">
                <a:latin charset="0" panose="020B0609020204030204" pitchFamily="49" typeface="Consolas"/>
              </a:rPr>
              <a:t>i</a:t>
            </a:r>
            <a:r>
              <a:rPr altLang="en-PK" dirty="0" lang="en-US" sz="2000">
                <a:latin charset="0" panose="020B0609020204030204" pitchFamily="49" typeface="Consolas"/>
              </a:rPr>
              <a:t> = 0; </a:t>
            </a:r>
            <a:r>
              <a:rPr altLang="en-PK" dirty="0" err="1" lang="en-US" sz="2000">
                <a:latin charset="0" panose="020B0609020204030204" pitchFamily="49" typeface="Consolas"/>
              </a:rPr>
              <a:t>i</a:t>
            </a:r>
            <a:r>
              <a:rPr altLang="en-PK" dirty="0" lang="en-US" sz="2000">
                <a:latin charset="0" panose="020B0609020204030204" pitchFamily="49" typeface="Consolas"/>
              </a:rPr>
              <a:t> &lt; M; </a:t>
            </a:r>
            <a:r>
              <a:rPr altLang="en-PK" dirty="0" err="1" lang="en-US" sz="2000">
                <a:latin charset="0" panose="020B0609020204030204" pitchFamily="49" typeface="Consolas"/>
              </a:rPr>
              <a:t>i</a:t>
            </a:r>
            <a:r>
              <a:rPr altLang="en-PK" dirty="0" lang="en-US" sz="2000">
                <a:latin charset="0" panose="020B0609020204030204" pitchFamily="49" typeface="Consolas"/>
              </a:rPr>
              <a:t>++){ 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000">
                <a:latin charset="0" panose="020B0609020204030204" pitchFamily="49" typeface="Consolas"/>
              </a:rPr>
              <a:t>	</a:t>
            </a:r>
            <a:r>
              <a:rPr altLang="en-PK" dirty="0" lang="en-US" sz="2000">
                <a:solidFill>
                  <a:srgbClr val="FF0000"/>
                </a:solidFill>
                <a:latin charset="0" panose="020B0609020204030204" pitchFamily="49" typeface="Consolas"/>
              </a:rPr>
              <a:t>delete</a:t>
            </a:r>
            <a:r>
              <a:rPr altLang="en-PK" dirty="0" lang="en-US" sz="2000">
                <a:latin charset="0" panose="020B0609020204030204" pitchFamily="49" typeface="Consolas"/>
              </a:rPr>
              <a:t>[] </a:t>
            </a:r>
            <a:r>
              <a:rPr altLang="en-PK" dirty="0" err="1" lang="en-US" sz="2000">
                <a:latin charset="0" panose="020B0609020204030204" pitchFamily="49" typeface="Consolas"/>
              </a:rPr>
              <a:t>arr</a:t>
            </a:r>
            <a:r>
              <a:rPr altLang="en-PK" dirty="0" lang="en-US" sz="2000">
                <a:latin charset="0" panose="020B0609020204030204" pitchFamily="49" typeface="Consolas"/>
              </a:rPr>
              <a:t>[</a:t>
            </a:r>
            <a:r>
              <a:rPr altLang="en-PK" dirty="0" err="1" lang="en-US" sz="2000">
                <a:latin charset="0" panose="020B0609020204030204" pitchFamily="49" typeface="Consolas"/>
              </a:rPr>
              <a:t>i</a:t>
            </a:r>
            <a:r>
              <a:rPr altLang="en-PK" dirty="0" lang="en-US" sz="2000">
                <a:latin charset="0" panose="020B0609020204030204" pitchFamily="49" typeface="Consolas"/>
              </a:rPr>
              <a:t>]; } 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000">
                <a:solidFill>
                  <a:srgbClr val="FF0000"/>
                </a:solidFill>
                <a:latin charset="0" panose="020B0609020204030204" pitchFamily="49" typeface="Consolas"/>
              </a:rPr>
              <a:t>delete</a:t>
            </a:r>
            <a:r>
              <a:rPr altLang="en-PK" dirty="0" lang="en-US" sz="2000">
                <a:latin charset="0" panose="020B0609020204030204" pitchFamily="49" typeface="Consolas"/>
              </a:rPr>
              <a:t>[] </a:t>
            </a:r>
            <a:r>
              <a:rPr altLang="en-PK" dirty="0" err="1" lang="en-US" sz="2000">
                <a:latin charset="0" panose="020B0609020204030204" pitchFamily="49" typeface="Consolas"/>
              </a:rPr>
              <a:t>arr</a:t>
            </a:r>
            <a:r>
              <a:rPr altLang="en-PK" dirty="0" lang="en-US" sz="2000">
                <a:latin charset="0" panose="020B0609020204030204" pitchFamily="49" typeface="Consolas"/>
              </a:rPr>
              <a:t>;</a:t>
            </a:r>
            <a:endParaRPr altLang="en-PK" dirty="0" lang="en-US" sz="3200">
              <a:latin charset="0" panose="020B0609020204030204" pitchFamily="49" typeface="Consolas"/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79F11439-A63A-4F4A-A743-D2D0538D8391}"/>
              </a:ext>
            </a:extLst>
          </p:cNvPr>
          <p:cNvSpPr/>
          <p:nvPr/>
        </p:nvSpPr>
        <p:spPr>
          <a:xfrm>
            <a:off x="3618907" y="334268"/>
            <a:ext cx="5386457" cy="137918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r>
              <a:rPr dirty="0" err="1" lang="en-US">
                <a:solidFill>
                  <a:schemeClr val="tx1"/>
                </a:solidFill>
              </a:rPr>
              <a:t>arr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>
                <a:solidFill>
                  <a:schemeClr val="tx1"/>
                </a:solidFill>
                <a:sym charset="2" panose="05000000000000000000" pitchFamily="2" typeface="Wingdings"/>
              </a:rPr>
              <a:t> start of array of pointers</a:t>
            </a:r>
          </a:p>
          <a:p>
            <a:r>
              <a:rPr dirty="0" lang="en-US">
                <a:solidFill>
                  <a:schemeClr val="tx1"/>
                </a:solidFill>
                <a:sym charset="2" panose="05000000000000000000" pitchFamily="2" typeface="Wingdings"/>
              </a:rPr>
              <a:t>*</a:t>
            </a:r>
            <a:r>
              <a:rPr dirty="0" err="1" lang="en-US">
                <a:solidFill>
                  <a:schemeClr val="tx1"/>
                </a:solidFill>
                <a:sym charset="2" panose="05000000000000000000" pitchFamily="2" typeface="Wingdings"/>
              </a:rPr>
              <a:t>arr</a:t>
            </a:r>
            <a:r>
              <a:rPr dirty="0" lang="en-US">
                <a:solidFill>
                  <a:schemeClr val="tx1"/>
                </a:solidFill>
                <a:sym charset="2" panose="05000000000000000000" pitchFamily="2" typeface="Wingdings"/>
              </a:rPr>
              <a:t>  First Address pointed by first row (sub array)</a:t>
            </a:r>
          </a:p>
          <a:p>
            <a:r>
              <a:rPr dirty="0" lang="en-US">
                <a:solidFill>
                  <a:schemeClr val="tx1"/>
                </a:solidFill>
                <a:sym charset="2" panose="05000000000000000000" pitchFamily="2" typeface="Wingdings"/>
              </a:rPr>
              <a:t>*(*</a:t>
            </a:r>
            <a:r>
              <a:rPr dirty="0" err="1" lang="en-US">
                <a:solidFill>
                  <a:schemeClr val="tx1"/>
                </a:solidFill>
                <a:sym charset="2" panose="05000000000000000000" pitchFamily="2" typeface="Wingdings"/>
              </a:rPr>
              <a:t>arr</a:t>
            </a:r>
            <a:r>
              <a:rPr dirty="0" lang="en-US">
                <a:solidFill>
                  <a:schemeClr val="tx1"/>
                </a:solidFill>
                <a:sym charset="2" panose="05000000000000000000" pitchFamily="2" typeface="Wingdings"/>
              </a:rPr>
              <a:t>)  First value of first array </a:t>
            </a:r>
          </a:p>
          <a:p>
            <a:r>
              <a:rPr dirty="0" lang="en-US">
                <a:solidFill>
                  <a:schemeClr val="tx1"/>
                </a:solidFill>
                <a:sym charset="2" panose="05000000000000000000" pitchFamily="2" typeface="Wingdings"/>
              </a:rPr>
              <a:t>(*</a:t>
            </a:r>
            <a:r>
              <a:rPr dirty="0" err="1" lang="en-US">
                <a:solidFill>
                  <a:schemeClr val="tx1"/>
                </a:solidFill>
                <a:sym charset="2" panose="05000000000000000000" pitchFamily="2" typeface="Wingdings"/>
              </a:rPr>
              <a:t>arr</a:t>
            </a:r>
            <a:r>
              <a:rPr dirty="0" lang="en-US">
                <a:solidFill>
                  <a:schemeClr val="tx1"/>
                </a:solidFill>
                <a:sym charset="2" panose="05000000000000000000" pitchFamily="2" typeface="Wingdings"/>
              </a:rPr>
              <a:t>)++  Move to next address in the first array</a:t>
            </a:r>
          </a:p>
          <a:p>
            <a:r>
              <a:rPr dirty="0" err="1" lang="en-US">
                <a:solidFill>
                  <a:schemeClr val="tx1"/>
                </a:solidFill>
                <a:sym charset="2" panose="05000000000000000000" pitchFamily="2" typeface="Wingdings"/>
              </a:rPr>
              <a:t>arr</a:t>
            </a:r>
            <a:r>
              <a:rPr dirty="0" lang="en-US">
                <a:solidFill>
                  <a:schemeClr val="tx1"/>
                </a:solidFill>
                <a:sym charset="2" panose="05000000000000000000" pitchFamily="2" typeface="Wingdings"/>
              </a:rPr>
              <a:t>++  Move to Next row (second array address)</a:t>
            </a:r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FFB09A96-7C8F-47A1-BF46-F90CF575C1A0}"/>
              </a:ext>
            </a:extLst>
          </p:cNvPr>
          <p:cNvSpPr/>
          <p:nvPr/>
        </p:nvSpPr>
        <p:spPr>
          <a:xfrm>
            <a:off x="-84823" y="-30752"/>
            <a:ext cx="3529755" cy="1681610"/>
          </a:xfrm>
          <a:prstGeom prst="cloud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b="1" dirty="0" lang="en-US" sz="1800">
                <a:solidFill>
                  <a:schemeClr val="tx1"/>
                </a:solidFill>
              </a:rPr>
              <a:t>Can we </a:t>
            </a:r>
            <a:r>
              <a:rPr b="1" dirty="0" lang="en-US" sz="1800">
                <a:solidFill>
                  <a:srgbClr val="FF0000"/>
                </a:solidFill>
              </a:rPr>
              <a:t>vary the size of each column</a:t>
            </a:r>
            <a:r>
              <a:rPr b="1" dirty="0" lang="en-US" sz="1800">
                <a:solidFill>
                  <a:schemeClr val="tx1"/>
                </a:solidFill>
              </a:rPr>
              <a:t> in Dynamic 2D Array (using double pointer)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B4C6AE2-748B-4D35-9843-822392B74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98665"/>
              </p:ext>
            </p:extLst>
          </p:nvPr>
        </p:nvGraphicFramePr>
        <p:xfrm>
          <a:off x="6516168" y="4552124"/>
          <a:ext cx="459701" cy="1269999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459701">
                  <a:extLst>
                    <a:ext uri="{9D8B030D-6E8A-4147-A177-3AD203B41FA5}">
                      <a16:colId xmlns:a16="http://schemas.microsoft.com/office/drawing/2014/main" val="740712217"/>
                    </a:ext>
                  </a:extLst>
                </a:gridCol>
              </a:tblGrid>
              <a:tr h="423333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2000"/>
                        <a:t>*</a:t>
                      </a:r>
                      <a:endParaRPr altLang="en-PK" dirty="0" lang="en-PK" sz="2000"/>
                    </a:p>
                  </a:txBody>
                  <a:tcPr>
                    <a:solidFill>
                      <a:srgbClr val="FFC7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62958"/>
                  </a:ext>
                </a:extLst>
              </a:tr>
              <a:tr h="423333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2000"/>
                        <a:t>*</a:t>
                      </a:r>
                      <a:endParaRPr altLang="en-PK" dirty="0" lang="en-PK" sz="2000"/>
                    </a:p>
                  </a:txBody>
                  <a:tcPr>
                    <a:solidFill>
                      <a:srgbClr val="FFC7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97496"/>
                  </a:ext>
                </a:extLst>
              </a:tr>
              <a:tr h="423333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2000"/>
                        <a:t>*</a:t>
                      </a:r>
                      <a:endParaRPr altLang="en-PK" dirty="0" lang="en-PK" sz="2000"/>
                    </a:p>
                  </a:txBody>
                  <a:tcPr>
                    <a:solidFill>
                      <a:srgbClr val="FFC7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25988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DD68FD5-AA85-4A1A-BA0D-08E54B2B0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05321"/>
              </p:ext>
            </p:extLst>
          </p:nvPr>
        </p:nvGraphicFramePr>
        <p:xfrm>
          <a:off x="7086600" y="5007998"/>
          <a:ext cx="1676400" cy="35825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77135939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7853837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2173607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98033877"/>
                    </a:ext>
                  </a:extLst>
                </a:gridCol>
              </a:tblGrid>
              <a:tr h="358250"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31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996276E-094D-4EEA-A088-75AC20B4F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484757"/>
              </p:ext>
            </p:extLst>
          </p:nvPr>
        </p:nvGraphicFramePr>
        <p:xfrm>
          <a:off x="7086600" y="5459675"/>
          <a:ext cx="1676400" cy="35825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77135939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7853837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2173607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98033877"/>
                    </a:ext>
                  </a:extLst>
                </a:gridCol>
              </a:tblGrid>
              <a:tr h="358250"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317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03FB68B-776D-4B7D-9378-973AD93BF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133410"/>
              </p:ext>
            </p:extLst>
          </p:nvPr>
        </p:nvGraphicFramePr>
        <p:xfrm>
          <a:off x="7086600" y="4556321"/>
          <a:ext cx="1676400" cy="35825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77135939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7853837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2173607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98033877"/>
                    </a:ext>
                  </a:extLst>
                </a:gridCol>
              </a:tblGrid>
              <a:tr h="358250"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317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05F387-64A7-4A64-8838-B2151F014457}"/>
              </a:ext>
            </a:extLst>
          </p:cNvPr>
          <p:cNvCxnSpPr>
            <a:cxnSpLocks/>
          </p:cNvCxnSpPr>
          <p:nvPr/>
        </p:nvCxnSpPr>
        <p:spPr>
          <a:xfrm>
            <a:off x="6743955" y="4167369"/>
            <a:ext cx="0" cy="403750"/>
          </a:xfrm>
          <a:prstGeom prst="straightConnector1">
            <a:avLst/>
          </a:prstGeom>
          <a:ln w="1905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066F6C-2242-4C30-B3B1-ED8E6EEB4E77}"/>
              </a:ext>
            </a:extLst>
          </p:cNvPr>
          <p:cNvCxnSpPr>
            <a:cxnSpLocks/>
          </p:cNvCxnSpPr>
          <p:nvPr/>
        </p:nvCxnSpPr>
        <p:spPr>
          <a:xfrm>
            <a:off x="6893156" y="4731249"/>
            <a:ext cx="386888" cy="0"/>
          </a:xfrm>
          <a:prstGeom prst="straightConnector1">
            <a:avLst/>
          </a:prstGeom>
          <a:ln w="1905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33CE3D-9FB8-4647-99AF-68DBF1E1D271}"/>
              </a:ext>
            </a:extLst>
          </p:cNvPr>
          <p:cNvCxnSpPr>
            <a:cxnSpLocks/>
          </p:cNvCxnSpPr>
          <p:nvPr/>
        </p:nvCxnSpPr>
        <p:spPr>
          <a:xfrm>
            <a:off x="6893156" y="5638800"/>
            <a:ext cx="386888" cy="0"/>
          </a:xfrm>
          <a:prstGeom prst="straightConnector1">
            <a:avLst/>
          </a:prstGeom>
          <a:ln w="1905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733E91-2C56-4A57-BBDA-34A4FD862739}"/>
              </a:ext>
            </a:extLst>
          </p:cNvPr>
          <p:cNvCxnSpPr>
            <a:cxnSpLocks/>
          </p:cNvCxnSpPr>
          <p:nvPr/>
        </p:nvCxnSpPr>
        <p:spPr>
          <a:xfrm>
            <a:off x="6893156" y="5181601"/>
            <a:ext cx="386888" cy="0"/>
          </a:xfrm>
          <a:prstGeom prst="straightConnector1">
            <a:avLst/>
          </a:prstGeom>
          <a:ln w="1905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13137E2F-CC82-4942-B33E-17DCC987F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980060"/>
              </p:ext>
            </p:extLst>
          </p:nvPr>
        </p:nvGraphicFramePr>
        <p:xfrm>
          <a:off x="6509241" y="3754324"/>
          <a:ext cx="466628" cy="43180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466628">
                  <a:extLst>
                    <a:ext uri="{9D8B030D-6E8A-4147-A177-3AD203B41FA5}">
                      <a16:colId xmlns:a16="http://schemas.microsoft.com/office/drawing/2014/main" val="1680233505"/>
                    </a:ext>
                  </a:extLst>
                </a:gridCol>
              </a:tblGrid>
              <a:tr h="431800">
                <a:tc>
                  <a:txBody>
                    <a:bodyPr numCol="1"/>
                    <a:lstStyle/>
                    <a:p>
                      <a:pPr algn="l"/>
                      <a:r>
                        <a:rPr b="1" dirty="0" lang="en-US" sz="2000"/>
                        <a:t>**</a:t>
                      </a:r>
                      <a:endParaRPr altLang="en-PK" b="1" dirty="0" lang="en-PK" sz="20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44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268891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33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34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5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7"/>
      <p:bldP animBg="1" grpId="0" spid="8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79857" y="304800"/>
            <a:ext cx="3352800" cy="1371600"/>
          </a:xfrm>
        </p:spPr>
        <p:txBody>
          <a:bodyPr numCol="1">
            <a:normAutofit/>
          </a:bodyPr>
          <a:lstStyle/>
          <a:p>
            <a:pPr eaLnBrk="1" hangingPunct="1">
              <a:defRPr/>
            </a:pPr>
            <a:r>
              <a:rPr dirty="0" lang="en-US" sz="3200"/>
              <a:t>Dynamic 2D Array</a:t>
            </a:r>
            <a:r>
              <a:rPr b="1" dirty="0" lang="en-US" sz="2400">
                <a:solidFill>
                  <a:srgbClr val="B80000"/>
                </a:solidFill>
              </a:rPr>
              <a:t/>
            </a:r>
            <a:br>
              <a:rPr b="1" dirty="0" lang="en-US" sz="2400">
                <a:solidFill>
                  <a:srgbClr val="B80000"/>
                </a:solidFill>
              </a:rPr>
            </a:br>
            <a:r>
              <a:rPr b="1" dirty="0" lang="en-US" sz="2400">
                <a:solidFill>
                  <a:srgbClr val="FF0000"/>
                </a:solidFill>
              </a:rPr>
              <a:t>(Varying Row Size)</a:t>
            </a:r>
            <a:endParaRPr altLang="fr-FR" b="1" dirty="0" lang="fr-FR" sz="240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520" y="2819400"/>
            <a:ext cx="2657475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25" y="152400"/>
            <a:ext cx="5641490" cy="472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25" y="4879942"/>
            <a:ext cx="5004062" cy="17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2673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ltidimensional Arrays in C / C++ - GeeksforGeeks" id="4" name="Picture 2">
            <a:extLst>
              <a:ext uri="{FF2B5EF4-FFF2-40B4-BE49-F238E27FC236}">
                <a16:creationId xmlns:a16="http://schemas.microsoft.com/office/drawing/2014/main" id="{A57FE949-C63C-4A5F-9487-689E93CA9906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6474" y="2242475"/>
            <a:ext cx="5432031" cy="270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110"/>
            <a:ext cx="8229600" cy="1143000"/>
          </a:xfrm>
        </p:spPr>
        <p:txBody>
          <a:bodyPr numCol="1"/>
          <a:lstStyle/>
          <a:p>
            <a:pPr eaLnBrk="1" hangingPunct="1">
              <a:defRPr/>
            </a:pPr>
            <a:r>
              <a:rPr altLang="fr-FR" dirty="0" lang="fr-FR">
                <a:cs typeface="+mj-cs"/>
              </a:rPr>
              <a:t>Dynamic 3D </a:t>
            </a:r>
            <a:r>
              <a:rPr altLang="fr-FR" dirty="0" err="1" lang="fr-FR">
                <a:cs typeface="+mj-cs"/>
              </a:rPr>
              <a:t>Array</a:t>
            </a:r>
            <a:endParaRPr altLang="fr-FR" dirty="0" lang="fr-FR"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187110"/>
            <a:ext cx="8229600" cy="4509036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lvl="1" marL="457200">
              <a:buClr>
                <a:srgbClr val="FF0000"/>
              </a:buClr>
              <a:buNone/>
            </a:pPr>
            <a:r>
              <a:rPr b="1" dirty="0" lang="en-US" u="sng">
                <a:latin charset="0" panose="020B0603020202020204" pitchFamily="34" typeface="Trebuchet MS"/>
                <a:cs charset="0" panose="02070309020205020404" pitchFamily="49" typeface="Courier New"/>
              </a:rPr>
              <a:t>Manipulating a 3D Array</a:t>
            </a:r>
          </a:p>
          <a:p>
            <a:pPr indent="-514350" lvl="2" marL="1371600">
              <a:buClr>
                <a:schemeClr val="tx1"/>
              </a:buClr>
              <a:buFont typeface="+mj-lt"/>
              <a:buAutoNum type="arabicPeriod"/>
            </a:pPr>
            <a:r>
              <a:rPr dirty="0" lang="en-US" sz="2400">
                <a:latin charset="0" panose="020B0603020202020204" pitchFamily="34" typeface="Trebuchet MS"/>
                <a:cs charset="0" panose="02070309020205020404" pitchFamily="49" typeface="Courier New"/>
              </a:rPr>
              <a:t>Using </a:t>
            </a:r>
            <a:r>
              <a:rPr dirty="0" lang="en-US" u="sng">
                <a:solidFill>
                  <a:srgbClr val="FF0000"/>
                </a:solidFill>
                <a:latin charset="0" panose="020B0603020202020204" pitchFamily="34" typeface="Trebuchet MS"/>
                <a:cs charset="0" panose="02070309020205020404" pitchFamily="49" typeface="Courier New"/>
              </a:rPr>
              <a:t>one </a:t>
            </a:r>
            <a:r>
              <a:rPr dirty="0" lang="en-US" sz="2400" u="sng">
                <a:solidFill>
                  <a:srgbClr val="FF0000"/>
                </a:solidFill>
                <a:latin charset="0" panose="020B0603020202020204" pitchFamily="34" typeface="Trebuchet MS"/>
                <a:cs charset="0" panose="02070309020205020404" pitchFamily="49" typeface="Courier New"/>
              </a:rPr>
              <a:t>pointer</a:t>
            </a:r>
          </a:p>
          <a:p>
            <a:pPr indent="-514350" lvl="2" marL="1371600">
              <a:buClr>
                <a:schemeClr val="tx1"/>
              </a:buClr>
              <a:buFont typeface="+mj-lt"/>
              <a:buAutoNum type="arabicPeriod"/>
            </a:pPr>
            <a:r>
              <a:rPr dirty="0" lang="en-US">
                <a:latin charset="0" panose="020B0603020202020204" pitchFamily="34" typeface="Trebuchet MS"/>
                <a:cs charset="0" panose="02070309020205020404" pitchFamily="49" typeface="Courier New"/>
              </a:rPr>
              <a:t>Using </a:t>
            </a:r>
            <a:r>
              <a:rPr dirty="0" lang="en-US" u="sng">
                <a:solidFill>
                  <a:srgbClr val="FF0000"/>
                </a:solidFill>
                <a:latin charset="0" panose="020B0603020202020204" pitchFamily="34" typeface="Trebuchet MS"/>
                <a:cs charset="0" panose="02070309020205020404" pitchFamily="49" typeface="Courier New"/>
              </a:rPr>
              <a:t>a triple pointer</a:t>
            </a:r>
          </a:p>
        </p:txBody>
      </p:sp>
      <p:pic>
        <p:nvPicPr>
          <p:cNvPr descr="Image result for 3D array" id="2050" name="Picture 2"/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769" y="4335221"/>
            <a:ext cx="489782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077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77000" y="228600"/>
            <a:ext cx="2433320" cy="1143000"/>
          </a:xfrm>
        </p:spPr>
        <p:txBody>
          <a:bodyPr numCol="1">
            <a:normAutofit/>
          </a:bodyPr>
          <a:lstStyle/>
          <a:p>
            <a:pPr algn="ctr" lvl="1" rtl="0">
              <a:spcBef>
                <a:spcPct val="0"/>
              </a:spcBef>
              <a:defRPr/>
            </a:pPr>
            <a:r>
              <a:rPr dirty="0" lang="en-US" sz="2400" u="sng">
                <a:solidFill>
                  <a:schemeClr val="tx1"/>
                </a:solidFill>
                <a:latin charset="0" panose="020B0603020202020204" pitchFamily="34" typeface="Trebuchet MS"/>
                <a:cs charset="0" panose="02070309020205020404" pitchFamily="49" typeface="Courier New"/>
              </a:rPr>
              <a:t>3D Array Using a single pointer</a:t>
            </a:r>
            <a:endParaRPr altLang="fr-FR" dirty="0" lang="fr-FR" sz="2400" u="sng">
              <a:solidFill>
                <a:schemeClr val="tx1"/>
              </a:solidFill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2222" l="12500" r="52500" t="14444"/>
          <a:stretch/>
        </p:blipFill>
        <p:spPr>
          <a:xfrm>
            <a:off x="76200" y="25400"/>
            <a:ext cx="60198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445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4267" y="228600"/>
            <a:ext cx="2729659" cy="914400"/>
          </a:xfrm>
        </p:spPr>
        <p:txBody>
          <a:bodyPr numCol="1">
            <a:normAutofit/>
          </a:bodyPr>
          <a:lstStyle/>
          <a:p>
            <a:pPr algn="ctr" lvl="1" rtl="0">
              <a:spcBef>
                <a:spcPct val="0"/>
              </a:spcBef>
              <a:defRPr/>
            </a:pPr>
            <a:r>
              <a:rPr dirty="0" lang="en-US" sz="2400" u="sng">
                <a:solidFill>
                  <a:schemeClr val="tx1"/>
                </a:solidFill>
                <a:latin charset="0" panose="020B0603020202020204" pitchFamily="34" typeface="Trebuchet MS"/>
                <a:cs charset="0" panose="02070309020205020404" pitchFamily="49" typeface="Courier New"/>
              </a:rPr>
              <a:t>3D Array Using a triple pointer</a:t>
            </a:r>
            <a:endParaRPr altLang="fr-FR" dirty="0" lang="fr-FR" sz="2400" u="sng">
              <a:solidFill>
                <a:schemeClr val="tx1"/>
              </a:solidFill>
              <a:latin charset="0" panose="020B0603020202020204" pitchFamily="34" typeface="Trebuchet MS"/>
              <a:cs charset="0" panose="02070309020205020404" pitchFamily="49" typeface="Courier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6C4E5-FE1E-453E-A2EC-1737051A8E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222" l="21667" r="55000" t="14444"/>
          <a:stretch/>
        </p:blipFill>
        <p:spPr>
          <a:xfrm>
            <a:off x="25400" y="35560"/>
            <a:ext cx="4013200" cy="6825343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7EBD7D7-E483-4331-83DC-D8880F57C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16100"/>
              </p:ext>
            </p:extLst>
          </p:nvPr>
        </p:nvGraphicFramePr>
        <p:xfrm>
          <a:off x="4191000" y="1981200"/>
          <a:ext cx="4724400" cy="43180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1680233505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235038942"/>
                    </a:ext>
                  </a:extLst>
                </a:gridCol>
              </a:tblGrid>
              <a:tr h="431800">
                <a:tc>
                  <a:txBody>
                    <a:bodyPr numCol="1"/>
                    <a:lstStyle/>
                    <a:p>
                      <a:pPr algn="l"/>
                      <a:r>
                        <a:rPr b="1" dirty="0" lang="en-US" sz="2000"/>
                        <a:t>**</a:t>
                      </a:r>
                      <a:endParaRPr altLang="en-PK" b="1" dirty="0" lang="en-PK" sz="20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numCol="1"/>
                    <a:lstStyle/>
                    <a:p>
                      <a:pPr algn="l" defTabSz="685800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1" dirty="0" lang="en-US" sz="2000"/>
                        <a:t>**</a:t>
                      </a:r>
                      <a:endParaRPr altLang="en-PK" b="1" dirty="0" lang="en-PK" sz="20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4494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B4E64C7-15A8-464D-8056-E16AFC194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12348"/>
              </p:ext>
            </p:extLst>
          </p:nvPr>
        </p:nvGraphicFramePr>
        <p:xfrm>
          <a:off x="4195638" y="2664350"/>
          <a:ext cx="459701" cy="1269999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459701">
                  <a:extLst>
                    <a:ext uri="{9D8B030D-6E8A-4147-A177-3AD203B41FA5}">
                      <a16:colId xmlns:a16="http://schemas.microsoft.com/office/drawing/2014/main" val="740712217"/>
                    </a:ext>
                  </a:extLst>
                </a:gridCol>
              </a:tblGrid>
              <a:tr h="423333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2000"/>
                        <a:t>*</a:t>
                      </a:r>
                      <a:endParaRPr altLang="en-PK" dirty="0" lang="en-PK" sz="2000"/>
                    </a:p>
                  </a:txBody>
                  <a:tcPr>
                    <a:solidFill>
                      <a:srgbClr val="FFC7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62958"/>
                  </a:ext>
                </a:extLst>
              </a:tr>
              <a:tr h="423333">
                <a:tc>
                  <a:txBody>
                    <a:bodyPr numCol="1"/>
                    <a:lstStyle/>
                    <a:p>
                      <a:pPr algn="ctr" defTabSz="685800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US" sz="2000"/>
                        <a:t>*</a:t>
                      </a:r>
                      <a:endParaRPr altLang="en-PK" dirty="0" lang="en-PK" sz="2000"/>
                    </a:p>
                  </a:txBody>
                  <a:tcPr>
                    <a:solidFill>
                      <a:srgbClr val="FFC7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97496"/>
                  </a:ext>
                </a:extLst>
              </a:tr>
              <a:tr h="423333">
                <a:tc>
                  <a:txBody>
                    <a:bodyPr numCol="1"/>
                    <a:lstStyle/>
                    <a:p>
                      <a:pPr algn="ctr" defTabSz="685800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US" sz="2000"/>
                        <a:t>*</a:t>
                      </a:r>
                      <a:endParaRPr altLang="en-PK" dirty="0" lang="en-PK" sz="2000"/>
                    </a:p>
                  </a:txBody>
                  <a:tcPr>
                    <a:solidFill>
                      <a:srgbClr val="FFC7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25988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4B8660C-42C1-4B51-B84C-ED248E3F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38447"/>
              </p:ext>
            </p:extLst>
          </p:nvPr>
        </p:nvGraphicFramePr>
        <p:xfrm>
          <a:off x="6553200" y="2664350"/>
          <a:ext cx="459701" cy="1269999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459701">
                  <a:extLst>
                    <a:ext uri="{9D8B030D-6E8A-4147-A177-3AD203B41FA5}">
                      <a16:colId xmlns:a16="http://schemas.microsoft.com/office/drawing/2014/main" val="740712217"/>
                    </a:ext>
                  </a:extLst>
                </a:gridCol>
              </a:tblGrid>
              <a:tr h="423333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2000"/>
                        <a:t>*</a:t>
                      </a:r>
                      <a:endParaRPr altLang="en-PK" dirty="0" lang="en-PK" sz="2000"/>
                    </a:p>
                  </a:txBody>
                  <a:tcPr>
                    <a:solidFill>
                      <a:srgbClr val="FFC7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62958"/>
                  </a:ext>
                </a:extLst>
              </a:tr>
              <a:tr h="423333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2000"/>
                        <a:t>*</a:t>
                      </a:r>
                      <a:endParaRPr altLang="en-PK" dirty="0" lang="en-PK" sz="2000"/>
                    </a:p>
                  </a:txBody>
                  <a:tcPr>
                    <a:solidFill>
                      <a:srgbClr val="FFC7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97496"/>
                  </a:ext>
                </a:extLst>
              </a:tr>
              <a:tr h="423333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2000"/>
                        <a:t>*</a:t>
                      </a:r>
                      <a:endParaRPr altLang="en-PK" dirty="0" lang="en-PK" sz="2000"/>
                    </a:p>
                  </a:txBody>
                  <a:tcPr>
                    <a:solidFill>
                      <a:srgbClr val="FFC7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259883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E2B27C6-DBD8-4DD8-A07B-C7E4ADFAF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965027"/>
              </p:ext>
            </p:extLst>
          </p:nvPr>
        </p:nvGraphicFramePr>
        <p:xfrm>
          <a:off x="4766069" y="2664350"/>
          <a:ext cx="1676400" cy="35825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77135939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7853837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2173607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98033877"/>
                    </a:ext>
                  </a:extLst>
                </a:gridCol>
              </a:tblGrid>
              <a:tr h="358250">
                <a:tc>
                  <a:txBody>
                    <a:bodyPr numCol="1"/>
                    <a:lstStyle/>
                    <a:p>
                      <a:endParaRPr altLang="en-PK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31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5005E8B-38DB-4CBF-815F-819381294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76469"/>
              </p:ext>
            </p:extLst>
          </p:nvPr>
        </p:nvGraphicFramePr>
        <p:xfrm>
          <a:off x="4766069" y="3120224"/>
          <a:ext cx="1676400" cy="35825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77135939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7853837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2173607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98033877"/>
                    </a:ext>
                  </a:extLst>
                </a:gridCol>
              </a:tblGrid>
              <a:tr h="358250"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317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822B475B-0818-4C22-8C6A-F532F340F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86634"/>
              </p:ext>
            </p:extLst>
          </p:nvPr>
        </p:nvGraphicFramePr>
        <p:xfrm>
          <a:off x="4766069" y="3576099"/>
          <a:ext cx="1676400" cy="35825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77135939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7853837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2173607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98033877"/>
                    </a:ext>
                  </a:extLst>
                </a:gridCol>
              </a:tblGrid>
              <a:tr h="358250"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317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002669E-9811-4510-ABFB-CF89ABBF0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480785"/>
              </p:ext>
            </p:extLst>
          </p:nvPr>
        </p:nvGraphicFramePr>
        <p:xfrm>
          <a:off x="7123632" y="3120224"/>
          <a:ext cx="1676400" cy="35825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77135939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7853837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2173607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98033877"/>
                    </a:ext>
                  </a:extLst>
                </a:gridCol>
              </a:tblGrid>
              <a:tr h="358250"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317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433CA2-E71D-49E1-A5AF-16A5B3E9A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21887"/>
              </p:ext>
            </p:extLst>
          </p:nvPr>
        </p:nvGraphicFramePr>
        <p:xfrm>
          <a:off x="7123632" y="3571901"/>
          <a:ext cx="1676400" cy="35825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77135939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7853837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2173607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98033877"/>
                    </a:ext>
                  </a:extLst>
                </a:gridCol>
              </a:tblGrid>
              <a:tr h="358250"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317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5EFA565-FEA0-431E-AC0D-D5A124404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97635"/>
              </p:ext>
            </p:extLst>
          </p:nvPr>
        </p:nvGraphicFramePr>
        <p:xfrm>
          <a:off x="7123632" y="2668547"/>
          <a:ext cx="1676400" cy="35825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77135939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7853837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2173607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98033877"/>
                    </a:ext>
                  </a:extLst>
                </a:gridCol>
              </a:tblGrid>
              <a:tr h="358250"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dirty="0" lang="en-PK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3174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E9B2E4-E711-4102-8146-D9F96BF1BDD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425488" y="2260600"/>
            <a:ext cx="0" cy="403750"/>
          </a:xfrm>
          <a:prstGeom prst="straightConnector1">
            <a:avLst/>
          </a:prstGeom>
          <a:ln w="1905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7C988F-772D-43BA-B5C7-6E922201D29D}"/>
              </a:ext>
            </a:extLst>
          </p:cNvPr>
          <p:cNvCxnSpPr>
            <a:cxnSpLocks/>
          </p:cNvCxnSpPr>
          <p:nvPr/>
        </p:nvCxnSpPr>
        <p:spPr>
          <a:xfrm>
            <a:off x="6780987" y="2279595"/>
            <a:ext cx="0" cy="403750"/>
          </a:xfrm>
          <a:prstGeom prst="straightConnector1">
            <a:avLst/>
          </a:prstGeom>
          <a:ln w="1905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A3610D-FC6A-4418-ACBB-44A666B258B4}"/>
              </a:ext>
            </a:extLst>
          </p:cNvPr>
          <p:cNvCxnSpPr>
            <a:cxnSpLocks/>
          </p:cNvCxnSpPr>
          <p:nvPr/>
        </p:nvCxnSpPr>
        <p:spPr>
          <a:xfrm>
            <a:off x="4572000" y="2843475"/>
            <a:ext cx="386888" cy="0"/>
          </a:xfrm>
          <a:prstGeom prst="straightConnector1">
            <a:avLst/>
          </a:prstGeom>
          <a:ln w="1905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3BD05A-4277-46BD-A63C-0DD3889A5E75}"/>
              </a:ext>
            </a:extLst>
          </p:cNvPr>
          <p:cNvCxnSpPr>
            <a:cxnSpLocks/>
          </p:cNvCxnSpPr>
          <p:nvPr/>
        </p:nvCxnSpPr>
        <p:spPr>
          <a:xfrm>
            <a:off x="4572000" y="3293827"/>
            <a:ext cx="386888" cy="0"/>
          </a:xfrm>
          <a:prstGeom prst="straightConnector1">
            <a:avLst/>
          </a:prstGeom>
          <a:ln w="1905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1FD790-539A-41AD-ABE8-6A656793DCF9}"/>
              </a:ext>
            </a:extLst>
          </p:cNvPr>
          <p:cNvCxnSpPr>
            <a:cxnSpLocks/>
          </p:cNvCxnSpPr>
          <p:nvPr/>
        </p:nvCxnSpPr>
        <p:spPr>
          <a:xfrm>
            <a:off x="4572000" y="3751026"/>
            <a:ext cx="386888" cy="0"/>
          </a:xfrm>
          <a:prstGeom prst="straightConnector1">
            <a:avLst/>
          </a:prstGeom>
          <a:ln w="1905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925799-11EF-4B58-B101-6E6D92E08164}"/>
              </a:ext>
            </a:extLst>
          </p:cNvPr>
          <p:cNvCxnSpPr>
            <a:cxnSpLocks/>
          </p:cNvCxnSpPr>
          <p:nvPr/>
        </p:nvCxnSpPr>
        <p:spPr>
          <a:xfrm>
            <a:off x="6930188" y="2843475"/>
            <a:ext cx="386888" cy="0"/>
          </a:xfrm>
          <a:prstGeom prst="straightConnector1">
            <a:avLst/>
          </a:prstGeom>
          <a:ln w="1905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56ADD6-129F-49FC-9C03-A362F436650F}"/>
              </a:ext>
            </a:extLst>
          </p:cNvPr>
          <p:cNvCxnSpPr>
            <a:cxnSpLocks/>
          </p:cNvCxnSpPr>
          <p:nvPr/>
        </p:nvCxnSpPr>
        <p:spPr>
          <a:xfrm>
            <a:off x="6930188" y="3751026"/>
            <a:ext cx="386888" cy="0"/>
          </a:xfrm>
          <a:prstGeom prst="straightConnector1">
            <a:avLst/>
          </a:prstGeom>
          <a:ln w="1905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AB3DF0-32D0-4727-9FC8-B88CA3C2EF6B}"/>
              </a:ext>
            </a:extLst>
          </p:cNvPr>
          <p:cNvCxnSpPr>
            <a:cxnSpLocks/>
          </p:cNvCxnSpPr>
          <p:nvPr/>
        </p:nvCxnSpPr>
        <p:spPr>
          <a:xfrm>
            <a:off x="6930188" y="3293827"/>
            <a:ext cx="386888" cy="0"/>
          </a:xfrm>
          <a:prstGeom prst="straightConnector1">
            <a:avLst/>
          </a:prstGeom>
          <a:ln w="1905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9A6EC4-78A5-4F58-A36E-F5E2900F46E7}"/>
              </a:ext>
            </a:extLst>
          </p:cNvPr>
          <p:cNvSpPr txBox="1"/>
          <p:nvPr/>
        </p:nvSpPr>
        <p:spPr>
          <a:xfrm>
            <a:off x="5336521" y="1319892"/>
            <a:ext cx="2888932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/>
              <a:t>3D array of size </a:t>
            </a:r>
            <a:r>
              <a:rPr b="1" dirty="0" lang="en-US" sz="2400">
                <a:latin typeface="+mn-lt"/>
              </a:rPr>
              <a:t>2 x 3 x 4</a:t>
            </a:r>
            <a:endParaRPr altLang="en-PK" b="1" dirty="0" lang="en-PK">
              <a:latin typeface="+mn-l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B06473-879C-468C-868E-D4927A407C00}"/>
              </a:ext>
            </a:extLst>
          </p:cNvPr>
          <p:cNvCxnSpPr>
            <a:cxnSpLocks/>
          </p:cNvCxnSpPr>
          <p:nvPr/>
        </p:nvCxnSpPr>
        <p:spPr>
          <a:xfrm>
            <a:off x="4425488" y="1550724"/>
            <a:ext cx="0" cy="403750"/>
          </a:xfrm>
          <a:prstGeom prst="straightConnector1">
            <a:avLst/>
          </a:prstGeom>
          <a:ln w="1905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7A08B2A5-DEB8-4087-99AB-4A2F0D6CC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40202"/>
              </p:ext>
            </p:extLst>
          </p:nvPr>
        </p:nvGraphicFramePr>
        <p:xfrm>
          <a:off x="4167582" y="1130300"/>
          <a:ext cx="598488" cy="43180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98488">
                  <a:extLst>
                    <a:ext uri="{9D8B030D-6E8A-4147-A177-3AD203B41FA5}">
                      <a16:colId xmlns:a16="http://schemas.microsoft.com/office/drawing/2014/main" val="1680233505"/>
                    </a:ext>
                  </a:extLst>
                </a:gridCol>
              </a:tblGrid>
              <a:tr h="431800">
                <a:tc>
                  <a:txBody>
                    <a:bodyPr numCol="1"/>
                    <a:lstStyle/>
                    <a:p>
                      <a:pPr algn="l"/>
                      <a:r>
                        <a:rPr b="1" dirty="0" lang="en-US" sz="2000"/>
                        <a:t>***</a:t>
                      </a:r>
                      <a:endParaRPr altLang="en-PK" b="1" dirty="0" lang="en-PK" sz="2000"/>
                    </a:p>
                  </a:txBody>
                  <a:tcPr>
                    <a:solidFill>
                      <a:srgbClr val="F1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44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329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B70718C-40E7-4DE7-B93F-C98F3FD812E0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 numCol="1"/>
          <a:lstStyle/>
          <a:p>
            <a:pPr eaLnBrk="1" hangingPunct="1"/>
            <a:r>
              <a:rPr lang="en-US"/>
              <a:t>C - Strings 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59DEEE7-935F-4F5F-B922-87C8A2FE2BD6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152400" y="1676400"/>
            <a:ext cx="8686800" cy="4648200"/>
          </a:xfrm>
        </p:spPr>
        <p:txBody>
          <a:bodyPr numCol="1"/>
          <a:lstStyle/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lang="en-US" sz="2800">
                <a:latin charset="0" panose="020B0609020204030204" pitchFamily="49" typeface="Consolas"/>
              </a:rPr>
              <a:t>#include </a:t>
            </a:r>
            <a:r>
              <a:rPr altLang="en-PK" dirty="0" lang="en-US" sz="2800">
                <a:solidFill>
                  <a:srgbClr val="0070C0"/>
                </a:solidFill>
                <a:latin charset="0" panose="020B0609020204030204" pitchFamily="49" typeface="Consolas"/>
              </a:rPr>
              <a:t>&lt;string&gt;  </a:t>
            </a:r>
            <a:r>
              <a:rPr altLang="en-PK" dirty="0" lang="en-US" sz="2800">
                <a:latin charset="0" panose="020B0609020204030204" pitchFamily="49" typeface="Consolas"/>
              </a:rPr>
              <a:t>VS </a:t>
            </a:r>
            <a:r>
              <a:rPr altLang="en-PK" dirty="0" lang="en-US" sz="2800">
                <a:solidFill>
                  <a:srgbClr val="0070C0"/>
                </a:solidFill>
                <a:latin charset="0" panose="020B0609020204030204" pitchFamily="49" typeface="Consolas"/>
              </a:rPr>
              <a:t> </a:t>
            </a:r>
            <a:r>
              <a:rPr altLang="en-PK" dirty="0" lang="en-US" sz="2800">
                <a:latin charset="0" panose="020B0609020204030204" pitchFamily="49" typeface="Consolas"/>
              </a:rPr>
              <a:t> #include </a:t>
            </a:r>
            <a:r>
              <a:rPr altLang="en-PK" dirty="0" lang="en-US" sz="2800">
                <a:solidFill>
                  <a:srgbClr val="0070C0"/>
                </a:solidFill>
                <a:latin charset="0" panose="020B0609020204030204" pitchFamily="49" typeface="Consolas"/>
              </a:rPr>
              <a:t>&lt;</a:t>
            </a:r>
            <a:r>
              <a:rPr altLang="en-PK" dirty="0" err="1" lang="en-US" sz="2800">
                <a:solidFill>
                  <a:srgbClr val="0070C0"/>
                </a:solidFill>
                <a:latin charset="0" panose="020B0609020204030204" pitchFamily="49" typeface="Consolas"/>
              </a:rPr>
              <a:t>string.h</a:t>
            </a:r>
            <a:r>
              <a:rPr altLang="en-PK" dirty="0" lang="en-US" sz="2800">
                <a:solidFill>
                  <a:srgbClr val="0070C0"/>
                </a:solidFill>
                <a:latin charset="0" panose="020B0609020204030204" pitchFamily="49" typeface="Consolas"/>
              </a:rPr>
              <a:t>&gt;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lang="en-US" sz="2800">
                <a:solidFill>
                  <a:srgbClr val="0070C0"/>
                </a:solidFill>
                <a:latin charset="0" panose="020B0609020204030204" pitchFamily="49" typeface="Consolas"/>
              </a:rPr>
              <a:t>						   </a:t>
            </a:r>
            <a:r>
              <a:rPr altLang="en-PK" dirty="0" lang="en-US" sz="2800">
                <a:latin charset="0" panose="020B0609020204030204" pitchFamily="49" typeface="Consolas"/>
              </a:rPr>
              <a:t>#include </a:t>
            </a:r>
            <a:r>
              <a:rPr altLang="en-PK" dirty="0" lang="en-US" sz="2800">
                <a:solidFill>
                  <a:srgbClr val="0070C0"/>
                </a:solidFill>
                <a:latin charset="0" panose="020B0609020204030204" pitchFamily="49" typeface="Consolas"/>
              </a:rPr>
              <a:t>&lt;</a:t>
            </a:r>
            <a:r>
              <a:rPr altLang="en-PK" dirty="0" err="1" lang="en-US" sz="2800">
                <a:solidFill>
                  <a:srgbClr val="0070C0"/>
                </a:solidFill>
                <a:latin charset="0" panose="020B0609020204030204" pitchFamily="49" typeface="Consolas"/>
              </a:rPr>
              <a:t>cstring</a:t>
            </a:r>
            <a:r>
              <a:rPr altLang="en-PK" dirty="0" lang="en-US" sz="2800">
                <a:solidFill>
                  <a:srgbClr val="0070C0"/>
                </a:solidFill>
                <a:latin charset="0" panose="020B0609020204030204" pitchFamily="49" typeface="Consolas"/>
              </a:rPr>
              <a:t>&gt;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lang="en-US" sz="2800">
                <a:solidFill>
                  <a:srgbClr val="0070C0"/>
                </a:solidFill>
                <a:latin charset="0" panose="020B0609020204030204" pitchFamily="49" typeface="Consolas"/>
              </a:rPr>
              <a:t>String class				C language header 							file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>
              <a:solidFill>
                <a:srgbClr val="0070C0"/>
              </a:solidFill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lang="en-US" sz="2800">
                <a:solidFill>
                  <a:srgbClr val="0070C0"/>
                </a:solidFill>
                <a:latin charset="0" panose="020B0609020204030204" pitchFamily="49" typeface="Consolas"/>
              </a:rPr>
              <a:t>							</a:t>
            </a:r>
            <a:r>
              <a:rPr altLang="en-PK" dirty="0" lang="en-US" sz="2800">
                <a:latin charset="0" panose="020B0609020204030204" pitchFamily="49" typeface="Consolas"/>
              </a:rPr>
              <a:t>Stores strings as </a:t>
            </a:r>
            <a:r>
              <a:rPr altLang="en-PK" dirty="0" lang="en-US" sz="2800">
                <a:solidFill>
                  <a:srgbClr val="0070C0"/>
                </a:solidFill>
                <a:latin charset="0" panose="020B0609020204030204" pitchFamily="49" typeface="Consolas"/>
              </a:rPr>
              <a:t>							char arrays</a:t>
            </a:r>
          </a:p>
        </p:txBody>
      </p:sp>
      <p:pic>
        <p:nvPicPr>
          <p:cNvPr id="68612" name="Picture 2">
            <a:extLst>
              <a:ext uri="{FF2B5EF4-FFF2-40B4-BE49-F238E27FC236}">
                <a16:creationId xmlns:a16="http://schemas.microsoft.com/office/drawing/2014/main" id="{13CF6181-4692-472E-A543-239A8881C14D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24500" y="4579938"/>
            <a:ext cx="3619500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181EEF4-B931-4B3B-8648-F696C69CB7D7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 numCol="1"/>
          <a:lstStyle/>
          <a:p>
            <a:pPr eaLnBrk="1" hangingPunct="1"/>
            <a:r>
              <a:rPr lang="en-US"/>
              <a:t>C - Strings 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76AE5D9-87B9-4974-8DF9-88DEE4AF0480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152400" y="1676400"/>
            <a:ext cx="8686800" cy="4648200"/>
          </a:xfrm>
        </p:spPr>
        <p:txBody>
          <a:bodyPr numCol="1"/>
          <a:lstStyle/>
          <a:p>
            <a:pPr eaLnBrk="1" hangingPunct="1">
              <a:lnSpc>
                <a:spcPct val="80000"/>
              </a:lnSpc>
              <a:defRPr/>
            </a:pPr>
            <a:r>
              <a:rPr dirty="0" lang="en-US" sz="2800"/>
              <a:t>In C++, a C-string is a </a:t>
            </a:r>
            <a:r>
              <a:rPr dirty="0" lang="en-US" sz="2800">
                <a:solidFill>
                  <a:srgbClr val="0070C0"/>
                </a:solidFill>
              </a:rPr>
              <a:t>sequence of characters </a:t>
            </a:r>
            <a:r>
              <a:rPr dirty="0" lang="en-US" sz="2800"/>
              <a:t>stored in consecutive memory locations (</a:t>
            </a:r>
            <a:r>
              <a:rPr dirty="0" lang="en-US" sz="2800">
                <a:solidFill>
                  <a:srgbClr val="0070C0"/>
                </a:solidFill>
              </a:rPr>
              <a:t>array</a:t>
            </a:r>
            <a:r>
              <a:rPr dirty="0" lang="en-US" sz="2800"/>
              <a:t>), </a:t>
            </a:r>
            <a:r>
              <a:rPr dirty="0" lang="en-US" sz="2800">
                <a:solidFill>
                  <a:srgbClr val="0070C0"/>
                </a:solidFill>
              </a:rPr>
              <a:t>terminated by a null character</a:t>
            </a:r>
            <a:r>
              <a:rPr dirty="0" lang="en-US" sz="2800"/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endParaRPr dirty="0" lang="en-US" sz="2800">
              <a:solidFill>
                <a:srgbClr val="0070C0"/>
              </a:solidFill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dirty="0" lang="en-US" sz="2800">
                <a:latin charset="0" panose="020B0609020204030204" pitchFamily="49" typeface="Consolas"/>
              </a:rPr>
              <a:t>string name= “Bailey”;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endParaRPr dirty="0" lang="en-US" sz="2800"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endParaRPr dirty="0" lang="en-US" sz="2800"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endParaRPr dirty="0" lang="en-US" sz="2800"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endParaRPr dirty="0" lang="en-US" sz="2800"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b="1" dirty="0" lang="en-US" sz="2800">
                <a:solidFill>
                  <a:srgbClr val="FF0000"/>
                </a:solidFill>
                <a:latin charset="0" panose="020B0609020204030204" pitchFamily="49" typeface="Consolas"/>
              </a:rPr>
              <a:t>   \0</a:t>
            </a:r>
            <a:r>
              <a:rPr dirty="0" lang="en-US" sz="2800">
                <a:latin charset="0" panose="020B0609020204030204" pitchFamily="49" typeface="Consolas"/>
              </a:rPr>
              <a:t> is the NULL character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endParaRPr dirty="0" lang="en-US" sz="2800">
              <a:solidFill>
                <a:srgbClr val="0070C0"/>
              </a:solidFill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endParaRPr dirty="0" lang="en-US" sz="2800">
              <a:solidFill>
                <a:srgbClr val="0070C0"/>
              </a:solidFill>
              <a:latin charset="0" panose="020B0609020204030204" pitchFamily="49" typeface="Consola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537BB72-5EB5-4F26-AABB-96386CC54E72}"/>
              </a:ext>
            </a:extLst>
          </p:cNvPr>
          <p:cNvGraphicFramePr>
            <a:graphicFrameLocks noGrp="1"/>
          </p:cNvGraphicFramePr>
          <p:nvPr/>
        </p:nvGraphicFramePr>
        <p:xfrm>
          <a:off x="296863" y="4060825"/>
          <a:ext cx="6095999" cy="63991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9763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B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a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err="1" lang="en-US" sz="3600"/>
                        <a:t>i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l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e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y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\0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769C5A-1F24-4E64-BFC7-EF98F73A86F5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4789488"/>
            <a:ext cx="60880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r>
              <a:rPr altLang="en-PK" b="1" lang="en-US" sz="3200">
                <a:solidFill>
                  <a:srgbClr val="0070C0"/>
                </a:solidFill>
              </a:rPr>
              <a:t>  0       1       2       3        4       5       6 </a:t>
            </a:r>
            <a:endParaRPr altLang="en-PK" b="1" lang="en-PK" sz="3200">
              <a:solidFill>
                <a:srgbClr val="0070C0"/>
              </a:solidFill>
            </a:endParaRPr>
          </a:p>
        </p:txBody>
      </p:sp>
      <p:pic>
        <p:nvPicPr>
          <p:cNvPr id="70679" name="Picture 6">
            <a:extLst>
              <a:ext uri="{FF2B5EF4-FFF2-40B4-BE49-F238E27FC236}">
                <a16:creationId xmlns:a16="http://schemas.microsoft.com/office/drawing/2014/main" id="{A3621061-C930-4506-8963-17005B5BC8EE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5141913"/>
            <a:ext cx="2819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"/>
                                        <p:tgtEl>
                                          <p:spTgt spid="204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204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98F3C8-096D-4EA4-B4AA-839E5ACC93C9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pPr eaLnBrk="1" hangingPunct="1">
              <a:defRPr/>
            </a:pPr>
            <a:r>
              <a:rPr dirty="0" lang="en-US">
                <a:cs typeface="+mj-cs"/>
              </a:rPr>
              <a:t>Casting pointers</a:t>
            </a:r>
          </a:p>
        </p:txBody>
      </p:sp>
      <p:sp>
        <p:nvSpPr>
          <p:cNvPr id="24579" name="Rectangle 3"/>
          <p:cNvSpPr>
            <a:spLocks noChangeArrowheads="1" noGrp="1"/>
          </p:cNvSpPr>
          <p:nvPr>
            <p:ph idx="1"/>
          </p:nvPr>
        </p:nvSpPr>
        <p:spPr>
          <a:xfrm>
            <a:off x="628650" y="1825625"/>
            <a:ext cx="7886700" cy="4346575"/>
          </a:xfrm>
        </p:spPr>
        <p:txBody>
          <a:bodyPr numCol="1">
            <a:normAutofit lnSpcReduction="10000"/>
          </a:bodyPr>
          <a:lstStyle/>
          <a:p>
            <a:pPr eaLnBrk="1" hangingPunct="1" indent="0" marL="0">
              <a:buClr>
                <a:schemeClr val="tx1"/>
              </a:buClr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int *pi = new int; </a:t>
            </a:r>
            <a:r>
              <a:rPr b="1" dirty="0" lang="en-US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//size 4 bytes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    </a:t>
            </a:r>
          </a:p>
          <a:p>
            <a:pPr eaLnBrk="1" hangingPunct="1" indent="0" marL="0">
              <a:buClr>
                <a:schemeClr val="tx1"/>
              </a:buClr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*pi = 131072; </a:t>
            </a:r>
          </a:p>
          <a:p>
            <a:pPr eaLnBrk="1" hangingPunct="1" indent="0" marL="0">
              <a:buClr>
                <a:schemeClr val="tx1"/>
              </a:buClr>
              <a:buNone/>
            </a:pPr>
            <a:endParaRPr b="1" dirty="0" lang="en-US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00000000  000000</a:t>
            </a:r>
            <a:r>
              <a:rPr altLang="en-PK" b="1" dirty="0" lang="en-PK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1</a:t>
            </a:r>
            <a:r>
              <a:rPr altLang="en-PK" b="1" dirty="0" lang="en-PK" sz="2400">
                <a:latin charset="0" panose="02070309020205020404" pitchFamily="49" typeface="Courier New"/>
                <a:cs charset="0" panose="02070309020205020404" pitchFamily="49" typeface="Courier New"/>
              </a:rPr>
              <a:t>0</a:t>
            </a:r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</a:t>
            </a:r>
            <a:r>
              <a:rPr altLang="en-PK" b="1" dirty="0" lang="en-PK" sz="2400">
                <a:latin charset="0" panose="02070309020205020404" pitchFamily="49" typeface="Courier New"/>
                <a:cs charset="0" panose="02070309020205020404" pitchFamily="49" typeface="Courier New"/>
              </a:rPr>
              <a:t>00000000</a:t>
            </a:r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</a:t>
            </a:r>
            <a:r>
              <a:rPr altLang="en-PK" b="1" dirty="0" lang="en-PK" sz="2400">
                <a:latin charset="0" panose="02070309020205020404" pitchFamily="49" typeface="Courier New"/>
                <a:cs charset="0" panose="02070309020205020404" pitchFamily="49" typeface="Courier New"/>
              </a:rPr>
              <a:t>00000000</a:t>
            </a:r>
            <a:endParaRPr b="1" dirty="0" lang="en-US" sz="24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	 byte 4    byte 3    byte 2    byte 1		</a:t>
            </a:r>
            <a:endParaRPr b="1" dirty="0" lang="en-US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 short *pd;    </a:t>
            </a: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 pd =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(short*) 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pi;    </a:t>
            </a: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 </a:t>
            </a: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cout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&lt;&lt;*pd;</a:t>
            </a:r>
            <a:r>
              <a:rPr b="1" dirty="0" lang="en-US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r>
              <a:rPr b="1" dirty="0" lang="en-US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//Prints</a:t>
            </a:r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0 </a:t>
            </a:r>
            <a:r>
              <a:rPr b="1" dirty="0" lang="en-US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(short size 2 bytes)  </a:t>
            </a:r>
            <a:endParaRPr b="1" dirty="0" lang="en-US" sz="24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eaLnBrk="1" hangingPunct="1">
              <a:buClr>
                <a:srgbClr val="FF0000"/>
              </a:buClr>
              <a:buFont charset="2" panose="05000000000000000000" pitchFamily="2" typeface="Wingdings"/>
              <a:buNone/>
            </a:pPr>
            <a:endParaRPr dirty="0" lang="en-US" sz="2400">
              <a:latin charset="0" panose="020B0603020202020204" pitchFamily="34" typeface="Trebuchet MS"/>
              <a:cs charset="0" panose="02070309020205020404" pitchFamily="49"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3502323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6">
            <a:extLst>
              <a:ext uri="{FF2B5EF4-FFF2-40B4-BE49-F238E27FC236}">
                <a16:creationId xmlns:a16="http://schemas.microsoft.com/office/drawing/2014/main" id="{713A5048-D3B2-4D32-A2EF-412FFA076487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5141913"/>
            <a:ext cx="2819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7" name="Rectangle 2">
            <a:extLst>
              <a:ext uri="{FF2B5EF4-FFF2-40B4-BE49-F238E27FC236}">
                <a16:creationId xmlns:a16="http://schemas.microsoft.com/office/drawing/2014/main" id="{287E1268-78EF-4FD8-AE98-8EA7CC2931F1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 numCol="1"/>
          <a:lstStyle/>
          <a:p>
            <a:pPr eaLnBrk="1" hangingPunct="1"/>
            <a:r>
              <a:rPr dirty="0" lang="en-US"/>
              <a:t>Character Arrays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FD26139-9260-4172-B376-D5538AF73547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152400" y="1676400"/>
            <a:ext cx="8915400" cy="4648200"/>
          </a:xfrm>
        </p:spPr>
        <p:txBody>
          <a:bodyPr numCol="1"/>
          <a:lstStyle/>
          <a:p>
            <a:pPr eaLnBrk="1" hangingPunct="1">
              <a:lnSpc>
                <a:spcPct val="80000"/>
              </a:lnSpc>
              <a:defRPr/>
            </a:pPr>
            <a:r>
              <a:rPr dirty="0" lang="en-US" sz="2800">
                <a:latin charset="0" panose="020B0609020204030204" pitchFamily="49" typeface="Consolas"/>
              </a:rPr>
              <a:t>Be careful, every character array is </a:t>
            </a:r>
            <a:r>
              <a:rPr dirty="0" lang="en-US" sz="2800">
                <a:solidFill>
                  <a:srgbClr val="0070C0"/>
                </a:solidFill>
                <a:latin charset="0" panose="020B0609020204030204" pitchFamily="49" typeface="Consolas"/>
              </a:rPr>
              <a:t>not a string, </a:t>
            </a:r>
            <a:r>
              <a:rPr dirty="0" lang="en-US" sz="2800" u="sng">
                <a:solidFill>
                  <a:srgbClr val="0070C0"/>
                </a:solidFill>
                <a:latin charset="0" panose="020B0609020204030204" pitchFamily="49" typeface="Consolas"/>
              </a:rPr>
              <a:t>however the behavior is similar</a:t>
            </a:r>
          </a:p>
          <a:p>
            <a:pPr eaLnBrk="1" hangingPunct="1">
              <a:lnSpc>
                <a:spcPct val="80000"/>
              </a:lnSpc>
              <a:defRPr/>
            </a:pPr>
            <a:endParaRPr dirty="0" lang="en-US" sz="2800" u="sng">
              <a:solidFill>
                <a:srgbClr val="0070C0"/>
              </a:solidFill>
              <a:latin charset="0" panose="020B0609020204030204" pitchFamily="49" typeface="Consolas"/>
            </a:endParaRPr>
          </a:p>
          <a:p>
            <a:pPr eaLnBrk="1" hangingPunct="1">
              <a:lnSpc>
                <a:spcPct val="80000"/>
              </a:lnSpc>
              <a:defRPr/>
            </a:pPr>
            <a:endParaRPr dirty="0" lang="en-US" sz="2800">
              <a:latin charset="0" panose="020B0609020204030204" pitchFamily="49" typeface="Consolas"/>
            </a:endParaRPr>
          </a:p>
          <a:p>
            <a:pPr eaLnBrk="1" hangingPunct="1">
              <a:lnSpc>
                <a:spcPct val="80000"/>
              </a:lnSpc>
              <a:defRPr/>
            </a:pPr>
            <a:endParaRPr dirty="0" lang="en-US">
              <a:latin charset="0" panose="020B0609020204030204" pitchFamily="49" typeface="Consolas"/>
            </a:endParaRPr>
          </a:p>
          <a:p>
            <a:pPr eaLnBrk="1" hangingPunct="1">
              <a:lnSpc>
                <a:spcPct val="80000"/>
              </a:lnSpc>
              <a:defRPr/>
            </a:pPr>
            <a:endParaRPr dirty="0" lang="en-US" sz="2800"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dirty="0" lang="en-US" sz="2800">
                <a:latin charset="0" panose="020B0609020204030204" pitchFamily="49" typeface="Consolas"/>
              </a:rPr>
              <a:t>char name[7]= {‘B’,’a’,’</a:t>
            </a:r>
            <a:r>
              <a:rPr dirty="0" err="1" lang="en-US" sz="2800">
                <a:latin charset="0" panose="020B0609020204030204" pitchFamily="49" typeface="Consolas"/>
              </a:rPr>
              <a:t>i</a:t>
            </a:r>
            <a:r>
              <a:rPr dirty="0" lang="en-US" sz="2800">
                <a:latin charset="0" panose="020B0609020204030204" pitchFamily="49" typeface="Consolas"/>
              </a:rPr>
              <a:t>’,’</a:t>
            </a:r>
            <a:r>
              <a:rPr dirty="0" err="1" lang="en-US" sz="2800">
                <a:latin charset="0" panose="020B0609020204030204" pitchFamily="49" typeface="Consolas"/>
              </a:rPr>
              <a:t>l’,’e’,’y’,’y</a:t>
            </a:r>
            <a:r>
              <a:rPr dirty="0" lang="en-US" sz="2800">
                <a:latin charset="0" panose="020B0609020204030204" pitchFamily="49" typeface="Consolas"/>
              </a:rPr>
              <a:t>’};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endParaRPr dirty="0" lang="en-US" sz="2800">
              <a:solidFill>
                <a:srgbClr val="0070C0"/>
              </a:solidFill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endParaRPr dirty="0" lang="en-US" sz="2800">
              <a:solidFill>
                <a:srgbClr val="0070C0"/>
              </a:solidFill>
              <a:latin charset="0" panose="020B0609020204030204" pitchFamily="49" typeface="Consola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20B286-AC44-41AC-B068-755AEEDB7F09}"/>
              </a:ext>
            </a:extLst>
          </p:cNvPr>
          <p:cNvGraphicFramePr>
            <a:graphicFrameLocks noGrp="1"/>
          </p:cNvGraphicFramePr>
          <p:nvPr/>
        </p:nvGraphicFramePr>
        <p:xfrm>
          <a:off x="249238" y="5010150"/>
          <a:ext cx="6095999" cy="63991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9763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B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a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err="1" lang="en-US" sz="3600"/>
                        <a:t>i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l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e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y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y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0FC4CF-525F-4285-86C9-8DF03934AF2F}"/>
              </a:ext>
            </a:extLst>
          </p:cNvPr>
          <p:cNvSpPr txBox="1">
            <a:spLocks noChangeArrowheads="1"/>
          </p:cNvSpPr>
          <p:nvPr/>
        </p:nvSpPr>
        <p:spPr>
          <a:xfrm>
            <a:off x="257175" y="5738813"/>
            <a:ext cx="60880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r>
              <a:rPr altLang="en-PK" b="1" lang="en-US" sz="3200">
                <a:solidFill>
                  <a:srgbClr val="0070C0"/>
                </a:solidFill>
              </a:rPr>
              <a:t>  0       1       2       3        4       5       6 </a:t>
            </a:r>
            <a:endParaRPr altLang="en-PK" b="1" lang="en-PK" sz="320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20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4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6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7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20483"/>
      <p:bldP grpId="0" spid="3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6">
            <a:extLst>
              <a:ext uri="{FF2B5EF4-FFF2-40B4-BE49-F238E27FC236}">
                <a16:creationId xmlns:a16="http://schemas.microsoft.com/office/drawing/2014/main" id="{1896F9E1-E749-442C-90EE-44FB6F922C32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5141913"/>
            <a:ext cx="2819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3" name="Rectangle 2">
            <a:extLst>
              <a:ext uri="{FF2B5EF4-FFF2-40B4-BE49-F238E27FC236}">
                <a16:creationId xmlns:a16="http://schemas.microsoft.com/office/drawing/2014/main" id="{EFA9BE99-BA63-4A55-B7E3-1D505F56549D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 numCol="1"/>
          <a:lstStyle/>
          <a:p>
            <a:pPr eaLnBrk="1" hangingPunct="1"/>
            <a:r>
              <a:rPr dirty="0" lang="en-US"/>
              <a:t>Character Arrays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EE2714B-EE87-4EE1-86C5-D7202A9AB6F6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152400" y="1676400"/>
            <a:ext cx="8915400" cy="4648200"/>
          </a:xfrm>
        </p:spPr>
        <p:txBody>
          <a:bodyPr numCol="1"/>
          <a:lstStyle/>
          <a:p>
            <a:pPr eaLnBrk="1" hangingPunct="1">
              <a:lnSpc>
                <a:spcPct val="80000"/>
              </a:lnSpc>
              <a:defRPr/>
            </a:pPr>
            <a:r>
              <a:rPr dirty="0" lang="en-US" sz="2800"/>
              <a:t>Character array initialized with </a:t>
            </a:r>
            <a:r>
              <a:rPr dirty="0" lang="en-US" sz="2800">
                <a:solidFill>
                  <a:srgbClr val="FF0000"/>
                </a:solidFill>
              </a:rPr>
              <a:t>string literal</a:t>
            </a:r>
          </a:p>
          <a:p>
            <a:pPr eaLnBrk="1" hangingPunct="1">
              <a:lnSpc>
                <a:spcPct val="80000"/>
              </a:lnSpc>
              <a:defRPr/>
            </a:pPr>
            <a:endParaRPr dirty="0" lang="en-US" sz="2800"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dirty="0" lang="en-US" sz="2800">
                <a:latin charset="0" panose="020B0609020204030204" pitchFamily="49" typeface="Consolas"/>
              </a:rPr>
              <a:t>char name[7]=“Bail”; </a:t>
            </a:r>
            <a:r>
              <a:rPr dirty="0" lang="en-US" sz="2000">
                <a:latin charset="0" panose="020B0609020204030204" pitchFamily="49" typeface="Consolas"/>
              </a:rPr>
              <a:t>//always stores /0 at the end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endParaRPr dirty="0" lang="en-US" sz="2800">
              <a:solidFill>
                <a:srgbClr val="0070C0"/>
              </a:solidFill>
              <a:latin charset="0" panose="020B0609020204030204" pitchFamily="49" typeface="Consola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dirty="0" lang="en-US" sz="2800"/>
              <a:t>If initializer values of a char array are </a:t>
            </a:r>
            <a:r>
              <a:rPr dirty="0" lang="en-US" sz="2800">
                <a:solidFill>
                  <a:srgbClr val="0070C0"/>
                </a:solidFill>
              </a:rPr>
              <a:t>less than array size</a:t>
            </a:r>
            <a:r>
              <a:rPr dirty="0" lang="en-US" sz="2800"/>
              <a:t>, remaining filled with </a:t>
            </a:r>
            <a:r>
              <a:rPr dirty="0" lang="en-US" sz="2800">
                <a:solidFill>
                  <a:srgbClr val="0070C0"/>
                </a:solidFill>
              </a:rPr>
              <a:t>null character – </a:t>
            </a:r>
            <a:r>
              <a:rPr dirty="0" lang="en-US" sz="2800"/>
              <a:t>can treat </a:t>
            </a:r>
            <a:r>
              <a:rPr dirty="0" lang="en-US" sz="2800">
                <a:solidFill>
                  <a:srgbClr val="0070C0"/>
                </a:solidFill>
              </a:rPr>
              <a:t>array like a string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240671-BA98-4FA2-B892-2DE28BE7D730}"/>
              </a:ext>
            </a:extLst>
          </p:cNvPr>
          <p:cNvGraphicFramePr>
            <a:graphicFrameLocks noGrp="1"/>
          </p:cNvGraphicFramePr>
          <p:nvPr/>
        </p:nvGraphicFramePr>
        <p:xfrm>
          <a:off x="249238" y="5010150"/>
          <a:ext cx="6095999" cy="63991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9763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B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a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err="1" lang="en-US" sz="3600"/>
                        <a:t>i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l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>
                          <a:solidFill>
                            <a:srgbClr val="FF0000"/>
                          </a:solidFill>
                        </a:rPr>
                        <a:t>\0</a:t>
                      </a:r>
                      <a:endParaRPr altLang="en-PK" b="1" dirty="0" lang="en-PK" sz="3600">
                        <a:solidFill>
                          <a:srgbClr val="FF0000"/>
                        </a:solidFill>
                      </a:endParaRPr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>
                          <a:solidFill>
                            <a:srgbClr val="FF0000"/>
                          </a:solidFill>
                        </a:rPr>
                        <a:t>\0</a:t>
                      </a:r>
                      <a:endParaRPr altLang="en-PK" b="1" dirty="0" lang="en-PK" sz="3600">
                        <a:solidFill>
                          <a:srgbClr val="FF0000"/>
                        </a:solidFill>
                      </a:endParaRPr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>
                          <a:solidFill>
                            <a:srgbClr val="FF0000"/>
                          </a:solidFill>
                        </a:rPr>
                        <a:t>\0</a:t>
                      </a:r>
                      <a:endParaRPr altLang="en-PK" b="1" dirty="0" lang="en-PK" sz="3600">
                        <a:solidFill>
                          <a:srgbClr val="FF0000"/>
                        </a:solidFill>
                      </a:endParaRPr>
                    </a:p>
                  </a:txBody>
                  <a:tcPr marB="45635" marT="45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440391-3429-4AD9-B95A-68D3168B996D}"/>
              </a:ext>
            </a:extLst>
          </p:cNvPr>
          <p:cNvSpPr txBox="1">
            <a:spLocks noChangeArrowheads="1"/>
          </p:cNvSpPr>
          <p:nvPr/>
        </p:nvSpPr>
        <p:spPr>
          <a:xfrm>
            <a:off x="257175" y="5738813"/>
            <a:ext cx="60880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r>
              <a:rPr altLang="en-PK" b="1" lang="en-US" sz="3200">
                <a:solidFill>
                  <a:srgbClr val="0070C0"/>
                </a:solidFill>
              </a:rPr>
              <a:t>  0       1       2       3        4       5       6 </a:t>
            </a:r>
            <a:endParaRPr altLang="en-PK" b="1" lang="en-PK" sz="320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20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20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2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20483"/>
      <p:bldP grpId="0" spid="3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6">
            <a:extLst>
              <a:ext uri="{FF2B5EF4-FFF2-40B4-BE49-F238E27FC236}">
                <a16:creationId xmlns:a16="http://schemas.microsoft.com/office/drawing/2014/main" id="{E6D3DD85-02DD-4626-B149-D5361E1FABD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5141913"/>
            <a:ext cx="2819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Rectangle 2">
            <a:extLst>
              <a:ext uri="{FF2B5EF4-FFF2-40B4-BE49-F238E27FC236}">
                <a16:creationId xmlns:a16="http://schemas.microsoft.com/office/drawing/2014/main" id="{405DEFA0-8373-468C-BE97-61FC077460A2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 numCol="1"/>
          <a:lstStyle/>
          <a:p>
            <a:pPr eaLnBrk="1" hangingPunct="1"/>
            <a:r>
              <a:rPr dirty="0" lang="en-US"/>
              <a:t>Character Arrays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044EF94-C232-4F47-9C7C-4D30348B25B9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152400" y="1676400"/>
            <a:ext cx="8915400" cy="4648200"/>
          </a:xfrm>
        </p:spPr>
        <p:txBody>
          <a:bodyPr numCol="1"/>
          <a:lstStyle/>
          <a:p>
            <a:pPr eaLnBrk="1" hangingPunct="1">
              <a:lnSpc>
                <a:spcPct val="80000"/>
              </a:lnSpc>
              <a:defRPr/>
            </a:pPr>
            <a:r>
              <a:rPr dirty="0" lang="en-US" sz="2800"/>
              <a:t>Character array initialized with </a:t>
            </a:r>
            <a:r>
              <a:rPr dirty="0" lang="en-US" sz="2800">
                <a:solidFill>
                  <a:srgbClr val="FF0000"/>
                </a:solidFill>
              </a:rPr>
              <a:t>string literal</a:t>
            </a:r>
          </a:p>
          <a:p>
            <a:pPr eaLnBrk="1" hangingPunct="1">
              <a:lnSpc>
                <a:spcPct val="80000"/>
              </a:lnSpc>
              <a:defRPr/>
            </a:pPr>
            <a:endParaRPr dirty="0" lang="en-US" sz="2800"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dirty="0" lang="en-US" sz="2800">
                <a:latin charset="0" panose="020B0609020204030204" pitchFamily="49" typeface="Consolas"/>
              </a:rPr>
              <a:t>char name[]=“Bailey”; </a:t>
            </a:r>
            <a:r>
              <a:rPr dirty="0" lang="en-US" sz="2000">
                <a:latin charset="0" panose="020B0609020204030204" pitchFamily="49" typeface="Consolas"/>
              </a:rPr>
              <a:t>//always stores /0 at the end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endParaRPr dirty="0" lang="en-US" sz="2800">
              <a:solidFill>
                <a:srgbClr val="0070C0"/>
              </a:solidFill>
              <a:latin charset="0" panose="020B0609020204030204" pitchFamily="49" typeface="Consola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dirty="0" lang="en-US" sz="2800"/>
              <a:t>Array size </a:t>
            </a:r>
            <a:r>
              <a:rPr dirty="0" lang="en-US" sz="2800">
                <a:solidFill>
                  <a:srgbClr val="FF0000"/>
                </a:solidFill>
              </a:rPr>
              <a:t>not specified</a:t>
            </a:r>
            <a:r>
              <a:rPr dirty="0" lang="en-US" sz="2800"/>
              <a:t>, char array size = number of characters in string literal + 1 (for \0)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881D487-BD25-46FE-9FFD-955723596543}"/>
              </a:ext>
            </a:extLst>
          </p:cNvPr>
          <p:cNvGraphicFramePr>
            <a:graphicFrameLocks noGrp="1"/>
          </p:cNvGraphicFramePr>
          <p:nvPr/>
        </p:nvGraphicFramePr>
        <p:xfrm>
          <a:off x="249238" y="5010150"/>
          <a:ext cx="6095999" cy="63991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9763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B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a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err="1" lang="en-US" sz="3600"/>
                        <a:t>i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l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>
                          <a:solidFill>
                            <a:schemeClr val="tx1"/>
                          </a:solidFill>
                        </a:rPr>
                        <a:t>e</a:t>
                      </a:r>
                      <a:endParaRPr altLang="en-PK" b="1" dirty="0" lang="en-PK" sz="3600">
                        <a:solidFill>
                          <a:schemeClr val="tx1"/>
                        </a:solidFill>
                      </a:endParaRPr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>
                          <a:solidFill>
                            <a:schemeClr val="tx1"/>
                          </a:solidFill>
                        </a:rPr>
                        <a:t>y</a:t>
                      </a:r>
                      <a:endParaRPr altLang="en-PK" b="1" dirty="0" lang="en-PK" sz="3600">
                        <a:solidFill>
                          <a:schemeClr val="tx1"/>
                        </a:solidFill>
                      </a:endParaRPr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>
                          <a:solidFill>
                            <a:srgbClr val="FF0000"/>
                          </a:solidFill>
                        </a:rPr>
                        <a:t>\0</a:t>
                      </a:r>
                      <a:endParaRPr altLang="en-PK" b="1" dirty="0" lang="en-PK" sz="3600">
                        <a:solidFill>
                          <a:srgbClr val="FF0000"/>
                        </a:solidFill>
                      </a:endParaRPr>
                    </a:p>
                  </a:txBody>
                  <a:tcPr marB="45635" marT="45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D533C6F-1559-4DB1-B030-36E0999334DC}"/>
              </a:ext>
            </a:extLst>
          </p:cNvPr>
          <p:cNvSpPr txBox="1">
            <a:spLocks noChangeArrowheads="1"/>
          </p:cNvSpPr>
          <p:nvPr/>
        </p:nvSpPr>
        <p:spPr>
          <a:xfrm>
            <a:off x="257175" y="5738813"/>
            <a:ext cx="60880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r>
              <a:rPr altLang="en-PK" b="1" lang="en-US" sz="3200">
                <a:solidFill>
                  <a:srgbClr val="0070C0"/>
                </a:solidFill>
              </a:rPr>
              <a:t>  0       1       2       3        4       5       6 </a:t>
            </a:r>
            <a:endParaRPr altLang="en-PK" b="1" lang="en-PK" sz="320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20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20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2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20483"/>
      <p:bldP grpId="0" spid="3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6">
            <a:extLst>
              <a:ext uri="{FF2B5EF4-FFF2-40B4-BE49-F238E27FC236}">
                <a16:creationId xmlns:a16="http://schemas.microsoft.com/office/drawing/2014/main" id="{4197F0A7-B891-4FB7-ACED-4B7E204C30D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5141913"/>
            <a:ext cx="2819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2">
            <a:extLst>
              <a:ext uri="{FF2B5EF4-FFF2-40B4-BE49-F238E27FC236}">
                <a16:creationId xmlns:a16="http://schemas.microsoft.com/office/drawing/2014/main" id="{CCF0A33A-10A7-4971-AC37-A8F32CF420FF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 numCol="1"/>
          <a:lstStyle/>
          <a:p>
            <a:pPr eaLnBrk="1" hangingPunct="1"/>
            <a:r>
              <a:rPr dirty="0" lang="en-US"/>
              <a:t>Character Arrays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E8E076B-7675-4844-84DC-9A60E4A5AEE7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152400" y="1676400"/>
            <a:ext cx="8915400" cy="4648200"/>
          </a:xfrm>
        </p:spPr>
        <p:txBody>
          <a:bodyPr numCol="1"/>
          <a:lstStyle/>
          <a:p>
            <a:pPr eaLnBrk="1" hangingPunct="1">
              <a:lnSpc>
                <a:spcPct val="80000"/>
              </a:lnSpc>
              <a:defRPr/>
            </a:pPr>
            <a:r>
              <a:rPr dirty="0" lang="en-US" sz="2800"/>
              <a:t>Be careful, every character array is </a:t>
            </a:r>
            <a:r>
              <a:rPr dirty="0" lang="en-US" sz="2800">
                <a:solidFill>
                  <a:srgbClr val="0070C0"/>
                </a:solidFill>
              </a:rPr>
              <a:t>not a string</a:t>
            </a:r>
          </a:p>
          <a:p>
            <a:pPr eaLnBrk="1" hangingPunct="1">
              <a:lnSpc>
                <a:spcPct val="80000"/>
              </a:lnSpc>
              <a:defRPr/>
            </a:pPr>
            <a:endParaRPr dirty="0" lang="en-US" sz="2800"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dirty="0" lang="en-US" sz="2800">
                <a:latin charset="0" panose="020B0609020204030204" pitchFamily="49" typeface="Consolas"/>
              </a:rPr>
              <a:t>char name[</a:t>
            </a:r>
            <a:r>
              <a:rPr dirty="0" lang="en-US" sz="2800">
                <a:solidFill>
                  <a:srgbClr val="FF0000"/>
                </a:solidFill>
                <a:latin charset="0" panose="020B0609020204030204" pitchFamily="49" typeface="Consolas"/>
              </a:rPr>
              <a:t>4</a:t>
            </a:r>
            <a:r>
              <a:rPr dirty="0" lang="en-US" sz="2800">
                <a:latin charset="0" panose="020B0609020204030204" pitchFamily="49" typeface="Consolas"/>
              </a:rPr>
              <a:t>]=“Bail”; </a:t>
            </a:r>
            <a:r>
              <a:rPr dirty="0" lang="en-US" sz="2000">
                <a:latin charset="0" panose="020B0609020204030204" pitchFamily="49" typeface="Consolas"/>
              </a:rPr>
              <a:t>//always stores /0 at the end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endParaRPr dirty="0" lang="en-US" sz="2800">
              <a:solidFill>
                <a:srgbClr val="0070C0"/>
              </a:solidFill>
              <a:latin charset="0" panose="020B0609020204030204" pitchFamily="49" typeface="Consola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dirty="0" lang="en-US" sz="2800"/>
              <a:t>Array size is 4, characters to store are also 4, </a:t>
            </a:r>
            <a:r>
              <a:rPr dirty="0" lang="en-US" sz="2800">
                <a:solidFill>
                  <a:srgbClr val="0070C0"/>
                </a:solidFill>
              </a:rPr>
              <a:t>no space for NULL character</a:t>
            </a:r>
            <a:r>
              <a:rPr dirty="0" lang="en-US" sz="2800"/>
              <a:t> – </a:t>
            </a:r>
            <a:r>
              <a:rPr dirty="0" lang="en-US" sz="2800">
                <a:solidFill>
                  <a:srgbClr val="FF0000"/>
                </a:solidFill>
              </a:rPr>
              <a:t>ERROR</a:t>
            </a:r>
            <a:r>
              <a:rPr dirty="0" lang="en-US" sz="2800"/>
              <a:t>!!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F88495F-012E-4945-ADC2-9F134C22D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2274"/>
              </p:ext>
            </p:extLst>
          </p:nvPr>
        </p:nvGraphicFramePr>
        <p:xfrm>
          <a:off x="249238" y="5010150"/>
          <a:ext cx="4354285" cy="63991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63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B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a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err="1" lang="en-US" sz="3600"/>
                        <a:t>i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l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>
                          <a:solidFill>
                            <a:srgbClr val="FF0000"/>
                          </a:solidFill>
                        </a:rPr>
                        <a:t>\0</a:t>
                      </a:r>
                      <a:endParaRPr altLang="en-PK" b="1" dirty="0" lang="en-PK" sz="3600">
                        <a:solidFill>
                          <a:srgbClr val="FF0000"/>
                        </a:solidFill>
                      </a:endParaRPr>
                    </a:p>
                  </a:txBody>
                  <a:tcPr marB="45635" marT="45635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861C49B-6BB0-4788-9CF7-AF42842EA447}"/>
              </a:ext>
            </a:extLst>
          </p:cNvPr>
          <p:cNvSpPr txBox="1">
            <a:spLocks noChangeArrowheads="1"/>
          </p:cNvSpPr>
          <p:nvPr/>
        </p:nvSpPr>
        <p:spPr>
          <a:xfrm>
            <a:off x="257175" y="5738813"/>
            <a:ext cx="60880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r>
              <a:rPr altLang="en-PK" b="1" dirty="0" lang="en-US" sz="3200">
                <a:solidFill>
                  <a:srgbClr val="0070C0"/>
                </a:solidFill>
              </a:rPr>
              <a:t>  0       1       2       3        4        </a:t>
            </a:r>
            <a:endParaRPr altLang="en-PK" b="1" dirty="0" lang="en-PK" sz="320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20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20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2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20483"/>
      <p:bldP grpId="0" spid="3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6">
            <a:extLst>
              <a:ext uri="{FF2B5EF4-FFF2-40B4-BE49-F238E27FC236}">
                <a16:creationId xmlns:a16="http://schemas.microsoft.com/office/drawing/2014/main" id="{4197F0A7-B891-4FB7-ACED-4B7E204C30D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5141913"/>
            <a:ext cx="2819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2">
            <a:extLst>
              <a:ext uri="{FF2B5EF4-FFF2-40B4-BE49-F238E27FC236}">
                <a16:creationId xmlns:a16="http://schemas.microsoft.com/office/drawing/2014/main" id="{CCF0A33A-10A7-4971-AC37-A8F32CF420FF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 numCol="1"/>
          <a:lstStyle/>
          <a:p>
            <a:pPr eaLnBrk="1" hangingPunct="1"/>
            <a:r>
              <a:rPr dirty="0" lang="en-US"/>
              <a:t>Character Arrays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E8E076B-7675-4844-84DC-9A60E4A5AEE7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152400" y="1676400"/>
            <a:ext cx="8915400" cy="4648200"/>
          </a:xfrm>
        </p:spPr>
        <p:txBody>
          <a:bodyPr numCol="1"/>
          <a:lstStyle/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dirty="0" lang="en-US" sz="2800">
                <a:latin charset="0" panose="020B0609020204030204" pitchFamily="49" typeface="Consolas"/>
              </a:rPr>
              <a:t>char name[]=“Bail”; </a:t>
            </a:r>
            <a:r>
              <a:rPr dirty="0" lang="en-US" sz="2000">
                <a:latin charset="0" panose="020B0609020204030204" pitchFamily="49" typeface="Consolas"/>
              </a:rPr>
              <a:t>//always stores /0 at the end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dirty="0" err="1" lang="en-US">
                <a:latin charset="0" panose="020B0609020204030204" pitchFamily="49" typeface="Consolas"/>
              </a:rPr>
              <a:t>cout</a:t>
            </a:r>
            <a:r>
              <a:rPr dirty="0" lang="en-US">
                <a:latin charset="0" panose="020B0609020204030204" pitchFamily="49" typeface="Consolas"/>
              </a:rPr>
              <a:t>&lt;&lt; name; </a:t>
            </a:r>
            <a:r>
              <a:rPr dirty="0" lang="en-US">
                <a:solidFill>
                  <a:srgbClr val="0070C0"/>
                </a:solidFill>
                <a:latin charset="0" panose="020B0609020204030204" pitchFamily="49" typeface="Consolas"/>
              </a:rPr>
              <a:t>//what happens now?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dirty="0" lang="en-US">
                <a:latin charset="0" panose="020B0609020204030204" pitchFamily="49" typeface="Consolas"/>
              </a:rPr>
              <a:t>//Prints</a:t>
            </a:r>
            <a:r>
              <a:rPr dirty="0" lang="en-US">
                <a:solidFill>
                  <a:srgbClr val="0070C0"/>
                </a:solidFill>
                <a:latin charset="0" panose="020B0609020204030204" pitchFamily="49" typeface="Consolas"/>
              </a:rPr>
              <a:t> </a:t>
            </a:r>
            <a:r>
              <a:rPr dirty="0" lang="en-US">
                <a:solidFill>
                  <a:srgbClr val="FF0000"/>
                </a:solidFill>
                <a:latin charset="0" panose="020B0609020204030204" pitchFamily="49" typeface="Consolas"/>
              </a:rPr>
              <a:t>Bail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endParaRPr dirty="0" lang="en-US">
              <a:solidFill>
                <a:srgbClr val="FF0000"/>
              </a:solidFill>
              <a:latin charset="0" panose="020B0609020204030204" pitchFamily="49" typeface="Consola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dirty="0" lang="en-US"/>
              <a:t>The char array is treated as a </a:t>
            </a:r>
            <a:r>
              <a:rPr dirty="0" lang="en-US">
                <a:solidFill>
                  <a:srgbClr val="FF0000"/>
                </a:solidFill>
              </a:rPr>
              <a:t>string</a:t>
            </a:r>
            <a:r>
              <a:rPr dirty="0" lang="en-US"/>
              <a:t> and </a:t>
            </a:r>
            <a:r>
              <a:rPr dirty="0" err="1" lang="en-US"/>
              <a:t>cout</a:t>
            </a:r>
            <a:r>
              <a:rPr dirty="0" lang="en-US"/>
              <a:t> prints characters from the starting address of the array till the null character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F88495F-012E-4945-ADC2-9F134C22D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74653"/>
              </p:ext>
            </p:extLst>
          </p:nvPr>
        </p:nvGraphicFramePr>
        <p:xfrm>
          <a:off x="249238" y="5010150"/>
          <a:ext cx="4354285" cy="63991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63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B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a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err="1" lang="en-US" sz="3600"/>
                        <a:t>i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l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>
                          <a:solidFill>
                            <a:schemeClr val="tx1"/>
                          </a:solidFill>
                        </a:rPr>
                        <a:t>\0</a:t>
                      </a:r>
                      <a:endParaRPr altLang="en-PK" b="1" dirty="0" lang="en-PK" sz="3600">
                        <a:solidFill>
                          <a:schemeClr val="tx1"/>
                        </a:solidFill>
                      </a:endParaRPr>
                    </a:p>
                  </a:txBody>
                  <a:tcPr marB="45635" marT="4563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861C49B-6BB0-4788-9CF7-AF42842EA447}"/>
              </a:ext>
            </a:extLst>
          </p:cNvPr>
          <p:cNvSpPr txBox="1">
            <a:spLocks noChangeArrowheads="1"/>
          </p:cNvSpPr>
          <p:nvPr/>
        </p:nvSpPr>
        <p:spPr>
          <a:xfrm>
            <a:off x="257175" y="5738813"/>
            <a:ext cx="60880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r>
              <a:rPr altLang="en-PK" b="1" dirty="0" lang="en-US" sz="3200">
                <a:solidFill>
                  <a:srgbClr val="0070C0"/>
                </a:solidFill>
              </a:rPr>
              <a:t>  0       1       2       3        4        </a:t>
            </a:r>
            <a:endParaRPr altLang="en-PK" b="1" dirty="0" lang="en-PK" sz="3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464891"/>
      </p:ext>
    </p:extLst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20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20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20483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6">
            <a:extLst>
              <a:ext uri="{FF2B5EF4-FFF2-40B4-BE49-F238E27FC236}">
                <a16:creationId xmlns:a16="http://schemas.microsoft.com/office/drawing/2014/main" id="{4197F0A7-B891-4FB7-ACED-4B7E204C30D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5141913"/>
            <a:ext cx="2819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2">
            <a:extLst>
              <a:ext uri="{FF2B5EF4-FFF2-40B4-BE49-F238E27FC236}">
                <a16:creationId xmlns:a16="http://schemas.microsoft.com/office/drawing/2014/main" id="{CCF0A33A-10A7-4971-AC37-A8F32CF420FF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 numCol="1"/>
          <a:lstStyle/>
          <a:p>
            <a:pPr eaLnBrk="1" hangingPunct="1"/>
            <a:r>
              <a:rPr dirty="0" lang="en-US"/>
              <a:t>Character Arrays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E8E076B-7675-4844-84DC-9A60E4A5AEE7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152400" y="1676400"/>
            <a:ext cx="8915400" cy="4648200"/>
          </a:xfrm>
        </p:spPr>
        <p:txBody>
          <a:bodyPr numCol="1"/>
          <a:lstStyle/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dirty="0" lang="en-US" sz="2800">
                <a:latin charset="0" panose="020B0609020204030204" pitchFamily="49" typeface="Consolas"/>
              </a:rPr>
              <a:t>char name[4] = {‘B’,’a’,’</a:t>
            </a:r>
            <a:r>
              <a:rPr dirty="0" err="1" lang="en-US" sz="2800">
                <a:latin charset="0" panose="020B0609020204030204" pitchFamily="49" typeface="Consolas"/>
              </a:rPr>
              <a:t>i</a:t>
            </a:r>
            <a:r>
              <a:rPr dirty="0" lang="en-US" sz="2800">
                <a:latin charset="0" panose="020B0609020204030204" pitchFamily="49" typeface="Consolas"/>
              </a:rPr>
              <a:t>’,’l’}; </a:t>
            </a:r>
            <a:endParaRPr dirty="0" lang="en-US" sz="2000"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dirty="0" err="1" lang="en-US">
                <a:latin charset="0" panose="020B0609020204030204" pitchFamily="49" typeface="Consolas"/>
              </a:rPr>
              <a:t>cout</a:t>
            </a:r>
            <a:r>
              <a:rPr dirty="0" lang="en-US">
                <a:latin charset="0" panose="020B0609020204030204" pitchFamily="49" typeface="Consolas"/>
              </a:rPr>
              <a:t>&lt;&lt; name; </a:t>
            </a:r>
            <a:r>
              <a:rPr dirty="0" lang="en-US">
                <a:solidFill>
                  <a:srgbClr val="0070C0"/>
                </a:solidFill>
                <a:latin charset="0" panose="020B0609020204030204" pitchFamily="49" typeface="Consolas"/>
              </a:rPr>
              <a:t>//what happens now?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dirty="0" lang="en-US">
                <a:latin charset="0" panose="020B0609020204030204" pitchFamily="49" typeface="Consolas"/>
              </a:rPr>
              <a:t>//Prints</a:t>
            </a:r>
            <a:r>
              <a:rPr dirty="0" lang="en-US">
                <a:solidFill>
                  <a:srgbClr val="0070C0"/>
                </a:solidFill>
                <a:latin charset="0" panose="020B0609020204030204" pitchFamily="49" typeface="Consolas"/>
              </a:rPr>
              <a:t> </a:t>
            </a:r>
            <a:r>
              <a:rPr dirty="0" lang="en-US">
                <a:solidFill>
                  <a:srgbClr val="FF0000"/>
                </a:solidFill>
                <a:latin charset="0" panose="020B0609020204030204" pitchFamily="49" typeface="Consolas"/>
              </a:rPr>
              <a:t>Bail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endParaRPr dirty="0" lang="en-US">
              <a:solidFill>
                <a:srgbClr val="FF0000"/>
              </a:solidFill>
              <a:latin charset="0" panose="020B0609020204030204" pitchFamily="49" typeface="Consola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dirty="0" lang="en-US"/>
              <a:t>The char array is treated as a </a:t>
            </a:r>
            <a:r>
              <a:rPr dirty="0" lang="en-US">
                <a:solidFill>
                  <a:srgbClr val="FF0000"/>
                </a:solidFill>
              </a:rPr>
              <a:t>string</a:t>
            </a:r>
            <a:r>
              <a:rPr dirty="0" lang="en-US"/>
              <a:t> and </a:t>
            </a:r>
            <a:r>
              <a:rPr dirty="0" err="1" lang="en-US"/>
              <a:t>cout</a:t>
            </a:r>
            <a:r>
              <a:rPr dirty="0" lang="en-US"/>
              <a:t> prints characters from the starting address of the array till the end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F88495F-012E-4945-ADC2-9F134C22D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23322"/>
              </p:ext>
            </p:extLst>
          </p:nvPr>
        </p:nvGraphicFramePr>
        <p:xfrm>
          <a:off x="249238" y="5010150"/>
          <a:ext cx="3483428" cy="63991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763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B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a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err="1" lang="en-US" sz="3600"/>
                        <a:t>i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l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861C49B-6BB0-4788-9CF7-AF42842EA447}"/>
              </a:ext>
            </a:extLst>
          </p:cNvPr>
          <p:cNvSpPr txBox="1">
            <a:spLocks noChangeArrowheads="1"/>
          </p:cNvSpPr>
          <p:nvPr/>
        </p:nvSpPr>
        <p:spPr>
          <a:xfrm>
            <a:off x="257175" y="5738813"/>
            <a:ext cx="60880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r>
              <a:rPr altLang="en-PK" b="1" dirty="0" lang="en-US" sz="3200">
                <a:solidFill>
                  <a:srgbClr val="0070C0"/>
                </a:solidFill>
              </a:rPr>
              <a:t>  0       1       2       3                </a:t>
            </a:r>
            <a:endParaRPr altLang="en-PK" b="1" dirty="0" lang="en-PK" sz="3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41176"/>
      </p:ext>
    </p:extLst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20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20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2048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6">
            <a:extLst>
              <a:ext uri="{FF2B5EF4-FFF2-40B4-BE49-F238E27FC236}">
                <a16:creationId xmlns:a16="http://schemas.microsoft.com/office/drawing/2014/main" id="{4197F0A7-B891-4FB7-ACED-4B7E204C30D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5141913"/>
            <a:ext cx="2819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2">
            <a:extLst>
              <a:ext uri="{FF2B5EF4-FFF2-40B4-BE49-F238E27FC236}">
                <a16:creationId xmlns:a16="http://schemas.microsoft.com/office/drawing/2014/main" id="{CCF0A33A-10A7-4971-AC37-A8F32CF420FF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 numCol="1"/>
          <a:lstStyle/>
          <a:p>
            <a:pPr eaLnBrk="1" hangingPunct="1"/>
            <a:r>
              <a:rPr dirty="0" lang="en-US"/>
              <a:t>Character Arrays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E8E076B-7675-4844-84DC-9A60E4A5AEE7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152400" y="1676400"/>
            <a:ext cx="8915400" cy="4648200"/>
          </a:xfrm>
        </p:spPr>
        <p:txBody>
          <a:bodyPr numCol="1"/>
          <a:lstStyle/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dirty="0" lang="en-US" sz="2800">
                <a:latin charset="0" panose="020B0609020204030204" pitchFamily="49" typeface="Consolas"/>
              </a:rPr>
              <a:t>char name[4] = {‘B’,’a’,’</a:t>
            </a:r>
            <a:r>
              <a:rPr dirty="0" err="1" lang="en-US" sz="2800">
                <a:latin charset="0" panose="020B0609020204030204" pitchFamily="49" typeface="Consolas"/>
              </a:rPr>
              <a:t>i</a:t>
            </a:r>
            <a:r>
              <a:rPr dirty="0" lang="en-US" sz="2800">
                <a:latin charset="0" panose="020B0609020204030204" pitchFamily="49" typeface="Consolas"/>
              </a:rPr>
              <a:t>’,’l’}; </a:t>
            </a:r>
            <a:endParaRPr dirty="0" lang="en-US" sz="2000"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dirty="0" err="1" lang="en-US">
                <a:latin charset="0" panose="020B0609020204030204" pitchFamily="49" typeface="Consolas"/>
              </a:rPr>
              <a:t>cout</a:t>
            </a:r>
            <a:r>
              <a:rPr dirty="0" lang="en-US">
                <a:latin charset="0" panose="020B0609020204030204" pitchFamily="49" typeface="Consolas"/>
              </a:rPr>
              <a:t>&lt;&lt; (name+1); </a:t>
            </a:r>
            <a:r>
              <a:rPr dirty="0" lang="en-US">
                <a:solidFill>
                  <a:srgbClr val="0070C0"/>
                </a:solidFill>
                <a:latin charset="0" panose="020B0609020204030204" pitchFamily="49" typeface="Consolas"/>
              </a:rPr>
              <a:t>//what happens now?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dirty="0" lang="en-US">
                <a:latin charset="0" panose="020B0609020204030204" pitchFamily="49" typeface="Consolas"/>
              </a:rPr>
              <a:t>//Prints</a:t>
            </a:r>
            <a:r>
              <a:rPr dirty="0" lang="en-US">
                <a:solidFill>
                  <a:srgbClr val="0070C0"/>
                </a:solidFill>
                <a:latin charset="0" panose="020B0609020204030204" pitchFamily="49" typeface="Consolas"/>
              </a:rPr>
              <a:t> </a:t>
            </a:r>
            <a:r>
              <a:rPr dirty="0" lang="en-US">
                <a:solidFill>
                  <a:srgbClr val="FF0000"/>
                </a:solidFill>
                <a:latin charset="0" panose="020B0609020204030204" pitchFamily="49" typeface="Consolas"/>
              </a:rPr>
              <a:t>ail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endParaRPr dirty="0" lang="en-US">
              <a:solidFill>
                <a:srgbClr val="FF0000"/>
              </a:solidFill>
              <a:latin charset="0" panose="020B0609020204030204" pitchFamily="49" typeface="Consola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dirty="0" lang="en-US"/>
              <a:t>The char array is treated as a </a:t>
            </a:r>
            <a:r>
              <a:rPr dirty="0" lang="en-US">
                <a:solidFill>
                  <a:srgbClr val="FF0000"/>
                </a:solidFill>
              </a:rPr>
              <a:t>string</a:t>
            </a:r>
            <a:r>
              <a:rPr dirty="0" lang="en-US"/>
              <a:t> and </a:t>
            </a:r>
            <a:r>
              <a:rPr dirty="0" err="1" lang="en-US"/>
              <a:t>cout</a:t>
            </a:r>
            <a:r>
              <a:rPr dirty="0" lang="en-US"/>
              <a:t> prints characters from the starting address till the end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F88495F-012E-4945-ADC2-9F134C22D60B}"/>
              </a:ext>
            </a:extLst>
          </p:cNvPr>
          <p:cNvGraphicFramePr>
            <a:graphicFrameLocks noGrp="1"/>
          </p:cNvGraphicFramePr>
          <p:nvPr/>
        </p:nvGraphicFramePr>
        <p:xfrm>
          <a:off x="249238" y="5010150"/>
          <a:ext cx="3483428" cy="63991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763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B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a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err="1" lang="en-US" sz="3600"/>
                        <a:t>i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l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861C49B-6BB0-4788-9CF7-AF42842EA447}"/>
              </a:ext>
            </a:extLst>
          </p:cNvPr>
          <p:cNvSpPr txBox="1">
            <a:spLocks noChangeArrowheads="1"/>
          </p:cNvSpPr>
          <p:nvPr/>
        </p:nvSpPr>
        <p:spPr>
          <a:xfrm>
            <a:off x="257175" y="5738813"/>
            <a:ext cx="60880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r>
              <a:rPr altLang="en-PK" b="1" dirty="0" lang="en-US" sz="3200">
                <a:solidFill>
                  <a:srgbClr val="0070C0"/>
                </a:solidFill>
              </a:rPr>
              <a:t>  0       1       2       3                </a:t>
            </a:r>
            <a:endParaRPr altLang="en-PK" b="1" dirty="0" lang="en-PK" sz="3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476479"/>
      </p:ext>
    </p:extLst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20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20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20483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6">
            <a:extLst>
              <a:ext uri="{FF2B5EF4-FFF2-40B4-BE49-F238E27FC236}">
                <a16:creationId xmlns:a16="http://schemas.microsoft.com/office/drawing/2014/main" id="{4197F0A7-B891-4FB7-ACED-4B7E204C30D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5141913"/>
            <a:ext cx="2819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2">
            <a:extLst>
              <a:ext uri="{FF2B5EF4-FFF2-40B4-BE49-F238E27FC236}">
                <a16:creationId xmlns:a16="http://schemas.microsoft.com/office/drawing/2014/main" id="{CCF0A33A-10A7-4971-AC37-A8F32CF420FF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 numCol="1"/>
          <a:lstStyle/>
          <a:p>
            <a:pPr eaLnBrk="1" hangingPunct="1"/>
            <a:r>
              <a:rPr dirty="0" lang="en-US"/>
              <a:t>Character Arrays and Char Pointer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E8E076B-7675-4844-84DC-9A60E4A5AEE7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152400" y="1676400"/>
            <a:ext cx="8915400" cy="4648200"/>
          </a:xfrm>
        </p:spPr>
        <p:txBody>
          <a:bodyPr numCol="1"/>
          <a:lstStyle/>
          <a:p>
            <a:pPr indent="0" marL="0">
              <a:buNone/>
            </a:pPr>
            <a:r>
              <a:rPr altLang="en-PK" dirty="0" lang="en-PK"/>
              <a:t>	</a:t>
            </a:r>
            <a:r>
              <a:rPr altLang="en-PK" b="1" dirty="0" lang="en-PK">
                <a:latin charset="0" panose="02070309020205020404" pitchFamily="49" typeface="Courier New"/>
                <a:cs charset="0" panose="02070309020205020404" pitchFamily="49" typeface="Courier New"/>
              </a:rPr>
              <a:t>char </a:t>
            </a:r>
            <a:r>
              <a:rPr altLang="en-PK" b="1" dirty="0" err="1" lang="en-PK">
                <a:latin charset="0" panose="02070309020205020404" pitchFamily="49" typeface="Courier New"/>
                <a:cs charset="0" panose="02070309020205020404" pitchFamily="49" typeface="Courier New"/>
              </a:rPr>
              <a:t>arr</a:t>
            </a:r>
            <a:r>
              <a:rPr altLang="en-PK" b="1" dirty="0" lang="en-PK">
                <a:latin charset="0" panose="02070309020205020404" pitchFamily="49" typeface="Courier New"/>
                <a:cs charset="0" panose="02070309020205020404" pitchFamily="49" typeface="Courier New"/>
              </a:rPr>
              <a:t>[] = "****";</a:t>
            </a:r>
          </a:p>
          <a:p>
            <a:pPr indent="0" marL="0">
              <a:buNone/>
            </a:pPr>
            <a:r>
              <a:rPr altLang="en-PK" b="1" dirty="0" lang="en-PK">
                <a:latin charset="0" panose="02070309020205020404" pitchFamily="49" typeface="Courier New"/>
                <a:cs charset="0" panose="02070309020205020404" pitchFamily="49" typeface="Courier New"/>
              </a:rPr>
              <a:t>	int </a:t>
            </a:r>
            <a:r>
              <a:rPr altLang="en-PK" b="1" dirty="0" err="1" lang="en-PK">
                <a:latin charset="0" panose="02070309020205020404" pitchFamily="49" typeface="Courier New"/>
                <a:cs charset="0" panose="02070309020205020404" pitchFamily="49" typeface="Courier New"/>
              </a:rPr>
              <a:t>i</a:t>
            </a:r>
            <a:r>
              <a:rPr altLang="en-PK" b="1" dirty="0" lang="en-PK">
                <a:latin charset="0" panose="02070309020205020404" pitchFamily="49" typeface="Courier New"/>
                <a:cs charset="0" panose="02070309020205020404" pitchFamily="49" typeface="Courier New"/>
              </a:rPr>
              <a:t> = 1;</a:t>
            </a:r>
          </a:p>
          <a:p>
            <a:pPr indent="0" marL="0">
              <a:buNone/>
            </a:pPr>
            <a:r>
              <a:rPr altLang="en-PK" b="1" dirty="0" lang="en-PK">
                <a:latin charset="0" panose="02070309020205020404" pitchFamily="49" typeface="Courier New"/>
                <a:cs charset="0" panose="02070309020205020404" pitchFamily="49" typeface="Courier New"/>
              </a:rPr>
              <a:t>	for (; </a:t>
            </a:r>
            <a:r>
              <a:rPr altLang="en-PK" b="1" dirty="0" err="1" lang="en-PK">
                <a:latin charset="0" panose="02070309020205020404" pitchFamily="49" typeface="Courier New"/>
                <a:cs charset="0" panose="02070309020205020404" pitchFamily="49" typeface="Courier New"/>
              </a:rPr>
              <a:t>i</a:t>
            </a:r>
            <a:r>
              <a:rPr altLang="en-PK" b="1" dirty="0" lang="en-PK">
                <a:latin charset="0" panose="02070309020205020404" pitchFamily="49" typeface="Courier New"/>
                <a:cs charset="0" panose="02070309020205020404" pitchFamily="49" typeface="Courier New"/>
              </a:rPr>
              <a:t> &lt; 3; </a:t>
            </a:r>
            <a:r>
              <a:rPr altLang="en-PK" b="1" dirty="0" err="1" lang="en-PK">
                <a:latin charset="0" panose="02070309020205020404" pitchFamily="49" typeface="Courier New"/>
                <a:cs charset="0" panose="02070309020205020404" pitchFamily="49" typeface="Courier New"/>
              </a:rPr>
              <a:t>i</a:t>
            </a:r>
            <a:r>
              <a:rPr altLang="en-PK" b="1" dirty="0" lang="en-PK">
                <a:latin charset="0" panose="02070309020205020404" pitchFamily="49" typeface="Courier New"/>
                <a:cs charset="0" panose="02070309020205020404" pitchFamily="49" typeface="Courier New"/>
              </a:rPr>
              <a:t>++) {</a:t>
            </a:r>
          </a:p>
          <a:p>
            <a:pPr indent="0" marL="0">
              <a:buNone/>
            </a:pPr>
            <a:r>
              <a:rPr altLang="en-PK" b="1" dirty="0" lang="en-PK">
                <a:latin charset="0" panose="02070309020205020404" pitchFamily="49" typeface="Courier New"/>
                <a:cs charset="0" panose="02070309020205020404" pitchFamily="49" typeface="Courier New"/>
              </a:rPr>
              <a:t>		</a:t>
            </a:r>
            <a:r>
              <a:rPr altLang="en-PK" b="1" dirty="0" err="1" lang="en-PK">
                <a:latin charset="0" panose="02070309020205020404" pitchFamily="49" typeface="Courier New"/>
                <a:cs charset="0" panose="02070309020205020404" pitchFamily="49" typeface="Courier New"/>
              </a:rPr>
              <a:t>cout</a:t>
            </a:r>
            <a:r>
              <a:rPr altLang="en-PK" b="1" dirty="0" lang="en-PK">
                <a:latin charset="0" panose="02070309020205020404" pitchFamily="49" typeface="Courier New"/>
                <a:cs charset="0" panose="02070309020205020404" pitchFamily="49" typeface="Courier New"/>
              </a:rPr>
              <a:t> &lt;&lt; (</a:t>
            </a:r>
            <a:r>
              <a:rPr altLang="en-PK" b="1" dirty="0" err="1" lang="en-PK">
                <a:latin charset="0" panose="02070309020205020404" pitchFamily="49" typeface="Courier New"/>
                <a:cs charset="0" panose="02070309020205020404" pitchFamily="49" typeface="Courier New"/>
              </a:rPr>
              <a:t>arr+i</a:t>
            </a:r>
            <a:r>
              <a:rPr altLang="en-PK" b="1" dirty="0" lang="en-PK">
                <a:latin charset="0" panose="02070309020205020404" pitchFamily="49" typeface="Courier New"/>
                <a:cs charset="0" panose="02070309020205020404" pitchFamily="49" typeface="Courier New"/>
              </a:rPr>
              <a:t>) &lt;&lt; </a:t>
            </a:r>
            <a:r>
              <a:rPr altLang="en-PK" b="1" dirty="0" err="1" lang="en-PK">
                <a:latin charset="0" panose="02070309020205020404" pitchFamily="49" typeface="Courier New"/>
                <a:cs charset="0" panose="02070309020205020404" pitchFamily="49" typeface="Courier New"/>
              </a:rPr>
              <a:t>endl</a:t>
            </a:r>
            <a:r>
              <a:rPr altLang="en-PK" b="1" dirty="0" lang="en-PK">
                <a:latin charset="0" panose="02070309020205020404" pitchFamily="49" typeface="Courier New"/>
                <a:cs charset="0" panose="02070309020205020404" pitchFamily="49" typeface="Courier New"/>
              </a:rPr>
              <a:t>;</a:t>
            </a:r>
          </a:p>
          <a:p>
            <a:pPr indent="0" marL="0">
              <a:buNone/>
            </a:pPr>
            <a:r>
              <a:rPr altLang="en-PK" b="1" dirty="0" lang="en-PK">
                <a:latin charset="0" panose="02070309020205020404" pitchFamily="49" typeface="Courier New"/>
                <a:cs charset="0" panose="02070309020205020404" pitchFamily="49" typeface="Courier New"/>
              </a:rPr>
              <a:t>		</a:t>
            </a:r>
          </a:p>
          <a:p>
            <a:pPr indent="0" marL="0">
              <a:buNone/>
            </a:pPr>
            <a:r>
              <a:rPr altLang="en-PK" b="1" dirty="0" lang="en-PK">
                <a:latin charset="0" panose="02070309020205020404" pitchFamily="49" typeface="Courier New"/>
                <a:cs charset="0" panose="02070309020205020404" pitchFamily="49" typeface="Courier New"/>
              </a:rPr>
              <a:t>	}</a:t>
            </a:r>
          </a:p>
          <a:p>
            <a:pPr indent="0" marL="0">
              <a:buNone/>
            </a:pPr>
            <a:r>
              <a:rPr altLang="en-PK" b="1" dirty="0" lang="en-PK">
                <a:latin charset="0" panose="02070309020205020404" pitchFamily="49" typeface="Courier New"/>
                <a:cs charset="0" panose="02070309020205020404" pitchFamily="49" typeface="Courier New"/>
              </a:rPr>
              <a:t>	for (; </a:t>
            </a:r>
            <a:r>
              <a:rPr altLang="en-PK" b="1" dirty="0" err="1" lang="en-PK">
                <a:latin charset="0" panose="02070309020205020404" pitchFamily="49" typeface="Courier New"/>
                <a:cs charset="0" panose="02070309020205020404" pitchFamily="49" typeface="Courier New"/>
              </a:rPr>
              <a:t>i</a:t>
            </a:r>
            <a:r>
              <a:rPr altLang="en-PK" b="1" dirty="0" lang="en-PK">
                <a:latin charset="0" panose="02070309020205020404" pitchFamily="49" typeface="Courier New"/>
                <a:cs charset="0" panose="02070309020205020404" pitchFamily="49" typeface="Courier New"/>
              </a:rPr>
              <a:t> &gt;= 1; </a:t>
            </a:r>
            <a:r>
              <a:rPr altLang="en-PK" b="1" dirty="0" err="1" lang="en-PK">
                <a:latin charset="0" panose="02070309020205020404" pitchFamily="49" typeface="Courier New"/>
                <a:cs charset="0" panose="02070309020205020404" pitchFamily="49" typeface="Courier New"/>
              </a:rPr>
              <a:t>i</a:t>
            </a:r>
            <a:r>
              <a:rPr altLang="en-PK" b="1" dirty="0" lang="en-PK">
                <a:latin charset="0" panose="02070309020205020404" pitchFamily="49" typeface="Courier New"/>
                <a:cs charset="0" panose="02070309020205020404" pitchFamily="49" typeface="Courier New"/>
              </a:rPr>
              <a:t>--) {</a:t>
            </a:r>
          </a:p>
          <a:p>
            <a:pPr indent="0" marL="0">
              <a:buNone/>
            </a:pPr>
            <a:r>
              <a:rPr altLang="en-PK" b="1" dirty="0" lang="en-PK">
                <a:latin charset="0" panose="02070309020205020404" pitchFamily="49" typeface="Courier New"/>
                <a:cs charset="0" panose="02070309020205020404" pitchFamily="49" typeface="Courier New"/>
              </a:rPr>
              <a:t>		</a:t>
            </a:r>
            <a:r>
              <a:rPr altLang="en-PK" b="1" dirty="0" err="1" lang="en-PK">
                <a:latin charset="0" panose="02070309020205020404" pitchFamily="49" typeface="Courier New"/>
                <a:cs charset="0" panose="02070309020205020404" pitchFamily="49" typeface="Courier New"/>
              </a:rPr>
              <a:t>cout</a:t>
            </a:r>
            <a:r>
              <a:rPr altLang="en-PK" b="1" dirty="0" lang="en-PK">
                <a:latin charset="0" panose="02070309020205020404" pitchFamily="49" typeface="Courier New"/>
                <a:cs charset="0" panose="02070309020205020404" pitchFamily="49" typeface="Courier New"/>
              </a:rPr>
              <a:t> &lt;&lt; (</a:t>
            </a:r>
            <a:r>
              <a:rPr altLang="en-PK" b="1" dirty="0" err="1" lang="en-PK">
                <a:latin charset="0" panose="02070309020205020404" pitchFamily="49" typeface="Courier New"/>
                <a:cs charset="0" panose="02070309020205020404" pitchFamily="49" typeface="Courier New"/>
              </a:rPr>
              <a:t>arr</a:t>
            </a:r>
            <a:r>
              <a:rPr altLang="en-PK" b="1" dirty="0" lang="en-PK">
                <a:latin charset="0" panose="02070309020205020404" pitchFamily="49" typeface="Courier New"/>
                <a:cs charset="0" panose="02070309020205020404" pitchFamily="49" typeface="Courier New"/>
              </a:rPr>
              <a:t> + </a:t>
            </a:r>
            <a:r>
              <a:rPr altLang="en-PK" b="1" dirty="0" err="1" lang="en-PK">
                <a:latin charset="0" panose="02070309020205020404" pitchFamily="49" typeface="Courier New"/>
                <a:cs charset="0" panose="02070309020205020404" pitchFamily="49" typeface="Courier New"/>
              </a:rPr>
              <a:t>i</a:t>
            </a:r>
            <a:r>
              <a:rPr altLang="en-PK" b="1" dirty="0" lang="en-PK">
                <a:latin charset="0" panose="02070309020205020404" pitchFamily="49" typeface="Courier New"/>
                <a:cs charset="0" panose="02070309020205020404" pitchFamily="49" typeface="Courier New"/>
              </a:rPr>
              <a:t>) &lt;&lt; </a:t>
            </a:r>
            <a:r>
              <a:rPr altLang="en-PK" b="1" dirty="0" err="1" lang="en-PK">
                <a:latin charset="0" panose="02070309020205020404" pitchFamily="49" typeface="Courier New"/>
                <a:cs charset="0" panose="02070309020205020404" pitchFamily="49" typeface="Courier New"/>
              </a:rPr>
              <a:t>endl</a:t>
            </a:r>
            <a:r>
              <a:rPr altLang="en-PK" b="1" dirty="0" lang="en-PK">
                <a:latin charset="0" panose="02070309020205020404" pitchFamily="49" typeface="Courier New"/>
                <a:cs charset="0" panose="02070309020205020404" pitchFamily="49" typeface="Courier New"/>
              </a:rPr>
              <a:t>;</a:t>
            </a:r>
          </a:p>
          <a:p>
            <a:pPr indent="0" marL="0">
              <a:buNone/>
            </a:pPr>
            <a:r>
              <a:rPr altLang="en-PK" b="1" dirty="0" lang="en-PK">
                <a:latin charset="0" panose="02070309020205020404" pitchFamily="49" typeface="Courier New"/>
                <a:cs charset="0" panose="02070309020205020404" pitchFamily="49" typeface="Courier New"/>
              </a:rPr>
              <a:t> </a:t>
            </a:r>
          </a:p>
          <a:p>
            <a:pPr indent="0" marL="0">
              <a:buNone/>
            </a:pPr>
            <a:r>
              <a:rPr altLang="en-PK" b="1" dirty="0" lang="en-PK">
                <a:latin charset="0" panose="02070309020205020404" pitchFamily="49" typeface="Courier New"/>
                <a:cs charset="0" panose="02070309020205020404" pitchFamily="49" typeface="Courier New"/>
              </a:rPr>
              <a:t>	}</a:t>
            </a:r>
          </a:p>
          <a:p>
            <a:pPr indent="0" marL="0">
              <a:buNone/>
            </a:pP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383EE-5E09-4311-8C5F-B9A31167490B}"/>
              </a:ext>
            </a:extLst>
          </p:cNvPr>
          <p:cNvSpPr txBox="1"/>
          <p:nvPr/>
        </p:nvSpPr>
        <p:spPr>
          <a:xfrm>
            <a:off x="6780872" y="710045"/>
            <a:ext cx="2592656" cy="296491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just" marL="914400">
              <a:spcAft>
                <a:spcPts val="800"/>
              </a:spcAft>
            </a:pPr>
            <a:r>
              <a:rPr b="1" dirty="0" lang="en-US" sz="3200">
                <a:solidFill>
                  <a:srgbClr val="FF0000"/>
                </a:solidFill>
                <a:effectLst/>
                <a:latin typeface="+mn-lt"/>
                <a:ea charset="0" panose="020F0502020204030204" pitchFamily="34" typeface="Calibri"/>
                <a:cs charset="0" panose="02070309020205020404" pitchFamily="49" typeface="Courier New"/>
              </a:rPr>
              <a:t>* * *</a:t>
            </a:r>
            <a:endParaRPr altLang="en-PK" b="1" dirty="0" lang="en-PK" sz="3200">
              <a:effectLst/>
              <a:latin typeface="+mn-lt"/>
              <a:ea charset="0" panose="020F0502020204030204" pitchFamily="34" typeface="Calibri"/>
              <a:cs charset="0" panose="02070309020205020404" pitchFamily="49" typeface="Courier New"/>
            </a:endParaRPr>
          </a:p>
          <a:p>
            <a:pPr algn="just" marL="914400">
              <a:spcAft>
                <a:spcPts val="800"/>
              </a:spcAft>
            </a:pPr>
            <a:r>
              <a:rPr b="1" dirty="0" lang="en-US" sz="3200">
                <a:solidFill>
                  <a:srgbClr val="FF0000"/>
                </a:solidFill>
                <a:effectLst/>
                <a:latin typeface="+mn-lt"/>
                <a:ea charset="0" panose="020F0502020204030204" pitchFamily="34" typeface="Calibri"/>
                <a:cs charset="0" panose="02070309020205020404" pitchFamily="49" typeface="Courier New"/>
              </a:rPr>
              <a:t>* *</a:t>
            </a:r>
            <a:endParaRPr altLang="en-PK" b="1" dirty="0" lang="en-PK" sz="3200">
              <a:effectLst/>
              <a:latin typeface="+mn-lt"/>
              <a:ea charset="0" panose="020F0502020204030204" pitchFamily="34" typeface="Calibri"/>
              <a:cs charset="0" panose="02070309020205020404" pitchFamily="49" typeface="Courier New"/>
            </a:endParaRPr>
          </a:p>
          <a:p>
            <a:pPr algn="just" marL="914400">
              <a:spcAft>
                <a:spcPts val="800"/>
              </a:spcAft>
            </a:pPr>
            <a:r>
              <a:rPr b="1" dirty="0" lang="en-US" sz="3200">
                <a:solidFill>
                  <a:srgbClr val="FF0000"/>
                </a:solidFill>
                <a:effectLst/>
                <a:latin typeface="+mn-lt"/>
                <a:ea charset="0" panose="020F0502020204030204" pitchFamily="34" typeface="Calibri"/>
                <a:cs charset="0" panose="02070309020205020404" pitchFamily="49" typeface="Courier New"/>
              </a:rPr>
              <a:t>*</a:t>
            </a:r>
            <a:endParaRPr altLang="en-PK" b="1" dirty="0" lang="en-PK" sz="3200">
              <a:effectLst/>
              <a:latin typeface="+mn-lt"/>
              <a:ea charset="0" panose="020F0502020204030204" pitchFamily="34" typeface="Calibri"/>
              <a:cs charset="0" panose="02070309020205020404" pitchFamily="49" typeface="Courier New"/>
            </a:endParaRPr>
          </a:p>
          <a:p>
            <a:pPr algn="just" marL="914400">
              <a:spcAft>
                <a:spcPts val="800"/>
              </a:spcAft>
            </a:pPr>
            <a:r>
              <a:rPr b="1" dirty="0" lang="en-US" sz="3200">
                <a:solidFill>
                  <a:srgbClr val="FF0000"/>
                </a:solidFill>
                <a:effectLst/>
                <a:latin typeface="+mn-lt"/>
                <a:ea charset="0" panose="020F0502020204030204" pitchFamily="34" typeface="Calibri"/>
                <a:cs charset="0" panose="02070309020205020404" pitchFamily="49" typeface="Courier New"/>
              </a:rPr>
              <a:t>* *</a:t>
            </a:r>
            <a:endParaRPr altLang="en-PK" b="1" dirty="0" lang="en-PK" sz="3200">
              <a:effectLst/>
              <a:latin typeface="+mn-lt"/>
              <a:ea charset="0" panose="020F0502020204030204" pitchFamily="34" typeface="Calibri"/>
              <a:cs charset="0" panose="02070309020205020404" pitchFamily="49" typeface="Courier New"/>
            </a:endParaRPr>
          </a:p>
          <a:p>
            <a:r>
              <a:rPr b="1" dirty="0" lang="en-US" sz="3200">
                <a:solidFill>
                  <a:srgbClr val="FF0000"/>
                </a:solidFill>
                <a:effectLst/>
                <a:latin typeface="+mn-lt"/>
                <a:ea charset="0" panose="020F0502020204030204" pitchFamily="34" typeface="Calibri"/>
                <a:cs charset="0" panose="02070309020205020404" pitchFamily="49" typeface="Courier New"/>
              </a:rPr>
              <a:t>         * * *</a:t>
            </a:r>
            <a:endParaRPr altLang="en-PK" b="1" dirty="0" lang="en-PK" sz="3600">
              <a:latin typeface="+mn-lt"/>
              <a:cs charset="0" panose="02070309020205020404" pitchFamily="49"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6923075"/>
      </p:ext>
    </p:extLst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4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6">
            <a:extLst>
              <a:ext uri="{FF2B5EF4-FFF2-40B4-BE49-F238E27FC236}">
                <a16:creationId xmlns:a16="http://schemas.microsoft.com/office/drawing/2014/main" id="{4197F0A7-B891-4FB7-ACED-4B7E204C30D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5141913"/>
            <a:ext cx="2819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2">
            <a:extLst>
              <a:ext uri="{FF2B5EF4-FFF2-40B4-BE49-F238E27FC236}">
                <a16:creationId xmlns:a16="http://schemas.microsoft.com/office/drawing/2014/main" id="{CCF0A33A-10A7-4971-AC37-A8F32CF420FF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 numCol="1"/>
          <a:lstStyle/>
          <a:p>
            <a:pPr eaLnBrk="1" hangingPunct="1"/>
            <a:r>
              <a:rPr dirty="0" lang="en-US"/>
              <a:t>Character Arrays and Char Pointer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E8E076B-7675-4844-84DC-9A60E4A5AEE7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152400" y="1676400"/>
            <a:ext cx="8915400" cy="4648200"/>
          </a:xfrm>
        </p:spPr>
        <p:txBody>
          <a:bodyPr numCol="1"/>
          <a:lstStyle/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dirty="0" lang="en-US" sz="2800">
                <a:latin charset="0" panose="020B0609020204030204" pitchFamily="49" typeface="Consolas"/>
              </a:rPr>
              <a:t>char name[]=“Bail”; </a:t>
            </a:r>
            <a:r>
              <a:rPr dirty="0" lang="en-US" sz="2000">
                <a:latin charset="0" panose="020B0609020204030204" pitchFamily="49" typeface="Consolas"/>
              </a:rPr>
              <a:t>//always stores /0 at the end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dirty="0" lang="en-US">
                <a:solidFill>
                  <a:srgbClr val="0070C0"/>
                </a:solidFill>
                <a:latin charset="0" panose="020B0609020204030204" pitchFamily="49" typeface="Consolas"/>
              </a:rPr>
              <a:t>char *</a:t>
            </a:r>
            <a:r>
              <a:rPr dirty="0" err="1" lang="en-US">
                <a:solidFill>
                  <a:srgbClr val="0070C0"/>
                </a:solidFill>
                <a:latin charset="0" panose="020B0609020204030204" pitchFamily="49" typeface="Consolas"/>
              </a:rPr>
              <a:t>ptr</a:t>
            </a:r>
            <a:r>
              <a:rPr dirty="0" lang="en-US">
                <a:solidFill>
                  <a:srgbClr val="0070C0"/>
                </a:solidFill>
                <a:latin charset="0" panose="020B0609020204030204" pitchFamily="49" typeface="Consolas"/>
              </a:rPr>
              <a:t> </a:t>
            </a:r>
            <a:r>
              <a:rPr dirty="0" lang="en-US">
                <a:latin charset="0" panose="020B0609020204030204" pitchFamily="49" typeface="Consolas"/>
              </a:rPr>
              <a:t>= name;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dirty="0" err="1" lang="en-US">
                <a:latin charset="0" panose="020B0609020204030204" pitchFamily="49" typeface="Consolas"/>
              </a:rPr>
              <a:t>cout</a:t>
            </a:r>
            <a:r>
              <a:rPr dirty="0" lang="en-US">
                <a:latin charset="0" panose="020B0609020204030204" pitchFamily="49" typeface="Consolas"/>
              </a:rPr>
              <a:t>&lt;&lt; </a:t>
            </a:r>
            <a:r>
              <a:rPr dirty="0" err="1" lang="en-US">
                <a:latin charset="0" panose="020B0609020204030204" pitchFamily="49" typeface="Consolas"/>
              </a:rPr>
              <a:t>ptr</a:t>
            </a:r>
            <a:r>
              <a:rPr dirty="0" lang="en-US">
                <a:latin charset="0" panose="020B0609020204030204" pitchFamily="49" typeface="Consolas"/>
              </a:rPr>
              <a:t>; </a:t>
            </a:r>
            <a:r>
              <a:rPr dirty="0" lang="en-US">
                <a:solidFill>
                  <a:srgbClr val="0070C0"/>
                </a:solidFill>
                <a:latin charset="0" panose="020B0609020204030204" pitchFamily="49" typeface="Consolas"/>
              </a:rPr>
              <a:t>//what happens now?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dirty="0" lang="en-US">
                <a:latin charset="0" panose="020B0609020204030204" pitchFamily="49" typeface="Consolas"/>
              </a:rPr>
              <a:t>//Prints</a:t>
            </a:r>
            <a:r>
              <a:rPr dirty="0" lang="en-US">
                <a:solidFill>
                  <a:srgbClr val="0070C0"/>
                </a:solidFill>
                <a:latin charset="0" panose="020B0609020204030204" pitchFamily="49" typeface="Consolas"/>
              </a:rPr>
              <a:t> </a:t>
            </a:r>
            <a:r>
              <a:rPr dirty="0" lang="en-US">
                <a:solidFill>
                  <a:srgbClr val="FF0000"/>
                </a:solidFill>
                <a:latin charset="0" panose="020B0609020204030204" pitchFamily="49" typeface="Consolas"/>
              </a:rPr>
              <a:t>Bail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endParaRPr dirty="0" lang="en-US">
              <a:solidFill>
                <a:srgbClr val="FF0000"/>
              </a:solidFill>
              <a:latin charset="0" panose="020B0609020204030204" pitchFamily="49" typeface="Consola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dirty="0" err="1" lang="en-US"/>
              <a:t>cout</a:t>
            </a:r>
            <a:r>
              <a:rPr dirty="0" lang="en-US"/>
              <a:t> prints characters from the pointer address till the null character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F88495F-012E-4945-ADC2-9F134C22D60B}"/>
              </a:ext>
            </a:extLst>
          </p:cNvPr>
          <p:cNvGraphicFramePr>
            <a:graphicFrameLocks noGrp="1"/>
          </p:cNvGraphicFramePr>
          <p:nvPr/>
        </p:nvGraphicFramePr>
        <p:xfrm>
          <a:off x="249238" y="5010150"/>
          <a:ext cx="4354285" cy="63991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63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B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a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err="1" lang="en-US" sz="3600"/>
                        <a:t>i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l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>
                          <a:solidFill>
                            <a:schemeClr val="tx1"/>
                          </a:solidFill>
                        </a:rPr>
                        <a:t>\0</a:t>
                      </a:r>
                      <a:endParaRPr altLang="en-PK" b="1" dirty="0" lang="en-PK" sz="3600">
                        <a:solidFill>
                          <a:schemeClr val="tx1"/>
                        </a:solidFill>
                      </a:endParaRPr>
                    </a:p>
                  </a:txBody>
                  <a:tcPr marB="45635" marT="4563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861C49B-6BB0-4788-9CF7-AF42842EA447}"/>
              </a:ext>
            </a:extLst>
          </p:cNvPr>
          <p:cNvSpPr txBox="1">
            <a:spLocks noChangeArrowheads="1"/>
          </p:cNvSpPr>
          <p:nvPr/>
        </p:nvSpPr>
        <p:spPr>
          <a:xfrm>
            <a:off x="257175" y="5738813"/>
            <a:ext cx="60880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r>
              <a:rPr altLang="en-PK" b="1" dirty="0" lang="en-US" sz="3200">
                <a:solidFill>
                  <a:srgbClr val="0070C0"/>
                </a:solidFill>
              </a:rPr>
              <a:t>  0       1       2       3        4        </a:t>
            </a:r>
            <a:endParaRPr altLang="en-PK" b="1" dirty="0" lang="en-PK" sz="3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4379"/>
      </p:ext>
    </p:extLst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20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20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20483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6">
            <a:extLst>
              <a:ext uri="{FF2B5EF4-FFF2-40B4-BE49-F238E27FC236}">
                <a16:creationId xmlns:a16="http://schemas.microsoft.com/office/drawing/2014/main" id="{4197F0A7-B891-4FB7-ACED-4B7E204C30D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5141913"/>
            <a:ext cx="2819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2">
            <a:extLst>
              <a:ext uri="{FF2B5EF4-FFF2-40B4-BE49-F238E27FC236}">
                <a16:creationId xmlns:a16="http://schemas.microsoft.com/office/drawing/2014/main" id="{CCF0A33A-10A7-4971-AC37-A8F32CF420FF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 numCol="1"/>
          <a:lstStyle/>
          <a:p>
            <a:pPr eaLnBrk="1" hangingPunct="1"/>
            <a:r>
              <a:rPr dirty="0" lang="en-US"/>
              <a:t>Character Arrays and Char Pointer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E8E076B-7675-4844-84DC-9A60E4A5AEE7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152400" y="1676400"/>
            <a:ext cx="8915400" cy="4648200"/>
          </a:xfrm>
        </p:spPr>
        <p:txBody>
          <a:bodyPr numCol="1"/>
          <a:lstStyle/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dirty="0" lang="en-US" sz="2800">
                <a:latin charset="0" panose="020B0609020204030204" pitchFamily="49" typeface="Consolas"/>
              </a:rPr>
              <a:t>char name[]=“Bail”; </a:t>
            </a:r>
            <a:r>
              <a:rPr dirty="0" lang="en-US" sz="2000">
                <a:latin charset="0" panose="020B0609020204030204" pitchFamily="49" typeface="Consolas"/>
              </a:rPr>
              <a:t>//always stores /0 at the end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dirty="0" lang="en-US">
                <a:solidFill>
                  <a:srgbClr val="0070C0"/>
                </a:solidFill>
                <a:latin charset="0" panose="020B0609020204030204" pitchFamily="49" typeface="Consolas"/>
              </a:rPr>
              <a:t>char *</a:t>
            </a:r>
            <a:r>
              <a:rPr dirty="0" err="1" lang="en-US">
                <a:solidFill>
                  <a:srgbClr val="0070C0"/>
                </a:solidFill>
                <a:latin charset="0" panose="020B0609020204030204" pitchFamily="49" typeface="Consolas"/>
              </a:rPr>
              <a:t>ptr</a:t>
            </a:r>
            <a:r>
              <a:rPr dirty="0" lang="en-US">
                <a:solidFill>
                  <a:srgbClr val="0070C0"/>
                </a:solidFill>
                <a:latin charset="0" panose="020B0609020204030204" pitchFamily="49" typeface="Consolas"/>
              </a:rPr>
              <a:t> </a:t>
            </a:r>
            <a:r>
              <a:rPr dirty="0" lang="en-US">
                <a:latin charset="0" panose="020B0609020204030204" pitchFamily="49" typeface="Consolas"/>
              </a:rPr>
              <a:t>= name;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dirty="0" err="1" lang="en-US">
                <a:latin charset="0" panose="020B0609020204030204" pitchFamily="49" typeface="Consolas"/>
              </a:rPr>
              <a:t>cout</a:t>
            </a:r>
            <a:r>
              <a:rPr dirty="0" lang="en-US">
                <a:latin charset="0" panose="020B0609020204030204" pitchFamily="49" typeface="Consolas"/>
              </a:rPr>
              <a:t>&lt;&lt; </a:t>
            </a:r>
            <a:r>
              <a:rPr dirty="0" err="1" lang="en-US">
                <a:latin charset="0" panose="020B0609020204030204" pitchFamily="49" typeface="Consolas"/>
              </a:rPr>
              <a:t>ptr</a:t>
            </a:r>
            <a:r>
              <a:rPr dirty="0" lang="en-US">
                <a:latin charset="0" panose="020B0609020204030204" pitchFamily="49" typeface="Consolas"/>
              </a:rPr>
              <a:t>; 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dirty="0" err="1" lang="en-US">
                <a:solidFill>
                  <a:srgbClr val="0070C0"/>
                </a:solidFill>
                <a:latin charset="0" panose="020B0609020204030204" pitchFamily="49" typeface="Consolas"/>
              </a:rPr>
              <a:t>ptr</a:t>
            </a:r>
            <a:r>
              <a:rPr dirty="0" lang="en-US">
                <a:solidFill>
                  <a:srgbClr val="0070C0"/>
                </a:solidFill>
                <a:latin charset="0" panose="020B0609020204030204" pitchFamily="49" typeface="Consolas"/>
              </a:rPr>
              <a:t>++;</a:t>
            </a:r>
            <a:endParaRPr dirty="0" lang="en-US">
              <a:solidFill>
                <a:srgbClr val="FF0000"/>
              </a:solidFill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endParaRPr dirty="0" lang="en-US">
              <a:solidFill>
                <a:srgbClr val="FF0000"/>
              </a:solidFill>
              <a:latin charset="0" panose="020B0609020204030204" pitchFamily="49" typeface="Consola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dirty="0" err="1" lang="en-US"/>
              <a:t>cout</a:t>
            </a:r>
            <a:r>
              <a:rPr dirty="0" lang="en-US"/>
              <a:t> prints characters from the starting address of the array till the null character, print </a:t>
            </a:r>
            <a:r>
              <a:rPr dirty="0" lang="en-US">
                <a:solidFill>
                  <a:srgbClr val="FF0000"/>
                </a:solidFill>
              </a:rPr>
              <a:t>ail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F88495F-012E-4945-ADC2-9F134C22D60B}"/>
              </a:ext>
            </a:extLst>
          </p:cNvPr>
          <p:cNvGraphicFramePr>
            <a:graphicFrameLocks noGrp="1"/>
          </p:cNvGraphicFramePr>
          <p:nvPr/>
        </p:nvGraphicFramePr>
        <p:xfrm>
          <a:off x="249238" y="5010150"/>
          <a:ext cx="4354285" cy="63991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63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B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a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err="1" lang="en-US" sz="3600"/>
                        <a:t>i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/>
                        <a:t>l</a:t>
                      </a:r>
                      <a:endParaRPr altLang="en-PK" b="1" dirty="0" lang="en-PK" sz="3600"/>
                    </a:p>
                  </a:txBody>
                  <a:tcPr marB="45635" marT="4563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3600">
                          <a:solidFill>
                            <a:schemeClr val="tx1"/>
                          </a:solidFill>
                        </a:rPr>
                        <a:t>\0</a:t>
                      </a:r>
                      <a:endParaRPr altLang="en-PK" b="1" dirty="0" lang="en-PK" sz="3600">
                        <a:solidFill>
                          <a:schemeClr val="tx1"/>
                        </a:solidFill>
                      </a:endParaRPr>
                    </a:p>
                  </a:txBody>
                  <a:tcPr marB="45635" marT="4563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861C49B-6BB0-4788-9CF7-AF42842EA447}"/>
              </a:ext>
            </a:extLst>
          </p:cNvPr>
          <p:cNvSpPr txBox="1">
            <a:spLocks noChangeArrowheads="1"/>
          </p:cNvSpPr>
          <p:nvPr/>
        </p:nvSpPr>
        <p:spPr>
          <a:xfrm>
            <a:off x="257175" y="5738813"/>
            <a:ext cx="60880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r>
              <a:rPr altLang="en-PK" b="1" dirty="0" lang="en-US" sz="3200">
                <a:solidFill>
                  <a:srgbClr val="0070C0"/>
                </a:solidFill>
              </a:rPr>
              <a:t>  0       1       2       3        4        </a:t>
            </a:r>
            <a:endParaRPr altLang="en-PK" b="1" dirty="0" lang="en-PK" sz="3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48146"/>
      </p:ext>
    </p:extLst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20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2048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827C69B9-33A1-4314-9D72-02E42830B42E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Pointer Arithmatic</a:t>
            </a:r>
            <a:endParaRPr altLang="en-PK" lang="en-PK"/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5B74C9A0-504A-4D25-B651-991234E95774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Font charset="0" panose="020B0604020202020204" pitchFamily="34" typeface="Arial"/>
              <a:buNone/>
            </a:pPr>
            <a:r>
              <a:rPr altLang="en-PK" b="1" lang="en-US">
                <a:latin charset="0" panose="02070309020205020404" pitchFamily="49" typeface="Courier New"/>
              </a:rPr>
              <a:t>int x = 25;</a:t>
            </a:r>
            <a:br>
              <a:rPr altLang="en-PK" b="1" lang="en-US">
                <a:latin charset="0" panose="02070309020205020404" pitchFamily="49" typeface="Courier New"/>
              </a:rPr>
            </a:br>
            <a:r>
              <a:rPr altLang="en-PK" b="1" lang="en-US">
                <a:latin charset="0" panose="02070309020205020404" pitchFamily="49" typeface="Courier New"/>
              </a:rPr>
              <a:t>int *intptr = &amp;x;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b="1" lang="en-US">
              <a:latin charset="0" panose="02070309020205020404" pitchFamily="49" typeface="Courier New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b="1" lang="en-US">
                <a:latin charset="0" panose="02070309020205020404" pitchFamily="49" typeface="Courier New"/>
              </a:rPr>
              <a:t>intptr</a:t>
            </a:r>
            <a:r>
              <a:rPr altLang="en-PK" b="1" lang="en-US">
                <a:solidFill>
                  <a:srgbClr val="FF0000"/>
                </a:solidFill>
                <a:latin charset="0" panose="02070309020205020404" pitchFamily="49" typeface="Courier New"/>
              </a:rPr>
              <a:t>++</a:t>
            </a:r>
            <a:r>
              <a:rPr altLang="en-PK" b="1" lang="en-US">
                <a:latin charset="0" panose="02070309020205020404" pitchFamily="49" typeface="Courier New"/>
              </a:rPr>
              <a:t>; 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lang="en-US"/>
              <a:t>What happens now?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lang="en-US"/>
              <a:t>Pointer address increases by </a:t>
            </a:r>
            <a:r>
              <a:rPr altLang="en-PK" lang="en-US">
                <a:solidFill>
                  <a:srgbClr val="FF0000"/>
                </a:solidFill>
              </a:rPr>
              <a:t>4 bytes </a:t>
            </a:r>
            <a:r>
              <a:rPr altLang="en-PK" lang="en-US"/>
              <a:t>because the </a:t>
            </a:r>
            <a:r>
              <a:rPr altLang="en-PK" lang="en-US">
                <a:solidFill>
                  <a:srgbClr val="FF0000"/>
                </a:solidFill>
              </a:rPr>
              <a:t>pointer is of type int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lang="en-US"/>
          </a:p>
          <a:p>
            <a:pPr indent="0" marL="0">
              <a:buFont charset="0" panose="020B0604020202020204" pitchFamily="34" typeface="Arial"/>
              <a:buNone/>
            </a:pPr>
            <a:r>
              <a:rPr altLang="en-PK" lang="en-US"/>
              <a:t>Same as  </a:t>
            </a:r>
            <a:r>
              <a:rPr altLang="en-PK" lang="en-US">
                <a:latin charset="0" panose="020B0609020204030204" pitchFamily="49" typeface="Consolas"/>
              </a:rPr>
              <a:t>intptr + 1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426E6-7D74-4083-AB33-756FC712E42C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pPr>
              <a:defRPr/>
            </a:pPr>
            <a:fld id="{76F20740-878E-470A-857E-80650368D69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7829" name="Picture 4">
            <a:extLst>
              <a:ext uri="{FF2B5EF4-FFF2-40B4-BE49-F238E27FC236}">
                <a16:creationId xmlns:a16="http://schemas.microsoft.com/office/drawing/2014/main" id="{CE01D1CB-DDD8-446E-AA32-570DAC6EE735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675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675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6">
            <a:extLst>
              <a:ext uri="{FF2B5EF4-FFF2-40B4-BE49-F238E27FC236}">
                <a16:creationId xmlns:a16="http://schemas.microsoft.com/office/drawing/2014/main" id="{4197F0A7-B891-4FB7-ACED-4B7E204C30D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5141913"/>
            <a:ext cx="2819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2">
            <a:extLst>
              <a:ext uri="{FF2B5EF4-FFF2-40B4-BE49-F238E27FC236}">
                <a16:creationId xmlns:a16="http://schemas.microsoft.com/office/drawing/2014/main" id="{CCF0A33A-10A7-4971-AC37-A8F32CF420FF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 numCol="1"/>
          <a:lstStyle/>
          <a:p>
            <a:pPr eaLnBrk="1" hangingPunct="1"/>
            <a:r>
              <a:rPr dirty="0" lang="en-US"/>
              <a:t>Character Arrays and Char Pointer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E8E076B-7675-4844-84DC-9A60E4A5AEE7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152400" y="1295400"/>
            <a:ext cx="8915400" cy="5029200"/>
          </a:xfrm>
        </p:spPr>
        <p:txBody>
          <a:bodyPr numCol="1"/>
          <a:lstStyle/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void match(char* str, char </a:t>
            </a: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ch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, int size){     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	for(int </a:t>
            </a: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i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=0;i&lt;</a:t>
            </a: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size;i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++){        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		if(*str == </a:t>
            </a: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ch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){            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		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	</a:t>
            </a:r>
            <a:r>
              <a:rPr b="1" dirty="0" err="1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cout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&lt;&lt; str;            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			break;       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	 }        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		else            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			str++;    }}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void main() {	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	char </a:t>
            </a: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arr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[] = "some string";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	match(</a:t>
            </a: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arr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,'e',</a:t>
            </a: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sizeof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(</a:t>
            </a: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arr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));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28F9C-1428-474F-80ED-7903E3523BE6}"/>
              </a:ext>
            </a:extLst>
          </p:cNvPr>
          <p:cNvSpPr txBox="1"/>
          <p:nvPr/>
        </p:nvSpPr>
        <p:spPr>
          <a:xfrm>
            <a:off x="6350876" y="3243618"/>
            <a:ext cx="2592656" cy="58477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just" marL="914400">
              <a:spcAft>
                <a:spcPts val="800"/>
              </a:spcAft>
            </a:pPr>
            <a:r>
              <a:rPr b="1" dirty="0" lang="en-US" sz="3200">
                <a:solidFill>
                  <a:srgbClr val="FF0000"/>
                </a:solidFill>
                <a:latin typeface="+mn-lt"/>
                <a:cs charset="0" panose="02070309020205020404" pitchFamily="49" typeface="Courier New"/>
              </a:rPr>
              <a:t>e string</a:t>
            </a:r>
            <a:endParaRPr altLang="en-PK" b="1" dirty="0" lang="en-PK" sz="3600">
              <a:latin typeface="+mn-lt"/>
              <a:cs charset="0" panose="02070309020205020404" pitchFamily="49"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53464806"/>
      </p:ext>
    </p:extLst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7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6">
            <a:extLst>
              <a:ext uri="{FF2B5EF4-FFF2-40B4-BE49-F238E27FC236}">
                <a16:creationId xmlns:a16="http://schemas.microsoft.com/office/drawing/2014/main" id="{4197F0A7-B891-4FB7-ACED-4B7E204C30D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5141913"/>
            <a:ext cx="2819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2">
            <a:extLst>
              <a:ext uri="{FF2B5EF4-FFF2-40B4-BE49-F238E27FC236}">
                <a16:creationId xmlns:a16="http://schemas.microsoft.com/office/drawing/2014/main" id="{CCF0A33A-10A7-4971-AC37-A8F32CF420FF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 numCol="1"/>
          <a:lstStyle/>
          <a:p>
            <a:pPr eaLnBrk="1" hangingPunct="1"/>
            <a:r>
              <a:rPr dirty="0" lang="en-US"/>
              <a:t>Character Arrays and Char Pointer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E8E076B-7675-4844-84DC-9A60E4A5AEE7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152400" y="1295400"/>
            <a:ext cx="8915400" cy="5029200"/>
          </a:xfrm>
        </p:spPr>
        <p:txBody>
          <a:bodyPr numCol="1"/>
          <a:lstStyle/>
          <a:p>
            <a:pPr>
              <a:buNone/>
            </a:pPr>
            <a:r>
              <a:rPr b="1" dirty="0" lang="en-US">
                <a:solidFill>
                  <a:srgbClr val="00B050"/>
                </a:solidFill>
                <a:latin charset="0" pitchFamily="49" typeface="Courier New"/>
                <a:cs charset="0" pitchFamily="49" typeface="Courier New"/>
              </a:rPr>
              <a:t>// Copying string using Pointers</a:t>
            </a:r>
            <a:endParaRPr dirty="0" lang="en-US" sz="2400">
              <a:solidFill>
                <a:srgbClr val="00B050"/>
              </a:solidFill>
              <a:latin charset="0" pitchFamily="49" typeface="Courier New"/>
              <a:cs charset="0" pitchFamily="49" typeface="Courier New"/>
            </a:endParaRPr>
          </a:p>
          <a:p>
            <a:pPr>
              <a:buNone/>
            </a:pPr>
            <a:r>
              <a:rPr b="1" dirty="0" lang="en-US" sz="2400">
                <a:solidFill>
                  <a:srgbClr val="FF0000"/>
                </a:solidFill>
                <a:latin charset="0" pitchFamily="49" typeface="Courier New"/>
                <a:cs charset="0" pitchFamily="49" typeface="Courier New"/>
              </a:rPr>
              <a:t>char* </a:t>
            </a:r>
            <a:r>
              <a:rPr b="1" dirty="0" lang="en-US" sz="2400">
                <a:solidFill>
                  <a:srgbClr val="0070C0"/>
                </a:solidFill>
                <a:latin charset="0" pitchFamily="49" typeface="Courier New"/>
                <a:cs charset="0" pitchFamily="49" typeface="Courier New"/>
              </a:rPr>
              <a:t>str1 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= “Self-conquest is the greatest victory.”;</a:t>
            </a:r>
          </a:p>
          <a:p>
            <a:pPr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char str2[80]; //empty string</a:t>
            </a:r>
          </a:p>
          <a:p>
            <a:pPr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char* 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src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 = str1;</a:t>
            </a:r>
          </a:p>
          <a:p>
            <a:pPr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char* 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dest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 = str2;</a:t>
            </a:r>
          </a:p>
          <a:p>
            <a:pPr>
              <a:buNone/>
            </a:pPr>
            <a:endParaRPr b="1" dirty="0" lang="en-US" sz="2400">
              <a:latin charset="0" pitchFamily="49" typeface="Courier New"/>
              <a:cs charset="0" pitchFamily="49" typeface="Courier New"/>
            </a:endParaRPr>
          </a:p>
          <a:p>
            <a:pPr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while( *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src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 ) //until null character,</a:t>
            </a:r>
          </a:p>
          <a:p>
            <a:pPr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		*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dest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++ = *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src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++; //copy from </a:t>
            </a:r>
            <a:r>
              <a:rPr b="1" dirty="0" err="1" i="1" lang="en-US" sz="2400">
                <a:latin charset="0" pitchFamily="49" typeface="Courier New"/>
                <a:cs charset="0" pitchFamily="49" typeface="Courier New"/>
              </a:rPr>
              <a:t>src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 to </a:t>
            </a:r>
            <a:r>
              <a:rPr b="1" dirty="0" err="1" i="1" lang="en-US" sz="2400">
                <a:latin charset="0" pitchFamily="49" typeface="Courier New"/>
                <a:cs charset="0" pitchFamily="49" typeface="Courier New"/>
              </a:rPr>
              <a:t>dest</a:t>
            </a:r>
            <a:endParaRPr b="1" dirty="0" i="1" lang="en-US" sz="2400">
              <a:latin charset="0" pitchFamily="49" typeface="Courier New"/>
              <a:cs charset="0" pitchFamily="49" typeface="Courier New"/>
            </a:endParaRPr>
          </a:p>
          <a:p>
            <a:pPr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	</a:t>
            </a:r>
          </a:p>
          <a:p>
            <a:pPr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*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dest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 = ‘\0’; //terminate 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dest</a:t>
            </a:r>
            <a:endParaRPr b="1" dirty="0" lang="en-US" sz="2400">
              <a:latin charset="0" pitchFamily="49" typeface="Courier New"/>
              <a:cs charset="0" pitchFamily="49" typeface="Courier New"/>
            </a:endParaRPr>
          </a:p>
          <a:p>
            <a:pPr>
              <a:buNone/>
            </a:pP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cout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 &lt;&lt; str2 &lt;&lt; 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endl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; //display str2</a:t>
            </a:r>
          </a:p>
          <a:p>
            <a:pPr eaLnBrk="1" hangingPunct="1" indent="0" marL="0">
              <a:lnSpc>
                <a:spcPct val="80000"/>
              </a:lnSpc>
              <a:buNone/>
              <a:defRPr/>
            </a:pPr>
            <a:endParaRPr b="1" dirty="0" lang="en-US">
              <a:latin charset="0" panose="02070309020205020404" pitchFamily="49" typeface="Courier New"/>
              <a:cs charset="0" panose="02070309020205020404" pitchFamily="49"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97484448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2FBCFD6C-67D6-4AF0-B54A-95E444636917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 numCol="1"/>
          <a:lstStyle/>
          <a:p>
            <a:pPr eaLnBrk="1" hangingPunct="1"/>
            <a:r>
              <a:rPr lang="en-US"/>
              <a:t>Cin vs Getline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97B99C67-AF7A-4B7B-9B60-BDC2E8AB5484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152400" y="1676400"/>
            <a:ext cx="8686800" cy="4648200"/>
          </a:xfrm>
        </p:spPr>
        <p:txBody>
          <a:bodyPr numCol="1"/>
          <a:lstStyle/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lang="en-US"/>
              <a:t>I</a:t>
            </a:r>
            <a:r>
              <a:rPr altLang="en-PK" dirty="0" lang="en-US" sz="2800"/>
              <a:t>nput can be performed by the </a:t>
            </a:r>
            <a:r>
              <a:rPr altLang="en-PK" dirty="0" err="1" lang="en-US" sz="2800"/>
              <a:t>cin</a:t>
            </a:r>
            <a:r>
              <a:rPr altLang="en-PK" dirty="0" lang="en-US" sz="2800"/>
              <a:t> object. 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lang="en-US" sz="2800">
                <a:latin charset="0" panose="020B0609020204030204" pitchFamily="49" typeface="Consolas"/>
              </a:rPr>
              <a:t>const int SIZE = 21; 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lang="en-US" sz="2800">
                <a:latin charset="0" panose="020B0609020204030204" pitchFamily="49" typeface="Consolas"/>
              </a:rPr>
              <a:t>char name[SIZE]; 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err="1" lang="en-US" sz="2800">
                <a:solidFill>
                  <a:srgbClr val="FF0000"/>
                </a:solidFill>
                <a:latin charset="0" panose="020B0609020204030204" pitchFamily="49" typeface="Consolas"/>
              </a:rPr>
              <a:t>cin</a:t>
            </a:r>
            <a:r>
              <a:rPr altLang="en-PK" dirty="0" lang="en-US" sz="2800">
                <a:latin charset="0" panose="020B0609020204030204" pitchFamily="49" typeface="Consolas"/>
              </a:rPr>
              <a:t> &gt;&gt; name; 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/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lang="en-US" sz="2800"/>
              <a:t>This code allows the user to enter a string (</a:t>
            </a:r>
            <a:r>
              <a:rPr altLang="en-PK" dirty="0" lang="en-US" sz="2800">
                <a:solidFill>
                  <a:srgbClr val="0070C0"/>
                </a:solidFill>
              </a:rPr>
              <a:t>with no whitespace characters</a:t>
            </a:r>
            <a:r>
              <a:rPr altLang="en-PK" dirty="0" lang="en-US" sz="2800"/>
              <a:t>) into the name array</a:t>
            </a:r>
            <a:endParaRPr altLang="en-PK" dirty="0" lang="en-US" sz="2800"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>
              <a:solidFill>
                <a:srgbClr val="0070C0"/>
              </a:solidFill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>
              <a:solidFill>
                <a:srgbClr val="0070C0"/>
              </a:solidFill>
              <a:latin charset="0" panose="020B0609020204030204" pitchFamily="49" typeface="Consolas"/>
            </a:endParaRPr>
          </a:p>
        </p:txBody>
      </p:sp>
      <p:pic>
        <p:nvPicPr>
          <p:cNvPr id="87044" name="Picture 4">
            <a:extLst>
              <a:ext uri="{FF2B5EF4-FFF2-40B4-BE49-F238E27FC236}">
                <a16:creationId xmlns:a16="http://schemas.microsoft.com/office/drawing/2014/main" id="{3A2E3C0C-4B94-4384-9922-3C13F8EECB5B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5141913"/>
            <a:ext cx="2819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74755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A8957366-C98E-47E1-ABBE-9CE3B16930AC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 numCol="1"/>
          <a:lstStyle/>
          <a:p>
            <a:pPr eaLnBrk="1" hangingPunct="1"/>
            <a:r>
              <a:rPr lang="en-US"/>
              <a:t>Cin vs Getline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EE5CF7CC-F97B-471A-B654-057F2660835A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152400" y="1676400"/>
            <a:ext cx="8686800" cy="4648200"/>
          </a:xfrm>
        </p:spPr>
        <p:txBody>
          <a:bodyPr numCol="1"/>
          <a:lstStyle/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lang="en-US" sz="2800"/>
              <a:t>C-string input can be performed by the </a:t>
            </a:r>
            <a:r>
              <a:rPr altLang="en-PK" dirty="0" err="1" lang="en-US" sz="2800"/>
              <a:t>getline</a:t>
            </a:r>
            <a:r>
              <a:rPr altLang="en-PK" dirty="0" lang="en-US" sz="2800"/>
              <a:t> function of the </a:t>
            </a:r>
            <a:r>
              <a:rPr altLang="en-PK" dirty="0" err="1" lang="en-US" sz="2800"/>
              <a:t>cin</a:t>
            </a:r>
            <a:r>
              <a:rPr altLang="en-PK" dirty="0" lang="en-US" sz="2800"/>
              <a:t> object. 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lang="en-US" sz="2800">
                <a:latin charset="0" panose="020B0609020204030204" pitchFamily="49" typeface="Consolas"/>
              </a:rPr>
              <a:t>const int SIZE = 21; 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lang="en-US" sz="2800">
                <a:latin charset="0" panose="020B0609020204030204" pitchFamily="49" typeface="Consolas"/>
              </a:rPr>
              <a:t>char name[SIZE]; 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err="1" lang="en-US" sz="2800">
                <a:solidFill>
                  <a:srgbClr val="FF0000"/>
                </a:solidFill>
                <a:latin charset="0" panose="020B0609020204030204" pitchFamily="49" typeface="Consolas"/>
              </a:rPr>
              <a:t>cin.getline</a:t>
            </a:r>
            <a:r>
              <a:rPr altLang="en-PK" dirty="0" lang="en-US" sz="2800">
                <a:latin charset="0" panose="020B0609020204030204" pitchFamily="49" typeface="Consolas"/>
              </a:rPr>
              <a:t>(name, SIZE); 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/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lang="en-US" sz="2800"/>
              <a:t>This code allows the user to enter a string (</a:t>
            </a:r>
            <a:r>
              <a:rPr altLang="en-PK" dirty="0" lang="en-US" sz="2800">
                <a:solidFill>
                  <a:srgbClr val="0070C0"/>
                </a:solidFill>
              </a:rPr>
              <a:t>with whitespace characters</a:t>
            </a:r>
            <a:r>
              <a:rPr altLang="en-PK" dirty="0" lang="en-US" sz="2800"/>
              <a:t>) into the name array</a:t>
            </a:r>
            <a:endParaRPr altLang="en-PK" dirty="0" lang="en-US" sz="2800"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>
              <a:solidFill>
                <a:srgbClr val="0070C0"/>
              </a:solidFill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>
              <a:solidFill>
                <a:srgbClr val="0070C0"/>
              </a:solidFill>
              <a:latin charset="0" panose="020B0609020204030204" pitchFamily="49" typeface="Consolas"/>
            </a:endParaRPr>
          </a:p>
        </p:txBody>
      </p:sp>
      <p:pic>
        <p:nvPicPr>
          <p:cNvPr id="89092" name="Picture 4">
            <a:extLst>
              <a:ext uri="{FF2B5EF4-FFF2-40B4-BE49-F238E27FC236}">
                <a16:creationId xmlns:a16="http://schemas.microsoft.com/office/drawing/2014/main" id="{25B686C1-9142-4720-AC00-C2A522586BC4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5141913"/>
            <a:ext cx="2819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74755" uiExpan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1EACA33B-F169-4222-AECF-DDE7B136A436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 numCol="1"/>
          <a:lstStyle/>
          <a:p>
            <a:pPr eaLnBrk="1" hangingPunct="1"/>
            <a:r>
              <a:rPr lang="en-US"/>
              <a:t>Cin vs Getline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D696887-F3AB-4A1A-8082-15AC6FFE0E21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152400" y="1295400"/>
            <a:ext cx="8686800" cy="5029200"/>
          </a:xfrm>
        </p:spPr>
        <p:txBody>
          <a:bodyPr numCol="1"/>
          <a:lstStyle/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altLang="en-PK" dirty="0" lang="en-US" sz="2800">
                <a:latin charset="0" panose="020B0609020204030204" pitchFamily="49" typeface="Consolas"/>
              </a:rPr>
              <a:t>const int SIZE = 21; 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altLang="en-PK" dirty="0" lang="en-US" sz="2800">
                <a:latin charset="0" panose="020B0609020204030204" pitchFamily="49" typeface="Consolas"/>
              </a:rPr>
              <a:t>char name[SIZE]; 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altLang="en-PK" dirty="0" err="1" lang="en-US" sz="2800">
                <a:latin charset="0" panose="020B0609020204030204" pitchFamily="49" typeface="Consolas"/>
              </a:rPr>
              <a:t>cin.getline</a:t>
            </a:r>
            <a:r>
              <a:rPr altLang="en-PK" dirty="0" lang="en-US" sz="2800">
                <a:latin charset="0" panose="020B0609020204030204" pitchFamily="49" typeface="Consolas"/>
              </a:rPr>
              <a:t>(name, SIZE); 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endParaRPr altLang="en-PK" dirty="0" lang="en-US" sz="2800"/>
          </a:p>
          <a:p>
            <a:pPr eaLnBrk="1" hangingPunct="1">
              <a:lnSpc>
                <a:spcPct val="80000"/>
              </a:lnSpc>
              <a:defRPr/>
            </a:pPr>
            <a:r>
              <a:rPr dirty="0" lang="en-US" sz="2800"/>
              <a:t>first argument tells </a:t>
            </a:r>
            <a:r>
              <a:rPr dirty="0" err="1" lang="en-US" sz="2800"/>
              <a:t>getline</a:t>
            </a:r>
            <a:r>
              <a:rPr dirty="0" lang="en-US" sz="2800"/>
              <a:t> </a:t>
            </a:r>
            <a:r>
              <a:rPr dirty="0" lang="en-US" sz="2800">
                <a:solidFill>
                  <a:srgbClr val="FF0000"/>
                </a:solidFill>
              </a:rPr>
              <a:t>where to store </a:t>
            </a:r>
            <a:r>
              <a:rPr dirty="0" lang="en-US" sz="2800"/>
              <a:t>the string input. </a:t>
            </a:r>
          </a:p>
          <a:p>
            <a:pPr eaLnBrk="1" hangingPunct="1">
              <a:lnSpc>
                <a:spcPct val="80000"/>
              </a:lnSpc>
              <a:defRPr/>
            </a:pPr>
            <a:endParaRPr dirty="0" lang="en-US" sz="2800"/>
          </a:p>
          <a:p>
            <a:pPr eaLnBrk="1" hangingPunct="1">
              <a:lnSpc>
                <a:spcPct val="80000"/>
              </a:lnSpc>
              <a:defRPr/>
            </a:pPr>
            <a:r>
              <a:rPr dirty="0" lang="en-US" sz="2800"/>
              <a:t>second argument indicates maximum length of the string, including the </a:t>
            </a:r>
            <a:r>
              <a:rPr dirty="0" lang="en-US" sz="2800">
                <a:solidFill>
                  <a:srgbClr val="FF0000"/>
                </a:solidFill>
              </a:rPr>
              <a:t>null terminator</a:t>
            </a:r>
            <a:endParaRPr dirty="0" lang="en-US" sz="2800"/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endParaRPr dirty="0" lang="en-US" sz="2800"/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endParaRPr altLang="en-PK" dirty="0" lang="en-US" sz="2800">
              <a:solidFill>
                <a:srgbClr val="0070C0"/>
              </a:solidFill>
              <a:latin charset="0" panose="020B0609020204030204" pitchFamily="49" typeface="Consolas"/>
            </a:endParaRPr>
          </a:p>
        </p:txBody>
      </p:sp>
      <p:pic>
        <p:nvPicPr>
          <p:cNvPr id="91140" name="Picture 4">
            <a:extLst>
              <a:ext uri="{FF2B5EF4-FFF2-40B4-BE49-F238E27FC236}">
                <a16:creationId xmlns:a16="http://schemas.microsoft.com/office/drawing/2014/main" id="{0EA9AF10-3A28-4D56-ACDC-8A5031682724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5141913"/>
            <a:ext cx="2819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517E3974-6258-478A-9239-C4BED86A9FA9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 numCol="1"/>
          <a:lstStyle/>
          <a:p>
            <a:pPr eaLnBrk="1" hangingPunct="1"/>
            <a:r>
              <a:rPr lang="en-US"/>
              <a:t>Cin vs Getline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2DBF169-1515-41C6-B2D1-F07042C96239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152400" y="1295400"/>
            <a:ext cx="8686800" cy="5029200"/>
          </a:xfrm>
        </p:spPr>
        <p:txBody>
          <a:bodyPr numCol="1"/>
          <a:lstStyle/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lang="en-US" sz="2800">
                <a:latin charset="0" panose="020B0609020204030204" pitchFamily="49" typeface="Consolas"/>
              </a:rPr>
              <a:t>const int SIZE = 21; 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lang="en-US" sz="2800">
                <a:latin charset="0" panose="020B0609020204030204" pitchFamily="49" typeface="Consolas"/>
              </a:rPr>
              <a:t>char name[SIZE]; 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err="1" lang="en-US" sz="2800">
                <a:latin charset="0" panose="020B0609020204030204" pitchFamily="49" typeface="Consolas"/>
              </a:rPr>
              <a:t>cin.getline</a:t>
            </a:r>
            <a:r>
              <a:rPr altLang="en-PK" dirty="0" lang="en-US" sz="2800">
                <a:latin charset="0" panose="020B0609020204030204" pitchFamily="49" typeface="Consolas"/>
              </a:rPr>
              <a:t>(name, SIZE); 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/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lang="en-US" sz="2800"/>
              <a:t>In this example, the SIZE constant is equal to 21, </a:t>
            </a:r>
          </a:p>
          <a:p>
            <a:pPr eaLnBrk="1" hangingPunct="1" indent="0" lvl="1" marL="34290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err="1" lang="en-US" sz="2800"/>
              <a:t>cin</a:t>
            </a:r>
            <a:r>
              <a:rPr altLang="en-PK" dirty="0" lang="en-US" sz="2800"/>
              <a:t> will read 20 characters, or until the user presses the </a:t>
            </a:r>
            <a:r>
              <a:rPr altLang="en-PK" dirty="0" lang="en-US" sz="2800">
                <a:solidFill>
                  <a:srgbClr val="FF0000"/>
                </a:solidFill>
              </a:rPr>
              <a:t>Enter key</a:t>
            </a:r>
            <a:r>
              <a:rPr altLang="en-PK" dirty="0" lang="en-US" sz="2800"/>
              <a:t>, whichever comes first. 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/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err="1" lang="en-US" sz="2800"/>
              <a:t>cin</a:t>
            </a:r>
            <a:r>
              <a:rPr altLang="en-PK" dirty="0" lang="en-US" sz="2800"/>
              <a:t> will automatically </a:t>
            </a:r>
            <a:r>
              <a:rPr altLang="en-PK" dirty="0" lang="en-US" sz="2800">
                <a:solidFill>
                  <a:srgbClr val="0070C0"/>
                </a:solidFill>
              </a:rPr>
              <a:t>append the null terminator </a:t>
            </a:r>
            <a:r>
              <a:rPr altLang="en-PK" dirty="0" lang="en-US" sz="2800"/>
              <a:t>to the end of the string.</a:t>
            </a:r>
            <a:endParaRPr altLang="en-PK" dirty="0" lang="en-US" sz="2800"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>
              <a:solidFill>
                <a:srgbClr val="0070C0"/>
              </a:solidFill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/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>
              <a:solidFill>
                <a:srgbClr val="0070C0"/>
              </a:solidFill>
              <a:latin charset="0" panose="020B0609020204030204" pitchFamily="49" typeface="Consolas"/>
            </a:endParaRPr>
          </a:p>
        </p:txBody>
      </p:sp>
      <p:pic>
        <p:nvPicPr>
          <p:cNvPr id="93188" name="Picture 4">
            <a:extLst>
              <a:ext uri="{FF2B5EF4-FFF2-40B4-BE49-F238E27FC236}">
                <a16:creationId xmlns:a16="http://schemas.microsoft.com/office/drawing/2014/main" id="{E1145274-7EE3-4F9E-A6F4-EC9ECE206A01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5141913"/>
            <a:ext cx="2819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4">
            <a:extLst>
              <a:ext uri="{FF2B5EF4-FFF2-40B4-BE49-F238E27FC236}">
                <a16:creationId xmlns:a16="http://schemas.microsoft.com/office/drawing/2014/main" id="{60BF6AEF-149B-4281-B9D4-9839D457C1C1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5141913"/>
            <a:ext cx="2819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5" name="Rectangle 2">
            <a:extLst>
              <a:ext uri="{FF2B5EF4-FFF2-40B4-BE49-F238E27FC236}">
                <a16:creationId xmlns:a16="http://schemas.microsoft.com/office/drawing/2014/main" id="{25BA349F-FD41-4D31-9EF1-D3FD45E2284B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 numCol="1"/>
          <a:lstStyle/>
          <a:p>
            <a:pPr eaLnBrk="1" hangingPunct="1"/>
            <a:r>
              <a:rPr lang="en-US"/>
              <a:t>Cin vs Getline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EC128505-1F77-4F56-9112-E5D68AEE5DDA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152400" y="1295400"/>
            <a:ext cx="8686800" cy="5029200"/>
          </a:xfrm>
        </p:spPr>
        <p:txBody>
          <a:bodyPr numCol="1"/>
          <a:lstStyle/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lang="en-US" sz="2800">
                <a:latin charset="0" panose="020B0609020204030204" pitchFamily="49" typeface="Consolas"/>
              </a:rPr>
              <a:t>const int SIZE = 21; 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lang="en-US" sz="2800">
                <a:latin charset="0" panose="020B0609020204030204" pitchFamily="49" typeface="Consolas"/>
              </a:rPr>
              <a:t>char name[SIZE]; 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err="1" lang="en-US" sz="2800">
                <a:latin charset="0" panose="020B0609020204030204" pitchFamily="49" typeface="Consolas"/>
              </a:rPr>
              <a:t>cin.getline</a:t>
            </a:r>
            <a:r>
              <a:rPr altLang="en-PK" dirty="0" lang="en-US" sz="2800">
                <a:latin charset="0" panose="020B0609020204030204" pitchFamily="49" typeface="Consolas"/>
              </a:rPr>
              <a:t>(name, SIZE); 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/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lang="en-US" sz="2800"/>
              <a:t>If you are using </a:t>
            </a:r>
            <a:r>
              <a:rPr altLang="en-PK" dirty="0" err="1" lang="en-US" sz="2800"/>
              <a:t>cin</a:t>
            </a:r>
            <a:r>
              <a:rPr altLang="en-PK" dirty="0" lang="en-US" sz="2800"/>
              <a:t> and </a:t>
            </a:r>
            <a:r>
              <a:rPr altLang="en-PK" dirty="0" err="1" lang="en-US" sz="2800"/>
              <a:t>cin.getline</a:t>
            </a:r>
            <a:r>
              <a:rPr altLang="en-PK" dirty="0" lang="en-US" sz="2800"/>
              <a:t> together, you would have to clear the input buffer </a:t>
            </a:r>
            <a:r>
              <a:rPr altLang="en-PK" dirty="0" err="1" lang="en-US" sz="2800"/>
              <a:t>inbetween</a:t>
            </a:r>
            <a:r>
              <a:rPr altLang="en-PK" dirty="0" lang="en-US" sz="2800"/>
              <a:t>, </a:t>
            </a:r>
            <a:r>
              <a:rPr altLang="en-PK" dirty="0" lang="en-US" sz="2800">
                <a:solidFill>
                  <a:srgbClr val="0070C0"/>
                </a:solidFill>
              </a:rPr>
              <a:t>to remove the null character inserted by </a:t>
            </a:r>
            <a:r>
              <a:rPr altLang="en-PK" dirty="0" err="1" lang="en-US" sz="2800">
                <a:solidFill>
                  <a:srgbClr val="0070C0"/>
                </a:solidFill>
              </a:rPr>
              <a:t>cin</a:t>
            </a:r>
            <a:endParaRPr altLang="en-PK" dirty="0" lang="en-US" sz="2800">
              <a:solidFill>
                <a:srgbClr val="0070C0"/>
              </a:solidFill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/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lang="en-US" sz="2800"/>
              <a:t>Use </a:t>
            </a:r>
            <a:r>
              <a:rPr altLang="en-PK" dirty="0" err="1" lang="en-US" sz="2800">
                <a:solidFill>
                  <a:srgbClr val="0070C0"/>
                </a:solidFill>
                <a:latin charset="0" panose="020B0609020204030204" pitchFamily="49" typeface="Consolas"/>
              </a:rPr>
              <a:t>cin.ignore</a:t>
            </a:r>
            <a:r>
              <a:rPr altLang="en-PK" dirty="0" lang="en-US" sz="2800">
                <a:solidFill>
                  <a:srgbClr val="0070C0"/>
                </a:solidFill>
                <a:latin charset="0" panose="020B0609020204030204" pitchFamily="49" typeface="Consolas"/>
              </a:rPr>
              <a:t>(); </a:t>
            </a:r>
            <a:r>
              <a:rPr altLang="en-PK" dirty="0" lang="en-US" sz="2800"/>
              <a:t>for this.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>
              <a:solidFill>
                <a:srgbClr val="0070C0"/>
              </a:solidFill>
              <a:latin charset="0" panose="020B0609020204030204" pitchFamily="49" typeface="Consolas"/>
            </a:endParaRP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4">
            <a:extLst>
              <a:ext uri="{FF2B5EF4-FFF2-40B4-BE49-F238E27FC236}">
                <a16:creationId xmlns:a16="http://schemas.microsoft.com/office/drawing/2014/main" id="{B622EF8F-1B42-4674-BA7C-7A4B73347460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5141913"/>
            <a:ext cx="2819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Rectangle 2">
            <a:extLst>
              <a:ext uri="{FF2B5EF4-FFF2-40B4-BE49-F238E27FC236}">
                <a16:creationId xmlns:a16="http://schemas.microsoft.com/office/drawing/2014/main" id="{7059AA18-D4FF-42CB-909C-9FA0616072EC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 numCol="1"/>
          <a:lstStyle/>
          <a:p>
            <a:pPr eaLnBrk="1" hangingPunct="1"/>
            <a:r>
              <a:rPr lang="en-US"/>
              <a:t>Cin vs Getline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27FB56D-E725-4224-8765-55F25CB1433F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152400" y="1295400"/>
            <a:ext cx="9144000" cy="5029200"/>
          </a:xfrm>
        </p:spPr>
        <p:txBody>
          <a:bodyPr numCol="1"/>
          <a:lstStyle/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/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lang="en-US" sz="2800"/>
              <a:t>If you are using </a:t>
            </a:r>
            <a:r>
              <a:rPr altLang="en-PK" dirty="0" err="1" lang="en-US" sz="2800"/>
              <a:t>cin</a:t>
            </a:r>
            <a:r>
              <a:rPr altLang="en-PK" dirty="0" lang="en-US" sz="2800"/>
              <a:t> and </a:t>
            </a:r>
            <a:r>
              <a:rPr altLang="en-PK" dirty="0" err="1" lang="en-US" sz="2800"/>
              <a:t>cin.getline</a:t>
            </a:r>
            <a:r>
              <a:rPr altLang="en-PK" dirty="0" lang="en-US" sz="2800"/>
              <a:t> together, you would have to </a:t>
            </a:r>
            <a:r>
              <a:rPr altLang="en-PK" dirty="0" lang="en-US" sz="2800">
                <a:solidFill>
                  <a:srgbClr val="0070C0"/>
                </a:solidFill>
              </a:rPr>
              <a:t>clear the input buffer </a:t>
            </a:r>
            <a:r>
              <a:rPr altLang="en-PK" dirty="0" err="1" lang="en-US" sz="2800">
                <a:solidFill>
                  <a:srgbClr val="0070C0"/>
                </a:solidFill>
              </a:rPr>
              <a:t>inbetween</a:t>
            </a:r>
            <a:endParaRPr altLang="en-PK" dirty="0" lang="en-US" sz="2800">
              <a:solidFill>
                <a:srgbClr val="0070C0"/>
              </a:solidFill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/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lang="en-US" sz="2800"/>
              <a:t>Use </a:t>
            </a:r>
            <a:r>
              <a:rPr altLang="en-PK" dirty="0" err="1" lang="en-US" sz="2800">
                <a:latin charset="0" panose="020B0609020204030204" pitchFamily="49" typeface="Consolas"/>
              </a:rPr>
              <a:t>cin.ignore</a:t>
            </a:r>
            <a:r>
              <a:rPr altLang="en-PK" dirty="0" lang="en-US" sz="2800">
                <a:latin charset="0" panose="020B0609020204030204" pitchFamily="49" typeface="Consolas"/>
              </a:rPr>
              <a:t>(); </a:t>
            </a:r>
            <a:r>
              <a:rPr altLang="en-PK" dirty="0" lang="en-US" sz="2800"/>
              <a:t>for this.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/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lang="en-US" sz="2800">
                <a:latin charset="0" panose="020B0609020204030204" pitchFamily="49" typeface="Consolas"/>
              </a:rPr>
              <a:t>int x, </a:t>
            </a:r>
            <a:r>
              <a:rPr altLang="en-PK" dirty="0" err="1" lang="en-US" sz="2800">
                <a:latin charset="0" panose="020B0609020204030204" pitchFamily="49" typeface="Consolas"/>
              </a:rPr>
              <a:t>arr</a:t>
            </a:r>
            <a:r>
              <a:rPr altLang="en-PK" dirty="0" lang="en-US" sz="2800">
                <a:latin charset="0" panose="020B0609020204030204" pitchFamily="49" typeface="Consolas"/>
              </a:rPr>
              <a:t>[3];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err="1" lang="en-US" sz="2800">
                <a:latin charset="0" panose="020B0609020204030204" pitchFamily="49" typeface="Consolas"/>
              </a:rPr>
              <a:t>cin</a:t>
            </a:r>
            <a:r>
              <a:rPr altLang="en-PK" dirty="0" lang="en-US" sz="2800">
                <a:latin charset="0" panose="020B0609020204030204" pitchFamily="49" typeface="Consolas"/>
              </a:rPr>
              <a:t>&gt;&gt;x;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err="1" lang="en-US" sz="2800">
                <a:solidFill>
                  <a:srgbClr val="FF0000"/>
                </a:solidFill>
                <a:latin charset="0" panose="020B0609020204030204" pitchFamily="49" typeface="Consolas"/>
              </a:rPr>
              <a:t>cin.ignore</a:t>
            </a:r>
            <a:r>
              <a:rPr altLang="en-PK" dirty="0" lang="en-US" sz="2800">
                <a:solidFill>
                  <a:srgbClr val="FF0000"/>
                </a:solidFill>
                <a:latin charset="0" panose="020B0609020204030204" pitchFamily="49" typeface="Consolas"/>
              </a:rPr>
              <a:t>(); </a:t>
            </a:r>
            <a:r>
              <a:rPr altLang="en-PK" dirty="0" lang="en-US">
                <a:latin charset="0" panose="020B0609020204030204" pitchFamily="49" typeface="Consolas"/>
              </a:rPr>
              <a:t>//clears the input stream buffer</a:t>
            </a:r>
            <a:endParaRPr altLang="en-PK" dirty="0" lang="en-US" sz="2800">
              <a:latin charset="0" panose="020B0609020204030204" pitchFamily="49" typeface="Consolas"/>
            </a:endParaRP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r>
              <a:rPr altLang="en-PK" dirty="0" err="1" lang="en-US" sz="2800">
                <a:latin charset="0" panose="020B0609020204030204" pitchFamily="49" typeface="Consolas"/>
              </a:rPr>
              <a:t>cin.getline</a:t>
            </a:r>
            <a:r>
              <a:rPr altLang="en-PK" dirty="0" lang="en-US" sz="2800">
                <a:latin charset="0" panose="020B0609020204030204" pitchFamily="49" typeface="Consolas"/>
              </a:rPr>
              <a:t>(arr,3);</a:t>
            </a:r>
          </a:p>
          <a:p>
            <a:pPr eaLnBrk="1" hangingPunct="1" indent="0" marL="0">
              <a:lnSpc>
                <a:spcPct val="80000"/>
              </a:lnSpc>
              <a:buFont charset="0" panose="020B0604020202020204" pitchFamily="34" typeface="Arial"/>
              <a:buNone/>
            </a:pPr>
            <a:endParaRPr altLang="en-PK" dirty="0" lang="en-US" sz="2800">
              <a:solidFill>
                <a:srgbClr val="0070C0"/>
              </a:solidFill>
              <a:latin charset="0" panose="020B0609020204030204" pitchFamily="49" typeface="Consolas"/>
            </a:endParaRP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E83E5A44-C655-4ABB-BB42-AE35334C90E6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Pointers to Constants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8505ADA0-08DF-4305-982F-7A51A8D1FEE9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Font charset="0" panose="020B0604020202020204" pitchFamily="34" typeface="Arial"/>
              <a:buNone/>
            </a:pP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const int a = 5;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int *foo = &amp;a;  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>
                <a:solidFill>
                  <a:srgbClr val="FF0000"/>
                </a:solidFill>
                <a:latin charset="0" panose="020B0609020204030204" pitchFamily="49" typeface="Consolas"/>
              </a:rPr>
              <a:t>ERROR!!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lang="en-US">
              <a:solidFill>
                <a:srgbClr val="FF0000"/>
              </a:solidFill>
              <a:latin charset="0" panose="020B0609020204030204" pitchFamily="49" typeface="Consolas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/>
              <a:t>If we want to store the address of a </a:t>
            </a:r>
            <a:r>
              <a:rPr altLang="en-PK" dirty="0" lang="en-US">
                <a:solidFill>
                  <a:srgbClr val="0070C0"/>
                </a:solidFill>
              </a:rPr>
              <a:t>constant</a:t>
            </a:r>
            <a:r>
              <a:rPr altLang="en-PK" dirty="0" lang="en-US"/>
              <a:t> in a pointer, then we need to store it in a </a:t>
            </a:r>
            <a:r>
              <a:rPr altLang="en-PK" dirty="0" lang="en-US">
                <a:solidFill>
                  <a:srgbClr val="0070C0"/>
                </a:solidFill>
              </a:rPr>
              <a:t>pointer-to-const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lang="en-US">
              <a:solidFill>
                <a:srgbClr val="FF0000"/>
              </a:solidFill>
              <a:latin charset="0" panose="020B0609020204030204" pitchFamily="49" typeface="Consolas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const </a:t>
            </a: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int *foo= &amp;a;</a:t>
            </a:r>
          </a:p>
        </p:txBody>
      </p:sp>
      <p:pic>
        <p:nvPicPr>
          <p:cNvPr id="121860" name="Picture 3">
            <a:extLst>
              <a:ext uri="{FF2B5EF4-FFF2-40B4-BE49-F238E27FC236}">
                <a16:creationId xmlns:a16="http://schemas.microsoft.com/office/drawing/2014/main" id="{B9D1F345-F7EF-4136-9156-9005D1E9C499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AFD05FD-D781-4ADD-B1C6-064B6CE39877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Pointers to Constants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F7ADBF4E-06F0-464D-A2E8-FD05C97633AD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>
                <a:latin charset="0" panose="020B0609020204030204" pitchFamily="49" typeface="Consolas"/>
              </a:rPr>
              <a:t>This is a </a:t>
            </a:r>
            <a:r>
              <a:rPr altLang="en-PK" dirty="0" lang="en-US">
                <a:solidFill>
                  <a:srgbClr val="FF0000"/>
                </a:solidFill>
                <a:latin charset="0" panose="020B0609020204030204" pitchFamily="49" typeface="Consolas"/>
              </a:rPr>
              <a:t>READ-ONLY pointer.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lang="en-US">
              <a:solidFill>
                <a:srgbClr val="FF0000"/>
              </a:solidFill>
              <a:latin charset="0" panose="020B0609020204030204" pitchFamily="49" typeface="Consolas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const </a:t>
            </a: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int *foo= &amp;a;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b="1" dirty="0" lang="en-US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*foo = 26; </a:t>
            </a:r>
            <a:r>
              <a:rPr altLang="en-PK" dirty="0" lang="en-US">
                <a:latin charset="0" panose="020B0609020204030204" pitchFamily="49" typeface="Consolas"/>
              </a:rPr>
              <a:t>//ERROR</a:t>
            </a:r>
          </a:p>
        </p:txBody>
      </p:sp>
      <p:pic>
        <p:nvPicPr>
          <p:cNvPr id="122884" name="Picture 3">
            <a:extLst>
              <a:ext uri="{FF2B5EF4-FFF2-40B4-BE49-F238E27FC236}">
                <a16:creationId xmlns:a16="http://schemas.microsoft.com/office/drawing/2014/main" id="{92AC2366-8040-4F29-A758-810EF89F356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8EC63DC3-97E7-4590-A4CB-9315D8878BF1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Pointer Arithmatic</a:t>
            </a:r>
            <a:endParaRPr altLang="en-PK" lang="en-PK"/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E8389F88-7370-4480-9B36-53097300F7CB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Font charset="0" panose="020B0604020202020204" pitchFamily="34" typeface="Arial"/>
              <a:buNone/>
            </a:pPr>
            <a:r>
              <a:rPr altLang="en-PK" b="1" lang="en-US">
                <a:latin charset="0" panose="02070309020205020404" pitchFamily="49" typeface="Courier New"/>
              </a:rPr>
              <a:t>int x = 25;</a:t>
            </a:r>
            <a:br>
              <a:rPr altLang="en-PK" b="1" lang="en-US">
                <a:latin charset="0" panose="02070309020205020404" pitchFamily="49" typeface="Courier New"/>
              </a:rPr>
            </a:br>
            <a:r>
              <a:rPr altLang="en-PK" b="1" lang="en-US">
                <a:latin charset="0" panose="02070309020205020404" pitchFamily="49" typeface="Courier New"/>
              </a:rPr>
              <a:t>int *intptr = &amp;x;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b="1" lang="en-US">
              <a:latin charset="0" panose="02070309020205020404" pitchFamily="49" typeface="Courier New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b="1" lang="en-US">
                <a:latin charset="0" panose="02070309020205020404" pitchFamily="49" typeface="Courier New"/>
              </a:rPr>
              <a:t>intptr</a:t>
            </a:r>
            <a:r>
              <a:rPr altLang="en-PK" b="1" lang="en-US">
                <a:solidFill>
                  <a:srgbClr val="FF0000"/>
                </a:solidFill>
                <a:latin charset="0" panose="02070309020205020404" pitchFamily="49" typeface="Courier New"/>
              </a:rPr>
              <a:t>++</a:t>
            </a:r>
            <a:r>
              <a:rPr altLang="en-PK" b="1" lang="en-US">
                <a:latin charset="0" panose="02070309020205020404" pitchFamily="49" typeface="Courier New"/>
              </a:rPr>
              <a:t>; 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b="1" lang="en-US">
              <a:latin charset="0" panose="02070309020205020404" pitchFamily="49" typeface="Courier New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lang="en-US"/>
              <a:t>e.g. address of </a:t>
            </a:r>
            <a:r>
              <a:rPr altLang="en-PK" lang="en-US">
                <a:latin charset="0" panose="020B0609020204030204" pitchFamily="49" typeface="Consolas"/>
              </a:rPr>
              <a:t>x</a:t>
            </a:r>
            <a:r>
              <a:rPr altLang="en-PK" lang="en-US"/>
              <a:t> was </a:t>
            </a:r>
            <a:r>
              <a:rPr altLang="en-PK" lang="en-US">
                <a:solidFill>
                  <a:srgbClr val="FF0000"/>
                </a:solidFill>
              </a:rPr>
              <a:t>4000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lang="en-US">
              <a:solidFill>
                <a:srgbClr val="FF0000"/>
              </a:solidFill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lang="en-US">
                <a:latin charset="0" panose="020B0609020204030204" pitchFamily="49" typeface="Consolas"/>
              </a:rPr>
              <a:t>intptr</a:t>
            </a:r>
            <a:r>
              <a:rPr altLang="en-PK" lang="en-US"/>
              <a:t> will now be </a:t>
            </a:r>
            <a:r>
              <a:rPr altLang="en-PK" lang="en-US">
                <a:solidFill>
                  <a:srgbClr val="FF0000"/>
                </a:solidFill>
              </a:rPr>
              <a:t>4004</a:t>
            </a:r>
            <a:endParaRPr altLang="en-PK" lang="en-PK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147A7-136A-44DE-AFE2-1BDD990D66A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pPr>
              <a:defRPr/>
            </a:pPr>
            <a:fld id="{5529CBD6-8089-4D80-8139-F1CB9E4D422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8853" name="Picture 4">
            <a:extLst>
              <a:ext uri="{FF2B5EF4-FFF2-40B4-BE49-F238E27FC236}">
                <a16:creationId xmlns:a16="http://schemas.microsoft.com/office/drawing/2014/main" id="{B4DDACA6-E9DA-4431-AE3E-7076AA355DAF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B3627BE0-C366-4CC9-ADD3-7CAD99B0A124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Pointers to Constants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9A8562E5-D182-424F-AD5B-B6C2C85A0B9F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Font charset="0" panose="020B0604020202020204" pitchFamily="34" typeface="Arial"/>
              <a:buNone/>
            </a:pP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const int a = 5;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b="1" dirty="0" lang="en-US">
              <a:solidFill>
                <a:srgbClr val="FF0000"/>
              </a:solidFill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const </a:t>
            </a: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int *foo= &amp;a;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lang="en-US">
              <a:latin charset="0" panose="020B0609020204030204" pitchFamily="49" typeface="Consolas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u="sng">
                <a:latin charset="0" panose="020B0609020204030204" pitchFamily="49" typeface="Consolas"/>
              </a:rPr>
              <a:t>Be careful: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>
                <a:solidFill>
                  <a:srgbClr val="0070C0"/>
                </a:solidFill>
              </a:rPr>
              <a:t>const</a:t>
            </a:r>
            <a:r>
              <a:rPr altLang="en-PK" dirty="0" lang="en-US"/>
              <a:t> is applied to the thing that </a:t>
            </a:r>
            <a:r>
              <a:rPr altLang="en-PK" dirty="0" lang="en-US">
                <a:solidFill>
                  <a:srgbClr val="0070C0"/>
                </a:solidFill>
              </a:rPr>
              <a:t>foo points to</a:t>
            </a:r>
            <a:r>
              <a:rPr altLang="en-PK" dirty="0" lang="en-US"/>
              <a:t>, </a:t>
            </a:r>
            <a:r>
              <a:rPr altLang="en-PK" dirty="0" lang="en-US">
                <a:solidFill>
                  <a:srgbClr val="FF0000"/>
                </a:solidFill>
              </a:rPr>
              <a:t>not foo itself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lang="en-US">
              <a:solidFill>
                <a:srgbClr val="FF0000"/>
              </a:solidFill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400">
                <a:latin charset="0" panose="020B0609020204030204" pitchFamily="49" typeface="Consolas"/>
              </a:rPr>
              <a:t>The pointer itself is </a:t>
            </a:r>
            <a:r>
              <a:rPr altLang="en-PK" b="1" dirty="0" lang="en-US" sz="2400">
                <a:solidFill>
                  <a:srgbClr val="FF0000"/>
                </a:solidFill>
                <a:latin charset="0" panose="020B0609020204030204" pitchFamily="49" typeface="Consolas"/>
              </a:rPr>
              <a:t>not constant</a:t>
            </a:r>
            <a:endParaRPr altLang="en-PK" b="1" dirty="0" lang="en-US" sz="2400">
              <a:latin charset="0" panose="020B0609020204030204" pitchFamily="49" typeface="Consolas"/>
            </a:endParaRPr>
          </a:p>
        </p:txBody>
      </p:sp>
      <p:pic>
        <p:nvPicPr>
          <p:cNvPr id="123908" name="Picture 3">
            <a:extLst>
              <a:ext uri="{FF2B5EF4-FFF2-40B4-BE49-F238E27FC236}">
                <a16:creationId xmlns:a16="http://schemas.microsoft.com/office/drawing/2014/main" id="{EE33C061-12E1-4BCB-AC8D-9925FC34B87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1085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1085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1085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108547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3">
            <a:extLst>
              <a:ext uri="{FF2B5EF4-FFF2-40B4-BE49-F238E27FC236}">
                <a16:creationId xmlns:a16="http://schemas.microsoft.com/office/drawing/2014/main" id="{0B571040-C922-4720-9B62-3AF6057D3F3C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2">
            <a:extLst>
              <a:ext uri="{FF2B5EF4-FFF2-40B4-BE49-F238E27FC236}">
                <a16:creationId xmlns:a16="http://schemas.microsoft.com/office/drawing/2014/main" id="{9DBFD408-EC49-44EA-A95F-E3C2E7141DA3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Pointers to Constants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17B7D87F-3903-4633-B52C-D667543DD13E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Font charset="0" panose="020B0604020202020204" pitchFamily="34" typeface="Arial"/>
              <a:buNone/>
            </a:pP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const int a = 5;</a:t>
            </a:r>
            <a:endParaRPr altLang="en-PK" b="1" dirty="0" lang="en-US">
              <a:solidFill>
                <a:srgbClr val="FF0000"/>
              </a:solidFill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const </a:t>
            </a: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int *foo= &amp;a;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lang="en-US">
              <a:latin charset="0" panose="020B0609020204030204" pitchFamily="49" typeface="Consolas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000">
                <a:solidFill>
                  <a:srgbClr val="0070C0"/>
                </a:solidFill>
                <a:latin charset="0" panose="020B0609020204030204" pitchFamily="49" typeface="Consolas"/>
              </a:rPr>
              <a:t>The data type 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 sz="2000">
                <a:solidFill>
                  <a:srgbClr val="0070C0"/>
                </a:solidFill>
                <a:latin charset="0" panose="020B0609020204030204" pitchFamily="49" typeface="Consolas"/>
              </a:rPr>
              <a:t>foo points to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lang="en-US"/>
              <a:t>Because foo is a </a:t>
            </a:r>
            <a:r>
              <a:rPr altLang="en-PK" dirty="0" lang="en-US">
                <a:solidFill>
                  <a:srgbClr val="0070C0"/>
                </a:solidFill>
              </a:rPr>
              <a:t>pointer to a const</a:t>
            </a:r>
            <a:r>
              <a:rPr altLang="en-PK" dirty="0" lang="en-US"/>
              <a:t>, the compiler will not allow us to write code that changes the thing that foo points to.</a:t>
            </a:r>
            <a:endParaRPr altLang="en-PK" dirty="0" lang="en-US">
              <a:latin charset="0" panose="020B0609020204030204" pitchFamily="49" typeface="Consolas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727893E0-0093-4ACC-BFB0-AC17CF1A4C80}"/>
              </a:ext>
            </a:extLst>
          </p:cNvPr>
          <p:cNvSpPr/>
          <p:nvPr/>
        </p:nvSpPr>
        <p:spPr>
          <a:xfrm rot="16200000">
            <a:off x="1433513" y="1938337"/>
            <a:ext cx="381000" cy="1990725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 numCol="1"/>
          <a:lstStyle/>
          <a:p>
            <a:pPr algn="ctr">
              <a:defRPr/>
            </a:pPr>
            <a:endParaRPr altLang="en-PK" lang="en-PK"/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1085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3">
            <a:extLst>
              <a:ext uri="{FF2B5EF4-FFF2-40B4-BE49-F238E27FC236}">
                <a16:creationId xmlns:a16="http://schemas.microsoft.com/office/drawing/2014/main" id="{0B571040-C922-4720-9B62-3AF6057D3F3C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2">
            <a:extLst>
              <a:ext uri="{FF2B5EF4-FFF2-40B4-BE49-F238E27FC236}">
                <a16:creationId xmlns:a16="http://schemas.microsoft.com/office/drawing/2014/main" id="{9DBFD408-EC49-44EA-A95F-E3C2E7141DA3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Pointers to Constants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17B7D87F-3903-4633-B52C-D667543DD13E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Font charset="0" panose="020B0604020202020204" pitchFamily="34" typeface="Arial"/>
              <a:buNone/>
            </a:pP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const int a = 5;</a:t>
            </a:r>
            <a:endParaRPr altLang="en-PK" b="1" dirty="0" lang="en-US">
              <a:solidFill>
                <a:srgbClr val="FF0000"/>
              </a:solidFill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const </a:t>
            </a: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int *foo= &amp;a;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lang="en-US"/>
          </a:p>
          <a:p>
            <a:pPr indent="0" marL="0">
              <a:buFont charset="0" panose="020B0604020202020204" pitchFamily="34" typeface="Arial"/>
              <a:buNone/>
            </a:pP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*foo = NULL;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b="1" dirty="0" lang="en-US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altLang="en-PK" dirty="0" lang="en-US"/>
              <a:t>Like standard pointers you can also set a pointer to constant NULL</a:t>
            </a:r>
          </a:p>
        </p:txBody>
      </p:sp>
    </p:spTree>
    <p:extLst>
      <p:ext uri="{BB962C8B-B14F-4D97-AF65-F5344CB8AC3E}">
        <p14:creationId xmlns:p14="http://schemas.microsoft.com/office/powerpoint/2010/main" val="3461613507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3">
            <a:extLst>
              <a:ext uri="{FF2B5EF4-FFF2-40B4-BE49-F238E27FC236}">
                <a16:creationId xmlns:a16="http://schemas.microsoft.com/office/drawing/2014/main" id="{0B571040-C922-4720-9B62-3AF6057D3F3C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2">
            <a:extLst>
              <a:ext uri="{FF2B5EF4-FFF2-40B4-BE49-F238E27FC236}">
                <a16:creationId xmlns:a16="http://schemas.microsoft.com/office/drawing/2014/main" id="{9DBFD408-EC49-44EA-A95F-E3C2E7141DA3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Pointers to Constants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17B7D87F-3903-4633-B52C-D667543DD13E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Font charset="0" panose="020B0604020202020204" pitchFamily="34" typeface="Arial"/>
              <a:buNone/>
            </a:pP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const int a = 5;</a:t>
            </a:r>
            <a:endParaRPr altLang="en-PK" b="1" dirty="0" lang="en-US">
              <a:solidFill>
                <a:srgbClr val="FF0000"/>
              </a:solidFill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const </a:t>
            </a: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int *foo= &amp;a;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lang="en-US"/>
          </a:p>
          <a:p>
            <a:pPr indent="0" marL="0">
              <a:buFont charset="0" panose="020B0604020202020204" pitchFamily="34" typeface="Arial"/>
              <a:buNone/>
            </a:pP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*foo = new int;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b="1" dirty="0" lang="en-US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altLang="en-PK" dirty="0" lang="en-US"/>
              <a:t>Like standard pointers you can also use a pointer to constant for 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2895759038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37C98406-40C3-4614-B4DD-2268F31F0028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Pointers to Constants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790FCB88-7BBE-41FB-A0B1-746DF2A42497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en-PK" lang="en-US"/>
              <a:t>Example: Suppose we have the following definitions:</a:t>
            </a:r>
            <a:br>
              <a:rPr altLang="en-PK" lang="en-US"/>
            </a:br>
            <a:r>
              <a:rPr altLang="en-PK" lang="en-US"/>
              <a:t/>
            </a:r>
            <a:br>
              <a:rPr altLang="en-PK" lang="en-US"/>
            </a:br>
            <a:r>
              <a:rPr altLang="en-PK" b="1" lang="en-US">
                <a:solidFill>
                  <a:srgbClr val="FF0000"/>
                </a:solidFill>
                <a:latin charset="0" panose="02070309020205020404" pitchFamily="49" typeface="Courier New"/>
              </a:rPr>
              <a:t>const</a:t>
            </a:r>
            <a:r>
              <a:rPr altLang="en-PK" b="1" lang="en-US">
                <a:latin charset="0" panose="02070309020205020404" pitchFamily="49" typeface="Courier New"/>
              </a:rPr>
              <a:t> int </a:t>
            </a:r>
            <a:r>
              <a:rPr altLang="en-PK" b="1" lang="en-US">
                <a:solidFill>
                  <a:srgbClr val="FF0000"/>
                </a:solidFill>
                <a:latin charset="0" panose="02070309020205020404" pitchFamily="49" typeface="Courier New"/>
              </a:rPr>
              <a:t>SIZE</a:t>
            </a:r>
            <a:r>
              <a:rPr altLang="en-PK" b="1" lang="en-US">
                <a:latin charset="0" panose="02070309020205020404" pitchFamily="49" typeface="Courier New"/>
              </a:rPr>
              <a:t> = 6;</a:t>
            </a:r>
            <a:br>
              <a:rPr altLang="en-PK" b="1" lang="en-US">
                <a:latin charset="0" panose="02070309020205020404" pitchFamily="49" typeface="Courier New"/>
              </a:rPr>
            </a:br>
            <a:r>
              <a:rPr altLang="en-PK" b="1" lang="en-US">
                <a:solidFill>
                  <a:srgbClr val="FF0000"/>
                </a:solidFill>
                <a:latin charset="0" panose="02070309020205020404" pitchFamily="49" typeface="Courier New"/>
              </a:rPr>
              <a:t>const</a:t>
            </a:r>
            <a:r>
              <a:rPr altLang="en-PK" b="1" lang="en-US">
                <a:latin charset="0" panose="02070309020205020404" pitchFamily="49" typeface="Courier New"/>
              </a:rPr>
              <a:t> double payRates[SIZE] = </a:t>
            </a:r>
            <a:br>
              <a:rPr altLang="en-PK" b="1" lang="en-US">
                <a:latin charset="0" panose="02070309020205020404" pitchFamily="49" typeface="Courier New"/>
              </a:rPr>
            </a:br>
            <a:r>
              <a:rPr altLang="en-PK" b="1" lang="en-US">
                <a:latin charset="0" panose="02070309020205020404" pitchFamily="49" typeface="Courier New"/>
              </a:rPr>
              <a:t>     { 18.55, 17.45, 12.85,</a:t>
            </a:r>
            <a:br>
              <a:rPr altLang="en-PK" b="1" lang="en-US">
                <a:latin charset="0" panose="02070309020205020404" pitchFamily="49" typeface="Courier New"/>
              </a:rPr>
            </a:br>
            <a:r>
              <a:rPr altLang="en-PK" b="1" lang="en-US">
                <a:latin charset="0" panose="02070309020205020404" pitchFamily="49" typeface="Courier New"/>
              </a:rPr>
              <a:t>       14.97, 10.35, 18.89 };</a:t>
            </a:r>
          </a:p>
          <a:p>
            <a:endParaRPr altLang="en-PK" b="1" lang="en-US">
              <a:latin charset="0" panose="02070309020205020404" pitchFamily="49" typeface="Courier New"/>
            </a:endParaRPr>
          </a:p>
          <a:p>
            <a:r>
              <a:rPr altLang="en-PK" lang="en-US"/>
              <a:t>In this code, </a:t>
            </a:r>
            <a:r>
              <a:rPr altLang="en-PK" b="1" lang="en-US">
                <a:latin charset="0" panose="02070309020205020404" pitchFamily="49" typeface="Courier New"/>
              </a:rPr>
              <a:t>payRates</a:t>
            </a:r>
            <a:r>
              <a:rPr altLang="en-PK" lang="en-US"/>
              <a:t> is an array of constant doubles.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77CF5E58-3B92-401D-9132-6B42CA7D0E66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Pointers to Constants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ECB0DAFD-A447-4392-BC11-BBE7F18E1A54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600200"/>
            <a:ext cx="8305800" cy="1385888"/>
          </a:xfrm>
        </p:spPr>
        <p:txBody>
          <a:bodyPr numCol="1"/>
          <a:lstStyle/>
          <a:p>
            <a:r>
              <a:rPr altLang="en-PK" lang="en-US"/>
              <a:t>Suppose we wish to pass the </a:t>
            </a:r>
            <a:r>
              <a:rPr altLang="en-PK" b="1" lang="en-US">
                <a:latin charset="0" panose="02070309020205020404" pitchFamily="49" typeface="Courier New"/>
              </a:rPr>
              <a:t>payRates</a:t>
            </a:r>
            <a:r>
              <a:rPr altLang="en-PK" lang="en-US"/>
              <a:t> array to a function? Here's an example of how we can do it.</a:t>
            </a:r>
          </a:p>
        </p:txBody>
      </p:sp>
      <p:sp>
        <p:nvSpPr>
          <p:cNvPr id="126980" name="Text Box 4">
            <a:extLst>
              <a:ext uri="{FF2B5EF4-FFF2-40B4-BE49-F238E27FC236}">
                <a16:creationId xmlns:a16="http://schemas.microsoft.com/office/drawing/2014/main" id="{214FA532-8579-4CE3-8531-2664C970E813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2895600"/>
            <a:ext cx="100965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None/>
            </a:pPr>
            <a:r>
              <a:rPr altLang="en-PK" b="1" lang="en-US" sz="2300">
                <a:latin charset="0" panose="02070309020205020404" pitchFamily="49" typeface="Courier New"/>
              </a:rPr>
              <a:t>void displayPayRates(</a:t>
            </a:r>
            <a:r>
              <a:rPr altLang="en-PK" b="1" lang="en-US" sz="2300">
                <a:solidFill>
                  <a:srgbClr val="FF0000"/>
                </a:solidFill>
                <a:latin charset="0" panose="02070309020205020404" pitchFamily="49" typeface="Courier New"/>
              </a:rPr>
              <a:t>const</a:t>
            </a:r>
            <a:r>
              <a:rPr altLang="en-PK" b="1" lang="en-US" sz="2300">
                <a:latin charset="0" panose="02070309020205020404" pitchFamily="49" typeface="Courier New"/>
              </a:rPr>
              <a:t> double *rates, int size)</a:t>
            </a:r>
            <a:br>
              <a:rPr altLang="en-PK" b="1" lang="en-US" sz="2300">
                <a:latin charset="0" panose="02070309020205020404" pitchFamily="49" typeface="Courier New"/>
              </a:rPr>
            </a:br>
            <a:r>
              <a:rPr altLang="en-PK" b="1" lang="en-US" sz="2300">
                <a:latin charset="0" panose="02070309020205020404" pitchFamily="49" typeface="Courier New"/>
              </a:rPr>
              <a:t>{</a:t>
            </a:r>
            <a:br>
              <a:rPr altLang="en-PK" b="1" lang="en-US" sz="2300">
                <a:latin charset="0" panose="02070309020205020404" pitchFamily="49" typeface="Courier New"/>
              </a:rPr>
            </a:br>
            <a:r>
              <a:rPr altLang="en-PK" b="1" lang="en-US" sz="2300">
                <a:latin charset="0" panose="02070309020205020404" pitchFamily="49" typeface="Courier New"/>
              </a:rPr>
              <a:t>   for (int count = 0; count &lt; size; count++)</a:t>
            </a:r>
            <a:br>
              <a:rPr altLang="en-PK" b="1" lang="en-US" sz="2300">
                <a:latin charset="0" panose="02070309020205020404" pitchFamily="49" typeface="Courier New"/>
              </a:rPr>
            </a:br>
            <a:r>
              <a:rPr altLang="en-PK" b="1" lang="en-US" sz="2300">
                <a:latin charset="0" panose="02070309020205020404" pitchFamily="49" typeface="Courier New"/>
              </a:rPr>
              <a:t>   {</a:t>
            </a:r>
            <a:br>
              <a:rPr altLang="en-PK" b="1" lang="en-US" sz="2300">
                <a:latin charset="0" panose="02070309020205020404" pitchFamily="49" typeface="Courier New"/>
              </a:rPr>
            </a:br>
            <a:r>
              <a:rPr altLang="en-PK" b="1" lang="en-US" sz="2300">
                <a:latin charset="0" panose="02070309020205020404" pitchFamily="49" typeface="Courier New"/>
              </a:rPr>
              <a:t>      cout &lt;&lt; "Pay rate " &lt;&lt; (count + 1)</a:t>
            </a:r>
            <a:br>
              <a:rPr altLang="en-PK" b="1" lang="en-US" sz="2300">
                <a:latin charset="0" panose="02070309020205020404" pitchFamily="49" typeface="Courier New"/>
              </a:rPr>
            </a:br>
            <a:r>
              <a:rPr altLang="en-PK" b="1" lang="en-US" sz="2300">
                <a:latin charset="0" panose="02070309020205020404" pitchFamily="49" typeface="Courier New"/>
              </a:rPr>
              <a:t>           &lt;&lt; " is $" &lt;&lt; *(rates + count) &lt;&lt; endl;</a:t>
            </a:r>
            <a:br>
              <a:rPr altLang="en-PK" b="1" lang="en-US" sz="2300">
                <a:latin charset="0" panose="02070309020205020404" pitchFamily="49" typeface="Courier New"/>
              </a:rPr>
            </a:br>
            <a:r>
              <a:rPr altLang="en-PK" b="1" lang="en-US" sz="2300">
                <a:latin charset="0" panose="02070309020205020404" pitchFamily="49" typeface="Courier New"/>
              </a:rPr>
              <a:t>   }</a:t>
            </a:r>
            <a:br>
              <a:rPr altLang="en-PK" b="1" lang="en-US" sz="2300">
                <a:latin charset="0" panose="02070309020205020404" pitchFamily="49" typeface="Courier New"/>
              </a:rPr>
            </a:br>
            <a:r>
              <a:rPr altLang="en-PK" b="1" lang="en-US" sz="2300">
                <a:latin charset="0" panose="02070309020205020404" pitchFamily="49" typeface="Courier New"/>
              </a:rPr>
              <a:t>}</a:t>
            </a:r>
          </a:p>
        </p:txBody>
      </p:sp>
      <p:sp>
        <p:nvSpPr>
          <p:cNvPr id="126981" name="Text Box 5">
            <a:extLst>
              <a:ext uri="{FF2B5EF4-FFF2-40B4-BE49-F238E27FC236}">
                <a16:creationId xmlns:a16="http://schemas.microsoft.com/office/drawing/2014/main" id="{D560AB62-68E2-40BF-AAFD-8E71F431095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715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altLang="en-PK" b="1" lang="en-US" sz="2000">
                <a:latin charset="0" panose="020B0604020202020204" pitchFamily="34" typeface="Arial"/>
              </a:rPr>
              <a:t>The parameter, rates, is a pointer to </a:t>
            </a:r>
            <a:r>
              <a:rPr altLang="en-PK" b="1" lang="en-US" sz="2000">
                <a:solidFill>
                  <a:srgbClr val="FF0000"/>
                </a:solidFill>
                <a:latin charset="0" panose="02070309020205020404" pitchFamily="49" typeface="Courier New"/>
              </a:rPr>
              <a:t>const double</a:t>
            </a:r>
            <a:r>
              <a:rPr altLang="en-PK" b="1" lang="en-US" sz="2000">
                <a:solidFill>
                  <a:srgbClr val="FF0000"/>
                </a:solidFill>
                <a:latin charset="0" panose="020B0604020202020204" pitchFamily="34" typeface="Arial"/>
              </a:rPr>
              <a:t>.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7321CD89-55F8-4840-930A-BBF7A79C28BE}"/>
              </a:ext>
            </a:extLst>
          </p:cNvPr>
          <p:cNvSpPr/>
          <p:nvPr/>
        </p:nvSpPr>
        <p:spPr>
          <a:xfrm>
            <a:off x="4419600" y="152400"/>
            <a:ext cx="4533900" cy="2422525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dirty="0" lang="en-US" sz="2400">
                <a:solidFill>
                  <a:schemeClr val="tx1"/>
                </a:solidFill>
              </a:rPr>
              <a:t>A pointer to const </a:t>
            </a:r>
            <a:r>
              <a:rPr b="1" dirty="0" lang="en-US" sz="2400">
                <a:solidFill>
                  <a:srgbClr val="FF0000"/>
                </a:solidFill>
              </a:rPr>
              <a:t>parameter</a:t>
            </a:r>
            <a:r>
              <a:rPr dirty="0" lang="en-US" sz="2400">
                <a:solidFill>
                  <a:srgbClr val="FF0000"/>
                </a:solidFill>
              </a:rPr>
              <a:t> </a:t>
            </a:r>
            <a:r>
              <a:rPr dirty="0" lang="en-US" sz="2400">
                <a:solidFill>
                  <a:schemeClr val="tx1"/>
                </a:solidFill>
              </a:rPr>
              <a:t>can also receive the </a:t>
            </a:r>
            <a:r>
              <a:rPr b="1" dirty="0" lang="en-US" sz="2400">
                <a:solidFill>
                  <a:srgbClr val="FF0000"/>
                </a:solidFill>
              </a:rPr>
              <a:t>address of a non-constant </a:t>
            </a:r>
            <a:r>
              <a:rPr dirty="0" lang="en-US" sz="2400">
                <a:solidFill>
                  <a:schemeClr val="tx1"/>
                </a:solidFill>
              </a:rPr>
              <a:t>item.</a:t>
            </a: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6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979ECB15-8130-4760-AF88-7FD60E3FD369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Declaration of a Pointer to Constant</a:t>
            </a:r>
          </a:p>
        </p:txBody>
      </p:sp>
      <p:pic>
        <p:nvPicPr>
          <p:cNvPr descr="0908sowc copy" id="128003" name="Picture 3">
            <a:extLst>
              <a:ext uri="{FF2B5EF4-FFF2-40B4-BE49-F238E27FC236}">
                <a16:creationId xmlns:a16="http://schemas.microsoft.com/office/drawing/2014/main" id="{3082923F-61F8-4E8F-AF6C-84167AE1A142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8875" y="1811338"/>
            <a:ext cx="6826250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4" name="Picture 3">
            <a:extLst>
              <a:ext uri="{FF2B5EF4-FFF2-40B4-BE49-F238E27FC236}">
                <a16:creationId xmlns:a16="http://schemas.microsoft.com/office/drawing/2014/main" id="{20A7102C-D50C-44BC-9537-11B66787FFAB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7478C32A-0A99-426B-BD57-DC019F63A929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Constant Pointers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F1605A0A-0026-491D-8EF9-AA6FB3CB5AD0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en-PK" lang="en-US"/>
              <a:t>A constant pointer is a pointer that is initialized with an address, and </a:t>
            </a:r>
            <a:r>
              <a:rPr altLang="en-PK" lang="en-US">
                <a:solidFill>
                  <a:srgbClr val="FF0000"/>
                </a:solidFill>
              </a:rPr>
              <a:t>cannot point to anything else</a:t>
            </a:r>
            <a:br>
              <a:rPr altLang="en-PK" lang="en-US">
                <a:solidFill>
                  <a:srgbClr val="FF0000"/>
                </a:solidFill>
              </a:rPr>
            </a:br>
            <a:endParaRPr altLang="en-PK" lang="en-US">
              <a:solidFill>
                <a:srgbClr val="FF0000"/>
              </a:solidFill>
            </a:endParaRPr>
          </a:p>
          <a:p>
            <a:r>
              <a:rPr altLang="en-PK" lang="en-US"/>
              <a:t>Example</a:t>
            </a:r>
            <a:br>
              <a:rPr altLang="en-PK" lang="en-US"/>
            </a:br>
            <a:r>
              <a:rPr altLang="en-PK" lang="en-US"/>
              <a:t/>
            </a:r>
            <a:br>
              <a:rPr altLang="en-PK" lang="en-US"/>
            </a:br>
            <a:r>
              <a:rPr altLang="en-PK" b="1" lang="en-US">
                <a:latin charset="0" panose="02070309020205020404" pitchFamily="49" typeface="Courier New"/>
              </a:rPr>
              <a:t>int value = 22;</a:t>
            </a:r>
            <a:br>
              <a:rPr altLang="en-PK" b="1" lang="en-US">
                <a:latin charset="0" panose="02070309020205020404" pitchFamily="49" typeface="Courier New"/>
              </a:rPr>
            </a:br>
            <a:r>
              <a:rPr altLang="en-PK" b="1" lang="en-US">
                <a:latin charset="0" panose="02070309020205020404" pitchFamily="49" typeface="Courier New"/>
              </a:rPr>
              <a:t>int * </a:t>
            </a:r>
            <a:r>
              <a:rPr altLang="en-PK" b="1" lang="en-US">
                <a:solidFill>
                  <a:srgbClr val="FF0000"/>
                </a:solidFill>
                <a:latin charset="0" panose="02070309020205020404" pitchFamily="49" typeface="Courier New"/>
              </a:rPr>
              <a:t>const</a:t>
            </a:r>
            <a:r>
              <a:rPr altLang="en-PK" b="1" lang="en-US">
                <a:latin charset="0" panose="02070309020205020404" pitchFamily="49" typeface="Courier New"/>
              </a:rPr>
              <a:t> ptr = </a:t>
            </a:r>
            <a:r>
              <a:rPr altLang="en-PK" b="1" lang="en-US">
                <a:solidFill>
                  <a:srgbClr val="FF0000"/>
                </a:solidFill>
                <a:latin charset="0" panose="02070309020205020404" pitchFamily="49" typeface="Courier New"/>
              </a:rPr>
              <a:t>&amp;</a:t>
            </a:r>
            <a:r>
              <a:rPr altLang="en-PK" b="1" lang="en-US">
                <a:latin charset="0" panose="02070309020205020404" pitchFamily="49" typeface="Courier New"/>
              </a:rPr>
              <a:t>value;</a:t>
            </a:r>
          </a:p>
        </p:txBody>
      </p:sp>
      <p:pic>
        <p:nvPicPr>
          <p:cNvPr id="129028" name="Picture 3">
            <a:extLst>
              <a:ext uri="{FF2B5EF4-FFF2-40B4-BE49-F238E27FC236}">
                <a16:creationId xmlns:a16="http://schemas.microsoft.com/office/drawing/2014/main" id="{225DD1F9-501C-4317-AE46-807E150DA417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1126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019DDC45-380E-4058-818F-C38884180162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Constant Pointers</a:t>
            </a:r>
          </a:p>
        </p:txBody>
      </p:sp>
      <p:pic>
        <p:nvPicPr>
          <p:cNvPr descr="0909sowc copy" id="130051" name="Picture 3">
            <a:extLst>
              <a:ext uri="{FF2B5EF4-FFF2-40B4-BE49-F238E27FC236}">
                <a16:creationId xmlns:a16="http://schemas.microsoft.com/office/drawing/2014/main" id="{FEBD9EA9-282C-4519-8DA5-DFC2532F6AAF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905000"/>
            <a:ext cx="5738813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2" name="Picture 3">
            <a:extLst>
              <a:ext uri="{FF2B5EF4-FFF2-40B4-BE49-F238E27FC236}">
                <a16:creationId xmlns:a16="http://schemas.microsoft.com/office/drawing/2014/main" id="{DF556935-6BA9-4634-B945-9CDFF83D366B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3">
            <a:extLst>
              <a:ext uri="{FF2B5EF4-FFF2-40B4-BE49-F238E27FC236}">
                <a16:creationId xmlns:a16="http://schemas.microsoft.com/office/drawing/2014/main" id="{EF413F58-7A6B-4A5F-B95A-08E7B5295B4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7000" y="4919663"/>
            <a:ext cx="251301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5" name="Rectangle 2">
            <a:extLst>
              <a:ext uri="{FF2B5EF4-FFF2-40B4-BE49-F238E27FC236}">
                <a16:creationId xmlns:a16="http://schemas.microsoft.com/office/drawing/2014/main" id="{7618A5AD-E71C-4317-BF9F-CCD2C15BE8C6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Constant Pointers to Constants</a:t>
            </a:r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705AD71D-0660-417B-A77F-4239FBFCA0E3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en-PK" dirty="0" lang="en-US"/>
              <a:t>A </a:t>
            </a:r>
            <a:r>
              <a:rPr altLang="en-PK" dirty="0" lang="en-US">
                <a:solidFill>
                  <a:srgbClr val="0070C0"/>
                </a:solidFill>
              </a:rPr>
              <a:t>constant pointer </a:t>
            </a:r>
            <a:r>
              <a:rPr altLang="en-PK" dirty="0" lang="en-US"/>
              <a:t>to a </a:t>
            </a:r>
            <a:r>
              <a:rPr altLang="en-PK" dirty="0" lang="en-US">
                <a:solidFill>
                  <a:srgbClr val="0070C0"/>
                </a:solidFill>
              </a:rPr>
              <a:t>constant</a:t>
            </a:r>
            <a:r>
              <a:rPr altLang="en-PK" dirty="0" lang="en-US"/>
              <a:t> is:</a:t>
            </a:r>
          </a:p>
          <a:p>
            <a:pPr lvl="1"/>
            <a:r>
              <a:rPr altLang="en-PK" dirty="0" lang="en-US"/>
              <a:t>a pointer that points to a constant</a:t>
            </a:r>
          </a:p>
          <a:p>
            <a:pPr lvl="1"/>
            <a:r>
              <a:rPr altLang="en-PK" dirty="0" lang="en-US"/>
              <a:t>a pointer that cannot point to anything except what it is pointing to</a:t>
            </a:r>
          </a:p>
          <a:p>
            <a:pPr lvl="1"/>
            <a:endParaRPr altLang="en-PK" dirty="0" lang="en-US"/>
          </a:p>
          <a:p>
            <a:r>
              <a:rPr altLang="en-PK" dirty="0" lang="en-US"/>
              <a:t>Example:</a:t>
            </a:r>
            <a:br>
              <a:rPr altLang="en-PK" dirty="0" lang="en-US"/>
            </a:br>
            <a:r>
              <a:rPr altLang="en-PK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const</a:t>
            </a:r>
            <a:r>
              <a:rPr altLang="en-PK" dirty="0" lang="en-US"/>
              <a:t> </a:t>
            </a:r>
            <a:r>
              <a:rPr altLang="en-PK" b="1" dirty="0" lang="en-US">
                <a:latin charset="0" panose="02070309020205020404" pitchFamily="49" typeface="Courier New"/>
              </a:rPr>
              <a:t>int value = 22;</a:t>
            </a:r>
            <a:br>
              <a:rPr altLang="en-PK" b="1" dirty="0" lang="en-US">
                <a:latin charset="0" panose="02070309020205020404" pitchFamily="49" typeface="Courier New"/>
              </a:rPr>
            </a:br>
            <a:r>
              <a:rPr altLang="en-PK"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const</a:t>
            </a:r>
            <a:r>
              <a:rPr altLang="en-PK" b="1" dirty="0" lang="en-US">
                <a:latin charset="0" panose="02070309020205020404" pitchFamily="49" typeface="Courier New"/>
              </a:rPr>
              <a:t> int * </a:t>
            </a:r>
            <a:r>
              <a:rPr altLang="en-PK"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const</a:t>
            </a:r>
            <a:r>
              <a:rPr altLang="en-PK" b="1" dirty="0" lang="en-US">
                <a:latin charset="0" panose="02070309020205020404" pitchFamily="49" typeface="Courier New"/>
              </a:rPr>
              <a:t> </a:t>
            </a:r>
            <a:r>
              <a:rPr altLang="en-PK" b="1" dirty="0" err="1" lang="en-US">
                <a:latin charset="0" panose="02070309020205020404" pitchFamily="49" typeface="Courier New"/>
              </a:rPr>
              <a:t>ptr</a:t>
            </a:r>
            <a:r>
              <a:rPr altLang="en-PK" b="1" dirty="0" lang="en-US">
                <a:latin charset="0" panose="02070309020205020404" pitchFamily="49" typeface="Courier New"/>
              </a:rPr>
              <a:t> = </a:t>
            </a:r>
            <a:r>
              <a:rPr altLang="en-PK"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&amp;</a:t>
            </a:r>
            <a:r>
              <a:rPr altLang="en-PK" b="1" dirty="0" lang="en-US">
                <a:latin charset="0" panose="02070309020205020404" pitchFamily="49" typeface="Courier New"/>
              </a:rPr>
              <a:t>value;</a:t>
            </a:r>
            <a:r>
              <a:rPr altLang="en-PK" b="1" dirty="0" lang="en-US"/>
              <a:t> </a:t>
            </a:r>
            <a:r>
              <a:rPr altLang="en-PK" dirty="0" lang="en-US"/>
              <a:t/>
            </a:r>
            <a:br>
              <a:rPr altLang="en-PK" dirty="0" lang="en-US"/>
            </a:br>
            <a:endParaRPr altLang="en-PK" dirty="0" lang="en-US"/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1146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4F2D12D6-80FE-47BB-BE74-7BCEEC6198BF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Pointer Arithmatic</a:t>
            </a:r>
            <a:endParaRPr altLang="en-PK" lang="en-PK"/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CC2DA264-22B6-40D1-B8F5-72B51A163A78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Font charset="0" panose="020B0604020202020204" pitchFamily="34" typeface="Arial"/>
              <a:buNone/>
            </a:pPr>
            <a:r>
              <a:rPr altLang="en-PK" b="1" lang="en-US">
                <a:latin charset="0" panose="02070309020205020404" pitchFamily="49" typeface="Courier New"/>
              </a:rPr>
              <a:t>char x =‘4’;</a:t>
            </a:r>
            <a:br>
              <a:rPr altLang="en-PK" b="1" lang="en-US">
                <a:latin charset="0" panose="02070309020205020404" pitchFamily="49" typeface="Courier New"/>
              </a:rPr>
            </a:br>
            <a:r>
              <a:rPr altLang="en-PK" b="1" lang="en-US">
                <a:latin charset="0" panose="02070309020205020404" pitchFamily="49" typeface="Courier New"/>
              </a:rPr>
              <a:t>char *charptr = &amp;x;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b="1" lang="en-US">
              <a:latin charset="0" panose="02070309020205020404" pitchFamily="49" typeface="Courier New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b="1" lang="en-US">
                <a:latin charset="0" panose="02070309020205020404" pitchFamily="49" typeface="Courier New"/>
              </a:rPr>
              <a:t>charptr</a:t>
            </a:r>
            <a:r>
              <a:rPr altLang="en-PK" b="1" lang="en-US">
                <a:solidFill>
                  <a:srgbClr val="FF0000"/>
                </a:solidFill>
                <a:latin charset="0" panose="02070309020205020404" pitchFamily="49" typeface="Courier New"/>
              </a:rPr>
              <a:t>++</a:t>
            </a:r>
            <a:r>
              <a:rPr altLang="en-PK" b="1" lang="en-US">
                <a:latin charset="0" panose="02070309020205020404" pitchFamily="49" typeface="Courier New"/>
              </a:rPr>
              <a:t>; 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lang="en-US"/>
              <a:t>What happens now?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lang="en-US"/>
              <a:t>Pointer address increases by </a:t>
            </a:r>
            <a:r>
              <a:rPr altLang="en-PK" lang="en-US">
                <a:solidFill>
                  <a:srgbClr val="FF0000"/>
                </a:solidFill>
              </a:rPr>
              <a:t>1 bytes </a:t>
            </a:r>
            <a:r>
              <a:rPr altLang="en-PK" lang="en-US"/>
              <a:t>because the </a:t>
            </a:r>
            <a:r>
              <a:rPr altLang="en-PK" lang="en-US">
                <a:solidFill>
                  <a:srgbClr val="FF0000"/>
                </a:solidFill>
              </a:rPr>
              <a:t>pointer is of type char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lang="en-US"/>
          </a:p>
          <a:p>
            <a:pPr indent="0" marL="0">
              <a:buFont charset="0" panose="020B0604020202020204" pitchFamily="34" typeface="Arial"/>
              <a:buNone/>
            </a:pPr>
            <a:r>
              <a:rPr altLang="en-PK" lang="en-US"/>
              <a:t>Same as  </a:t>
            </a:r>
            <a:r>
              <a:rPr altLang="en-PK" lang="en-US">
                <a:latin charset="0" panose="020B0609020204030204" pitchFamily="49" typeface="Consolas"/>
              </a:rPr>
              <a:t>charptr + 1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DBC2A-6808-4297-9254-02C0A39A8DBC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pPr>
              <a:defRPr/>
            </a:pPr>
            <a:fld id="{F79EFDDD-59B0-49B2-A9E6-04B009783E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9877" name="Picture 4">
            <a:extLst>
              <a:ext uri="{FF2B5EF4-FFF2-40B4-BE49-F238E27FC236}">
                <a16:creationId xmlns:a16="http://schemas.microsoft.com/office/drawing/2014/main" id="{86D9176A-7666-44B1-B575-B811B0A1C43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675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675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9AA1BF7A-2F4A-4D1B-860A-ABE80F699F38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Constant Pointers to Constants</a:t>
            </a:r>
          </a:p>
        </p:txBody>
      </p:sp>
      <p:pic>
        <p:nvPicPr>
          <p:cNvPr descr="0910sowc copy" id="132099" name="Picture 3">
            <a:extLst>
              <a:ext uri="{FF2B5EF4-FFF2-40B4-BE49-F238E27FC236}">
                <a16:creationId xmlns:a16="http://schemas.microsoft.com/office/drawing/2014/main" id="{AC6975B9-4A14-4EE4-8A93-79A1513C842E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2141538"/>
            <a:ext cx="4876800" cy="25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1324C8-3DAA-4F89-94B3-187EC366EC2F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7000" y="4919663"/>
            <a:ext cx="251301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3">
            <a:extLst>
              <a:ext uri="{FF2B5EF4-FFF2-40B4-BE49-F238E27FC236}">
                <a16:creationId xmlns:a16="http://schemas.microsoft.com/office/drawing/2014/main" id="{0B8F27F7-4127-4F48-A58A-CB1F51C7350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7000" y="4919663"/>
            <a:ext cx="251301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3" name="Rectangle 2">
            <a:extLst>
              <a:ext uri="{FF2B5EF4-FFF2-40B4-BE49-F238E27FC236}">
                <a16:creationId xmlns:a16="http://schemas.microsoft.com/office/drawing/2014/main" id="{D8E3BF84-7AE8-4865-B8E4-82FD55D12A48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Constant Pointers to Constants</a:t>
            </a:r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83D1B87D-79D0-4679-9C58-64EFBC9D9048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defRPr/>
            </a:pPr>
            <a:r>
              <a:rPr altLang="en-PK" dirty="0" lang="en-US"/>
              <a:t>A </a:t>
            </a:r>
            <a:r>
              <a:rPr altLang="en-PK" dirty="0" lang="en-US">
                <a:solidFill>
                  <a:srgbClr val="0070C0"/>
                </a:solidFill>
              </a:rPr>
              <a:t>constant pointer </a:t>
            </a:r>
            <a:r>
              <a:rPr altLang="en-PK" dirty="0" lang="en-US"/>
              <a:t>to a </a:t>
            </a:r>
            <a:r>
              <a:rPr altLang="en-PK" dirty="0" lang="en-US">
                <a:solidFill>
                  <a:srgbClr val="0070C0"/>
                </a:solidFill>
              </a:rPr>
              <a:t>constant</a:t>
            </a:r>
            <a:r>
              <a:rPr altLang="en-PK" dirty="0" lang="en-US"/>
              <a:t> is:</a:t>
            </a:r>
          </a:p>
          <a:p>
            <a:pPr lvl="1">
              <a:defRPr/>
            </a:pPr>
            <a:r>
              <a:rPr altLang="en-PK" dirty="0" lang="en-US"/>
              <a:t>a pointer that points to a constant</a:t>
            </a:r>
          </a:p>
          <a:p>
            <a:pPr lvl="1">
              <a:defRPr/>
            </a:pPr>
            <a:r>
              <a:rPr altLang="en-PK" dirty="0" lang="en-US"/>
              <a:t>a pointer that cannot point to anything except what it is pointing to</a:t>
            </a:r>
          </a:p>
          <a:p>
            <a:pPr lvl="1">
              <a:defRPr/>
            </a:pPr>
            <a:endParaRPr altLang="en-PK" dirty="0" lang="en-US"/>
          </a:p>
          <a:p>
            <a:pPr>
              <a:defRPr/>
            </a:pPr>
            <a:r>
              <a:rPr altLang="en-PK" dirty="0" lang="en-US"/>
              <a:t>Example:</a:t>
            </a:r>
            <a:br>
              <a:rPr altLang="en-PK" dirty="0" lang="en-US"/>
            </a:br>
            <a:r>
              <a:rPr altLang="en-PK" b="1" dirty="0" lang="en-US">
                <a:latin charset="0" panose="02070309020205020404" pitchFamily="49" typeface="Courier New"/>
              </a:rPr>
              <a:t>int value = 22;</a:t>
            </a:r>
            <a:br>
              <a:rPr altLang="en-PK" b="1" dirty="0" lang="en-US">
                <a:latin charset="0" panose="02070309020205020404" pitchFamily="49" typeface="Courier New"/>
              </a:rPr>
            </a:br>
            <a:r>
              <a:rPr altLang="en-PK"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const</a:t>
            </a:r>
            <a:r>
              <a:rPr altLang="en-PK" b="1" dirty="0" lang="en-US">
                <a:latin charset="0" panose="02070309020205020404" pitchFamily="49" typeface="Courier New"/>
              </a:rPr>
              <a:t> int * </a:t>
            </a:r>
            <a:r>
              <a:rPr altLang="en-PK"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const</a:t>
            </a:r>
            <a:r>
              <a:rPr altLang="en-PK" b="1" dirty="0" lang="en-US">
                <a:latin charset="0" panose="02070309020205020404" pitchFamily="49" typeface="Courier New"/>
              </a:rPr>
              <a:t> </a:t>
            </a:r>
            <a:r>
              <a:rPr altLang="en-PK" b="1" dirty="0" err="1" lang="en-US">
                <a:latin charset="0" panose="02070309020205020404" pitchFamily="49" typeface="Courier New"/>
              </a:rPr>
              <a:t>ptr</a:t>
            </a:r>
            <a:r>
              <a:rPr altLang="en-PK" b="1" dirty="0" lang="en-US">
                <a:latin charset="0" panose="02070309020205020404" pitchFamily="49" typeface="Courier New"/>
              </a:rPr>
              <a:t> = </a:t>
            </a:r>
            <a:r>
              <a:rPr altLang="en-PK"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&amp;</a:t>
            </a:r>
            <a:r>
              <a:rPr altLang="en-PK" b="1" dirty="0" lang="en-US">
                <a:latin charset="0" panose="02070309020205020404" pitchFamily="49" typeface="Courier New"/>
              </a:rPr>
              <a:t>value;</a:t>
            </a:r>
            <a:r>
              <a:rPr altLang="en-PK" b="1" dirty="0" lang="en-US"/>
              <a:t> </a:t>
            </a:r>
            <a:r>
              <a:rPr altLang="en-PK" dirty="0" lang="en-US"/>
              <a:t/>
            </a:r>
            <a:br>
              <a:rPr altLang="en-PK" dirty="0" lang="en-US"/>
            </a:br>
            <a:endParaRPr altLang="en-PK" dirty="0" lang="en-US"/>
          </a:p>
          <a:p>
            <a:pPr indent="0" marL="0">
              <a:buFont charset="0" panose="020B0604020202020204" pitchFamily="34" typeface="Arial"/>
              <a:buNone/>
              <a:defRPr/>
            </a:pPr>
            <a:r>
              <a:rPr altLang="en-PK" dirty="0" lang="en-US"/>
              <a:t>Pointer to const can also point to </a:t>
            </a:r>
            <a:r>
              <a:rPr altLang="en-PK" dirty="0" lang="en-US">
                <a:solidFill>
                  <a:srgbClr val="FF0000"/>
                </a:solidFill>
              </a:rPr>
              <a:t>non-constant</a:t>
            </a: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1146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dirty="0" lang="en-US"/>
              <a:t>Pointers as Function Parameters</a:t>
            </a:r>
          </a:p>
        </p:txBody>
      </p:sp>
      <p:sp>
        <p:nvSpPr>
          <p:cNvPr id="279555" name="Rectangle 3"/>
          <p:cNvSpPr>
            <a:spLocks noChangeArrowheads="1"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r>
              <a:rPr altLang="en-PK" dirty="0" lang="en-US"/>
              <a:t>A pointer can be </a:t>
            </a:r>
            <a:r>
              <a:rPr altLang="en-PK" dirty="0" lang="en-US">
                <a:solidFill>
                  <a:srgbClr val="0070C0"/>
                </a:solidFill>
              </a:rPr>
              <a:t>a function parameter</a:t>
            </a:r>
          </a:p>
          <a:p>
            <a:pPr indent="0" marL="0">
              <a:lnSpc>
                <a:spcPct val="85000"/>
              </a:lnSpc>
              <a:buFont charset="0" panose="020B0604020202020204" pitchFamily="34" typeface="Arial"/>
              <a:buNone/>
              <a:defRPr/>
            </a:pPr>
            <a:r>
              <a:rPr altLang="en-PK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	</a:t>
            </a: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void </a:t>
            </a:r>
            <a:r>
              <a:rPr altLang="en-PK"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getNum</a:t>
            </a: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(int *</a:t>
            </a:r>
            <a:r>
              <a:rPr altLang="en-PK"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ptr</a:t>
            </a: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){</a:t>
            </a:r>
            <a:r>
              <a:rPr altLang="en-PK" b="1" dirty="0" lang="en-US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//definition</a:t>
            </a:r>
            <a:endParaRPr altLang="en-PK" b="1" dirty="0" lang="en-US">
              <a:solidFill>
                <a:srgbClr val="00B050"/>
              </a:solidFill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-533400" lvl="1" marL="939800">
              <a:lnSpc>
                <a:spcPct val="85000"/>
              </a:lnSpc>
              <a:buFontTx/>
              <a:buNone/>
              <a:defRPr/>
            </a:pP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		………</a:t>
            </a:r>
          </a:p>
          <a:p>
            <a:pPr indent="-533400" lvl="1" marL="939800">
              <a:lnSpc>
                <a:spcPct val="85000"/>
              </a:lnSpc>
              <a:buFontTx/>
              <a:buNone/>
              <a:defRPr/>
            </a:pP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}</a:t>
            </a:r>
            <a:endParaRPr b="1" dirty="0" lang="en-US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algn="just"/>
            <a:r>
              <a:rPr dirty="0" lang="en-US"/>
              <a:t>Use pointers as function parameters and </a:t>
            </a:r>
            <a:r>
              <a:rPr dirty="0" lang="en-US">
                <a:solidFill>
                  <a:srgbClr val="FF0000"/>
                </a:solidFill>
              </a:rPr>
              <a:t>addresses as arguments</a:t>
            </a:r>
            <a:endParaRPr dirty="0" lang="en-US" sz="3400">
              <a:solidFill>
                <a:srgbClr val="FF0000"/>
              </a:solidFill>
            </a:endParaRPr>
          </a:p>
          <a:p>
            <a:r>
              <a:rPr dirty="0" lang="en-US" sz="2800"/>
              <a:t>Pass address using </a:t>
            </a:r>
            <a:r>
              <a:rPr b="1" dirty="0" lang="en-US" sz="2800">
                <a:solidFill>
                  <a:srgbClr val="FF0000"/>
                </a:solidFill>
              </a:rPr>
              <a:t>&amp;</a:t>
            </a:r>
            <a:r>
              <a:rPr dirty="0" lang="en-US" sz="2800"/>
              <a:t> operator</a:t>
            </a:r>
          </a:p>
          <a:p>
            <a:pPr indent="0" lvl="2" marL="685800">
              <a:buNone/>
            </a:pPr>
            <a:endParaRPr b="1" dirty="0" lang="en-US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lvl="2" marL="68580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int num = 7;</a:t>
            </a:r>
          </a:p>
          <a:p>
            <a:pPr indent="0" lvl="2" marL="685800">
              <a:buNone/>
            </a:pP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getNum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(&amp;num); </a:t>
            </a:r>
            <a:r>
              <a:rPr b="1" dirty="0" lang="en-US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//function call</a:t>
            </a:r>
            <a:endParaRPr b="1" dirty="0" lang="en-US">
              <a:solidFill>
                <a:srgbClr val="00B050"/>
              </a:solidFill>
              <a:latin charset="0" panose="02070309020205020404" pitchFamily="49" typeface="Courier New"/>
              <a:cs charset="0" panose="02070309020205020404" pitchFamily="49"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4858188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dirty="0" lang="en-US"/>
              <a:t>Pointers as Function Parameters</a:t>
            </a:r>
          </a:p>
        </p:txBody>
      </p:sp>
      <p:sp>
        <p:nvSpPr>
          <p:cNvPr id="279555" name="Rectangle 3"/>
          <p:cNvSpPr>
            <a:spLocks noChangeArrowheads="1"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altLang="en-PK" dirty="0" lang="en-US"/>
              <a:t>A pointer can be </a:t>
            </a:r>
            <a:r>
              <a:rPr altLang="en-PK" dirty="0" lang="en-US">
                <a:solidFill>
                  <a:srgbClr val="0070C0"/>
                </a:solidFill>
              </a:rPr>
              <a:t>a function parameter</a:t>
            </a:r>
          </a:p>
          <a:p>
            <a:pPr indent="0" marL="0">
              <a:lnSpc>
                <a:spcPct val="85000"/>
              </a:lnSpc>
              <a:buFont charset="0" panose="020B0604020202020204" pitchFamily="34" typeface="Arial"/>
              <a:buNone/>
              <a:defRPr/>
            </a:pPr>
            <a:r>
              <a:rPr altLang="en-PK"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	</a:t>
            </a: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void </a:t>
            </a:r>
            <a:r>
              <a:rPr altLang="en-PK"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getNum</a:t>
            </a: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(int *</a:t>
            </a:r>
            <a:r>
              <a:rPr altLang="en-PK"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ptr</a:t>
            </a: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){</a:t>
            </a:r>
            <a:r>
              <a:rPr altLang="en-PK" b="1" dirty="0" lang="en-US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//definition</a:t>
            </a:r>
            <a:endParaRPr altLang="en-PK" b="1" dirty="0" lang="en-US">
              <a:solidFill>
                <a:srgbClr val="00B050"/>
              </a:solidFill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-533400" lvl="1" marL="939800">
              <a:lnSpc>
                <a:spcPct val="85000"/>
              </a:lnSpc>
              <a:buFontTx/>
              <a:buNone/>
              <a:defRPr/>
            </a:pP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		………</a:t>
            </a:r>
          </a:p>
          <a:p>
            <a:pPr indent="-533400" lvl="1" marL="939800">
              <a:lnSpc>
                <a:spcPct val="85000"/>
              </a:lnSpc>
              <a:buFontTx/>
              <a:buNone/>
              <a:defRPr/>
            </a:pP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}</a:t>
            </a:r>
            <a:endParaRPr b="1" dirty="0" lang="en-US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algn="just"/>
            <a:r>
              <a:rPr dirty="0" lang="en-US"/>
              <a:t>Can also use </a:t>
            </a:r>
            <a:r>
              <a:rPr dirty="0" lang="en-US">
                <a:solidFill>
                  <a:srgbClr val="FF0000"/>
                </a:solidFill>
              </a:rPr>
              <a:t>pointer as an argument</a:t>
            </a:r>
            <a:endParaRPr dirty="0" lang="en-US" sz="3400">
              <a:solidFill>
                <a:srgbClr val="FF0000"/>
              </a:solidFill>
            </a:endParaRPr>
          </a:p>
          <a:p>
            <a:pPr indent="0" lvl="2" marL="685800">
              <a:buNone/>
            </a:pPr>
            <a:endParaRPr b="1" dirty="0" lang="en-US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lvl="2" marL="685800">
              <a:buNone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int num = 7; int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*p 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=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&amp;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num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;</a:t>
            </a:r>
          </a:p>
          <a:p>
            <a:pPr indent="0" lvl="2" marL="685800">
              <a:buNone/>
            </a:pP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getNum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(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p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); </a:t>
            </a:r>
            <a:r>
              <a:rPr b="1" dirty="0" lang="en-US" sz="2400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//function call</a:t>
            </a:r>
            <a:endParaRPr b="1" dirty="0" lang="en-US">
              <a:solidFill>
                <a:srgbClr val="00B050"/>
              </a:solidFill>
              <a:latin charset="0" panose="02070309020205020404" pitchFamily="49" typeface="Courier New"/>
              <a:cs charset="0" panose="02070309020205020404" pitchFamily="49"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006310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dirty="0" lang="en-US"/>
              <a:t>Pointers as Function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899FE-559A-4203-8CEC-A16FAED2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(int  *num)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	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0070C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*num = 10;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main()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   int n = 5;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&lt;&lt;"Before: n = "&lt;&lt;n&lt;&lt;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FF000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&amp;n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);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&lt;&lt;"After: n = "&lt;&lt;n&lt;&lt;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endParaRPr altLang="en-PK" dirty="0" lang="en-PK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8867F2-FC0F-4E0F-B565-C96CA720B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803730"/>
              </p:ext>
            </p:extLst>
          </p:nvPr>
        </p:nvGraphicFramePr>
        <p:xfrm>
          <a:off x="6629400" y="1876425"/>
          <a:ext cx="3179064" cy="137160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637054367"/>
                    </a:ext>
                  </a:extLst>
                </a:gridCol>
                <a:gridCol w="1502664">
                  <a:extLst>
                    <a:ext uri="{9D8B030D-6E8A-4147-A177-3AD203B41FA5}">
                      <a16:colId xmlns:a16="http://schemas.microsoft.com/office/drawing/2014/main" val="4228943015"/>
                    </a:ext>
                  </a:extLst>
                </a:gridCol>
              </a:tblGrid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2400"/>
                        <a:t>n = 5</a:t>
                      </a:r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2000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751847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708985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2400">
                          <a:latin typeface="+mn-lt"/>
                          <a:cs charset="0" panose="02070309020205020404" pitchFamily="49" typeface="Courier New"/>
                        </a:rPr>
                        <a:t>num = </a:t>
                      </a:r>
                      <a:r>
                        <a:rPr b="1" dirty="0" lang="en-US" sz="2400">
                          <a:solidFill>
                            <a:srgbClr val="FF0000"/>
                          </a:solidFill>
                          <a:latin typeface="+mn-lt"/>
                          <a:cs charset="0" panose="02070309020205020404" pitchFamily="49" typeface="Courier New"/>
                        </a:rPr>
                        <a:t>2000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  <a:latin typeface="+mn-lt"/>
                        <a:cs charset="0" panose="02070309020205020404" pitchFamily="49" typeface="Courier New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2400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1241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DD55AF4-A501-437D-96E6-128B2592F74F}"/>
              </a:ext>
            </a:extLst>
          </p:cNvPr>
          <p:cNvSpPr/>
          <p:nvPr/>
        </p:nvSpPr>
        <p:spPr>
          <a:xfrm>
            <a:off x="6705600" y="2849563"/>
            <a:ext cx="1524000" cy="27463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en-PK" lang="en-PK"/>
          </a:p>
        </p:txBody>
      </p:sp>
    </p:spTree>
    <p:extLst>
      <p:ext uri="{BB962C8B-B14F-4D97-AF65-F5344CB8AC3E}">
        <p14:creationId xmlns:p14="http://schemas.microsoft.com/office/powerpoint/2010/main" val="12981615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dirty="0" lang="en-US"/>
              <a:t>Pointers as Function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899FE-559A-4203-8CEC-A16FAED2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(int  *num)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	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0070C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*num = 10;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main()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   int n = 5;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&lt;&lt;"Before: n = "&lt;&lt;n&lt;&lt;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FF000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&amp;n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);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&lt;&lt;"After: n = "&lt;&lt;n&lt;&lt;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endParaRPr altLang="en-PK" dirty="0" lang="en-PK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8867F2-FC0F-4E0F-B565-C96CA720BA7E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1876425"/>
          <a:ext cx="3179064" cy="137160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637054367"/>
                    </a:ext>
                  </a:extLst>
                </a:gridCol>
                <a:gridCol w="1502664">
                  <a:extLst>
                    <a:ext uri="{9D8B030D-6E8A-4147-A177-3AD203B41FA5}">
                      <a16:colId xmlns:a16="http://schemas.microsoft.com/office/drawing/2014/main" val="4228943015"/>
                    </a:ext>
                  </a:extLst>
                </a:gridCol>
              </a:tblGrid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2400"/>
                        <a:t>n = 5</a:t>
                      </a:r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2000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751847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708985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2400">
                          <a:latin typeface="+mn-lt"/>
                          <a:cs charset="0" panose="02070309020205020404" pitchFamily="49" typeface="Courier New"/>
                        </a:rPr>
                        <a:t>num = </a:t>
                      </a:r>
                      <a:r>
                        <a:rPr b="1" dirty="0" lang="en-US" sz="2400">
                          <a:solidFill>
                            <a:srgbClr val="FF0000"/>
                          </a:solidFill>
                          <a:latin typeface="+mn-lt"/>
                          <a:cs charset="0" panose="02070309020205020404" pitchFamily="49" typeface="Courier New"/>
                        </a:rPr>
                        <a:t>2000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  <a:latin typeface="+mn-lt"/>
                        <a:cs charset="0" panose="02070309020205020404" pitchFamily="49" typeface="Courier New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2400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1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2261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dirty="0" lang="en-US"/>
              <a:t>Pointers as Function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899FE-559A-4203-8CEC-A16FAED2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(int  *num)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	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0070C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*num = 10;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main()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   int n = 5;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&lt;&lt;"Before: n = "&lt;&lt;n&lt;&lt;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FF000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&amp;n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);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&lt;&lt;"After: n = "&lt;&lt;n&lt;&lt;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endParaRPr altLang="en-PK" dirty="0" lang="en-PK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8867F2-FC0F-4E0F-B565-C96CA720B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02945"/>
              </p:ext>
            </p:extLst>
          </p:nvPr>
        </p:nvGraphicFramePr>
        <p:xfrm>
          <a:off x="6629400" y="1876425"/>
          <a:ext cx="3179064" cy="137160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637054367"/>
                    </a:ext>
                  </a:extLst>
                </a:gridCol>
                <a:gridCol w="1502664">
                  <a:extLst>
                    <a:ext uri="{9D8B030D-6E8A-4147-A177-3AD203B41FA5}">
                      <a16:colId xmlns:a16="http://schemas.microsoft.com/office/drawing/2014/main" val="4228943015"/>
                    </a:ext>
                  </a:extLst>
                </a:gridCol>
              </a:tblGrid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2400"/>
                        <a:t>n = 10</a:t>
                      </a:r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2000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751847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708985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2400">
                          <a:latin typeface="+mn-lt"/>
                          <a:cs charset="0" panose="02070309020205020404" pitchFamily="49" typeface="Courier New"/>
                        </a:rPr>
                        <a:t>num = </a:t>
                      </a:r>
                      <a:r>
                        <a:rPr b="1" dirty="0" lang="en-US" sz="2400">
                          <a:solidFill>
                            <a:srgbClr val="FF0000"/>
                          </a:solidFill>
                          <a:latin typeface="+mn-lt"/>
                          <a:cs charset="0" panose="02070309020205020404" pitchFamily="49" typeface="Courier New"/>
                        </a:rPr>
                        <a:t>2000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  <a:latin typeface="+mn-lt"/>
                        <a:cs charset="0" panose="02070309020205020404" pitchFamily="49" typeface="Courier New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2400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1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5012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dirty="0" lang="en-US"/>
              <a:t>Pointers as Function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899FE-559A-4203-8CEC-A16FAED2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(int  *num)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	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0070C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*num = 10;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main()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   int n = 5;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&lt;&lt;"Before: n = "&lt;&lt;n&lt;&lt;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FF000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&amp;n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);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&lt;&lt;"After: n = "&lt;&lt;n&lt;&lt;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endParaRPr altLang="en-PK" dirty="0" lang="en-PK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8867F2-FC0F-4E0F-B565-C96CA720B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414524"/>
              </p:ext>
            </p:extLst>
          </p:nvPr>
        </p:nvGraphicFramePr>
        <p:xfrm>
          <a:off x="6629400" y="1876425"/>
          <a:ext cx="3179064" cy="137160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637054367"/>
                    </a:ext>
                  </a:extLst>
                </a:gridCol>
                <a:gridCol w="1502664">
                  <a:extLst>
                    <a:ext uri="{9D8B030D-6E8A-4147-A177-3AD203B41FA5}">
                      <a16:colId xmlns:a16="http://schemas.microsoft.com/office/drawing/2014/main" val="4228943015"/>
                    </a:ext>
                  </a:extLst>
                </a:gridCol>
              </a:tblGrid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2400"/>
                        <a:t>n = 10</a:t>
                      </a:r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2000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751847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708985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endParaRPr altLang="en-PK" b="1" dirty="0" lang="en-PK" sz="2400">
                        <a:solidFill>
                          <a:srgbClr val="FF0000"/>
                        </a:solidFill>
                        <a:latin typeface="+mn-lt"/>
                        <a:cs charset="0" panose="02070309020205020404" pitchFamily="49" typeface="Courier New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2400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12414"/>
                  </a:ext>
                </a:extLst>
              </a:tr>
            </a:tbl>
          </a:graphicData>
        </a:graphic>
      </p:graphicFrame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EA573228-FE3B-44EA-862C-7FE9C3C6460D}"/>
              </a:ext>
            </a:extLst>
          </p:cNvPr>
          <p:cNvSpPr/>
          <p:nvPr/>
        </p:nvSpPr>
        <p:spPr>
          <a:xfrm>
            <a:off x="5715000" y="3632200"/>
            <a:ext cx="3179064" cy="1371600"/>
          </a:xfrm>
          <a:prstGeom prst="cloud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indent="0" marL="0">
              <a:buNone/>
            </a:pPr>
            <a:r>
              <a:rPr b="1" dirty="0" lang="en-US" sz="2400">
                <a:solidFill>
                  <a:schemeClr val="tx1"/>
                </a:solidFill>
              </a:rPr>
              <a:t>Before: n = 5</a:t>
            </a:r>
          </a:p>
          <a:p>
            <a:pPr algn="ctr" indent="0" marL="0">
              <a:buNone/>
            </a:pPr>
            <a:r>
              <a:rPr b="1" dirty="0" lang="en-US" sz="2400">
                <a:solidFill>
                  <a:schemeClr val="tx1"/>
                </a:solidFill>
              </a:rPr>
              <a:t>After: n = 10</a:t>
            </a:r>
            <a:endParaRPr altLang="en-PK" b="1" dirty="0" lang="en-P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3849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dirty="0" lang="en-US"/>
              <a:t>Pointers as Function Parameters</a:t>
            </a:r>
          </a:p>
        </p:txBody>
      </p:sp>
      <p:sp>
        <p:nvSpPr>
          <p:cNvPr id="279555" name="Rectangle 3"/>
          <p:cNvSpPr>
            <a:spLocks noChangeArrowheads="1" noGrp="1"/>
          </p:cNvSpPr>
          <p:nvPr>
            <p:ph idx="1"/>
          </p:nvPr>
        </p:nvSpPr>
        <p:spPr>
          <a:xfrm>
            <a:off x="628650" y="1825625"/>
            <a:ext cx="7886700" cy="4667250"/>
          </a:xfrm>
        </p:spPr>
        <p:txBody>
          <a:bodyPr numCol="1">
            <a:normAutofit lnSpcReduction="10000"/>
          </a:bodyPr>
          <a:lstStyle/>
          <a:p>
            <a:r>
              <a:rPr dirty="0" lang="en-US" sz="2400">
                <a:solidFill>
                  <a:srgbClr val="FF0000"/>
                </a:solidFill>
              </a:rPr>
              <a:t>Do not use </a:t>
            </a:r>
            <a:r>
              <a:rPr b="1" dirty="0" lang="en-US" sz="2400">
                <a:solidFill>
                  <a:srgbClr val="FF0000"/>
                </a:solidFill>
              </a:rPr>
              <a:t>&amp;</a:t>
            </a:r>
            <a:r>
              <a:rPr dirty="0" lang="en-US" sz="2400">
                <a:solidFill>
                  <a:srgbClr val="FF0000"/>
                </a:solidFill>
              </a:rPr>
              <a:t> </a:t>
            </a:r>
            <a:r>
              <a:rPr dirty="0" lang="en-US" sz="2400"/>
              <a:t>while passing an array</a:t>
            </a:r>
          </a:p>
          <a:p>
            <a:r>
              <a:rPr dirty="0" lang="en-US" sz="2400"/>
              <a:t>Array </a:t>
            </a:r>
            <a:r>
              <a:rPr dirty="0" lang="en-US" sz="2400">
                <a:solidFill>
                  <a:srgbClr val="0070C0"/>
                </a:solidFill>
              </a:rPr>
              <a:t>name is already an address </a:t>
            </a:r>
          </a:p>
          <a:p>
            <a:pPr eaLnBrk="0" hangingPunct="0" indent="0" lvl="2" marL="225425">
              <a:spcBef>
                <a:spcPct val="50000"/>
              </a:spcBef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void 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compDouble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(int* 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Ar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)</a:t>
            </a:r>
          </a:p>
          <a:p>
            <a:pPr eaLnBrk="0" hangingPunct="0" indent="0" lvl="2" marL="225425">
              <a:spcBef>
                <a:spcPct val="50000"/>
              </a:spcBef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{</a:t>
            </a:r>
          </a:p>
          <a:p>
            <a:pPr eaLnBrk="0" hangingPunct="0" indent="0" lvl="2" marL="225425">
              <a:spcBef>
                <a:spcPct val="50000"/>
              </a:spcBef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	……………</a:t>
            </a:r>
            <a:br>
              <a:rPr b="1" dirty="0" lang="en-US" sz="2400">
                <a:latin charset="0" pitchFamily="49" typeface="Courier New"/>
                <a:cs charset="0" pitchFamily="49" typeface="Courier New"/>
              </a:rPr>
            </a:br>
            <a:r>
              <a:rPr b="1" dirty="0" lang="en-US" sz="2400">
                <a:latin charset="0" pitchFamily="49" typeface="Courier New"/>
                <a:cs charset="0" pitchFamily="49" typeface="Courier New"/>
              </a:rPr>
              <a:t>}</a:t>
            </a:r>
          </a:p>
          <a:p>
            <a:pPr eaLnBrk="0" hangingPunct="0" indent="0" lvl="2" marL="225425">
              <a:spcBef>
                <a:spcPct val="50000"/>
              </a:spcBef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void main()</a:t>
            </a:r>
          </a:p>
          <a:p>
            <a:pPr eaLnBrk="0" hangingPunct="0" indent="0" lvl="2" marL="225425">
              <a:spcBef>
                <a:spcPct val="50000"/>
              </a:spcBef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{		int 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Arr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[10]={0,1,2,3,4,5,6,7,8,9};</a:t>
            </a:r>
          </a:p>
          <a:p>
            <a:pPr eaLnBrk="0" hangingPunct="0" indent="0" lvl="2" marL="225425">
              <a:spcBef>
                <a:spcPct val="50000"/>
              </a:spcBef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		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compDouble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(</a:t>
            </a:r>
            <a:r>
              <a:rPr b="1" dirty="0" lang="en-US" sz="2400">
                <a:solidFill>
                  <a:srgbClr val="FF0000"/>
                </a:solidFill>
                <a:latin charset="0" pitchFamily="49" typeface="Courier New"/>
                <a:cs charset="0" pitchFamily="49" typeface="Courier New"/>
              </a:rPr>
              <a:t>&amp;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Arr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); </a:t>
            </a:r>
            <a:r>
              <a:rPr b="1" dirty="0" lang="en-US" sz="2400">
                <a:solidFill>
                  <a:srgbClr val="FF0000"/>
                </a:solidFill>
                <a:latin charset="0" pitchFamily="49" typeface="Courier New"/>
                <a:cs charset="0" pitchFamily="49" typeface="Courier New"/>
              </a:rPr>
              <a:t>//ERROR</a:t>
            </a:r>
          </a:p>
          <a:p>
            <a:pPr eaLnBrk="0" hangingPunct="0" indent="0" lvl="2" marL="225425">
              <a:spcBef>
                <a:spcPct val="50000"/>
              </a:spcBef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}</a:t>
            </a:r>
          </a:p>
          <a:p>
            <a:pPr indent="0" marL="0">
              <a:buNone/>
            </a:pPr>
            <a:endParaRPr dirty="0" lang="en-US" sz="2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952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dirty="0" lang="en-US"/>
              <a:t>Pointers as Function Parameters</a:t>
            </a:r>
          </a:p>
        </p:txBody>
      </p:sp>
      <p:sp>
        <p:nvSpPr>
          <p:cNvPr id="279555" name="Rectangle 3"/>
          <p:cNvSpPr>
            <a:spLocks noChangeArrowheads="1" noGrp="1"/>
          </p:cNvSpPr>
          <p:nvPr>
            <p:ph idx="1"/>
          </p:nvPr>
        </p:nvSpPr>
        <p:spPr>
          <a:xfrm>
            <a:off x="628650" y="1825625"/>
            <a:ext cx="7886700" cy="4667250"/>
          </a:xfrm>
        </p:spPr>
        <p:txBody>
          <a:bodyPr numCol="1">
            <a:normAutofit lnSpcReduction="10000"/>
          </a:bodyPr>
          <a:lstStyle/>
          <a:p>
            <a:r>
              <a:rPr dirty="0" lang="en-US" sz="2400">
                <a:solidFill>
                  <a:srgbClr val="FF0000"/>
                </a:solidFill>
              </a:rPr>
              <a:t>Do not use </a:t>
            </a:r>
            <a:r>
              <a:rPr b="1" dirty="0" lang="en-US" sz="2400">
                <a:solidFill>
                  <a:srgbClr val="FF0000"/>
                </a:solidFill>
              </a:rPr>
              <a:t>&amp;</a:t>
            </a:r>
            <a:r>
              <a:rPr dirty="0" lang="en-US" sz="2400">
                <a:solidFill>
                  <a:srgbClr val="FF0000"/>
                </a:solidFill>
              </a:rPr>
              <a:t> </a:t>
            </a:r>
            <a:r>
              <a:rPr dirty="0" lang="en-US" sz="2400"/>
              <a:t>while passing an array</a:t>
            </a:r>
          </a:p>
          <a:p>
            <a:r>
              <a:rPr dirty="0" lang="en-US" sz="2400"/>
              <a:t>Array </a:t>
            </a:r>
            <a:r>
              <a:rPr dirty="0" lang="en-US" sz="2400">
                <a:solidFill>
                  <a:srgbClr val="0070C0"/>
                </a:solidFill>
              </a:rPr>
              <a:t>name is already an address </a:t>
            </a:r>
          </a:p>
          <a:p>
            <a:pPr eaLnBrk="0" hangingPunct="0" indent="0" lvl="2" marL="225425">
              <a:spcBef>
                <a:spcPct val="50000"/>
              </a:spcBef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void 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compDouble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(int* 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Ar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)</a:t>
            </a:r>
          </a:p>
          <a:p>
            <a:pPr eaLnBrk="0" hangingPunct="0" indent="0" lvl="2" marL="225425">
              <a:spcBef>
                <a:spcPct val="50000"/>
              </a:spcBef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{</a:t>
            </a:r>
          </a:p>
          <a:p>
            <a:pPr eaLnBrk="0" hangingPunct="0" indent="0" lvl="2" marL="225425">
              <a:spcBef>
                <a:spcPct val="50000"/>
              </a:spcBef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	……………</a:t>
            </a:r>
            <a:br>
              <a:rPr b="1" dirty="0" lang="en-US" sz="2400">
                <a:latin charset="0" pitchFamily="49" typeface="Courier New"/>
                <a:cs charset="0" pitchFamily="49" typeface="Courier New"/>
              </a:rPr>
            </a:br>
            <a:r>
              <a:rPr b="1" dirty="0" lang="en-US" sz="2400">
                <a:latin charset="0" pitchFamily="49" typeface="Courier New"/>
                <a:cs charset="0" pitchFamily="49" typeface="Courier New"/>
              </a:rPr>
              <a:t>}</a:t>
            </a:r>
          </a:p>
          <a:p>
            <a:pPr eaLnBrk="0" hangingPunct="0" indent="0" lvl="2" marL="225425">
              <a:spcBef>
                <a:spcPct val="50000"/>
              </a:spcBef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void main()</a:t>
            </a:r>
          </a:p>
          <a:p>
            <a:pPr eaLnBrk="0" hangingPunct="0" indent="0" lvl="2" marL="225425">
              <a:spcBef>
                <a:spcPct val="50000"/>
              </a:spcBef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{		int 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Arr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[10]={0,1,2,3,4,5,6,7,8,9};</a:t>
            </a:r>
          </a:p>
          <a:p>
            <a:pPr eaLnBrk="0" hangingPunct="0" indent="0" lvl="2" marL="225425">
              <a:spcBef>
                <a:spcPct val="50000"/>
              </a:spcBef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		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compDouble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(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Arr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); </a:t>
            </a:r>
            <a:r>
              <a:rPr b="1" dirty="0" lang="en-US" sz="2400">
                <a:solidFill>
                  <a:srgbClr val="00B050"/>
                </a:solidFill>
                <a:latin charset="0" pitchFamily="49" typeface="Courier New"/>
                <a:cs charset="0" pitchFamily="49" typeface="Courier New"/>
              </a:rPr>
              <a:t>//Correct way</a:t>
            </a:r>
          </a:p>
          <a:p>
            <a:pPr eaLnBrk="0" hangingPunct="0" indent="0" lvl="2" marL="225425">
              <a:spcBef>
                <a:spcPct val="50000"/>
              </a:spcBef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}</a:t>
            </a:r>
          </a:p>
          <a:p>
            <a:pPr indent="0" marL="0">
              <a:buNone/>
            </a:pPr>
            <a:endParaRPr dirty="0" lang="en-US" sz="2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0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Pointer Arithmetic</a:t>
            </a:r>
            <a:endParaRPr dirty="0" lang="en-US" sz="2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C56F0-680E-4608-B73B-09CDE501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endParaRPr altLang="en-PK" lang="en-P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C8CED-A395-425B-949E-4658036D645F}"/>
              </a:ext>
            </a:extLst>
          </p:cNvPr>
          <p:cNvSpPr>
            <a:spLocks noGrp="1"/>
          </p:cNvSpPr>
          <p:nvPr>
            <p:ph idx="2147483647" sz="quarter" type="sldNum"/>
          </p:nvPr>
        </p:nvSpPr>
        <p:spPr>
          <a:xfrm>
            <a:off x="0" y="6356350"/>
            <a:ext cx="3086100" cy="365125"/>
          </a:xfrm>
        </p:spPr>
        <p:txBody>
          <a:bodyPr numCol="1"/>
          <a:lstStyle/>
          <a:p>
            <a:fld id="{BA28652E-AACC-B249-B75B-9215B21BC29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907309"/>
            <a:ext cx="7429500" cy="407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500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57200" y="81201"/>
            <a:ext cx="8229600" cy="868681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Autofit/>
          </a:bodyPr>
          <a:lstStyle/>
          <a:p>
            <a:pPr algn="ctr" defTabSz="914400" eaLnBrk="1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baseline="0" cap="none" dirty="0" i="0" kern="1200" kumimoji="0" lang="en-US" noProof="0" normalizeH="0" spc="0" strike="noStrike" sz="4000" u="none">
              <a:ln>
                <a:noFill/>
              </a:ln>
              <a:effectLst/>
              <a:uLnTx/>
              <a:uFillTx/>
              <a:latin charset="0" pitchFamily="34" typeface="Calibri"/>
              <a:ea charset="-122" pitchFamily="2" typeface="宋体"/>
              <a:cs typeface="+mj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0A50AC-B719-4F89-BFC3-FCB7989B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Pointers as Function Parameters</a:t>
            </a:r>
            <a:endParaRPr altLang="en-PK" dirty="0" lang="en-PK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B0A0973F-9F86-427D-9F68-B00332385EE7}"/>
              </a:ext>
            </a:extLst>
          </p:cNvPr>
          <p:cNvSpPr txBox="1">
            <a:spLocks noChangeArrowheads="1" noGrp="1"/>
          </p:cNvSpPr>
          <p:nvPr>
            <p:ph idx="1"/>
          </p:nvPr>
        </p:nvSpPr>
        <p:spPr>
          <a:xfrm>
            <a:off x="628650" y="1825625"/>
            <a:ext cx="7886700" cy="4902881"/>
          </a:xfrm>
          <a:prstGeom prst="rect">
            <a:avLst/>
          </a:prstGeom>
          <a:noFill/>
          <a:ln w="12700">
            <a:noFill/>
            <a:miter lim="800000"/>
            <a:headEnd len="sm" type="none" w="sm"/>
            <a:tailEnd len="sm" type="none" w="sm"/>
          </a:ln>
          <a:effectLst/>
        </p:spPr>
        <p:txBody>
          <a:bodyPr numCol="1" wrap="square">
            <a:spAutoFit/>
          </a:bodyPr>
          <a:lstStyle/>
          <a:p>
            <a:pPr eaLnBrk="0" hangingPunct="0" indent="0" lvl="2" marL="225425">
              <a:spcBef>
                <a:spcPct val="50000"/>
              </a:spcBef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void 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compDouble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(</a:t>
            </a:r>
            <a:r>
              <a:rPr b="1" dirty="0" err="1" lang="en-US" sz="2400">
                <a:solidFill>
                  <a:srgbClr val="FF0000"/>
                </a:solidFill>
                <a:latin charset="0" pitchFamily="49" typeface="Courier New"/>
                <a:cs charset="0" pitchFamily="49" typeface="Courier New"/>
              </a:rPr>
              <a:t>int</a:t>
            </a:r>
            <a:r>
              <a:rPr b="1" dirty="0" lang="en-US" sz="2400">
                <a:solidFill>
                  <a:srgbClr val="FF0000"/>
                </a:solidFill>
                <a:latin charset="0" pitchFamily="49" typeface="Courier New"/>
                <a:cs charset="0" pitchFamily="49" typeface="Courier New"/>
              </a:rPr>
              <a:t>* </a:t>
            </a:r>
            <a:r>
              <a:rPr b="1" dirty="0" err="1" lang="en-US" sz="2400">
                <a:solidFill>
                  <a:srgbClr val="FF0000"/>
                </a:solidFill>
                <a:latin charset="0" pitchFamily="49" typeface="Courier New"/>
                <a:cs charset="0" pitchFamily="49" typeface="Courier New"/>
              </a:rPr>
              <a:t>Ar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)</a:t>
            </a:r>
          </a:p>
          <a:p>
            <a:pPr eaLnBrk="0" hangingPunct="0" indent="0" lvl="2" marL="225425">
              <a:spcBef>
                <a:spcPct val="50000"/>
              </a:spcBef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{</a:t>
            </a:r>
            <a:br>
              <a:rPr b="1" dirty="0" lang="en-US" sz="2400">
                <a:latin charset="0" pitchFamily="49" typeface="Courier New"/>
                <a:cs charset="0" pitchFamily="49" typeface="Courier New"/>
              </a:rPr>
            </a:br>
            <a:r>
              <a:rPr b="1" dirty="0" lang="en-US" sz="2400">
                <a:latin charset="0" pitchFamily="49" typeface="Courier New"/>
                <a:cs charset="0" pitchFamily="49" typeface="Courier New"/>
              </a:rPr>
              <a:t>	for(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int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 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i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=0;i&lt;10;i++)</a:t>
            </a:r>
          </a:p>
          <a:p>
            <a:pPr eaLnBrk="0" hangingPunct="0" indent="0" lvl="2" marL="225425">
              <a:spcBef>
                <a:spcPct val="50000"/>
              </a:spcBef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		{	*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Ar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=(*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Ar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)*2; </a:t>
            </a:r>
          </a:p>
          <a:p>
            <a:pPr eaLnBrk="0" hangingPunct="0" indent="0" lvl="2" marL="225425">
              <a:spcBef>
                <a:spcPct val="50000"/>
              </a:spcBef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			 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Ar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++;</a:t>
            </a:r>
          </a:p>
          <a:p>
            <a:pPr eaLnBrk="0" hangingPunct="0" indent="0" lvl="2" marL="225425">
              <a:spcBef>
                <a:spcPct val="50000"/>
              </a:spcBef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		}  }</a:t>
            </a:r>
          </a:p>
          <a:p>
            <a:pPr eaLnBrk="0" hangingPunct="0" indent="0" lvl="2" marL="225425">
              <a:spcBef>
                <a:spcPct val="50000"/>
              </a:spcBef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void main()</a:t>
            </a:r>
          </a:p>
          <a:p>
            <a:pPr eaLnBrk="0" hangingPunct="0" indent="0" lvl="2" marL="225425">
              <a:spcBef>
                <a:spcPct val="50000"/>
              </a:spcBef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{		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int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 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Arr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[10]={0,1,2,3,4,5,6,7,8,9};</a:t>
            </a:r>
          </a:p>
          <a:p>
            <a:pPr eaLnBrk="0" hangingPunct="0" indent="0" lvl="2" marL="225425">
              <a:spcBef>
                <a:spcPct val="50000"/>
              </a:spcBef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		</a:t>
            </a:r>
            <a:r>
              <a:rPr b="1" dirty="0" err="1" lang="en-US" sz="2400">
                <a:latin charset="0" pitchFamily="49" typeface="Courier New"/>
                <a:cs charset="0" pitchFamily="49" typeface="Courier New"/>
              </a:rPr>
              <a:t>compDouble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(</a:t>
            </a:r>
            <a:r>
              <a:rPr b="1" dirty="0" err="1" lang="en-US" sz="2400">
                <a:solidFill>
                  <a:srgbClr val="FF0000"/>
                </a:solidFill>
                <a:latin charset="0" pitchFamily="49" typeface="Courier New"/>
                <a:cs charset="0" pitchFamily="49" typeface="Courier New"/>
              </a:rPr>
              <a:t>Arr</a:t>
            </a:r>
            <a:r>
              <a:rPr b="1" dirty="0" lang="en-US" sz="2400">
                <a:latin charset="0" pitchFamily="49" typeface="Courier New"/>
                <a:cs charset="0" pitchFamily="49" typeface="Courier New"/>
              </a:rPr>
              <a:t>);</a:t>
            </a:r>
          </a:p>
          <a:p>
            <a:pPr eaLnBrk="0" hangingPunct="0" indent="0" lvl="2" marL="225425">
              <a:spcBef>
                <a:spcPct val="50000"/>
              </a:spcBef>
              <a:buNone/>
            </a:pPr>
            <a:r>
              <a:rPr b="1" dirty="0" lang="en-US" sz="2400">
                <a:latin charset="0" pitchFamily="49" typeface="Courier New"/>
                <a:cs charset="0" pitchFamily="49" typeface="Courier New"/>
              </a:rPr>
              <a:t>}</a:t>
            </a:r>
            <a:endParaRPr dirty="0" lang="en-US" sz="2400">
              <a:latin charset="0" pitchFamily="34" typeface="Calibri"/>
              <a:cs charset="0" pitchFamily="18"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71003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dirty="0" lang="en-US"/>
              <a:t>Pointers as Function Parameters</a:t>
            </a:r>
          </a:p>
        </p:txBody>
      </p:sp>
      <p:sp>
        <p:nvSpPr>
          <p:cNvPr id="279555" name="Rectangle 3"/>
          <p:cNvSpPr>
            <a:spLocks noChangeArrowheads="1"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A function with a pointer parameter, called with pointer argument</a:t>
            </a:r>
          </a:p>
          <a:p>
            <a:pPr lvl="1"/>
            <a:r>
              <a:rPr b="1" dirty="0" lang="en-US" u="sng"/>
              <a:t>Case 1: </a:t>
            </a:r>
            <a:r>
              <a:rPr dirty="0" lang="en-US"/>
              <a:t>If you change the value at the address the pointer points to, the </a:t>
            </a:r>
            <a:r>
              <a:rPr dirty="0" lang="en-US">
                <a:solidFill>
                  <a:srgbClr val="0070C0"/>
                </a:solidFill>
              </a:rPr>
              <a:t>change will remain even after the function has returned</a:t>
            </a:r>
          </a:p>
          <a:p>
            <a:pPr lvl="1"/>
            <a:endParaRPr dirty="0" lang="en-US">
              <a:solidFill>
                <a:srgbClr val="0070C0"/>
              </a:solidFill>
            </a:endParaRPr>
          </a:p>
          <a:p>
            <a:pPr lvl="1"/>
            <a:r>
              <a:rPr b="1" dirty="0" lang="en-US" u="sng"/>
              <a:t>Case 2: </a:t>
            </a:r>
            <a:r>
              <a:rPr dirty="0" lang="en-US"/>
              <a:t>If you change the value of the pointer (address), the </a:t>
            </a:r>
            <a:r>
              <a:rPr dirty="0" lang="en-US">
                <a:solidFill>
                  <a:srgbClr val="0070C0"/>
                </a:solidFill>
              </a:rPr>
              <a:t>change will not be retained after the function ends</a:t>
            </a:r>
          </a:p>
          <a:p>
            <a:pPr lvl="2"/>
            <a:r>
              <a:rPr dirty="0" lang="en-US" sz="2400"/>
              <a:t>This is because the function has a copy of the pointer </a:t>
            </a:r>
          </a:p>
          <a:p>
            <a:pPr lvl="1"/>
            <a:endParaRPr dirty="0" lang="en-US" sz="2400"/>
          </a:p>
        </p:txBody>
      </p:sp>
    </p:spTree>
    <p:extLst>
      <p:ext uri="{BB962C8B-B14F-4D97-AF65-F5344CB8AC3E}">
        <p14:creationId xmlns:p14="http://schemas.microsoft.com/office/powerpoint/2010/main" val="1450608840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dirty="0" lang="en-US"/>
              <a:t>Case 1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899FE-559A-4203-8CEC-A16FAED2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(int  *num)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	</a:t>
            </a:r>
            <a:r>
              <a:rPr b="1" dirty="0" lang="en-US">
                <a:solidFill>
                  <a:srgbClr val="0070C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*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0070C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num = 30;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main()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   int n = 5; int 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FF000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*p</a:t>
            </a:r>
            <a:r>
              <a:rPr b="1" cap="none" dirty="0" i="0" kumimoji="0" lang="en-US" normalizeH="0" strike="noStrike" u="none">
                <a:ln>
                  <a:noFill/>
                </a:ln>
                <a:solidFill>
                  <a:srgbClr val="FF000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</a:t>
            </a:r>
            <a:r>
              <a:rPr b="1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= </a:t>
            </a:r>
            <a:r>
              <a:rPr b="1" cap="none" dirty="0" i="0" kumimoji="0" lang="en-US" normalizeH="0" strike="noStrike" u="none">
                <a:ln>
                  <a:noFill/>
                </a:ln>
                <a:solidFill>
                  <a:srgbClr val="FF000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&amp;</a:t>
            </a:r>
            <a:r>
              <a:rPr b="1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n;</a:t>
            </a:r>
            <a:endParaRPr b="1" baseline="0" cap="none" dirty="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charset="0" pitchFamily="49" typeface="Courier New"/>
              <a:ea charset="-122" pitchFamily="2" typeface="宋体"/>
              <a:cs charset="0" pitchFamily="49" typeface="Courier New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&lt;&lt;"Before: n = "&lt;&lt;n&lt;&lt;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</a:t>
            </a:r>
            <a:r>
              <a:rPr b="1" dirty="0" lang="en-US">
                <a:solidFill>
                  <a:srgbClr val="FF000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p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);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&lt;&lt;"After: n = "&lt;&lt;n&lt;&lt;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endParaRPr altLang="en-PK" dirty="0" lang="en-PK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0A89B07F-3EE1-44A3-9707-48D037DEDC52}"/>
              </a:ext>
            </a:extLst>
          </p:cNvPr>
          <p:cNvSpPr/>
          <p:nvPr/>
        </p:nvSpPr>
        <p:spPr>
          <a:xfrm>
            <a:off x="5562600" y="2057400"/>
            <a:ext cx="3179064" cy="1371600"/>
          </a:xfrm>
          <a:prstGeom prst="cloud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indent="0" marL="0">
              <a:buNone/>
            </a:pPr>
            <a:r>
              <a:rPr b="1" dirty="0" lang="en-US" sz="2400">
                <a:solidFill>
                  <a:schemeClr val="tx1"/>
                </a:solidFill>
              </a:rPr>
              <a:t>Before: n = 5</a:t>
            </a:r>
          </a:p>
          <a:p>
            <a:pPr algn="ctr" indent="0" marL="0">
              <a:buNone/>
            </a:pPr>
            <a:r>
              <a:rPr b="1" dirty="0" lang="en-US" sz="2400">
                <a:solidFill>
                  <a:schemeClr val="tx1"/>
                </a:solidFill>
              </a:rPr>
              <a:t>After: n = 30</a:t>
            </a:r>
            <a:endParaRPr altLang="en-PK" b="1" dirty="0" lang="en-P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9177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8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dirty="0" lang="en-US"/>
              <a:t>Case 2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899FE-559A-4203-8CEC-A16FAED2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int </a:t>
            </a:r>
            <a:r>
              <a:rPr b="1" dirty="0" err="1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gl</a:t>
            </a: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 = 93;</a:t>
            </a:r>
            <a:endParaRPr b="1" baseline="0" cap="none" dirty="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charset="0" pitchFamily="49" typeface="Courier New"/>
              <a:ea charset="-122" pitchFamily="2" typeface="宋体"/>
              <a:cs charset="0" pitchFamily="49" typeface="Courier New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(int  *num)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	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0070C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num = </a:t>
            </a:r>
            <a:r>
              <a:rPr b="1" dirty="0" lang="en-US">
                <a:solidFill>
                  <a:srgbClr val="0070C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&amp;</a:t>
            </a:r>
            <a:r>
              <a:rPr b="1" dirty="0" err="1" lang="en-US">
                <a:solidFill>
                  <a:srgbClr val="0070C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gl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0070C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main()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   int n = 5; int 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FF000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*p</a:t>
            </a:r>
            <a:r>
              <a:rPr b="1" cap="none" dirty="0" i="0" kumimoji="0" lang="en-US" normalizeH="0" strike="noStrike" u="none">
                <a:ln>
                  <a:noFill/>
                </a:ln>
                <a:solidFill>
                  <a:srgbClr val="FF000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</a:t>
            </a:r>
            <a:r>
              <a:rPr b="1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= </a:t>
            </a:r>
            <a:r>
              <a:rPr b="1" cap="none" dirty="0" i="0" kumimoji="0" lang="en-US" normalizeH="0" strike="noStrike" u="none">
                <a:ln>
                  <a:noFill/>
                </a:ln>
                <a:solidFill>
                  <a:srgbClr val="FF000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&amp;</a:t>
            </a:r>
            <a:r>
              <a:rPr b="1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n;</a:t>
            </a:r>
            <a:endParaRPr b="1" baseline="0" cap="none" dirty="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charset="0" pitchFamily="49" typeface="Courier New"/>
              <a:ea charset="-122" pitchFamily="2" typeface="宋体"/>
              <a:cs charset="0" pitchFamily="49" typeface="Courier New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&lt;&lt;"Before: n = "&lt;&lt;n&lt;&lt;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</a:t>
            </a:r>
            <a:r>
              <a:rPr b="1" dirty="0" lang="en-US">
                <a:solidFill>
                  <a:srgbClr val="FF000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p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);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&lt;&lt;"After: n = "&lt;&lt;n&lt;&lt;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endParaRPr altLang="en-PK" dirty="0" lang="en-PK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98A9F8FC-F57A-477A-8850-FCFA6B4118F6}"/>
              </a:ext>
            </a:extLst>
          </p:cNvPr>
          <p:cNvSpPr/>
          <p:nvPr/>
        </p:nvSpPr>
        <p:spPr>
          <a:xfrm>
            <a:off x="5562600" y="2057400"/>
            <a:ext cx="3179064" cy="1371600"/>
          </a:xfrm>
          <a:prstGeom prst="cloud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indent="0" marL="0">
              <a:buNone/>
            </a:pPr>
            <a:r>
              <a:rPr b="1" dirty="0" lang="en-US" sz="2400">
                <a:solidFill>
                  <a:schemeClr val="tx1"/>
                </a:solidFill>
              </a:rPr>
              <a:t>Before: n = 5</a:t>
            </a:r>
          </a:p>
          <a:p>
            <a:pPr algn="ctr" indent="0" marL="0">
              <a:buNone/>
            </a:pPr>
            <a:r>
              <a:rPr b="1" dirty="0" lang="en-US" sz="2400">
                <a:solidFill>
                  <a:schemeClr val="tx1"/>
                </a:solidFill>
              </a:rPr>
              <a:t>After: n = 5</a:t>
            </a:r>
            <a:endParaRPr altLang="en-PK" b="1" dirty="0" lang="en-P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18624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5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4837-3941-4841-80D2-633165C6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Pointers as Function Parameters</a:t>
            </a:r>
            <a:endParaRPr altLang="en-PK" dirty="0"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FF12-71D4-4275-BEC3-F857C2F9C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en-US"/>
              <a:t>Two ways to </a:t>
            </a:r>
            <a:r>
              <a:rPr dirty="0" lang="en-US" u="sng">
                <a:solidFill>
                  <a:srgbClr val="FF0000"/>
                </a:solidFill>
              </a:rPr>
              <a:t>change the value of a pointer </a:t>
            </a:r>
            <a:r>
              <a:rPr dirty="0" lang="en-US"/>
              <a:t>(address) in a function with a pointer parameter</a:t>
            </a:r>
          </a:p>
          <a:p>
            <a:endParaRPr dirty="0" lang="en-US"/>
          </a:p>
          <a:p>
            <a:pPr indent="-514350" lvl="1" marL="857250">
              <a:buFont typeface="+mj-lt"/>
              <a:buAutoNum type="arabicPeriod"/>
            </a:pPr>
            <a:r>
              <a:rPr b="1" dirty="0" lang="en-US"/>
              <a:t>Pointer to pointer </a:t>
            </a:r>
            <a:r>
              <a:rPr dirty="0" lang="en-US"/>
              <a:t>(double pointer)</a:t>
            </a:r>
          </a:p>
          <a:p>
            <a:pPr indent="-514350" lvl="1" marL="857250">
              <a:buFont typeface="+mj-lt"/>
              <a:buAutoNum type="arabicPeriod"/>
            </a:pPr>
            <a:endParaRPr dirty="0" lang="en-US"/>
          </a:p>
          <a:p>
            <a:pPr indent="-514350" lvl="1" marL="857250">
              <a:buFont typeface="+mj-lt"/>
              <a:buAutoNum type="arabicPeriod"/>
            </a:pPr>
            <a:r>
              <a:rPr b="1" dirty="0" lang="en-US"/>
              <a:t>Reference to pointer </a:t>
            </a:r>
            <a:r>
              <a:rPr dirty="0" lang="en-US"/>
              <a:t>(aliasing)</a:t>
            </a:r>
          </a:p>
          <a:p>
            <a:endParaRPr altLang="en-PK" dirty="0"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5E454-147C-4D11-A97E-2D431795E17D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0600"/>
            <a:ext cx="25130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26525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dirty="0" lang="en-US"/>
              <a:t>Pointer to Pointer Function Parameter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899FE-559A-4203-8CEC-A16FAED2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int </a:t>
            </a:r>
            <a:r>
              <a:rPr b="1" dirty="0" err="1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gl</a:t>
            </a: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 = 95;</a:t>
            </a:r>
            <a:endParaRPr b="1" baseline="0" cap="none" dirty="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charset="0" pitchFamily="49" typeface="Courier New"/>
              <a:ea charset="-122" pitchFamily="2" typeface="宋体"/>
              <a:cs charset="0" pitchFamily="49" typeface="Courier New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(int 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FF000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**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num)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	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0070C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*num = </a:t>
            </a:r>
            <a:r>
              <a:rPr b="1" dirty="0" lang="en-US">
                <a:solidFill>
                  <a:srgbClr val="0070C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&amp;</a:t>
            </a:r>
            <a:r>
              <a:rPr b="1" dirty="0" err="1" lang="en-US">
                <a:solidFill>
                  <a:srgbClr val="0070C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gl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0070C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main()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   int n = 5; int *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= &amp;n;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&lt;&lt;"Before = "&lt;&lt; *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(&amp;</a:t>
            </a:r>
            <a:r>
              <a:rPr b="1" dirty="0" err="1" lang="en-US">
                <a:solidFill>
                  <a:srgbClr val="FF000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);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&lt;&lt;"After = "&lt;&lt; *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endParaRPr altLang="en-PK" dirty="0" lang="en-PK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8867F2-FC0F-4E0F-B565-C96CA720B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8682"/>
              </p:ext>
            </p:extLst>
          </p:nvPr>
        </p:nvGraphicFramePr>
        <p:xfrm>
          <a:off x="6629400" y="1876425"/>
          <a:ext cx="3179064" cy="137160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637054367"/>
                    </a:ext>
                  </a:extLst>
                </a:gridCol>
                <a:gridCol w="1502664">
                  <a:extLst>
                    <a:ext uri="{9D8B030D-6E8A-4147-A177-3AD203B41FA5}">
                      <a16:colId xmlns:a16="http://schemas.microsoft.com/office/drawing/2014/main" val="4228943015"/>
                    </a:ext>
                  </a:extLst>
                </a:gridCol>
              </a:tblGrid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2400"/>
                        <a:t>n = 5</a:t>
                      </a:r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2000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751847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708985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err="1" lang="en-US" sz="2400">
                          <a:solidFill>
                            <a:srgbClr val="FF0000"/>
                          </a:solidFill>
                          <a:latin typeface="+mn-lt"/>
                          <a:cs charset="0" panose="02070309020205020404" pitchFamily="49" typeface="Courier New"/>
                        </a:rPr>
                        <a:t>ptr</a:t>
                      </a:r>
                      <a:r>
                        <a:rPr b="1" dirty="0" lang="en-US" sz="2400">
                          <a:solidFill>
                            <a:srgbClr val="FF0000"/>
                          </a:solidFill>
                          <a:latin typeface="+mn-lt"/>
                          <a:cs charset="0" panose="02070309020205020404" pitchFamily="49" typeface="Courier New"/>
                        </a:rPr>
                        <a:t> = 2000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  <a:latin typeface="+mn-lt"/>
                        <a:cs charset="0" panose="02070309020205020404" pitchFamily="49" typeface="Courier New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2400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1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9528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dirty="0" lang="en-US"/>
              <a:t>Pointer to Pointer Function Parameter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899FE-559A-4203-8CEC-A16FAED2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int </a:t>
            </a:r>
            <a:r>
              <a:rPr b="1" dirty="0" err="1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gl</a:t>
            </a: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 = 95;</a:t>
            </a:r>
            <a:endParaRPr b="1" baseline="0" cap="none" dirty="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charset="0" pitchFamily="49" typeface="Courier New"/>
              <a:ea charset="-122" pitchFamily="2" typeface="宋体"/>
              <a:cs charset="0" pitchFamily="49" typeface="Courier New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(int 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FF000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**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num)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	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0070C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*num = </a:t>
            </a:r>
            <a:r>
              <a:rPr b="1" dirty="0" lang="en-US">
                <a:solidFill>
                  <a:srgbClr val="0070C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&amp;</a:t>
            </a:r>
            <a:r>
              <a:rPr b="1" dirty="0" err="1" lang="en-US">
                <a:solidFill>
                  <a:srgbClr val="0070C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gl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0070C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main()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   int n = 5; int *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= &amp;n;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&lt;&lt;"Before = "&lt;&lt; *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</a:t>
            </a:r>
            <a:r>
              <a:rPr b="1" dirty="0" err="1" lang="en-US">
                <a:solidFill>
                  <a:srgbClr val="FF000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);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&lt;&lt;"After = "&lt;&lt; *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endParaRPr altLang="en-PK" dirty="0" lang="en-PK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8867F2-FC0F-4E0F-B565-C96CA720B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81446"/>
              </p:ext>
            </p:extLst>
          </p:nvPr>
        </p:nvGraphicFramePr>
        <p:xfrm>
          <a:off x="6629400" y="1876425"/>
          <a:ext cx="3179064" cy="228600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637054367"/>
                    </a:ext>
                  </a:extLst>
                </a:gridCol>
                <a:gridCol w="1502664">
                  <a:extLst>
                    <a:ext uri="{9D8B030D-6E8A-4147-A177-3AD203B41FA5}">
                      <a16:colId xmlns:a16="http://schemas.microsoft.com/office/drawing/2014/main" val="4228943015"/>
                    </a:ext>
                  </a:extLst>
                </a:gridCol>
              </a:tblGrid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2400"/>
                        <a:t>n = 5</a:t>
                      </a:r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2000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751847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708985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err="1" lang="en-US" sz="2400">
                          <a:solidFill>
                            <a:schemeClr val="tx1"/>
                          </a:solidFill>
                          <a:latin typeface="+mn-lt"/>
                          <a:cs charset="0" panose="02070309020205020404" pitchFamily="49" typeface="Courier New"/>
                        </a:rPr>
                        <a:t>ptr</a:t>
                      </a:r>
                      <a:r>
                        <a:rPr b="1" dirty="0" lang="en-US" sz="2400">
                          <a:solidFill>
                            <a:schemeClr val="tx1"/>
                          </a:solidFill>
                          <a:latin typeface="+mn-lt"/>
                          <a:cs charset="0" panose="02070309020205020404" pitchFamily="49" typeface="Courier New"/>
                        </a:rPr>
                        <a:t> = 2000</a:t>
                      </a:r>
                      <a:endParaRPr altLang="en-PK" b="1" dirty="0" lang="en-PK" sz="2400">
                        <a:solidFill>
                          <a:schemeClr val="tx1"/>
                        </a:solidFill>
                        <a:latin typeface="+mn-lt"/>
                        <a:cs charset="0" panose="02070309020205020404" pitchFamily="49" typeface="Courier New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2400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12414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endParaRPr altLang="en-PK" b="1" dirty="0" lang="en-PK" sz="2400">
                        <a:solidFill>
                          <a:srgbClr val="FF0000"/>
                        </a:solidFill>
                        <a:latin typeface="+mn-lt"/>
                        <a:cs charset="0" panose="02070309020205020404" pitchFamily="49" typeface="Courier New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922805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2400">
                          <a:solidFill>
                            <a:srgbClr val="FF0000"/>
                          </a:solidFill>
                          <a:latin typeface="+mn-lt"/>
                          <a:cs charset="0" panose="02070309020205020404" pitchFamily="49" typeface="Courier New"/>
                        </a:rPr>
                        <a:t>num = 2400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  <a:latin typeface="+mn-lt"/>
                        <a:cs charset="0" panose="02070309020205020404" pitchFamily="49" typeface="Courier New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3210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68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7279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dirty="0" lang="en-US"/>
              <a:t>Pointer to Pointer Function Parameter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899FE-559A-4203-8CEC-A16FAED2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int </a:t>
            </a:r>
            <a:r>
              <a:rPr b="1" dirty="0" err="1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gl</a:t>
            </a: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 = 95;</a:t>
            </a:r>
            <a:r>
              <a:rPr b="1" dirty="0" lang="en-US" sz="2400">
                <a:solidFill>
                  <a:srgbClr val="00B05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//address 1500</a:t>
            </a:r>
            <a:endParaRPr b="1" baseline="0" cap="none" dirty="0" i="0" kumimoji="0" lang="en-US" normalizeH="0" strike="noStrike" sz="2400" u="none">
              <a:ln>
                <a:noFill/>
              </a:ln>
              <a:solidFill>
                <a:srgbClr val="00B050"/>
              </a:solidFill>
              <a:effectLst/>
              <a:latin charset="0" pitchFamily="49" typeface="Courier New"/>
              <a:ea charset="-122" pitchFamily="2" typeface="宋体"/>
              <a:cs charset="0" pitchFamily="49" typeface="Courier New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(int 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FF000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**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num)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	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0070C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*num = </a:t>
            </a:r>
            <a:r>
              <a:rPr b="1" dirty="0" lang="en-US">
                <a:solidFill>
                  <a:srgbClr val="0070C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&amp;</a:t>
            </a:r>
            <a:r>
              <a:rPr b="1" dirty="0" err="1" lang="en-US">
                <a:solidFill>
                  <a:srgbClr val="0070C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gl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0070C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main()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   int n = 5; int *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= &amp;n;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&lt;&lt;"Before = "&lt;&lt; *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</a:t>
            </a:r>
            <a:r>
              <a:rPr b="1" dirty="0" err="1" lang="en-US">
                <a:solidFill>
                  <a:srgbClr val="FF000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);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&lt;&lt;"After = "&lt;&lt; *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endParaRPr altLang="en-PK" dirty="0" lang="en-PK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8867F2-FC0F-4E0F-B565-C96CA720B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187123"/>
              </p:ext>
            </p:extLst>
          </p:nvPr>
        </p:nvGraphicFramePr>
        <p:xfrm>
          <a:off x="6629400" y="1876425"/>
          <a:ext cx="3179064" cy="228600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637054367"/>
                    </a:ext>
                  </a:extLst>
                </a:gridCol>
                <a:gridCol w="1502664">
                  <a:extLst>
                    <a:ext uri="{9D8B030D-6E8A-4147-A177-3AD203B41FA5}">
                      <a16:colId xmlns:a16="http://schemas.microsoft.com/office/drawing/2014/main" val="4228943015"/>
                    </a:ext>
                  </a:extLst>
                </a:gridCol>
              </a:tblGrid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2400"/>
                        <a:t>n = 5</a:t>
                      </a:r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2000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751847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708985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err="1" lang="en-US" sz="2400">
                          <a:solidFill>
                            <a:schemeClr val="tx1"/>
                          </a:solidFill>
                          <a:latin typeface="+mn-lt"/>
                          <a:cs charset="0" panose="02070309020205020404" pitchFamily="49" typeface="Courier New"/>
                        </a:rPr>
                        <a:t>ptr</a:t>
                      </a:r>
                      <a:r>
                        <a:rPr b="1" dirty="0" lang="en-US" sz="2400">
                          <a:solidFill>
                            <a:schemeClr val="tx1"/>
                          </a:solidFill>
                          <a:latin typeface="+mn-lt"/>
                          <a:cs charset="0" panose="02070309020205020404" pitchFamily="49" typeface="Courier New"/>
                        </a:rPr>
                        <a:t> = 2000</a:t>
                      </a:r>
                      <a:endParaRPr altLang="en-PK" b="1" dirty="0" lang="en-PK" sz="2400">
                        <a:solidFill>
                          <a:schemeClr val="tx1"/>
                        </a:solidFill>
                        <a:latin typeface="+mn-lt"/>
                        <a:cs charset="0" panose="02070309020205020404" pitchFamily="49" typeface="Courier New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2400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12414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endParaRPr altLang="en-PK" b="1" dirty="0" lang="en-PK" sz="2400">
                        <a:solidFill>
                          <a:srgbClr val="FF0000"/>
                        </a:solidFill>
                        <a:latin typeface="+mn-lt"/>
                        <a:cs charset="0" panose="02070309020205020404" pitchFamily="49" typeface="Courier New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922805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2400">
                          <a:solidFill>
                            <a:schemeClr val="tx1"/>
                          </a:solidFill>
                          <a:latin typeface="+mn-lt"/>
                          <a:cs charset="0" panose="02070309020205020404" pitchFamily="49" typeface="Courier New"/>
                        </a:rPr>
                        <a:t>num = 2400</a:t>
                      </a:r>
                      <a:endParaRPr altLang="en-PK" b="1" dirty="0" lang="en-PK" sz="2400">
                        <a:solidFill>
                          <a:schemeClr val="tx1"/>
                        </a:solidFill>
                        <a:latin typeface="+mn-lt"/>
                        <a:cs charset="0" panose="02070309020205020404" pitchFamily="49" typeface="Courier New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3210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68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13292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dirty="0" lang="en-US"/>
              <a:t>Pointer to Pointer Function Parameter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899FE-559A-4203-8CEC-A16FAED2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int </a:t>
            </a:r>
            <a:r>
              <a:rPr b="1" dirty="0" err="1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gl</a:t>
            </a: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 = 95;</a:t>
            </a:r>
            <a:r>
              <a:rPr b="1" dirty="0" lang="en-US" sz="2400">
                <a:solidFill>
                  <a:srgbClr val="00B05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//address 1500</a:t>
            </a:r>
            <a:endParaRPr b="1" baseline="0" cap="none" dirty="0" i="0" kumimoji="0" lang="en-US" normalizeH="0" strike="noStrike" sz="2400" u="none">
              <a:ln>
                <a:noFill/>
              </a:ln>
              <a:solidFill>
                <a:srgbClr val="00B050"/>
              </a:solidFill>
              <a:effectLst/>
              <a:latin charset="0" pitchFamily="49" typeface="Courier New"/>
              <a:ea charset="-122" pitchFamily="2" typeface="宋体"/>
              <a:cs charset="0" pitchFamily="49" typeface="Courier New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(int 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FF000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**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num)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	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0070C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*num = </a:t>
            </a:r>
            <a:r>
              <a:rPr b="1" dirty="0" lang="en-US">
                <a:solidFill>
                  <a:srgbClr val="0070C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&amp;</a:t>
            </a:r>
            <a:r>
              <a:rPr b="1" dirty="0" err="1" lang="en-US">
                <a:solidFill>
                  <a:srgbClr val="0070C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gl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0070C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main()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   int n = 5; int *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= &amp;n;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&lt;&lt;"Before = "&lt;&lt; *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</a:t>
            </a:r>
            <a:r>
              <a:rPr b="1" dirty="0" err="1" lang="en-US">
                <a:solidFill>
                  <a:srgbClr val="FF000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);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&lt;&lt;"After = "&lt;&lt; *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endParaRPr altLang="en-PK" dirty="0" lang="en-PK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8867F2-FC0F-4E0F-B565-C96CA720B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663840"/>
              </p:ext>
            </p:extLst>
          </p:nvPr>
        </p:nvGraphicFramePr>
        <p:xfrm>
          <a:off x="6629400" y="1876425"/>
          <a:ext cx="3179064" cy="228600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637054367"/>
                    </a:ext>
                  </a:extLst>
                </a:gridCol>
                <a:gridCol w="1502664">
                  <a:extLst>
                    <a:ext uri="{9D8B030D-6E8A-4147-A177-3AD203B41FA5}">
                      <a16:colId xmlns:a16="http://schemas.microsoft.com/office/drawing/2014/main" val="4228943015"/>
                    </a:ext>
                  </a:extLst>
                </a:gridCol>
              </a:tblGrid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2400"/>
                        <a:t>n = 5</a:t>
                      </a:r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2000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751847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708985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err="1" lang="en-US" sz="2400">
                          <a:solidFill>
                            <a:schemeClr val="tx1"/>
                          </a:solidFill>
                          <a:latin typeface="+mn-lt"/>
                          <a:cs charset="0" panose="02070309020205020404" pitchFamily="49" typeface="Courier New"/>
                        </a:rPr>
                        <a:t>ptr</a:t>
                      </a:r>
                      <a:r>
                        <a:rPr b="1" dirty="0" lang="en-US" sz="2400">
                          <a:solidFill>
                            <a:schemeClr val="tx1"/>
                          </a:solidFill>
                          <a:latin typeface="+mn-lt"/>
                          <a:cs charset="0" panose="02070309020205020404" pitchFamily="49" typeface="Courier New"/>
                        </a:rPr>
                        <a:t> =</a:t>
                      </a:r>
                      <a:r>
                        <a:rPr b="1" dirty="0" lang="en-US" sz="2400">
                          <a:solidFill>
                            <a:srgbClr val="FF0000"/>
                          </a:solidFill>
                          <a:latin typeface="+mn-lt"/>
                          <a:cs charset="0" panose="02070309020205020404" pitchFamily="49" typeface="Courier New"/>
                        </a:rPr>
                        <a:t> 1500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  <a:latin typeface="+mn-lt"/>
                        <a:cs charset="0" panose="02070309020205020404" pitchFamily="49" typeface="Courier New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2400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12414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endParaRPr altLang="en-PK" b="1" dirty="0" lang="en-PK" sz="2400">
                        <a:solidFill>
                          <a:srgbClr val="FF0000"/>
                        </a:solidFill>
                        <a:latin typeface="+mn-lt"/>
                        <a:cs charset="0" panose="02070309020205020404" pitchFamily="49" typeface="Courier New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922805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2400">
                          <a:solidFill>
                            <a:schemeClr val="tx1"/>
                          </a:solidFill>
                          <a:latin typeface="+mn-lt"/>
                          <a:cs charset="0" panose="02070309020205020404" pitchFamily="49" typeface="Courier New"/>
                        </a:rPr>
                        <a:t>num = 2400</a:t>
                      </a:r>
                      <a:endParaRPr altLang="en-PK" b="1" dirty="0" lang="en-PK" sz="2400">
                        <a:solidFill>
                          <a:schemeClr val="tx1"/>
                        </a:solidFill>
                        <a:latin typeface="+mn-lt"/>
                        <a:cs charset="0" panose="02070309020205020404" pitchFamily="49" typeface="Courier New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3210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68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29343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dirty="0" lang="en-US"/>
              <a:t>Pointer to Pointer Function Parameter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899FE-559A-4203-8CEC-A16FAED2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int </a:t>
            </a:r>
            <a:r>
              <a:rPr b="1" dirty="0" err="1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gl</a:t>
            </a: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 = 95;</a:t>
            </a:r>
            <a:r>
              <a:rPr b="1" dirty="0" lang="en-US" sz="2400">
                <a:solidFill>
                  <a:srgbClr val="00B05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//address 1500</a:t>
            </a:r>
            <a:endParaRPr b="1" baseline="0" cap="none" dirty="0" i="0" kumimoji="0" lang="en-US" normalizeH="0" strike="noStrike" sz="2400" u="none">
              <a:ln>
                <a:noFill/>
              </a:ln>
              <a:solidFill>
                <a:srgbClr val="00B050"/>
              </a:solidFill>
              <a:effectLst/>
              <a:latin charset="0" pitchFamily="49" typeface="Courier New"/>
              <a:ea charset="-122" pitchFamily="2" typeface="宋体"/>
              <a:cs charset="0" pitchFamily="49" typeface="Courier New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(int 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FF000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**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num)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dirty="0" lang="en-US">
                <a:latin charset="0" pitchFamily="49" typeface="Courier New"/>
                <a:ea charset="-122" pitchFamily="2" typeface="宋体"/>
                <a:cs charset="0" pitchFamily="49" typeface="Courier New"/>
              </a:rPr>
              <a:t>	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0070C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*num = </a:t>
            </a:r>
            <a:r>
              <a:rPr b="1" dirty="0" lang="en-US">
                <a:solidFill>
                  <a:srgbClr val="0070C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&amp;</a:t>
            </a:r>
            <a:r>
              <a:rPr b="1" dirty="0" err="1" lang="en-US">
                <a:solidFill>
                  <a:srgbClr val="0070C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gl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rgbClr val="0070C0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void main()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{   int n = 5; int *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= &amp;n;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&lt;&lt;"Before = "&lt;&lt; *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func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(</a:t>
            </a:r>
            <a:r>
              <a:rPr b="1" dirty="0" err="1" lang="en-US">
                <a:solidFill>
                  <a:srgbClr val="FF0000"/>
                </a:solidFill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);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   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cout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&lt;&lt;"After = "&lt;&lt; *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ptr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 &lt;&lt;</a:t>
            </a:r>
            <a:r>
              <a:rPr b="1" baseline="0" cap="none" dirty="0" err="1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endl</a:t>
            </a: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;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2" pitchFamily="2" typeface="Wingdings"/>
              <a:buNone/>
              <a:tabLst/>
            </a:pPr>
            <a:r>
              <a:rPr b="1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49" typeface="Courier New"/>
                <a:ea charset="-122" pitchFamily="2" typeface="宋体"/>
                <a:cs charset="0" pitchFamily="49" typeface="Courier New"/>
              </a:rPr>
              <a:t>}</a:t>
            </a:r>
          </a:p>
          <a:p>
            <a:endParaRPr altLang="en-PK" dirty="0" lang="en-PK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8867F2-FC0F-4E0F-B565-C96CA720B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02459"/>
              </p:ext>
            </p:extLst>
          </p:nvPr>
        </p:nvGraphicFramePr>
        <p:xfrm>
          <a:off x="6629400" y="1876425"/>
          <a:ext cx="3179064" cy="228600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637054367"/>
                    </a:ext>
                  </a:extLst>
                </a:gridCol>
                <a:gridCol w="1502664">
                  <a:extLst>
                    <a:ext uri="{9D8B030D-6E8A-4147-A177-3AD203B41FA5}">
                      <a16:colId xmlns:a16="http://schemas.microsoft.com/office/drawing/2014/main" val="4228943015"/>
                    </a:ext>
                  </a:extLst>
                </a:gridCol>
              </a:tblGrid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lang="en-US" sz="2400"/>
                        <a:t>n = 5</a:t>
                      </a:r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2000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751847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/>
                    <a:lstStyle/>
                    <a:p>
                      <a:endParaRPr altLang="en-PK" b="1" dirty="0" lang="en-PK" sz="24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708985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r>
                        <a:rPr b="1" dirty="0" err="1" lang="en-US" sz="2400">
                          <a:solidFill>
                            <a:schemeClr val="tx1"/>
                          </a:solidFill>
                          <a:latin typeface="+mn-lt"/>
                          <a:cs charset="0" panose="02070309020205020404" pitchFamily="49" typeface="Courier New"/>
                        </a:rPr>
                        <a:t>ptr</a:t>
                      </a:r>
                      <a:r>
                        <a:rPr b="1" dirty="0" lang="en-US" sz="2400">
                          <a:solidFill>
                            <a:schemeClr val="tx1"/>
                          </a:solidFill>
                          <a:latin typeface="+mn-lt"/>
                          <a:cs charset="0" panose="02070309020205020404" pitchFamily="49" typeface="Courier New"/>
                        </a:rPr>
                        <a:t> =</a:t>
                      </a:r>
                      <a:r>
                        <a:rPr b="1" dirty="0" lang="en-US" sz="2400">
                          <a:solidFill>
                            <a:srgbClr val="FF0000"/>
                          </a:solidFill>
                          <a:latin typeface="+mn-lt"/>
                          <a:cs charset="0" panose="02070309020205020404" pitchFamily="49" typeface="Courier New"/>
                        </a:rPr>
                        <a:t> 1500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  <a:latin typeface="+mn-lt"/>
                        <a:cs charset="0" panose="02070309020205020404" pitchFamily="49" typeface="Courier New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2400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12414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endParaRPr altLang="en-PK" b="1" dirty="0" lang="en-PK" sz="2400">
                        <a:solidFill>
                          <a:srgbClr val="FF0000"/>
                        </a:solidFill>
                        <a:latin typeface="+mn-lt"/>
                        <a:cs charset="0" panose="02070309020205020404" pitchFamily="49" typeface="Courier New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numCol="1"/>
                    <a:lstStyle/>
                    <a:p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922805"/>
                  </a:ext>
                </a:extLst>
              </a:tr>
              <a:tr h="441854">
                <a:tc>
                  <a:txBody>
                    <a:bodyPr numCol="1"/>
                    <a:lstStyle/>
                    <a:p>
                      <a:pPr algn="ctr"/>
                      <a:endParaRPr altLang="en-PK" b="1" dirty="0" lang="en-PK" sz="2400">
                        <a:solidFill>
                          <a:schemeClr val="tx1"/>
                        </a:solidFill>
                        <a:latin typeface="+mn-lt"/>
                        <a:cs charset="0" panose="02070309020205020404" pitchFamily="49" typeface="Courier New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 numCol="1"/>
                    <a:lstStyle/>
                    <a:p>
                      <a:r>
                        <a:rPr b="1" dirty="0" lang="en-US" sz="2400">
                          <a:solidFill>
                            <a:srgbClr val="FF0000"/>
                          </a:solidFill>
                        </a:rPr>
                        <a:t>3210</a:t>
                      </a:r>
                      <a:endParaRPr altLang="en-PK" b="1" dirty="0" lang="en-PK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68931"/>
                  </a:ext>
                </a:extLst>
              </a:tr>
            </a:tbl>
          </a:graphicData>
        </a:graphic>
      </p:graphicFrame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F55F30D3-28E6-4AEC-824C-F358EE4BA5B4}"/>
              </a:ext>
            </a:extLst>
          </p:cNvPr>
          <p:cNvSpPr/>
          <p:nvPr/>
        </p:nvSpPr>
        <p:spPr>
          <a:xfrm>
            <a:off x="3505200" y="2825461"/>
            <a:ext cx="3179064" cy="1371600"/>
          </a:xfrm>
          <a:prstGeom prst="cloud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indent="0" marL="0">
              <a:buNone/>
            </a:pPr>
            <a:r>
              <a:rPr b="1" dirty="0" lang="en-US" sz="2400">
                <a:solidFill>
                  <a:schemeClr val="tx1"/>
                </a:solidFill>
              </a:rPr>
              <a:t>Before = 5</a:t>
            </a:r>
          </a:p>
          <a:p>
            <a:pPr algn="ctr" indent="0" marL="0">
              <a:buNone/>
            </a:pPr>
            <a:r>
              <a:rPr b="1" dirty="0" lang="en-US" sz="2400">
                <a:solidFill>
                  <a:schemeClr val="tx1"/>
                </a:solidFill>
              </a:rPr>
              <a:t>After = 95</a:t>
            </a:r>
            <a:endParaRPr altLang="en-PK" b="1" dirty="0" lang="en-P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43803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5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Company>PEARSON</Company>
  <Words>4469</Words>
  <Paragraphs>1395</Paragraphs>
  <Slides>113</Slides>
  <Notes>72</Notes>
  <TotalTime>9569</TotalTime>
  <HiddenSlides>0</HiddenSlides>
  <MMClips>0</MMClips>
  <ScaleCrop>false</ScaleCrop>
  <HeadingPairs>
    <vt:vector baseType="variant" size="6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baseType="lpstr" size="128">
      <vt:lpstr>ＭＳ Ｐゴシック</vt:lpstr>
      <vt:lpstr>ＭＳ Ｐゴシック</vt:lpstr>
      <vt:lpstr>宋体</vt:lpstr>
      <vt:lpstr>游ゴシック</vt:lpstr>
      <vt:lpstr>Arial</vt:lpstr>
      <vt:lpstr>Calibri</vt:lpstr>
      <vt:lpstr>Calibri Light</vt:lpstr>
      <vt:lpstr>Consolas</vt:lpstr>
      <vt:lpstr>Courier New</vt:lpstr>
      <vt:lpstr>Times</vt:lpstr>
      <vt:lpstr>Times New Roman</vt:lpstr>
      <vt:lpstr>Trebuchet MS</vt:lpstr>
      <vt:lpstr>Wingdings</vt:lpstr>
      <vt:lpstr>ヒラギノ角ゴ Pro W3</vt:lpstr>
      <vt:lpstr>Office Theme</vt:lpstr>
      <vt:lpstr>PowerPoint Presentation</vt:lpstr>
      <vt:lpstr>Casting pointers</vt:lpstr>
      <vt:lpstr>Casting pointers</vt:lpstr>
      <vt:lpstr>Casting pointers</vt:lpstr>
      <vt:lpstr>Casting pointers</vt:lpstr>
      <vt:lpstr>Pointer Arithmatic</vt:lpstr>
      <vt:lpstr>Pointer Arithmatic</vt:lpstr>
      <vt:lpstr>Pointer Arithmatic</vt:lpstr>
      <vt:lpstr>Pointer Arithmetic</vt:lpstr>
      <vt:lpstr>Pointer Arithmatic</vt:lpstr>
      <vt:lpstr>Pointer Arithmetic</vt:lpstr>
      <vt:lpstr>Relationship Between Pointers and Arrays</vt:lpstr>
      <vt:lpstr>The Relationship Between Arrays and Pointers</vt:lpstr>
      <vt:lpstr>The Relationship Between Arrays and Pointers</vt:lpstr>
      <vt:lpstr>Array Access</vt:lpstr>
      <vt:lpstr>Array Access</vt:lpstr>
      <vt:lpstr>Array Access</vt:lpstr>
      <vt:lpstr>Pointers in Expressions</vt:lpstr>
      <vt:lpstr>Relationship between Arrays and Pointers</vt:lpstr>
      <vt:lpstr>Pointer Arithmetic</vt:lpstr>
      <vt:lpstr>PowerPoint Presentation</vt:lpstr>
      <vt:lpstr>PowerPoint Presentation</vt:lpstr>
      <vt:lpstr>Arrays and Pointers</vt:lpstr>
      <vt:lpstr>Arrays Decay to Pointers</vt:lpstr>
      <vt:lpstr>Arrays Decay to Pointers</vt:lpstr>
      <vt:lpstr>Arrays Decay to Pointers</vt:lpstr>
      <vt:lpstr>Comparing Pointers</vt:lpstr>
      <vt:lpstr>Comparing Pointers</vt:lpstr>
      <vt:lpstr>Accessing 1-Dimensional Array Using Pointers</vt:lpstr>
      <vt:lpstr>Accessing 1-Dimensional Array</vt:lpstr>
      <vt:lpstr>Accessing 1-Dimensional Array</vt:lpstr>
      <vt:lpstr>Accessing 2-Dimensional Array</vt:lpstr>
      <vt:lpstr>Accessing 2-Dimensional Array</vt:lpstr>
      <vt:lpstr>Dynamic Memory Allocation</vt:lpstr>
      <vt:lpstr>PowerPoint Presentation</vt:lpstr>
      <vt:lpstr>PowerPoint Presentation</vt:lpstr>
      <vt:lpstr>Creating Dynamic 2D Arrays</vt:lpstr>
      <vt:lpstr>Dynamic two dimensional arrays</vt:lpstr>
      <vt:lpstr>Accessing 2-Dimensional Array</vt:lpstr>
      <vt:lpstr>Accessing 2-Dimensional Array</vt:lpstr>
      <vt:lpstr>Dynamic 2D Arrays</vt:lpstr>
      <vt:lpstr>Dynamic 2D Array – Double Pointer</vt:lpstr>
      <vt:lpstr>Dynamic 2D Array – Double Pointer</vt:lpstr>
      <vt:lpstr>Dynamic 2D Array (Varying Row Size)</vt:lpstr>
      <vt:lpstr>Dynamic 3D Array</vt:lpstr>
      <vt:lpstr>3D Array Using a single pointer</vt:lpstr>
      <vt:lpstr>3D Array Using a triple pointer</vt:lpstr>
      <vt:lpstr>C - Strings</vt:lpstr>
      <vt:lpstr>C - Strings</vt:lpstr>
      <vt:lpstr>Character Arrays</vt:lpstr>
      <vt:lpstr>Character Arrays</vt:lpstr>
      <vt:lpstr>Character Arrays</vt:lpstr>
      <vt:lpstr>Character Arrays</vt:lpstr>
      <vt:lpstr>Character Arrays</vt:lpstr>
      <vt:lpstr>Character Arrays</vt:lpstr>
      <vt:lpstr>Character Arrays</vt:lpstr>
      <vt:lpstr>Character Arrays and Char Pointer</vt:lpstr>
      <vt:lpstr>Character Arrays and Char Pointer</vt:lpstr>
      <vt:lpstr>Character Arrays and Char Pointer</vt:lpstr>
      <vt:lpstr>Character Arrays and Char Pointer</vt:lpstr>
      <vt:lpstr>Character Arrays and Char Pointer</vt:lpstr>
      <vt:lpstr>Cin vs Getline</vt:lpstr>
      <vt:lpstr>Cin vs Getline</vt:lpstr>
      <vt:lpstr>Cin vs Getline</vt:lpstr>
      <vt:lpstr>Cin vs Getline</vt:lpstr>
      <vt:lpstr>Cin vs Getline</vt:lpstr>
      <vt:lpstr>Cin vs Getline</vt:lpstr>
      <vt:lpstr>Pointers to Constants</vt:lpstr>
      <vt:lpstr>Pointers to Constants</vt:lpstr>
      <vt:lpstr>Pointers to Constants</vt:lpstr>
      <vt:lpstr>Pointers to Constants</vt:lpstr>
      <vt:lpstr>Pointers to Constants</vt:lpstr>
      <vt:lpstr>Pointers to Constants</vt:lpstr>
      <vt:lpstr>Pointers to Constants</vt:lpstr>
      <vt:lpstr>Pointers to Constants</vt:lpstr>
      <vt:lpstr>Declaration of a Pointer to Constant</vt:lpstr>
      <vt:lpstr>Constant Pointers</vt:lpstr>
      <vt:lpstr>Constant Pointers</vt:lpstr>
      <vt:lpstr>Constant Pointers to Constants</vt:lpstr>
      <vt:lpstr>Constant Pointers to Constants</vt:lpstr>
      <vt:lpstr>Constant Pointers to Constants</vt:lpstr>
      <vt:lpstr>Pointers as Function Parameters</vt:lpstr>
      <vt:lpstr>Pointers as Function Parameters</vt:lpstr>
      <vt:lpstr>Pointers as Function Parameters</vt:lpstr>
      <vt:lpstr>Pointers as Function Parameters</vt:lpstr>
      <vt:lpstr>Pointers as Function Parameters</vt:lpstr>
      <vt:lpstr>Pointers as Function Parameters</vt:lpstr>
      <vt:lpstr>Pointers as Function Parameters</vt:lpstr>
      <vt:lpstr>Pointers as Function Parameters</vt:lpstr>
      <vt:lpstr>Pointers as Function Parameters</vt:lpstr>
      <vt:lpstr>Pointers as Function Parameters</vt:lpstr>
      <vt:lpstr>Case 1 Example</vt:lpstr>
      <vt:lpstr>Case 2 Example</vt:lpstr>
      <vt:lpstr>Pointers as Function Parameters</vt:lpstr>
      <vt:lpstr>Pointer to Pointer Function Parameter</vt:lpstr>
      <vt:lpstr>Pointer to Pointer Function Parameter</vt:lpstr>
      <vt:lpstr>Pointer to Pointer Function Parameter</vt:lpstr>
      <vt:lpstr>Pointer to Pointer Function Parameter</vt:lpstr>
      <vt:lpstr>Pointer to Pointer Function Parameter</vt:lpstr>
      <vt:lpstr>Reference to Pointer Function Parameter</vt:lpstr>
      <vt:lpstr>Reference to Pointer Function Parameter</vt:lpstr>
      <vt:lpstr>Reference to Pointer Function Parameter</vt:lpstr>
      <vt:lpstr>Reference to Pointer Function Parameter</vt:lpstr>
      <vt:lpstr>Reference to Pointer Function Parameter</vt:lpstr>
      <vt:lpstr>Reference to Pointer Function Parameter</vt:lpstr>
      <vt:lpstr>Pointer to Pointer(**) vs Reference to Pointer(*&amp;)</vt:lpstr>
      <vt:lpstr>Quiz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lication>Microsoft Office PowerPoint</Application>
  <AppVersion>16.0000</AppVersion>
  <PresentationFormat>On-screen Show 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2011-02-16T20:47:20Z</dcterms:created>
  <dc:creator>Tony Gaddis</dc:creator>
  <cp:lastModifiedBy>Windows User</cp:lastModifiedBy>
  <dcterms:modified xsi:type="dcterms:W3CDTF">2022-11-19T14:59:03Z</dcterms:modified>
  <cp:revision>243</cp:revision>
  <dc:subject>Pointers</dc:subject>
  <dc:title>Chapter 9</dc:title>
</cp:coreProperties>
</file>