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</p:sldIdLst>
  <p:sldSz cx="9144000" cy="6858000" type="screen4x3"/>
  <p:notesSz cx="6858000" cy="9144000"/>
  <p:embeddedFontLst>
    <p:embeddedFont>
      <p:font typeface="Roboto" panose="020B0604020202020204" charset="0"/>
      <p:regular r:id="rId70"/>
      <p:bold r:id="rId71"/>
      <p:italic r:id="rId72"/>
      <p:boldItalic r:id="rId73"/>
    </p:embeddedFont>
    <p:embeddedFont>
      <p:font typeface="Consolas" panose="020B0609020204030204" pitchFamily="49" charset="0"/>
      <p:regular r:id="rId74"/>
      <p:bold r:id="rId75"/>
      <p:italic r:id="rId76"/>
      <p:boldItalic r:id="rId77"/>
    </p:embeddedFont>
    <p:embeddedFont>
      <p:font typeface="Times" panose="02020603050405020304" pitchFamily="18" charset="0"/>
      <p:regular r:id="rId78"/>
      <p:bold r:id="rId79"/>
      <p:italic r:id="rId80"/>
      <p:boldItalic r:id="rId81"/>
    </p:embeddedFont>
    <p:embeddedFont>
      <p:font typeface="Calibri" panose="020F0502020204030204" pitchFamily="34" charset="0"/>
      <p:regular r:id="rId82"/>
      <p:bold r:id="rId83"/>
      <p:italic r:id="rId84"/>
      <p:boldItalic r:id="rId85"/>
    </p:embeddedFont>
    <p:embeddedFont>
      <p:font typeface="Comic Sans MS" panose="030F0702030302020204" pitchFamily="66" charset="0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8" autoAdjust="0"/>
    <p:restoredTop sz="94660"/>
  </p:normalViewPr>
  <p:slideViewPr>
    <p:cSldViewPr snapToGrid="0">
      <p:cViewPr>
        <p:scale>
          <a:sx n="75" d="100"/>
          <a:sy n="75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5.fntdata"/><Relationship Id="rId89" Type="http://schemas.openxmlformats.org/officeDocument/2006/relationships/font" Target="fonts/font2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font" Target="fonts/font19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8.fntdata"/><Relationship Id="rId61" Type="http://schemas.openxmlformats.org/officeDocument/2006/relationships/slide" Target="slides/slide59.xml"/><Relationship Id="rId82" Type="http://schemas.openxmlformats.org/officeDocument/2006/relationships/font" Target="fonts/font1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73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0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52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8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8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6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72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35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657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3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941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73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849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22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40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945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785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663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6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5" name="Google Shape;3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83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2" name="Google Shape;3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368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660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663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208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052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927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628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686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899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68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649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034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40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898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915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408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4896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955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459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628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805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0481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575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2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3788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7151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12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4698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608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138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9945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76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444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344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93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290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444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38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947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2880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748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488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10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42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81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Beschriftung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Beschriftung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 rot="5400000">
            <a:off x="2230962" y="-512240"/>
            <a:ext cx="4588933" cy="852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3"/>
          </p:nvPr>
        </p:nvSpPr>
        <p:spPr>
          <a:xfrm>
            <a:off x="4648200" y="3924300"/>
            <a:ext cx="40386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8600" y="62484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262456" y="64008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62456" y="84677"/>
            <a:ext cx="8525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7EB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7EB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7EB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7EB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62456" y="1456266"/>
            <a:ext cx="8525944" cy="458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262456" y="6434688"/>
            <a:ext cx="406400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6239943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491997" y="6341776"/>
            <a:ext cx="1296403" cy="4430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381000" y="5816602"/>
            <a:ext cx="8599488" cy="106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2800" b="1" dirty="0"/>
              <a:t>	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200" b="1" smtClean="0">
                <a:solidFill>
                  <a:schemeClr val="dk1"/>
                </a:solidFill>
              </a:rPr>
              <a:t>Nimra Shahid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 dirty="0">
                <a:solidFill>
                  <a:schemeClr val="dk1"/>
                </a:solidFill>
              </a:rPr>
              <a:t>Lecture # 9 Inheritance</a:t>
            </a:r>
            <a:endParaRPr dirty="0"/>
          </a:p>
          <a:p>
            <a:pPr marL="0" lvl="0" indent="0" algn="r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sz="64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2800" b="1" dirty="0"/>
              <a:t>		</a:t>
            </a:r>
            <a:endParaRPr dirty="0"/>
          </a:p>
        </p:txBody>
      </p:sp>
      <p:sp>
        <p:nvSpPr>
          <p:cNvPr id="114" name="Google Shape;114;p21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363" y="158752"/>
            <a:ext cx="830262" cy="8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944688" y="244475"/>
            <a:ext cx="56007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University of Computer 	and Emerging Sciences					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t="8981" b="10001"/>
          <a:stretch/>
        </p:blipFill>
        <p:spPr>
          <a:xfrm>
            <a:off x="0" y="1543050"/>
            <a:ext cx="9144000" cy="416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943602" y="3627440"/>
            <a:ext cx="199231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Spring 2022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l="33388" t="10181" r="30361" b="12383"/>
          <a:stretch/>
        </p:blipFill>
        <p:spPr>
          <a:xfrm>
            <a:off x="1600200" y="2343150"/>
            <a:ext cx="1900238" cy="286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provides us a mechanism of software </a:t>
            </a:r>
            <a:r>
              <a:rPr lang="en-US">
                <a:solidFill>
                  <a:srgbClr val="0070C0"/>
                </a:solidFill>
              </a:rPr>
              <a:t>reusability </a:t>
            </a:r>
            <a:r>
              <a:rPr lang="en-US"/>
              <a:t>which is one of the most important principles of software engineering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similarities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Easy modification by performing </a:t>
            </a:r>
            <a:r>
              <a:rPr lang="en-US">
                <a:solidFill>
                  <a:srgbClr val="0070C0"/>
                </a:solidFill>
              </a:rPr>
              <a:t>modification in one place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Avoid redundancy</a:t>
            </a:r>
            <a:r>
              <a:rPr lang="en-US"/>
              <a:t>, leading to smaller and more efficient model, easier to understand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– Terminology and Notation</a:t>
            </a: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610600" cy="481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Base class </a:t>
            </a:r>
            <a:r>
              <a:rPr lang="en-US" sz="2400" dirty="0"/>
              <a:t>(or parent or superclass) – inherited from</a:t>
            </a:r>
            <a:endParaRPr dirty="0"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lvl="0" indent="-34290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Derived class </a:t>
            </a:r>
            <a:r>
              <a:rPr lang="en-US" sz="2400" dirty="0"/>
              <a:t>(or child or subclass) – inherits from the base class</a:t>
            </a:r>
            <a:endParaRPr dirty="0"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lvl="0" indent="-34290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 u="sng" dirty="0"/>
              <a:t>Notation:</a:t>
            </a:r>
            <a:endParaRPr dirty="0"/>
          </a:p>
          <a:p>
            <a:pPr marL="342900" lvl="0" indent="-201930" algn="l" rtl="0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u="sng"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class Student 	      // base class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class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UnderGrad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{					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derived class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Inheriting Data and Functions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data members and member functions of base class are inherited to derived class, except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Constructors, destructors and = operator are </a:t>
            </a:r>
            <a:r>
              <a:rPr lang="en-US" b="1" i="1">
                <a:solidFill>
                  <a:srgbClr val="0070C0"/>
                </a:solidFill>
              </a:rPr>
              <a:t>not inherited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34" name="Google Shape;234;p32" descr="Comprehend Object-Oriented programming in 6 minutes - njkhanh"/>
          <p:cNvPicPr preferRelativeResize="0"/>
          <p:nvPr/>
        </p:nvPicPr>
        <p:blipFill rotWithShape="1">
          <a:blip r:embed="rId3">
            <a:alphaModFix/>
          </a:blip>
          <a:srcRect t="6439" b="6339"/>
          <a:stretch/>
        </p:blipFill>
        <p:spPr>
          <a:xfrm>
            <a:off x="4577556" y="5199889"/>
            <a:ext cx="4571999" cy="16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Does a Child Class Have?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In the Student and underGrad example shown earlier: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lang="en-US" i="1">
                <a:solidFill>
                  <a:srgbClr val="FF0000"/>
                </a:solidFill>
              </a:rPr>
              <a:t>derived class </a:t>
            </a:r>
            <a:r>
              <a:rPr lang="en-US"/>
              <a:t>has: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defined in child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of the parent class </a:t>
            </a:r>
            <a:r>
              <a:rPr lang="en-US">
                <a:solidFill>
                  <a:srgbClr val="0070C0"/>
                </a:solidFill>
              </a:rPr>
              <a:t>except </a:t>
            </a:r>
            <a:r>
              <a:rPr lang="en-US"/>
              <a:t>constructors, destructors and operator=</a:t>
            </a:r>
            <a:br>
              <a:rPr lang="en-US"/>
            </a:b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lang="en-US" i="1">
                <a:solidFill>
                  <a:srgbClr val="FF0000"/>
                </a:solidFill>
              </a:rPr>
              <a:t>derived class </a:t>
            </a:r>
            <a:r>
              <a:rPr lang="en-US"/>
              <a:t>can use: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child class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parent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nVehicle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constructor"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setSpeed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 dirty="0" err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getSpeed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nStart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Vehicle"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nStop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Vehicle"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4856070" y="39945"/>
            <a:ext cx="4224919" cy="637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b="0" i="0" u="none" strike="noStrike" cap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nCar</a:t>
            </a:r>
            <a:r>
              <a:rPr lang="en-US" sz="15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constructor"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 smtClean="0"/>
          </a:p>
          <a:p>
            <a:pPr lvl="0">
              <a:buSzPts val="1500"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500" dirty="0" err="1">
                <a:latin typeface="Consolas"/>
                <a:sym typeface="Consolas"/>
              </a:rPr>
              <a:t>int</a:t>
            </a:r>
            <a:r>
              <a:rPr lang="en-US" sz="1500" dirty="0">
                <a:latin typeface="Consolas"/>
                <a:sym typeface="Consolas"/>
              </a:rPr>
              <a:t> a  = ++</a:t>
            </a:r>
            <a:r>
              <a:rPr lang="en-US" sz="1500" dirty="0" err="1">
                <a:latin typeface="Consolas"/>
                <a:sym typeface="Consolas"/>
              </a:rPr>
              <a:t>getspeed</a:t>
            </a:r>
            <a:r>
              <a:rPr lang="en-US" sz="1500" dirty="0">
                <a:latin typeface="Consolas"/>
                <a:sym typeface="Consolas"/>
              </a:rPr>
              <a:t>();</a:t>
            </a:r>
          </a:p>
          <a:p>
            <a:pPr lvl="0">
              <a:buSzPts val="1500"/>
            </a:pPr>
            <a:r>
              <a:rPr lang="en-US" sz="1500" dirty="0">
                <a:latin typeface="Consolas"/>
                <a:sym typeface="Consolas"/>
              </a:rPr>
              <a:t>    </a:t>
            </a:r>
            <a:r>
              <a:rPr lang="en-US" sz="1500" dirty="0" err="1">
                <a:latin typeface="Consolas"/>
                <a:sym typeface="Consolas"/>
              </a:rPr>
              <a:t>setspeed</a:t>
            </a:r>
            <a:r>
              <a:rPr lang="en-US" sz="1500" dirty="0">
                <a:latin typeface="Consolas"/>
                <a:sym typeface="Consolas"/>
              </a:rPr>
              <a:t>(a):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 smtClean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b="0" i="0" u="none" strike="noStrike" cap="none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nCar</a:t>
            </a:r>
            <a:r>
              <a:rPr lang="en-US" sz="1500" b="0" i="0" u="none" strike="noStrike" cap="none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accelerating"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 smtClean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0" i="0" u="none" strike="noStrike" cap="non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34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757726" y="4154407"/>
            <a:ext cx="1981200" cy="915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57200" y="3253061"/>
            <a:ext cx="2613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 members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015526" y="4154407"/>
            <a:ext cx="1905000" cy="915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inaccessible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5301151" y="3061767"/>
            <a:ext cx="30003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inherited base class members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 in derived class</a:t>
            </a:r>
            <a:endParaRPr/>
          </a:p>
        </p:txBody>
      </p:sp>
      <p:cxnSp>
        <p:nvCxnSpPr>
          <p:cNvPr id="261" name="Google Shape;261;p35"/>
          <p:cNvCxnSpPr/>
          <p:nvPr/>
        </p:nvCxnSpPr>
        <p:spPr>
          <a:xfrm>
            <a:off x="2738926" y="4611607"/>
            <a:ext cx="32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35"/>
          <p:cNvSpPr txBox="1"/>
          <p:nvPr/>
        </p:nvSpPr>
        <p:spPr>
          <a:xfrm>
            <a:off x="3542201" y="4154407"/>
            <a:ext cx="128905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nVehicle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constructor"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setSpeed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 dirty="0" err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getSpeed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nStart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Vehicle"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nStop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Vehicle"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4856070" y="39945"/>
            <a:ext cx="4224919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nCar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constructor"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speed++;  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//works, protected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nCar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accelerating"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6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97" y="3293687"/>
            <a:ext cx="9035344" cy="20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Class access specification</a:t>
            </a:r>
            <a:r>
              <a:rPr lang="en-US"/>
              <a:t>: determines how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of base class are inherited by the derived class</a:t>
            </a:r>
            <a:endParaRPr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1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304800" y="3200400"/>
            <a:ext cx="17526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2209800" y="3173994"/>
            <a:ext cx="2057400" cy="982206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/>
          </a:p>
        </p:txBody>
      </p:sp>
      <p:cxnSp>
        <p:nvCxnSpPr>
          <p:cNvPr id="294" name="Google Shape;294;p39"/>
          <p:cNvCxnSpPr/>
          <p:nvPr/>
        </p:nvCxnSpPr>
        <p:spPr>
          <a:xfrm flipH="1">
            <a:off x="1066800" y="23622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5" name="Google Shape;295;p39"/>
          <p:cNvCxnSpPr/>
          <p:nvPr/>
        </p:nvCxnSpPr>
        <p:spPr>
          <a:xfrm>
            <a:off x="2590800" y="23622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6" name="Google Shape;296;p39"/>
          <p:cNvSpPr/>
          <p:nvPr/>
        </p:nvSpPr>
        <p:spPr>
          <a:xfrm>
            <a:off x="4638360" y="1199560"/>
            <a:ext cx="4354716" cy="2325279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numVertices;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*xCoord, float *yCoord;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5173236" y="4672411"/>
            <a:ext cx="381984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 : public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area();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1295400" y="1447800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/>
          </a:p>
        </p:txBody>
      </p:sp>
      <p:pic>
        <p:nvPicPr>
          <p:cNvPr id="299" name="Google Shape;299;p39" descr="http://upload.wikimedia.org/wikipedia/commons/thumb/8/8f/Simple_polygon.svg/220px-Simple_polygon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851025"/>
            <a:ext cx="23622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/>
          <p:nvPr/>
        </p:nvSpPr>
        <p:spPr>
          <a:xfrm>
            <a:off x="457200" y="4672411"/>
            <a:ext cx="3992955" cy="1905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 : public Polygon{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float area();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Inheritance?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57200" y="1166191"/>
            <a:ext cx="8240713" cy="44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of the most powerful features of OOP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Provides a way to create a </a:t>
            </a:r>
            <a:r>
              <a:rPr lang="en-US">
                <a:solidFill>
                  <a:srgbClr val="0070C0"/>
                </a:solidFill>
              </a:rPr>
              <a:t>new class </a:t>
            </a:r>
            <a:r>
              <a:rPr lang="en-US"/>
              <a:t>from an </a:t>
            </a:r>
            <a:r>
              <a:rPr lang="en-US">
                <a:solidFill>
                  <a:srgbClr val="0070C0"/>
                </a:solidFill>
              </a:rPr>
              <a:t>existing class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</a:t>
            </a:r>
            <a:r>
              <a:rPr lang="en-US">
                <a:solidFill>
                  <a:srgbClr val="0070C0"/>
                </a:solidFill>
              </a:rPr>
              <a:t>inherits all the capabilities </a:t>
            </a:r>
            <a:r>
              <a:rPr lang="en-US"/>
              <a:t>of the existing class and can also </a:t>
            </a:r>
            <a:r>
              <a:rPr lang="en-US">
                <a:solidFill>
                  <a:srgbClr val="0070C0"/>
                </a:solidFill>
              </a:rPr>
              <a:t>add capabilities of its own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base class is </a:t>
            </a:r>
            <a:r>
              <a:rPr lang="en-US">
                <a:solidFill>
                  <a:srgbClr val="0070C0"/>
                </a:solidFill>
              </a:rPr>
              <a:t>unchanged </a:t>
            </a:r>
            <a:r>
              <a:rPr lang="en-US"/>
              <a:t>by this process.</a:t>
            </a: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is a </a:t>
            </a:r>
            <a:r>
              <a:rPr lang="en-US" b="1" i="1">
                <a:solidFill>
                  <a:srgbClr val="FF0000"/>
                </a:solidFill>
              </a:rPr>
              <a:t>specialized version</a:t>
            </a:r>
            <a:r>
              <a:rPr lang="en-US"/>
              <a:t> of the existing class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/>
          </a:p>
        </p:txBody>
      </p:sp>
      <p:pic>
        <p:nvPicPr>
          <p:cNvPr id="127" name="Google Shape;127;p22" descr="Comprehend Object-Oriented programming in 6 minutes - njkhanh"/>
          <p:cNvPicPr preferRelativeResize="0"/>
          <p:nvPr/>
        </p:nvPicPr>
        <p:blipFill rotWithShape="1">
          <a:blip r:embed="rId3">
            <a:alphaModFix/>
          </a:blip>
          <a:srcRect t="6439" b="6339"/>
          <a:stretch/>
        </p:blipFill>
        <p:spPr>
          <a:xfrm>
            <a:off x="4577556" y="5199889"/>
            <a:ext cx="4571999" cy="16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2</a:t>
            </a:r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1333501" y="1306512"/>
            <a:ext cx="1333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739648" y="2373312"/>
            <a:ext cx="13336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dirty="0"/>
          </a:p>
        </p:txBody>
      </p:sp>
      <p:sp>
        <p:nvSpPr>
          <p:cNvPr id="309" name="Google Shape;309;p40"/>
          <p:cNvSpPr txBox="1"/>
          <p:nvPr/>
        </p:nvSpPr>
        <p:spPr>
          <a:xfrm>
            <a:off x="2301875" y="2373312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3DPoint</a:t>
            </a: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5327964" y="1581936"/>
            <a:ext cx="3581400" cy="1882916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11" name="Google Shape;311;p40"/>
          <p:cNvSpPr/>
          <p:nvPr/>
        </p:nvSpPr>
        <p:spPr>
          <a:xfrm>
            <a:off x="914400" y="4419600"/>
            <a:ext cx="3505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12" name="Google Shape;312;p40"/>
          <p:cNvSpPr/>
          <p:nvPr/>
        </p:nvSpPr>
        <p:spPr>
          <a:xfrm>
            <a:off x="5327964" y="4419600"/>
            <a:ext cx="3587436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3DPoint: public Point{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3048000" y="1227137"/>
            <a:ext cx="307975" cy="65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14" name="Google Shape;314;p40"/>
          <p:cNvSpPr txBox="1"/>
          <p:nvPr/>
        </p:nvSpPr>
        <p:spPr>
          <a:xfrm>
            <a:off x="1524000" y="2819400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2743200" y="2819400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316" name="Google Shape;316;p40"/>
          <p:cNvCxnSpPr/>
          <p:nvPr/>
        </p:nvCxnSpPr>
        <p:spPr>
          <a:xfrm flipH="1">
            <a:off x="1600199" y="1763712"/>
            <a:ext cx="473075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7" name="Google Shape;317;p40"/>
          <p:cNvCxnSpPr/>
          <p:nvPr/>
        </p:nvCxnSpPr>
        <p:spPr>
          <a:xfrm>
            <a:off x="2438400" y="1763712"/>
            <a:ext cx="381000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Define its Own Members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1992313" y="2655888"/>
            <a:ext cx="8867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/>
          </a:p>
        </p:txBody>
      </p:sp>
      <p:sp>
        <p:nvSpPr>
          <p:cNvPr id="326" name="Google Shape;326;p41"/>
          <p:cNvSpPr txBox="1"/>
          <p:nvPr/>
        </p:nvSpPr>
        <p:spPr>
          <a:xfrm>
            <a:off x="1298575" y="3632531"/>
            <a:ext cx="973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5257800" y="1143000"/>
            <a:ext cx="3505200" cy="1970088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void set(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28" name="Google Shape;328;p41"/>
          <p:cNvSpPr/>
          <p:nvPr/>
        </p:nvSpPr>
        <p:spPr>
          <a:xfrm>
            <a:off x="348456" y="4405644"/>
            <a:ext cx="4114800" cy="18938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 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set_r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(double c);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29" name="Google Shape;329;p41"/>
          <p:cNvSpPr txBox="1"/>
          <p:nvPr/>
        </p:nvSpPr>
        <p:spPr>
          <a:xfrm>
            <a:off x="2905125" y="2641455"/>
            <a:ext cx="307975" cy="65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>
            <a:off x="990600" y="3398375"/>
            <a:ext cx="307975" cy="92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331" name="Google Shape;331;p41"/>
          <p:cNvCxnSpPr/>
          <p:nvPr/>
        </p:nvCxnSpPr>
        <p:spPr>
          <a:xfrm flipH="1">
            <a:off x="1752600" y="3113088"/>
            <a:ext cx="381000" cy="685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2" name="Google Shape;332;p41"/>
          <p:cNvSpPr/>
          <p:nvPr/>
        </p:nvSpPr>
        <p:spPr>
          <a:xfrm>
            <a:off x="5257800" y="3657600"/>
            <a:ext cx="3505200" cy="2667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Circle{	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double r;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set(int a, int b);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set_r(double c);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609600" y="1143000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derived class can also define its own members,  in addition to the members inherited from the base 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Dangers of Protected</a:t>
            </a:r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26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should know that there’s a </a:t>
            </a:r>
            <a:r>
              <a:rPr lang="en-US">
                <a:solidFill>
                  <a:srgbClr val="0070C0"/>
                </a:solidFill>
              </a:rPr>
              <a:t>disadvantage</a:t>
            </a:r>
            <a:r>
              <a:rPr lang="en-US"/>
              <a:t> to making class members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 you’ve written a class library, which you’re distributing to the public. Any programmer can </a:t>
            </a:r>
            <a:r>
              <a:rPr lang="en-US">
                <a:solidFill>
                  <a:srgbClr val="0070C0"/>
                </a:solidFill>
              </a:rPr>
              <a:t>access protected members </a:t>
            </a:r>
            <a:r>
              <a:rPr lang="en-US"/>
              <a:t>of your classes simply by </a:t>
            </a:r>
            <a:r>
              <a:rPr lang="en-US">
                <a:solidFill>
                  <a:srgbClr val="0070C0"/>
                </a:solidFill>
              </a:rPr>
              <a:t>deriving other classes from them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makes protected members considerably </a:t>
            </a:r>
            <a:r>
              <a:rPr lang="en-US">
                <a:solidFill>
                  <a:srgbClr val="FF0000"/>
                </a:solidFill>
              </a:rPr>
              <a:t>less secure </a:t>
            </a:r>
            <a:r>
              <a:rPr lang="en-US"/>
              <a:t>than private members.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avoid corrupted data, it’s often </a:t>
            </a:r>
            <a:r>
              <a:rPr lang="en-US">
                <a:solidFill>
                  <a:srgbClr val="0070C0"/>
                </a:solidFill>
              </a:rPr>
              <a:t>safer to force derived classes</a:t>
            </a:r>
            <a:r>
              <a:rPr lang="en-US"/>
              <a:t> to access private data in the base class using only public setters and getters.</a:t>
            </a: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457200" y="323322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Constructors and Destructors in Base and Derived Classes</a:t>
            </a:r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body" idx="1"/>
          </p:nvPr>
        </p:nvSpPr>
        <p:spPr>
          <a:xfrm>
            <a:off x="457200" y="1565564"/>
            <a:ext cx="8299938" cy="485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and destructors of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are </a:t>
            </a:r>
            <a:r>
              <a:rPr lang="en-US" b="1" i="1">
                <a:solidFill>
                  <a:srgbClr val="FF0000"/>
                </a:solidFill>
              </a:rPr>
              <a:t>NOT inherited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 classes can have their own constructors and destructors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created, the </a:t>
            </a:r>
            <a:r>
              <a:rPr lang="en-US">
                <a:solidFill>
                  <a:srgbClr val="0070C0"/>
                </a:solidFill>
              </a:rPr>
              <a:t>base class’s constructor is executed first</a:t>
            </a:r>
            <a:r>
              <a:rPr lang="en-US"/>
              <a:t>, followed by the derived class’s constructor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destroyed</a:t>
            </a:r>
            <a:r>
              <a:rPr lang="en-US">
                <a:solidFill>
                  <a:srgbClr val="0070C0"/>
                </a:solidFill>
              </a:rPr>
              <a:t>, its destructor is called first</a:t>
            </a:r>
            <a:r>
              <a:rPr lang="en-US"/>
              <a:t>, then that of the base class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body" idx="1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default constructor </a:t>
            </a:r>
            <a:r>
              <a:rPr lang="en-US" dirty="0"/>
              <a:t>and the </a:t>
            </a:r>
            <a:r>
              <a:rPr lang="en-US" dirty="0">
                <a:solidFill>
                  <a:srgbClr val="0070C0"/>
                </a:solidFill>
              </a:rPr>
              <a:t>destructor of the base class </a:t>
            </a:r>
            <a:r>
              <a:rPr lang="en-US" dirty="0"/>
              <a:t>are </a:t>
            </a:r>
            <a:r>
              <a:rPr lang="en-US" b="1" i="1" dirty="0">
                <a:solidFill>
                  <a:srgbClr val="FF0000"/>
                </a:solidFill>
              </a:rPr>
              <a:t>always called </a:t>
            </a:r>
            <a:r>
              <a:rPr lang="en-US" dirty="0"/>
              <a:t>when a new object of a derived class is created or destroyed. </a:t>
            </a:r>
            <a:endParaRPr dirty="0"/>
          </a:p>
        </p:txBody>
      </p:sp>
      <p:sp>
        <p:nvSpPr>
          <p:cNvPr id="354" name="Google Shape;354;p4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“A default”&lt;&lt;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&lt;&lt;“A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parametrized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”&lt;&lt;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56" name="Google Shape;356;p44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 ) { 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&lt;&lt;“B default”&lt;&lt;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357" name="Google Shape;357;p44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obj;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default</a:t>
            </a:r>
            <a:endParaRPr/>
          </a:p>
        </p:txBody>
      </p:sp>
      <p:sp>
        <p:nvSpPr>
          <p:cNvPr id="359" name="Google Shape;359;p44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65" name="Google Shape;365;p45"/>
          <p:cNvSpPr txBox="1">
            <a:spLocks noGrp="1"/>
          </p:cNvSpPr>
          <p:nvPr>
            <p:ph type="body" idx="1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lang="en-US" b="1" i="1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366" name="Google Shape;366;p4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68" name="Google Shape;368;p45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(int a) {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cout&lt;&lt;“B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obj(1);</a:t>
            </a:r>
            <a:endParaRPr/>
          </a:p>
        </p:txBody>
      </p:sp>
      <p:sp>
        <p:nvSpPr>
          <p:cNvPr id="370" name="Google Shape;370;p45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parametrized</a:t>
            </a:r>
            <a:endParaRPr/>
          </a:p>
        </p:txBody>
      </p:sp>
      <p:sp>
        <p:nvSpPr>
          <p:cNvPr id="371" name="Google Shape;371;p45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457200" y="337177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304800" y="1752599"/>
            <a:ext cx="8839200" cy="486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Allows </a:t>
            </a:r>
            <a:r>
              <a:rPr lang="en-US" dirty="0">
                <a:solidFill>
                  <a:srgbClr val="0070C0"/>
                </a:solidFill>
              </a:rPr>
              <a:t>selection </a:t>
            </a:r>
            <a:r>
              <a:rPr lang="en-US" dirty="0"/>
              <a:t>between </a:t>
            </a:r>
            <a:r>
              <a:rPr lang="en-US" dirty="0">
                <a:solidFill>
                  <a:srgbClr val="0070C0"/>
                </a:solidFill>
              </a:rPr>
              <a:t>multiple base class constructors</a:t>
            </a:r>
            <a:endParaRPr dirty="0"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Specify </a:t>
            </a:r>
            <a:r>
              <a:rPr lang="en-US" dirty="0">
                <a:solidFill>
                  <a:srgbClr val="0070C0"/>
                </a:solidFill>
              </a:rPr>
              <a:t>arguments to base constructor on derived constructor </a:t>
            </a:r>
            <a:r>
              <a:rPr lang="en-US" dirty="0"/>
              <a:t>heading:</a:t>
            </a:r>
            <a:endParaRPr dirty="0"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Inline constructor syntax</a:t>
            </a:r>
            <a:r>
              <a:rPr lang="en-US" dirty="0" smtClean="0"/>
              <a:t>:</a:t>
            </a:r>
          </a:p>
          <a:p>
            <a:pPr marL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r>
              <a:rPr lang="en-US" dirty="0" smtClean="0"/>
              <a:t>            (Derived Class) 		(Base Class)</a:t>
            </a:r>
            <a:endParaRPr dirty="0"/>
          </a:p>
          <a:p>
            <a:pPr marL="74295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r>
              <a:rPr lang="en-US" dirty="0"/>
              <a:t>	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Square(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side)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 dirty="0"/>
          </a:p>
          <a:p>
            <a:pPr marL="742950" lvl="1" indent="-28575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also be done with out-of-line constructors</a:t>
            </a:r>
            <a:endParaRPr dirty="0"/>
          </a:p>
          <a:p>
            <a:pPr marL="342900" lvl="0" indent="-1905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Square(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side)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Must be done if </a:t>
            </a:r>
            <a:r>
              <a:rPr lang="en-US" b="1" i="1" dirty="0">
                <a:solidFill>
                  <a:srgbClr val="FF0000"/>
                </a:solidFill>
              </a:rPr>
              <a:t>base class has no default constructor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433265" y="284886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85" name="Google Shape;385;p47"/>
          <p:cNvSpPr txBox="1">
            <a:spLocks noGrp="1"/>
          </p:cNvSpPr>
          <p:nvPr>
            <p:ph type="body" idx="1"/>
          </p:nvPr>
        </p:nvSpPr>
        <p:spPr>
          <a:xfrm>
            <a:off x="304800" y="36576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Square::Square(int side):Rectangle(side,side)	</a:t>
            </a:r>
            <a:endParaRPr/>
          </a:p>
        </p:txBody>
      </p:sp>
      <p:sp>
        <p:nvSpPr>
          <p:cNvPr id="386" name="Google Shape;386;p47"/>
          <p:cNvSpPr/>
          <p:nvPr/>
        </p:nvSpPr>
        <p:spPr>
          <a:xfrm rot="5400000">
            <a:off x="2324100" y="1257300"/>
            <a:ext cx="381000" cy="4267200"/>
          </a:xfrm>
          <a:prstGeom prst="leftBrace">
            <a:avLst>
              <a:gd name="adj1" fmla="val 93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7"/>
          <p:cNvSpPr/>
          <p:nvPr/>
        </p:nvSpPr>
        <p:spPr>
          <a:xfrm rot="5400000">
            <a:off x="6515100" y="1562100"/>
            <a:ext cx="381000" cy="3657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7"/>
          <p:cNvSpPr/>
          <p:nvPr/>
        </p:nvSpPr>
        <p:spPr>
          <a:xfrm rot="5400000">
            <a:off x="7543800" y="34290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/>
          <p:nvPr/>
        </p:nvSpPr>
        <p:spPr>
          <a:xfrm rot="5400000">
            <a:off x="3810000" y="33528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955551" y="2543175"/>
            <a:ext cx="3591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derived class constructor</a:t>
            </a: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5334000" y="2543175"/>
            <a:ext cx="32480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  <a:endParaRPr/>
          </a:p>
        </p:txBody>
      </p:sp>
      <p:sp>
        <p:nvSpPr>
          <p:cNvPr id="392" name="Google Shape;392;p47"/>
          <p:cNvSpPr txBox="1"/>
          <p:nvPr/>
        </p:nvSpPr>
        <p:spPr>
          <a:xfrm>
            <a:off x="2514600" y="4383115"/>
            <a:ext cx="3048000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constructor parameter</a:t>
            </a:r>
            <a:endParaRPr/>
          </a:p>
        </p:txBody>
      </p:sp>
      <p:sp>
        <p:nvSpPr>
          <p:cNvPr id="393" name="Google Shape;393;p47"/>
          <p:cNvSpPr txBox="1"/>
          <p:nvPr/>
        </p:nvSpPr>
        <p:spPr>
          <a:xfrm>
            <a:off x="6400800" y="4495800"/>
            <a:ext cx="2514600" cy="68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constructor parameters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99" name="Google Shape;399;p4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</a:t>
            </a:r>
            <a:r>
              <a:rPr lang="en-US">
                <a:solidFill>
                  <a:srgbClr val="0070C0"/>
                </a:solidFill>
              </a:rPr>
              <a:t>specifically call a constructor of the base class </a:t>
            </a:r>
            <a:r>
              <a:rPr lang="en-US"/>
              <a:t>other than the default constructor</a:t>
            </a:r>
            <a:endParaRPr/>
          </a:p>
        </p:txBody>
      </p:sp>
      <p:sp>
        <p:nvSpPr>
          <p:cNvPr id="400" name="Google Shape;400;p4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494922" y="3307532"/>
            <a:ext cx="4289803" cy="234091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4866142" y="3318320"/>
            <a:ext cx="3978166" cy="234091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 (int a) : A(a) 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cout&lt;&lt;“C parametrized”&lt;&lt;endl;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03" name="Google Shape;403;p48"/>
          <p:cNvSpPr txBox="1"/>
          <p:nvPr/>
        </p:nvSpPr>
        <p:spPr>
          <a:xfrm>
            <a:off x="3124200" y="5791200"/>
            <a:ext cx="1239838" cy="400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test(1);</a:t>
            </a:r>
            <a:endParaRPr/>
          </a:p>
        </p:txBody>
      </p:sp>
      <p:sp>
        <p:nvSpPr>
          <p:cNvPr id="404" name="Google Shape;404;p48"/>
          <p:cNvSpPr txBox="1"/>
          <p:nvPr/>
        </p:nvSpPr>
        <p:spPr>
          <a:xfrm>
            <a:off x="5867399" y="5791200"/>
            <a:ext cx="1918855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parametrized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 parametrized</a:t>
            </a:r>
            <a:endParaRPr/>
          </a:p>
        </p:txBody>
      </p:sp>
      <p:sp>
        <p:nvSpPr>
          <p:cNvPr id="405" name="Google Shape;405;p48"/>
          <p:cNvSpPr txBox="1"/>
          <p:nvPr/>
        </p:nvSpPr>
        <p:spPr>
          <a:xfrm>
            <a:off x="4784725" y="5729288"/>
            <a:ext cx="901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406" name="Google Shape;406;p48"/>
          <p:cNvSpPr txBox="1"/>
          <p:nvPr/>
        </p:nvSpPr>
        <p:spPr>
          <a:xfrm>
            <a:off x="278158" y="2184872"/>
            <a:ext cx="8566150" cy="95410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DerivedClassCon ( derivedClass args )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BaseClassCon ( baseClass args )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 DerivedClass constructor body   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body" idx="1"/>
          </p:nvPr>
        </p:nvSpPr>
        <p:spPr>
          <a:xfrm>
            <a:off x="422031" y="280353"/>
            <a:ext cx="8299938" cy="645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//Square is "IS-A" Rectangle (with l = w)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0; width = 0;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width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~Rectangle() {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12" name="Google Shape;412;p4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Example: Insects</a:t>
            </a:r>
            <a:endParaRPr/>
          </a:p>
        </p:txBody>
      </p:sp>
      <p:pic>
        <p:nvPicPr>
          <p:cNvPr id="133" name="Google Shape;133;p23" descr="1501sowc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417638"/>
            <a:ext cx="6454775" cy="377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57200" y="5526088"/>
            <a:ext cx="8299938" cy="89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Insect is </a:t>
            </a:r>
            <a:r>
              <a:rPr lang="en-US" sz="2400" b="1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 and grasshopper are </a:t>
            </a:r>
            <a:r>
              <a:rPr lang="en-US" sz="2400" b="1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>
            <a:spLocks noGrp="1"/>
          </p:cNvSpPr>
          <p:nvPr>
            <p:ph type="body" idx="1"/>
          </p:nvPr>
        </p:nvSpPr>
        <p:spPr>
          <a:xfrm>
            <a:off x="422031" y="120371"/>
            <a:ext cx="8299938" cy="66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0;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s,s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~Square() 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obj(5);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8" name="Google Shape;418;p5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9" name="Google Shape;41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9222" y="120369"/>
            <a:ext cx="2881879" cy="29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Derivation</a:t>
            </a:r>
            <a:endParaRPr/>
          </a:p>
        </p:txBody>
      </p:sp>
      <p:sp>
        <p:nvSpPr>
          <p:cNvPr id="425" name="Google Shape;425;p5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6" name="Google Shape;426;p51"/>
          <p:cNvSpPr/>
          <p:nvPr/>
        </p:nvSpPr>
        <p:spPr>
          <a:xfrm>
            <a:off x="4822134" y="1239928"/>
            <a:ext cx="4198132" cy="2120901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(int a, int b);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228600" y="3746790"/>
            <a:ext cx="3962400" cy="1828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 : public Point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private: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double z;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28" name="Google Shape;428;p51"/>
          <p:cNvSpPr/>
          <p:nvPr/>
        </p:nvSpPr>
        <p:spPr>
          <a:xfrm>
            <a:off x="4822134" y="3746790"/>
            <a:ext cx="4198135" cy="18326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Sphere : public 3DPoint{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grpSp>
        <p:nvGrpSpPr>
          <p:cNvPr id="429" name="Google Shape;429;p51"/>
          <p:cNvGrpSpPr/>
          <p:nvPr/>
        </p:nvGrpSpPr>
        <p:grpSpPr>
          <a:xfrm>
            <a:off x="1473327" y="1313502"/>
            <a:ext cx="1056700" cy="1839934"/>
            <a:chOff x="1338178" y="1053472"/>
            <a:chExt cx="1056700" cy="1839934"/>
          </a:xfrm>
        </p:grpSpPr>
        <p:sp>
          <p:nvSpPr>
            <p:cNvPr id="430" name="Google Shape;430;p51"/>
            <p:cNvSpPr txBox="1"/>
            <p:nvPr/>
          </p:nvSpPr>
          <p:spPr>
            <a:xfrm>
              <a:off x="1498600" y="1053472"/>
              <a:ext cx="761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/>
            </a:p>
          </p:txBody>
        </p:sp>
        <p:sp>
          <p:nvSpPr>
            <p:cNvPr id="431" name="Google Shape;431;p51"/>
            <p:cNvSpPr txBox="1"/>
            <p:nvPr/>
          </p:nvSpPr>
          <p:spPr>
            <a:xfrm>
              <a:off x="1338178" y="1855683"/>
              <a:ext cx="1056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3DPoint</a:t>
              </a:r>
              <a:endParaRPr/>
            </a:p>
          </p:txBody>
        </p:sp>
        <p:cxnSp>
          <p:nvCxnSpPr>
            <p:cNvPr id="432" name="Google Shape;432;p51"/>
            <p:cNvCxnSpPr/>
            <p:nvPr/>
          </p:nvCxnSpPr>
          <p:spPr>
            <a:xfrm>
              <a:off x="1905000" y="1394934"/>
              <a:ext cx="0" cy="4636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433" name="Google Shape;433;p51"/>
            <p:cNvCxnSpPr/>
            <p:nvPr/>
          </p:nvCxnSpPr>
          <p:spPr>
            <a:xfrm>
              <a:off x="1905000" y="2133519"/>
              <a:ext cx="0" cy="39055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34" name="Google Shape;434;p51"/>
            <p:cNvSpPr txBox="1"/>
            <p:nvPr/>
          </p:nvSpPr>
          <p:spPr>
            <a:xfrm>
              <a:off x="1396007" y="2524074"/>
              <a:ext cx="9669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Sphere</a:t>
              </a:r>
              <a:endParaRPr/>
            </a:p>
          </p:txBody>
        </p:sp>
      </p:grpSp>
      <p:sp>
        <p:nvSpPr>
          <p:cNvPr id="435" name="Google Shape;435;p51"/>
          <p:cNvSpPr txBox="1"/>
          <p:nvPr/>
        </p:nvSpPr>
        <p:spPr>
          <a:xfrm>
            <a:off x="228600" y="5954802"/>
            <a:ext cx="83952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3D-Point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3DPoint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 b="1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Sphere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title"/>
          </p:nvPr>
        </p:nvSpPr>
        <p:spPr>
          <a:xfrm>
            <a:off x="132151" y="151207"/>
            <a:ext cx="8950036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441" name="Google Shape;441;p5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Chain of constructor calls: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🡪 </a:t>
            </a:r>
            <a:r>
              <a:rPr lang="en-US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Point constructor executes first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Then circle and last Cylinder</a:t>
            </a:r>
            <a:endParaRPr dirty="0"/>
          </a:p>
        </p:txBody>
      </p:sp>
      <p:sp>
        <p:nvSpPr>
          <p:cNvPr id="442" name="Google Shape;442;p5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>
            <a:spLocks noGrp="1"/>
          </p:cNvSpPr>
          <p:nvPr>
            <p:ph type="title"/>
          </p:nvPr>
        </p:nvSpPr>
        <p:spPr>
          <a:xfrm>
            <a:off x="110836" y="112772"/>
            <a:ext cx="8922327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Chain of destructor calls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Reverse order of constructor chain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1314450" lvl="3" indent="0" algn="l" rtl="0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🡪 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marL="1314450" lvl="3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derived-class called first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next base class up hierarchy next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Continue up hierarchy until final base reached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After final base-class destructor, </a:t>
            </a:r>
            <a:r>
              <a:rPr lang="en-US">
                <a:solidFill>
                  <a:srgbClr val="0070C0"/>
                </a:solidFill>
              </a:rPr>
              <a:t>object removed from memory</a:t>
            </a:r>
            <a:endParaRPr/>
          </a:p>
        </p:txBody>
      </p:sp>
      <p:sp>
        <p:nvSpPr>
          <p:cNvPr id="449" name="Google Shape;449;p5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457200" y="972946"/>
            <a:ext cx="8299938" cy="560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x, y;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		Point(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		void display(void);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		~Point() {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&lt;&lt;"\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nPoint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Class Destructor\n"; }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Point(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a,int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b) {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&lt;&lt; "\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nPoint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Class Constructor\n";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x = a;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y = b;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void Point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&lt;&lt; "point = [" &lt;&lt; x &lt;&lt;","&lt;&lt; y &lt;&lt;"]";</a:t>
            </a:r>
            <a:endParaRPr dirty="0"/>
          </a:p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456" name="Google Shape;456;p5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62" name="Google Shape;462;p5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Circle : 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	double radius;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	Circle(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,double);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	~Circle() {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&lt;&lt;"\n Circle Class Destructor \n"; }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Circle(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a,int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b,double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Point(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&lt;&lt;"\n Circle Class Constructor “&lt;&lt;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radius = c;	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void Circle</a:t>
            </a: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Point::display();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//Parent class display called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&lt;&lt;" radius = “ &lt;&lt; radius;</a:t>
            </a:r>
            <a:endParaRPr dirty="0"/>
          </a:p>
          <a:p>
            <a:pPr marL="0" lvl="0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463" name="Google Shape;463;p5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69" name="Google Shape;469;p56"/>
          <p:cNvSpPr txBox="1">
            <a:spLocks noGrp="1"/>
          </p:cNvSpPr>
          <p:nvPr>
            <p:ph type="body" idx="1"/>
          </p:nvPr>
        </p:nvSpPr>
        <p:spPr>
          <a:xfrm>
            <a:off x="457199" y="972946"/>
            <a:ext cx="8548255" cy="574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class Cylinder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Circle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double height;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	Cylinder(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,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,double ,double);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	double 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GetVolume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(void);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	~Cylinder() { 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&lt;&lt;"\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nCylinder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Class Destructor\n"; }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Cylinder(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a,int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b,double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r,double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h)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:Circle(</a:t>
            </a:r>
            <a:r>
              <a:rPr lang="en-US" sz="17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a,b,r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&lt;&lt; "\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nCylinder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 Class Constructor“&lt;&lt;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height=h;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double Cylinder</a:t>
            </a:r>
            <a:r>
              <a:rPr lang="en-US" sz="17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700" b="1" dirty="0" err="1" smtClean="0">
                <a:latin typeface="Courier New"/>
                <a:ea typeface="Courier New"/>
                <a:cs typeface="Courier New"/>
                <a:sym typeface="Courier New"/>
              </a:rPr>
              <a:t>GetVolume</a:t>
            </a: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(void) {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	return 3.14 * radius * radius * radius;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 smtClean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void Cylinder::display(void) {</a:t>
            </a:r>
            <a:endParaRPr dirty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	Circle::display();</a:t>
            </a:r>
            <a:endParaRPr dirty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700" b="1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&lt;&lt;" height = "&lt;&lt;height;</a:t>
            </a:r>
            <a:endParaRPr dirty="0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470" name="Google Shape;470;p5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420565" y="1310775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main(void)</a:t>
            </a: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Cylinder c(3, 4, 2.5, 3.7);</a:t>
            </a: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/>
              <a:t>Output</a:t>
            </a:r>
            <a:r>
              <a:rPr lang="en-US" b="1" u="sng" dirty="0" smtClean="0"/>
              <a:t>:</a:t>
            </a: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Point Class Constructor</a:t>
            </a:r>
            <a:endParaRPr dirty="0" smtClean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Circle Class Constructor</a:t>
            </a:r>
            <a:endParaRPr dirty="0" smtClean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Cylinder Class Constructor</a:t>
            </a:r>
            <a:endParaRPr dirty="0" smtClean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Cylinder Class Destructor</a:t>
            </a:r>
            <a:endParaRPr dirty="0" smtClean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Circle Class Destructor</a:t>
            </a:r>
            <a:endParaRPr dirty="0" smtClean="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Point Class Destructor</a:t>
            </a:r>
            <a:endParaRPr dirty="0"/>
          </a:p>
        </p:txBody>
      </p:sp>
      <p:sp>
        <p:nvSpPr>
          <p:cNvPr id="477" name="Google Shape;477;p5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420565" y="1310775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 smtClean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 smtClean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b="1" dirty="0" smtClean="0">
                <a:latin typeface="Courier New"/>
                <a:cs typeface="Courier New"/>
                <a:sym typeface="Courier New"/>
              </a:rPr>
              <a:t>Any Question?</a:t>
            </a:r>
            <a:endParaRPr sz="3600" dirty="0"/>
          </a:p>
        </p:txBody>
      </p:sp>
      <p:sp>
        <p:nvSpPr>
          <p:cNvPr id="477" name="Google Shape;477;p5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2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 txBox="1">
            <a:spLocks noGrp="1"/>
          </p:cNvSpPr>
          <p:nvPr>
            <p:ph type="title"/>
          </p:nvPr>
        </p:nvSpPr>
        <p:spPr>
          <a:xfrm>
            <a:off x="457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>
                <a:latin typeface="Arial"/>
                <a:ea typeface="Arial"/>
                <a:cs typeface="Arial"/>
                <a:sym typeface="Arial"/>
              </a:rPr>
              <a:t>Data vs Class Access Specifier</a:t>
            </a:r>
            <a:endParaRPr/>
          </a:p>
        </p:txBody>
      </p:sp>
      <p:sp>
        <p:nvSpPr>
          <p:cNvPr id="483" name="Google Shape;483;p58"/>
          <p:cNvSpPr txBox="1">
            <a:spLocks noGrp="1"/>
          </p:cNvSpPr>
          <p:nvPr>
            <p:ph type="body" idx="1"/>
          </p:nvPr>
        </p:nvSpPr>
        <p:spPr>
          <a:xfrm>
            <a:off x="457200" y="1249364"/>
            <a:ext cx="403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levels of </a:t>
            </a:r>
            <a:r>
              <a:rPr lang="en-US" sz="2400">
                <a:solidFill>
                  <a:srgbClr val="0070C0"/>
                </a:solidFill>
              </a:rPr>
              <a:t>access control </a:t>
            </a:r>
            <a:r>
              <a:rPr lang="en-US" sz="2400"/>
              <a:t>over class members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class definition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inheritance type</a:t>
            </a:r>
            <a:endParaRPr/>
          </a:p>
        </p:txBody>
      </p:sp>
      <p:sp>
        <p:nvSpPr>
          <p:cNvPr id="484" name="Google Shape;484;p5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85" name="Google Shape;485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86" name="Google Shape;48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086100"/>
            <a:ext cx="2895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8"/>
          <p:cNvSpPr/>
          <p:nvPr/>
        </p:nvSpPr>
        <p:spPr>
          <a:xfrm>
            <a:off x="4381500" y="2324100"/>
            <a:ext cx="4572000" cy="15240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Point{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protected: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x, y;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r>
              <a:rPr lang="en-US" sz="2000" b="1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set(int a, int b);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488" name="Google Shape;488;p58"/>
          <p:cNvSpPr/>
          <p:nvPr/>
        </p:nvSpPr>
        <p:spPr>
          <a:xfrm>
            <a:off x="4267200" y="4343400"/>
            <a:ext cx="4572000" cy="1143000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class Circle :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Point{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… …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l="7382" t="4405" r="6164" b="1640"/>
          <a:stretch/>
        </p:blipFill>
        <p:spPr>
          <a:xfrm>
            <a:off x="3733800" y="1676400"/>
            <a:ext cx="54102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“IS - A" Relationship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Inheritance establishes an “</a:t>
            </a:r>
            <a:r>
              <a:rPr lang="en-US" b="1" i="1" dirty="0">
                <a:solidFill>
                  <a:srgbClr val="FF0000"/>
                </a:solidFill>
              </a:rPr>
              <a:t>IS - A</a:t>
            </a:r>
            <a:r>
              <a:rPr lang="en-US" dirty="0"/>
              <a:t>" relationship between classes.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 poodle </a:t>
            </a:r>
            <a:r>
              <a:rPr lang="en-US" dirty="0">
                <a:solidFill>
                  <a:srgbClr val="0070C0"/>
                </a:solidFill>
              </a:rPr>
              <a:t>is a</a:t>
            </a:r>
            <a:r>
              <a:rPr lang="en-US" dirty="0"/>
              <a:t> dog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 car </a:t>
            </a:r>
            <a:r>
              <a:rPr lang="en-US" dirty="0">
                <a:solidFill>
                  <a:srgbClr val="0070C0"/>
                </a:solidFill>
              </a:rPr>
              <a:t>is a</a:t>
            </a:r>
            <a:r>
              <a:rPr lang="en-US" dirty="0"/>
              <a:t> vehicle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 flower </a:t>
            </a:r>
            <a:r>
              <a:rPr lang="en-US" dirty="0">
                <a:solidFill>
                  <a:srgbClr val="0070C0"/>
                </a:solidFill>
              </a:rPr>
              <a:t>is a</a:t>
            </a:r>
            <a:r>
              <a:rPr lang="en-US" dirty="0"/>
              <a:t> plant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A football player </a:t>
            </a:r>
            <a:r>
              <a:rPr lang="en-US" dirty="0">
                <a:solidFill>
                  <a:srgbClr val="0070C0"/>
                </a:solidFill>
              </a:rPr>
              <a:t>is an </a:t>
            </a:r>
            <a:r>
              <a:rPr lang="en-US" dirty="0"/>
              <a:t>athlete</a:t>
            </a:r>
            <a:endParaRPr dirty="0"/>
          </a:p>
        </p:txBody>
      </p:sp>
      <p:sp>
        <p:nvSpPr>
          <p:cNvPr id="142" name="Google Shape;142;p24"/>
          <p:cNvSpPr/>
          <p:nvPr/>
        </p:nvSpPr>
        <p:spPr>
          <a:xfrm>
            <a:off x="4828233" y="4267199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4828233" y="5261533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5726487" y="5181600"/>
            <a:ext cx="712413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479139" y="5457287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7332965" y="5048705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8169788" y="4524374"/>
            <a:ext cx="701426" cy="657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inheritance/ Class access specifier</a:t>
            </a:r>
            <a:endParaRPr/>
          </a:p>
        </p:txBody>
      </p:sp>
      <p:sp>
        <p:nvSpPr>
          <p:cNvPr id="494" name="Google Shape;494;p5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protected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5" name="Google Shape;495;p5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96" name="Google Shape;496;p59" descr="Comprehend Object-Oriented programming in 6 minutes - njkhanh"/>
          <p:cNvPicPr preferRelativeResize="0"/>
          <p:nvPr/>
        </p:nvPicPr>
        <p:blipFill rotWithShape="1">
          <a:blip r:embed="rId3">
            <a:alphaModFix/>
          </a:blip>
          <a:srcRect t="6439" b="6339"/>
          <a:stretch/>
        </p:blipFill>
        <p:spPr>
          <a:xfrm>
            <a:off x="4577556" y="5199889"/>
            <a:ext cx="4571999" cy="16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Public Inheritance</a:t>
            </a:r>
            <a:endParaRPr/>
          </a:p>
        </p:txBody>
      </p:sp>
      <p:sp>
        <p:nvSpPr>
          <p:cNvPr id="502" name="Google Shape;502;p6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public inheritance,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public and protected members of the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become respectively public and protected members of the </a:t>
            </a:r>
            <a:r>
              <a:rPr lang="en-US">
                <a:solidFill>
                  <a:srgbClr val="0070C0"/>
                </a:solidFill>
              </a:rPr>
              <a:t>derived class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503" name="Google Shape;503;p6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4" name="Google Shape;504;p60"/>
          <p:cNvSpPr txBox="1"/>
          <p:nvPr/>
        </p:nvSpPr>
        <p:spPr>
          <a:xfrm>
            <a:off x="2321169" y="3423267"/>
            <a:ext cx="45720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Inheritance</a:t>
            </a:r>
            <a:endParaRPr/>
          </a:p>
        </p:txBody>
      </p:sp>
      <p:sp>
        <p:nvSpPr>
          <p:cNvPr id="510" name="Google Shape;510;p6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 and protected members of the base class become </a:t>
            </a:r>
            <a:r>
              <a:rPr lang="en-US" b="1" i="1">
                <a:solidFill>
                  <a:srgbClr val="0070C0"/>
                </a:solidFill>
              </a:rPr>
              <a:t>protected members </a:t>
            </a:r>
            <a:r>
              <a:rPr lang="en-US"/>
              <a:t>of the derived class.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11" name="Google Shape;511;p6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12" name="Google Shape;512;p61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Private Inheritance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private inheritance, public and protected members of the base class become </a:t>
            </a:r>
            <a:r>
              <a:rPr lang="en-US" b="1" i="1">
                <a:solidFill>
                  <a:srgbClr val="0070C0"/>
                </a:solidFill>
              </a:rPr>
              <a:t>private members of the derived class</a:t>
            </a:r>
            <a:r>
              <a:rPr lang="en-US"/>
              <a:t>.</a:t>
            </a:r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public, protected and private Inheritance</a:t>
            </a:r>
            <a:endParaRPr/>
          </a:p>
        </p:txBody>
      </p:sp>
      <p:sp>
        <p:nvSpPr>
          <p:cNvPr id="527" name="Google Shape;527;p6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8" name="Google Shape;528;p6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529" name="Google Shape;529;p63" descr="https://media.geeksforgeeks.org/wp-content/cdn-uploads/table-cla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1" y="1988598"/>
            <a:ext cx="808521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vs. Access </a:t>
            </a:r>
            <a:endParaRPr/>
          </a:p>
        </p:txBody>
      </p:sp>
      <p:grpSp>
        <p:nvGrpSpPr>
          <p:cNvPr id="535" name="Google Shape;535;p64"/>
          <p:cNvGrpSpPr/>
          <p:nvPr/>
        </p:nvGrpSpPr>
        <p:grpSpPr>
          <a:xfrm>
            <a:off x="228600" y="1446213"/>
            <a:ext cx="8002588" cy="4954587"/>
            <a:chOff x="47" y="576"/>
            <a:chExt cx="5041" cy="3121"/>
          </a:xfrm>
        </p:grpSpPr>
        <p:sp>
          <p:nvSpPr>
            <p:cNvPr id="536" name="Google Shape;536;p64"/>
            <p:cNvSpPr txBox="1"/>
            <p:nvPr/>
          </p:nvSpPr>
          <p:spPr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7" name="Google Shape;537;p64"/>
            <p:cNvSpPr txBox="1"/>
            <p:nvPr/>
          </p:nvSpPr>
          <p:spPr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8" name="Google Shape;538;p64"/>
            <p:cNvSpPr txBox="1"/>
            <p:nvPr/>
          </p:nvSpPr>
          <p:spPr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/>
            </a:p>
          </p:txBody>
        </p:sp>
        <p:sp>
          <p:nvSpPr>
            <p:cNvPr id="539" name="Google Shape;539;p64"/>
            <p:cNvSpPr txBox="1"/>
            <p:nvPr/>
          </p:nvSpPr>
          <p:spPr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 members</a:t>
              </a:r>
              <a:endParaRPr/>
            </a:p>
          </p:txBody>
        </p:sp>
        <p:sp>
          <p:nvSpPr>
            <p:cNvPr id="540" name="Google Shape;540;p64"/>
            <p:cNvSpPr/>
            <p:nvPr/>
          </p:nvSpPr>
          <p:spPr>
            <a:xfrm>
              <a:off x="288" y="1056"/>
              <a:ext cx="1152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4"/>
            <p:cNvSpPr/>
            <p:nvPr/>
          </p:nvSpPr>
          <p:spPr>
            <a:xfrm>
              <a:off x="288" y="2112"/>
              <a:ext cx="1200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4"/>
            <p:cNvSpPr/>
            <p:nvPr/>
          </p:nvSpPr>
          <p:spPr>
            <a:xfrm>
              <a:off x="336" y="3168"/>
              <a:ext cx="1152" cy="48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4"/>
            <p:cNvSpPr txBox="1"/>
            <p:nvPr/>
          </p:nvSpPr>
          <p:spPr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z</a:t>
              </a:r>
              <a:endParaRPr/>
            </a:p>
          </p:txBody>
        </p:sp>
        <p:sp>
          <p:nvSpPr>
            <p:cNvPr id="544" name="Google Shape;544;p64"/>
            <p:cNvSpPr txBox="1"/>
            <p:nvPr/>
          </p:nvSpPr>
          <p:spPr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4"/>
            <p:cNvSpPr txBox="1"/>
            <p:nvPr/>
          </p:nvSpPr>
          <p:spPr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4"/>
            <p:cNvSpPr/>
            <p:nvPr/>
          </p:nvSpPr>
          <p:spPr>
            <a:xfrm>
              <a:off x="3600" y="1056"/>
              <a:ext cx="1152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4"/>
            <p:cNvSpPr/>
            <p:nvPr/>
          </p:nvSpPr>
          <p:spPr>
            <a:xfrm>
              <a:off x="3648" y="2064"/>
              <a:ext cx="1152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4"/>
            <p:cNvSpPr/>
            <p:nvPr/>
          </p:nvSpPr>
          <p:spPr>
            <a:xfrm>
              <a:off x="3648" y="3120"/>
              <a:ext cx="1200" cy="52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4"/>
            <p:cNvSpPr txBox="1"/>
            <p:nvPr/>
          </p:nvSpPr>
          <p:spPr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inherited base class members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appear in derived class</a:t>
              </a:r>
              <a:endParaRPr/>
            </a:p>
          </p:txBody>
        </p:sp>
        <p:cxnSp>
          <p:nvCxnSpPr>
            <p:cNvPr id="550" name="Google Shape;550;p64"/>
            <p:cNvCxnSpPr/>
            <p:nvPr/>
          </p:nvCxnSpPr>
          <p:spPr>
            <a:xfrm>
              <a:off x="1440" y="1296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1" name="Google Shape;551;p64"/>
            <p:cNvCxnSpPr/>
            <p:nvPr/>
          </p:nvCxnSpPr>
          <p:spPr>
            <a:xfrm>
              <a:off x="1488" y="2352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2" name="Google Shape;552;p64"/>
            <p:cNvCxnSpPr/>
            <p:nvPr/>
          </p:nvCxnSpPr>
          <p:spPr>
            <a:xfrm>
              <a:off x="1488" y="3408"/>
              <a:ext cx="216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3" name="Google Shape;553;p64"/>
            <p:cNvSpPr txBox="1"/>
            <p:nvPr/>
          </p:nvSpPr>
          <p:spPr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  <p:sp>
          <p:nvSpPr>
            <p:cNvPr id="554" name="Google Shape;554;p64"/>
            <p:cNvSpPr txBox="1"/>
            <p:nvPr/>
          </p:nvSpPr>
          <p:spPr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  <p:sp>
          <p:nvSpPr>
            <p:cNvPr id="555" name="Google Shape;555;p64"/>
            <p:cNvSpPr txBox="1"/>
            <p:nvPr/>
          </p:nvSpPr>
          <p:spPr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Access Specifiers – When to use?</a:t>
            </a:r>
            <a:endParaRPr/>
          </a:p>
        </p:txBody>
      </p:sp>
      <p:sp>
        <p:nvSpPr>
          <p:cNvPr id="561" name="Google Shape;561;p65"/>
          <p:cNvSpPr txBox="1">
            <a:spLocks noGrp="1"/>
          </p:cNvSpPr>
          <p:nvPr>
            <p:ph type="body" idx="1"/>
          </p:nvPr>
        </p:nvSpPr>
        <p:spPr>
          <a:xfrm>
            <a:off x="457200" y="1752311"/>
            <a:ext cx="8075613" cy="428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 – object of derived class can be treated as object of base class (not vice-versa)</a:t>
            </a: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800"/>
              <a:t> – more restrictive than 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, but allows derived classes to know details of parents</a:t>
            </a:r>
            <a:endParaRPr/>
          </a:p>
          <a:p>
            <a:pPr marL="609600" lvl="0" indent="-431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/>
          </a:p>
          <a:p>
            <a:pPr marL="609600" lvl="0" indent="-609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/>
              <a:t> – prevents objects of derived class from being treated as objects of base class.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67" name="Google Shape;567;p6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derived class can </a:t>
            </a:r>
            <a:r>
              <a:rPr lang="en-US">
                <a:solidFill>
                  <a:srgbClr val="0070C0"/>
                </a:solidFill>
              </a:rPr>
              <a:t>override methods </a:t>
            </a:r>
            <a:r>
              <a:rPr lang="en-US"/>
              <a:t>defined in its parent class.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method in the subclass must have the </a:t>
            </a:r>
            <a:r>
              <a:rPr lang="en-US">
                <a:solidFill>
                  <a:srgbClr val="0070C0"/>
                </a:solidFill>
              </a:rPr>
              <a:t>identical signature</a:t>
            </a:r>
            <a:r>
              <a:rPr lang="en-US"/>
              <a:t> to the method in the base class.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subclass implements its own version of a base class method. </a:t>
            </a:r>
            <a:endParaRPr/>
          </a:p>
        </p:txBody>
      </p:sp>
      <p:sp>
        <p:nvSpPr>
          <p:cNvPr id="568" name="Google Shape;568;p6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69" name="Google Shape;569;p66"/>
          <p:cNvSpPr/>
          <p:nvPr/>
        </p:nvSpPr>
        <p:spPr>
          <a:xfrm>
            <a:off x="381000" y="3886198"/>
            <a:ext cx="3962400" cy="212605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 cout&lt;&lt;“From A”&lt;&lt;endl; 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570" name="Google Shape;570;p66"/>
          <p:cNvSpPr/>
          <p:nvPr/>
        </p:nvSpPr>
        <p:spPr>
          <a:xfrm>
            <a:off x="4953000" y="3886199"/>
            <a:ext cx="3733800" cy="212605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B : public A {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  {cout&lt;&lt;“From B”&lt;&lt;endl;}</a:t>
            </a:r>
            <a:endParaRPr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571" name="Google Shape;571;p66"/>
          <p:cNvCxnSpPr/>
          <p:nvPr/>
        </p:nvCxnSpPr>
        <p:spPr>
          <a:xfrm rot="10800000" flipH="1">
            <a:off x="2286000" y="4679508"/>
            <a:ext cx="3071389" cy="5020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7"/>
          <p:cNvSpPr/>
          <p:nvPr/>
        </p:nvSpPr>
        <p:spPr>
          <a:xfrm>
            <a:off x="152400" y="1053822"/>
            <a:ext cx="3581400" cy="3137178"/>
          </a:xfrm>
          <a:prstGeom prst="rect">
            <a:avLst/>
          </a:prstGeom>
          <a:solidFill>
            <a:srgbClr val="FFE5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b)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{ x=a; y=b; 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 dirty="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 dirty="0">
                <a:solidFill>
                  <a:srgbClr val="00CC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77" name="Google Shape;577;p67"/>
          <p:cNvSpPr/>
          <p:nvPr/>
        </p:nvSpPr>
        <p:spPr>
          <a:xfrm>
            <a:off x="3886200" y="797587"/>
            <a:ext cx="5086539" cy="459578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double r;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//In inheritance base class functions are not overloaded. They are overridden.</a:t>
            </a:r>
            <a:endParaRPr sz="1800" b="1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dirty="0" err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1800" b="1" dirty="0" err="1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b, double c)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Point :: set(a, b); </a:t>
            </a:r>
            <a:r>
              <a:rPr lang="en-US" sz="1200" b="1" dirty="0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//same name function call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r = c;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lang="en-US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b="1" dirty="0" smtClean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r>
              <a:rPr lang="en-US" sz="1800" b="1" dirty="0" err="1" smtClean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800" b="1" dirty="0" smtClean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&lt;&lt; “hello”; } 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78" name="Google Shape;578;p67"/>
          <p:cNvSpPr/>
          <p:nvPr/>
        </p:nvSpPr>
        <p:spPr>
          <a:xfrm>
            <a:off x="4379959" y="5273675"/>
            <a:ext cx="4724400" cy="152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 C;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(10,10,100);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-US" sz="1800" b="1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foo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base class Point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C.</a:t>
            </a:r>
            <a:r>
              <a:rPr lang="en-US" sz="1800" b="1">
                <a:solidFill>
                  <a:srgbClr val="BE71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/>
          </a:p>
        </p:txBody>
      </p:sp>
      <p:sp>
        <p:nvSpPr>
          <p:cNvPr id="579" name="Google Shape;579;p67"/>
          <p:cNvSpPr/>
          <p:nvPr/>
        </p:nvSpPr>
        <p:spPr>
          <a:xfrm>
            <a:off x="152400" y="4664075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A;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(30,50); 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/>
          </a:p>
        </p:txBody>
      </p:sp>
      <p:sp>
        <p:nvSpPr>
          <p:cNvPr id="580" name="Google Shape;580;p6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81" name="Google Shape;581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587" name="Google Shape;587;p6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Single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one base class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Multi-level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Chain of inheritance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Multiple inheritance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multiple classes</a:t>
            </a:r>
            <a:endParaRPr/>
          </a:p>
        </p:txBody>
      </p:sp>
      <p:sp>
        <p:nvSpPr>
          <p:cNvPr id="588" name="Google Shape;588;p6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589" name="Google Shape;589;p68"/>
          <p:cNvPicPr preferRelativeResize="0"/>
          <p:nvPr/>
        </p:nvPicPr>
        <p:blipFill rotWithShape="1">
          <a:blip r:embed="rId3">
            <a:alphaModFix/>
          </a:blip>
          <a:srcRect r="48122"/>
          <a:stretch/>
        </p:blipFill>
        <p:spPr>
          <a:xfrm>
            <a:off x="5321516" y="1681394"/>
            <a:ext cx="3070741" cy="34952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Existing classes are called </a:t>
            </a:r>
            <a:r>
              <a:rPr lang="en-US">
                <a:solidFill>
                  <a:srgbClr val="0070C0"/>
                </a:solidFill>
              </a:rPr>
              <a:t>base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classes are called </a:t>
            </a:r>
            <a:r>
              <a:rPr lang="en-US">
                <a:solidFill>
                  <a:srgbClr val="0070C0"/>
                </a:solidFill>
              </a:rPr>
              <a:t>derived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569" y="3625728"/>
            <a:ext cx="57912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Inheritance: University Example</a:t>
            </a:r>
            <a:endParaRPr/>
          </a:p>
        </p:txBody>
      </p:sp>
      <p:sp>
        <p:nvSpPr>
          <p:cNvPr id="595" name="Google Shape;595;p6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pSp>
        <p:nvGrpSpPr>
          <p:cNvPr id="596" name="Google Shape;596;p69"/>
          <p:cNvGrpSpPr/>
          <p:nvPr/>
        </p:nvGrpSpPr>
        <p:grpSpPr>
          <a:xfrm>
            <a:off x="762000" y="1447800"/>
            <a:ext cx="7315200" cy="4316413"/>
            <a:chOff x="432" y="1121"/>
            <a:chExt cx="4608" cy="2719"/>
          </a:xfrm>
        </p:grpSpPr>
        <p:sp>
          <p:nvSpPr>
            <p:cNvPr id="597" name="Google Shape;597;p69"/>
            <p:cNvSpPr/>
            <p:nvPr/>
          </p:nvSpPr>
          <p:spPr>
            <a:xfrm>
              <a:off x="2322" y="1121"/>
              <a:ext cx="126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7" y="0"/>
                  </a:moveTo>
                  <a:lnTo>
                    <a:pt x="1998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9"/>
            <p:cNvSpPr/>
            <p:nvPr/>
          </p:nvSpPr>
          <p:spPr>
            <a:xfrm>
              <a:off x="3404" y="1800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9"/>
            <p:cNvSpPr/>
            <p:nvPr/>
          </p:nvSpPr>
          <p:spPr>
            <a:xfrm>
              <a:off x="1789" y="1800"/>
              <a:ext cx="711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9"/>
            <p:cNvSpPr/>
            <p:nvPr/>
          </p:nvSpPr>
          <p:spPr>
            <a:xfrm>
              <a:off x="2290" y="2394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9"/>
            <p:cNvSpPr/>
            <p:nvPr/>
          </p:nvSpPr>
          <p:spPr>
            <a:xfrm>
              <a:off x="1757" y="2988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9"/>
            <p:cNvSpPr/>
            <p:nvPr/>
          </p:nvSpPr>
          <p:spPr>
            <a:xfrm>
              <a:off x="432" y="2988"/>
              <a:ext cx="1099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5" y="0"/>
                  </a:moveTo>
                  <a:lnTo>
                    <a:pt x="19985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9"/>
            <p:cNvSpPr/>
            <p:nvPr/>
          </p:nvSpPr>
          <p:spPr>
            <a:xfrm>
              <a:off x="768" y="3582"/>
              <a:ext cx="1712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91" y="0"/>
                  </a:moveTo>
                  <a:lnTo>
                    <a:pt x="19991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91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4" name="Google Shape;604;p69"/>
            <p:cNvGrpSpPr/>
            <p:nvPr/>
          </p:nvGrpSpPr>
          <p:grpSpPr>
            <a:xfrm>
              <a:off x="4289" y="1729"/>
              <a:ext cx="751" cy="319"/>
              <a:chOff x="4308" y="1729"/>
              <a:chExt cx="904" cy="319"/>
            </a:xfrm>
          </p:grpSpPr>
          <p:sp>
            <p:nvSpPr>
              <p:cNvPr id="605" name="Google Shape;605;p6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sp>
          <p:nvSpPr>
            <p:cNvPr id="608" name="Google Shape;608;p69"/>
            <p:cNvSpPr/>
            <p:nvPr/>
          </p:nvSpPr>
          <p:spPr>
            <a:xfrm>
              <a:off x="2322" y="1163"/>
              <a:ext cx="1260" cy="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CommunityMember</a:t>
              </a:r>
              <a:endParaRPr/>
            </a:p>
          </p:txBody>
        </p:sp>
        <p:sp>
          <p:nvSpPr>
            <p:cNvPr id="609" name="Google Shape;609;p69"/>
            <p:cNvSpPr/>
            <p:nvPr/>
          </p:nvSpPr>
          <p:spPr>
            <a:xfrm>
              <a:off x="1788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endParaRPr/>
            </a:p>
          </p:txBody>
        </p:sp>
        <p:sp>
          <p:nvSpPr>
            <p:cNvPr id="610" name="Google Shape;610;p69"/>
            <p:cNvSpPr/>
            <p:nvPr/>
          </p:nvSpPr>
          <p:spPr>
            <a:xfrm>
              <a:off x="2597" y="1800"/>
              <a:ext cx="709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9"/>
            <p:cNvSpPr/>
            <p:nvPr/>
          </p:nvSpPr>
          <p:spPr>
            <a:xfrm>
              <a:off x="2596" y="1859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Student</a:t>
              </a:r>
              <a:endParaRPr/>
            </a:p>
          </p:txBody>
        </p:sp>
        <p:sp>
          <p:nvSpPr>
            <p:cNvPr id="612" name="Google Shape;612;p69"/>
            <p:cNvSpPr/>
            <p:nvPr/>
          </p:nvSpPr>
          <p:spPr>
            <a:xfrm>
              <a:off x="432" y="3047"/>
              <a:ext cx="1099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</a:t>
              </a: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1756" y="3047"/>
              <a:ext cx="711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Teacher</a:t>
              </a: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787" y="3641"/>
              <a:ext cx="1713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AdministratorTeacher</a:t>
              </a: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2288" y="2453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Staff</a:t>
              </a: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1288" y="2394"/>
              <a:ext cx="710" cy="19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1288" y="2453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Faculty</a:t>
              </a:r>
              <a:endParaRPr/>
            </a:p>
          </p:txBody>
        </p:sp>
        <p:grpSp>
          <p:nvGrpSpPr>
            <p:cNvPr id="618" name="Google Shape;618;p69"/>
            <p:cNvGrpSpPr/>
            <p:nvPr/>
          </p:nvGrpSpPr>
          <p:grpSpPr>
            <a:xfrm>
              <a:off x="2177" y="1319"/>
              <a:ext cx="1550" cy="481"/>
              <a:chOff x="271" y="0"/>
              <a:chExt cx="19458" cy="20000"/>
            </a:xfrm>
          </p:grpSpPr>
          <p:sp>
            <p:nvSpPr>
              <p:cNvPr id="619" name="Google Shape;619;p69"/>
              <p:cNvSpPr/>
              <p:nvPr/>
            </p:nvSpPr>
            <p:spPr>
              <a:xfrm>
                <a:off x="9991" y="0"/>
                <a:ext cx="9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9"/>
              <p:cNvSpPr/>
              <p:nvPr/>
            </p:nvSpPr>
            <p:spPr>
              <a:xfrm>
                <a:off x="271" y="0"/>
                <a:ext cx="527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71"/>
                    </a:moveTo>
                    <a:lnTo>
                      <a:pt x="19962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14461" y="0"/>
                <a:ext cx="5268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62" y="199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69"/>
            <p:cNvGrpSpPr/>
            <p:nvPr/>
          </p:nvGrpSpPr>
          <p:grpSpPr>
            <a:xfrm>
              <a:off x="1770" y="1998"/>
              <a:ext cx="749" cy="396"/>
              <a:chOff x="0" y="0"/>
              <a:chExt cx="20000" cy="20000"/>
            </a:xfrm>
          </p:grpSpPr>
          <p:sp>
            <p:nvSpPr>
              <p:cNvPr id="623" name="Google Shape;623;p69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9"/>
              <p:cNvSpPr/>
              <p:nvPr/>
            </p:nvSpPr>
            <p:spPr>
              <a:xfrm>
                <a:off x="0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69"/>
            <p:cNvGrpSpPr/>
            <p:nvPr/>
          </p:nvGrpSpPr>
          <p:grpSpPr>
            <a:xfrm>
              <a:off x="1273" y="2592"/>
              <a:ext cx="748" cy="396"/>
              <a:chOff x="-1" y="0"/>
              <a:chExt cx="20001" cy="20000"/>
            </a:xfrm>
          </p:grpSpPr>
          <p:sp>
            <p:nvSpPr>
              <p:cNvPr id="626" name="Google Shape;626;p69"/>
              <p:cNvSpPr/>
              <p:nvPr/>
            </p:nvSpPr>
            <p:spPr>
              <a:xfrm>
                <a:off x="13969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9"/>
              <p:cNvSpPr/>
              <p:nvPr/>
            </p:nvSpPr>
            <p:spPr>
              <a:xfrm>
                <a:off x="-1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69"/>
            <p:cNvGrpSpPr/>
            <p:nvPr/>
          </p:nvGrpSpPr>
          <p:grpSpPr>
            <a:xfrm>
              <a:off x="1269" y="3186"/>
              <a:ext cx="749" cy="396"/>
              <a:chOff x="0" y="0"/>
              <a:chExt cx="20000" cy="20000"/>
            </a:xfrm>
          </p:grpSpPr>
          <p:sp>
            <p:nvSpPr>
              <p:cNvPr id="629" name="Google Shape;629;p69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929" y="0"/>
                    </a:moveTo>
                    <a:lnTo>
                      <a:pt x="0" y="1996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9"/>
              <p:cNvSpPr/>
              <p:nvPr/>
            </p:nvSpPr>
            <p:spPr>
              <a:xfrm>
                <a:off x="0" y="0"/>
                <a:ext cx="6031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0" y="0"/>
                    </a:moveTo>
                    <a:lnTo>
                      <a:pt x="19929" y="19964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69"/>
            <p:cNvSpPr/>
            <p:nvPr/>
          </p:nvSpPr>
          <p:spPr>
            <a:xfrm>
              <a:off x="3402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Alumnus</a:t>
              </a:r>
              <a:endParaRPr/>
            </a:p>
          </p:txBody>
        </p:sp>
        <p:grpSp>
          <p:nvGrpSpPr>
            <p:cNvPr id="632" name="Google Shape;632;p69"/>
            <p:cNvGrpSpPr/>
            <p:nvPr/>
          </p:nvGrpSpPr>
          <p:grpSpPr>
            <a:xfrm>
              <a:off x="3185" y="2321"/>
              <a:ext cx="751" cy="319"/>
              <a:chOff x="4308" y="1729"/>
              <a:chExt cx="904" cy="319"/>
            </a:xfrm>
          </p:grpSpPr>
          <p:sp>
            <p:nvSpPr>
              <p:cNvPr id="633" name="Google Shape;633;p6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grpSp>
          <p:nvGrpSpPr>
            <p:cNvPr id="636" name="Google Shape;636;p69"/>
            <p:cNvGrpSpPr/>
            <p:nvPr/>
          </p:nvGrpSpPr>
          <p:grpSpPr>
            <a:xfrm>
              <a:off x="2657" y="2945"/>
              <a:ext cx="751" cy="319"/>
              <a:chOff x="4308" y="1729"/>
              <a:chExt cx="904" cy="319"/>
            </a:xfrm>
          </p:grpSpPr>
          <p:sp>
            <p:nvSpPr>
              <p:cNvPr id="637" name="Google Shape;637;p6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/>
              </a:p>
            </p:txBody>
          </p:sp>
        </p:grpSp>
        <p:grpSp>
          <p:nvGrpSpPr>
            <p:cNvPr id="640" name="Google Shape;640;p69"/>
            <p:cNvGrpSpPr/>
            <p:nvPr/>
          </p:nvGrpSpPr>
          <p:grpSpPr>
            <a:xfrm>
              <a:off x="2657" y="3521"/>
              <a:ext cx="751" cy="319"/>
              <a:chOff x="4308" y="1729"/>
              <a:chExt cx="904" cy="319"/>
            </a:xfrm>
          </p:grpSpPr>
          <p:sp>
            <p:nvSpPr>
              <p:cNvPr id="641" name="Google Shape;641;p69"/>
              <p:cNvSpPr/>
              <p:nvPr/>
            </p:nvSpPr>
            <p:spPr>
              <a:xfrm>
                <a:off x="4308" y="1729"/>
                <a:ext cx="904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E36C0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9"/>
              <p:cNvSpPr/>
              <p:nvPr/>
            </p:nvSpPr>
            <p:spPr>
              <a:xfrm>
                <a:off x="5083" y="1729"/>
                <a:ext cx="129" cy="83"/>
              </a:xfrm>
              <a:custGeom>
                <a:avLst/>
                <a:gdLst/>
                <a:ahLst/>
                <a:cxnLst/>
                <a:rect l="l" t="t" r="r" b="b"/>
                <a:pathLst>
                  <a:path w="20000" h="20000" extrusionOk="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BD4B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9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Multiple inheritance</a:t>
                </a:r>
                <a:endParaRPr/>
              </a:p>
            </p:txBody>
          </p:sp>
        </p:grpSp>
      </p:grpSp>
      <p:sp>
        <p:nvSpPr>
          <p:cNvPr id="644" name="Google Shape;644;p69"/>
          <p:cNvSpPr txBox="1"/>
          <p:nvPr/>
        </p:nvSpPr>
        <p:spPr>
          <a:xfrm>
            <a:off x="6884988" y="2336690"/>
            <a:ext cx="147002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9"/>
          <p:cNvSpPr txBox="1"/>
          <p:nvPr/>
        </p:nvSpPr>
        <p:spPr>
          <a:xfrm>
            <a:off x="5068889" y="3294255"/>
            <a:ext cx="1470026" cy="646331"/>
          </a:xfrm>
          <a:prstGeom prst="rect">
            <a:avLst/>
          </a:prstGeom>
          <a:solidFill>
            <a:srgbClr val="E5B8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9"/>
          <p:cNvSpPr txBox="1"/>
          <p:nvPr/>
        </p:nvSpPr>
        <p:spPr>
          <a:xfrm>
            <a:off x="4184413" y="4276170"/>
            <a:ext cx="1470026" cy="646331"/>
          </a:xfrm>
          <a:prstGeom prst="rect">
            <a:avLst/>
          </a:prstGeom>
          <a:solidFill>
            <a:srgbClr val="E5B8B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4189696" y="5227528"/>
            <a:ext cx="1470026" cy="646331"/>
          </a:xfrm>
          <a:prstGeom prst="rect">
            <a:avLst/>
          </a:prstGeom>
          <a:solidFill>
            <a:srgbClr val="FBD4B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2009047" y="2667074"/>
            <a:ext cx="1191353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26414" y="1856669"/>
            <a:ext cx="1440652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3325559" y="4874900"/>
            <a:ext cx="2679902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Graduate_Assistant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9" name="Google Shape;659;p70"/>
          <p:cNvCxnSpPr/>
          <p:nvPr/>
        </p:nvCxnSpPr>
        <p:spPr>
          <a:xfrm>
            <a:off x="2825750" y="3054350"/>
            <a:ext cx="1365250" cy="18986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cxnSp>
        <p:nvCxnSpPr>
          <p:cNvPr id="660" name="Google Shape;660;p70"/>
          <p:cNvCxnSpPr/>
          <p:nvPr/>
        </p:nvCxnSpPr>
        <p:spPr>
          <a:xfrm flipH="1">
            <a:off x="5645150" y="2285999"/>
            <a:ext cx="762000" cy="62737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sp>
        <p:nvSpPr>
          <p:cNvPr id="661" name="Google Shape;661;p70"/>
          <p:cNvSpPr/>
          <p:nvPr/>
        </p:nvSpPr>
        <p:spPr>
          <a:xfrm>
            <a:off x="4953000" y="2819400"/>
            <a:ext cx="1213475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Salaried</a:t>
            </a:r>
            <a:endParaRPr/>
          </a:p>
        </p:txBody>
      </p:sp>
      <p:cxnSp>
        <p:nvCxnSpPr>
          <p:cNvPr id="662" name="Google Shape;662;p70"/>
          <p:cNvCxnSpPr/>
          <p:nvPr/>
        </p:nvCxnSpPr>
        <p:spPr>
          <a:xfrm flipH="1">
            <a:off x="4712324" y="3200400"/>
            <a:ext cx="697875" cy="1752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Multiple Inheritance?</a:t>
            </a:r>
            <a:endParaRPr/>
          </a:p>
        </p:txBody>
      </p:sp>
      <p:sp>
        <p:nvSpPr>
          <p:cNvPr id="669" name="Google Shape;669;p7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class A </a:t>
            </a:r>
            <a:r>
              <a:rPr lang="en-US" b="1" i="1">
                <a:solidFill>
                  <a:srgbClr val="FF0000"/>
                </a:solidFill>
              </a:rPr>
              <a:t>inherits from more than one class</a:t>
            </a:r>
            <a:r>
              <a:rPr lang="en-US"/>
              <a:t>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i.e.,  A 🡪 (B1, B2, ..., Bn), we speak of </a:t>
            </a:r>
            <a:r>
              <a:rPr lang="en-US">
                <a:solidFill>
                  <a:srgbClr val="0070C0"/>
                </a:solidFill>
              </a:rPr>
              <a:t>multiple inheritance</a:t>
            </a:r>
            <a:r>
              <a:rPr lang="en-US"/>
              <a:t>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may introduce naming conflicts: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at least two of its base classes define properties (data members or member functions) with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endParaRPr/>
          </a:p>
        </p:txBody>
      </p:sp>
      <p:sp>
        <p:nvSpPr>
          <p:cNvPr id="670" name="Google Shape;670;p7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78" name="Google Shape;678;p72"/>
          <p:cNvSpPr txBox="1">
            <a:spLocks noGrp="1"/>
          </p:cNvSpPr>
          <p:nvPr>
            <p:ph type="body" idx="4294967295"/>
          </p:nvPr>
        </p:nvSpPr>
        <p:spPr>
          <a:xfrm>
            <a:off x="381000" y="738188"/>
            <a:ext cx="8382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//simple example showing multiple inheritance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A {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fun1(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 {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&lt;&lt;"fun1"; 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fun2(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	{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&lt;&lt;"fun2";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derived: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funderived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 {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&lt;&lt;"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derived";}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derived der;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der.fun1(); 	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der.fun2();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der.funderived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85" name="Google Shape;685;p7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class Student 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int GetId() const { return id;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void SetAge( int n ) { age = n;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void SetId( int n ) { id=n; 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686" name="Google Shape;686;p7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92" name="Google Shape;692;p7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019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class Employee {</a:t>
            </a:r>
            <a:endParaRPr dirty="0"/>
          </a:p>
          <a:p>
            <a:pPr marL="0" lvl="0" indent="0">
              <a:spcBef>
                <a:spcPts val="481"/>
              </a:spcBef>
              <a:buClr>
                <a:srgbClr val="FF0000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lang="en-US" sz="2800" dirty="0"/>
          </a:p>
          <a:p>
            <a:pPr marL="0" lvl="0" indent="0">
              <a:spcBef>
                <a:spcPts val="481"/>
              </a:spcBef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age;</a:t>
            </a:r>
            <a:endParaRPr lang="en-US" sz="2800" dirty="0"/>
          </a:p>
          <a:p>
            <a:pPr marL="0" lvl="0" indent="0">
              <a:spcBef>
                <a:spcPts val="481"/>
              </a:spcBef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 id;</a:t>
            </a:r>
            <a:endParaRPr lang="en-US" sz="280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GetAge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{ return age; }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SetAge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n ) { age = n; }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void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SetId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n) { id=n; }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GetId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600" b="1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1" dirty="0">
                <a:latin typeface="Consolas"/>
                <a:ea typeface="Consolas"/>
                <a:cs typeface="Consolas"/>
                <a:sym typeface="Consolas"/>
              </a:rPr>
              <a:t> { return id; }</a:t>
            </a:r>
            <a:endParaRPr dirty="0"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 smtClean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693" name="Google Shape;693;p7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700" name="Google Shape;700;p75"/>
          <p:cNvSpPr txBox="1">
            <a:spLocks noGrp="1"/>
          </p:cNvSpPr>
          <p:nvPr>
            <p:ph type="body" idx="1"/>
          </p:nvPr>
        </p:nvSpPr>
        <p:spPr>
          <a:xfrm>
            <a:off x="102443" y="1390321"/>
            <a:ext cx="8936182" cy="565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class Salaried :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float GetSalary() const { return salary; 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void SetSalary( float s ) { salary=s; 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class GradAssistant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:public Student, public Salaried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void Display() const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cout&lt;&lt;GetId()&lt;&lt;","&lt;&lt;GetSalary()&lt;&lt;","&lt;&lt;GetAge();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01" name="Google Shape;701;p7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707" name="Google Shape;707;p7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int main(void) {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GradAssistant ga;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ga.SetAge(20);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ga.SetId(15);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ga.Display();	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 inside display()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//program will not compile and will generate errors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08" name="Google Shape;708;p7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715" name="Google Shape;715;p7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</a:t>
            </a:r>
            <a:r>
              <a:rPr lang="en-US">
                <a:solidFill>
                  <a:srgbClr val="0070C0"/>
                </a:solidFill>
              </a:rPr>
              <a:t>scope resolution operator </a:t>
            </a:r>
            <a:r>
              <a:rPr lang="en-US"/>
              <a:t>to remove ambiguity: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16" name="Google Shape;716;p7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Diamond Problem</a:t>
            </a:r>
            <a:endParaRPr/>
          </a:p>
        </p:txBody>
      </p:sp>
      <p:sp>
        <p:nvSpPr>
          <p:cNvPr id="722" name="Google Shape;722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23" name="Google Shape;723;p78"/>
          <p:cNvSpPr/>
          <p:nvPr/>
        </p:nvSpPr>
        <p:spPr>
          <a:xfrm>
            <a:off x="457200" y="1476506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void Foo() {}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{}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78"/>
          <p:cNvSpPr/>
          <p:nvPr/>
        </p:nvSpPr>
        <p:spPr>
          <a:xfrm>
            <a:off x="457200" y="4923247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 this B's Foo() or C's Foo() ?? </a:t>
            </a:r>
            <a:r>
              <a:rPr lang="en-US" sz="2400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ambiguous</a:t>
            </a:r>
            <a:endParaRPr sz="2400" b="1" i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5" name="Google Shape;725;p78" descr="Usage of super() with Dreaded Diamond - CodeSpeed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764" y="2821235"/>
            <a:ext cx="2305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of derived classes are more </a:t>
            </a:r>
            <a:r>
              <a:rPr lang="en-US">
                <a:solidFill>
                  <a:srgbClr val="0070C0"/>
                </a:solidFill>
              </a:rPr>
              <a:t>specialized </a:t>
            </a:r>
            <a:r>
              <a:rPr lang="en-US"/>
              <a:t>as compared to objects of their base classes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3" name="Google Shape;163;p26" descr="http://www.dotnet-tricks.com/Content/images/oops/generaliz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697" y="2959769"/>
            <a:ext cx="7362943" cy="267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732" name="Google Shape;732;p7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scope resolution operator to remove ambiguity: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   Virtual inheritance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33" name="Google Shape;733;p7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Solution (virtual inheritance)</a:t>
            </a:r>
            <a:endParaRPr/>
          </a:p>
        </p:txBody>
      </p:sp>
      <p:sp>
        <p:nvSpPr>
          <p:cNvPr id="739" name="Google Shape;739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40" name="Google Shape;740;p80"/>
          <p:cNvSpPr/>
          <p:nvPr/>
        </p:nvSpPr>
        <p:spPr>
          <a:xfrm>
            <a:off x="363984" y="1226195"/>
            <a:ext cx="847817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void Foo() {}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80"/>
          <p:cNvSpPr/>
          <p:nvPr/>
        </p:nvSpPr>
        <p:spPr>
          <a:xfrm>
            <a:off x="364790" y="5323643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// no longer ambiguous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Inheritance</a:t>
            </a:r>
            <a:endParaRPr/>
          </a:p>
        </p:txBody>
      </p:sp>
      <p:sp>
        <p:nvSpPr>
          <p:cNvPr id="747" name="Google Shape;747;p8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Virtual inheritance is </a:t>
            </a: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C++ technique that ensures that </a:t>
            </a:r>
            <a:r>
              <a:rPr lang="en-US" b="1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only one copy of common base class's member variables are inherited by second-level derivatives</a:t>
            </a:r>
            <a:r>
              <a:rPr lang="en-US" b="0" i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b="0" i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(a.k.a. grandchild derived classes)</a:t>
            </a:r>
            <a:endParaRPr/>
          </a:p>
        </p:txBody>
      </p:sp>
      <p:sp>
        <p:nvSpPr>
          <p:cNvPr id="748" name="Google Shape;748;p8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54" name="Google Shape;754;p8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class PoweredDevice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	PoweredDevice(int nPower)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	 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		cout &lt;&lt; "PoweredDevice: " &lt;&lt;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		nPower &lt;&lt; endl;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	 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55" name="Google Shape;755;p8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3"/>
          <p:cNvSpPr txBox="1">
            <a:spLocks noGrp="1"/>
          </p:cNvSpPr>
          <p:nvPr>
            <p:ph type="body" idx="1"/>
          </p:nvPr>
        </p:nvSpPr>
        <p:spPr>
          <a:xfrm>
            <a:off x="0" y="623454"/>
            <a:ext cx="9296400" cy="623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Scanner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 Scanner(int nScanner, int nPower)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    cout &lt;&lt; "Scanner: " &lt;&lt; nScanner &lt;&lt; endl;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Printer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Printer(int nPrinter, int nPower)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    cout &lt;&lt; "Printer: " &lt;&lt; nPrinter &lt;&lt; endl;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761" name="Google Shape;761;p8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67" name="Google Shape;767;p8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class Copier: public Scanner, public Printer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Copier(int nScanner, int nPrinter, int nPower)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Scanner(nScanner, nPower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Printer(nPrinter, nPower)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/>
              <a:t>	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768" name="Google Shape;768;p8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pic>
        <p:nvPicPr>
          <p:cNvPr id="769" name="Google Shape;769;p84"/>
          <p:cNvPicPr preferRelativeResize="0"/>
          <p:nvPr/>
        </p:nvPicPr>
        <p:blipFill rotWithShape="1">
          <a:blip r:embed="rId3">
            <a:alphaModFix/>
          </a:blip>
          <a:srcRect t="42262"/>
          <a:stretch/>
        </p:blipFill>
        <p:spPr>
          <a:xfrm>
            <a:off x="2286000" y="4835236"/>
            <a:ext cx="4430333" cy="158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84"/>
          <p:cNvPicPr preferRelativeResize="0"/>
          <p:nvPr/>
        </p:nvPicPr>
        <p:blipFill rotWithShape="1">
          <a:blip r:embed="rId3">
            <a:alphaModFix/>
          </a:blip>
          <a:srcRect r="56064" b="79960"/>
          <a:stretch/>
        </p:blipFill>
        <p:spPr>
          <a:xfrm>
            <a:off x="3527913" y="3604407"/>
            <a:ext cx="1946506" cy="549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1" name="Google Shape;771;p84"/>
          <p:cNvCxnSpPr/>
          <p:nvPr/>
        </p:nvCxnSpPr>
        <p:spPr>
          <a:xfrm rot="10800000">
            <a:off x="4570534" y="4154138"/>
            <a:ext cx="1179102" cy="6810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772" name="Google Shape;772;p84"/>
          <p:cNvCxnSpPr/>
          <p:nvPr/>
        </p:nvCxnSpPr>
        <p:spPr>
          <a:xfrm rot="10800000" flipH="1">
            <a:off x="3252696" y="4154138"/>
            <a:ext cx="1317838" cy="6810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78" name="Google Shape;778;p8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    Copier cCopier(1, 2, 3);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What should be the output?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Scanner: 1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Printer: 2 </a:t>
            </a:r>
            <a:endParaRPr/>
          </a:p>
        </p:txBody>
      </p:sp>
      <p:sp>
        <p:nvSpPr>
          <p:cNvPr id="779" name="Google Shape;779;p8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Animals: Class’s hierarchy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971800" y="2743200"/>
            <a:ext cx="1563688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1828800" y="3581400"/>
            <a:ext cx="1306513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62600" y="2743200"/>
            <a:ext cx="15240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Reptiles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4114800" y="3657600"/>
            <a:ext cx="8509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4038600" y="1752600"/>
            <a:ext cx="1285875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1219200" y="4419600"/>
            <a:ext cx="890588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2895600" y="4419600"/>
            <a:ext cx="1346200" cy="531813"/>
          </a:xfrm>
          <a:prstGeom prst="rect">
            <a:avLst/>
          </a:prstGeom>
          <a:solidFill>
            <a:srgbClr val="00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flipH="1">
            <a:off x="3810000" y="2286000"/>
            <a:ext cx="83820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4800600" y="2286000"/>
            <a:ext cx="1600200" cy="45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2438400" y="3276600"/>
            <a:ext cx="11430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3886200" y="3276600"/>
            <a:ext cx="6858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7"/>
          <p:cNvCxnSpPr/>
          <p:nvPr/>
        </p:nvCxnSpPr>
        <p:spPr>
          <a:xfrm>
            <a:off x="4343400" y="3276600"/>
            <a:ext cx="22860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7"/>
          <p:cNvCxnSpPr/>
          <p:nvPr/>
        </p:nvCxnSpPr>
        <p:spPr>
          <a:xfrm flipH="1">
            <a:off x="1676400" y="4114800"/>
            <a:ext cx="6096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7"/>
          <p:cNvCxnSpPr/>
          <p:nvPr/>
        </p:nvCxnSpPr>
        <p:spPr>
          <a:xfrm>
            <a:off x="2743200" y="4114800"/>
            <a:ext cx="838200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7"/>
          <p:cNvSpPr/>
          <p:nvPr/>
        </p:nvSpPr>
        <p:spPr>
          <a:xfrm>
            <a:off x="1135063" y="5473700"/>
            <a:ext cx="1392238" cy="709613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11500" y="5473700"/>
            <a:ext cx="1689100" cy="709613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7"/>
          <p:cNvCxnSpPr/>
          <p:nvPr/>
        </p:nvCxnSpPr>
        <p:spPr>
          <a:xfrm>
            <a:off x="1676400" y="4953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7"/>
          <p:cNvCxnSpPr/>
          <p:nvPr/>
        </p:nvCxnSpPr>
        <p:spPr>
          <a:xfrm>
            <a:off x="3657600" y="4953000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 txBox="1"/>
          <p:nvPr/>
        </p:nvSpPr>
        <p:spPr>
          <a:xfrm>
            <a:off x="6156325" y="3622675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 . .</a:t>
            </a: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>
            <a:off x="914400" y="2286000"/>
            <a:ext cx="0" cy="2743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7"/>
          <p:cNvSpPr/>
          <p:nvPr/>
        </p:nvSpPr>
        <p:spPr>
          <a:xfrm>
            <a:off x="255573" y="1706403"/>
            <a:ext cx="24048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rot="10800000">
            <a:off x="7696200" y="1752600"/>
            <a:ext cx="0" cy="2514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533400" y="5181600"/>
            <a:ext cx="830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7"/>
          <p:cNvSpPr/>
          <p:nvPr/>
        </p:nvSpPr>
        <p:spPr>
          <a:xfrm>
            <a:off x="6324600" y="4419600"/>
            <a:ext cx="22349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Examples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416" y="1367548"/>
            <a:ext cx="7686236" cy="46569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588566" y="1070975"/>
            <a:ext cx="4398066" cy="25866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numVertices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float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 			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208" name="Google Shape;208;p29"/>
          <p:cNvSpPr/>
          <p:nvPr/>
        </p:nvSpPr>
        <p:spPr>
          <a:xfrm>
            <a:off x="381000" y="2590800"/>
            <a:ext cx="18288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638300" y="2590799"/>
            <a:ext cx="2950266" cy="1014413"/>
          </a:xfrm>
          <a:prstGeom prst="triangle">
            <a:avLst>
              <a:gd name="adj" fmla="val 50000"/>
            </a:avLst>
          </a:prstGeom>
          <a:solidFill>
            <a:srgbClr val="0000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 dirty="0"/>
          </a:p>
        </p:txBody>
      </p:sp>
      <p:sp>
        <p:nvSpPr>
          <p:cNvPr id="210" name="Google Shape;210;p29"/>
          <p:cNvSpPr/>
          <p:nvPr/>
        </p:nvSpPr>
        <p:spPr>
          <a:xfrm>
            <a:off x="1638300" y="1509712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w="9525" cap="flat" cmpd="sng">
            <a:solidFill>
              <a:schemeClr val="dk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14300" y="3883532"/>
            <a:ext cx="4343400" cy="2545131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numVertices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212" name="Google Shape;212;p29"/>
          <p:cNvSpPr/>
          <p:nvPr/>
        </p:nvSpPr>
        <p:spPr>
          <a:xfrm>
            <a:off x="4588566" y="3918237"/>
            <a:ext cx="4398066" cy="25104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Triangle{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numVertices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*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yCoord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nV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 dirty="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pic>
        <p:nvPicPr>
          <p:cNvPr id="213" name="Google Shape;213;p29" descr="http://upload.wikimedia.org/wikipedia/commons/thumb/8/8f/Simple_polygon.svg/220px-Simple_polygon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998218"/>
            <a:ext cx="2343150" cy="1478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VV_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006EC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2631</Words>
  <Application>Microsoft Office PowerPoint</Application>
  <PresentationFormat>On-screen Show (4:3)</PresentationFormat>
  <Paragraphs>951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Roboto</vt:lpstr>
      <vt:lpstr>Consolas</vt:lpstr>
      <vt:lpstr>Times</vt:lpstr>
      <vt:lpstr>Arial</vt:lpstr>
      <vt:lpstr>Calibri</vt:lpstr>
      <vt:lpstr>Courier New</vt:lpstr>
      <vt:lpstr>Times New Roman</vt:lpstr>
      <vt:lpstr>Comic Sans MS</vt:lpstr>
      <vt:lpstr>template</vt:lpstr>
      <vt:lpstr>SVV_Template</vt:lpstr>
      <vt:lpstr>PowerPoint Presentation</vt:lpstr>
      <vt:lpstr>What Is Inheritance?</vt:lpstr>
      <vt:lpstr>Example: Insects</vt:lpstr>
      <vt:lpstr>The “IS - A" Relationship</vt:lpstr>
      <vt:lpstr>Introduction - Inheritance</vt:lpstr>
      <vt:lpstr>Introduction - Inheritance</vt:lpstr>
      <vt:lpstr>Animals: Class’s hierarchy</vt:lpstr>
      <vt:lpstr>Inheritance Examples</vt:lpstr>
      <vt:lpstr>Why Inheritance?</vt:lpstr>
      <vt:lpstr>Why Inheritance?</vt:lpstr>
      <vt:lpstr>Inheritance – Terminology and Notation</vt:lpstr>
      <vt:lpstr>Inheriting Data and Functions</vt:lpstr>
      <vt:lpstr>What Does a Child Class Have?</vt:lpstr>
      <vt:lpstr>PowerPoint Presentation</vt:lpstr>
      <vt:lpstr>Protected Members and Class Access</vt:lpstr>
      <vt:lpstr>PowerPoint Presentation</vt:lpstr>
      <vt:lpstr>Protected Members and Class Access</vt:lpstr>
      <vt:lpstr>Protected Members and Class Access</vt:lpstr>
      <vt:lpstr>Inheritance Example 1</vt:lpstr>
      <vt:lpstr>Inheritance Example 2</vt:lpstr>
      <vt:lpstr>Define its Own Members</vt:lpstr>
      <vt:lpstr>Dangers of Protected</vt:lpstr>
      <vt:lpstr>Constructors and Destructors in Base and Derived Classes</vt:lpstr>
      <vt:lpstr>Constructor Rules for Derived Classes </vt:lpstr>
      <vt:lpstr>Constructor Rules for Derived Classes </vt:lpstr>
      <vt:lpstr>Passing Arguments to Base Class Constructor</vt:lpstr>
      <vt:lpstr>Passing Arguments to Base Class Constructor</vt:lpstr>
      <vt:lpstr>Constructor Rules for Derived Classes </vt:lpstr>
      <vt:lpstr>PowerPoint Presentation</vt:lpstr>
      <vt:lpstr>PowerPoint Presentation</vt:lpstr>
      <vt:lpstr>Class Derivation</vt:lpstr>
      <vt:lpstr>Order of execution of Constructors/Destructors</vt:lpstr>
      <vt:lpstr>Order of execution of Constructors/Destructors</vt:lpstr>
      <vt:lpstr>Example</vt:lpstr>
      <vt:lpstr>Example – cont.</vt:lpstr>
      <vt:lpstr>Example – cont.</vt:lpstr>
      <vt:lpstr>Example – cont.</vt:lpstr>
      <vt:lpstr>PowerPoint Presentation</vt:lpstr>
      <vt:lpstr>Data vs Class Access Specifier</vt:lpstr>
      <vt:lpstr>Types of inheritance/ Class access specifier</vt:lpstr>
      <vt:lpstr>Public Inheritance</vt:lpstr>
      <vt:lpstr>Protected Inheritance</vt:lpstr>
      <vt:lpstr>Private Inheritance</vt:lpstr>
      <vt:lpstr>public, protected and private Inheritance</vt:lpstr>
      <vt:lpstr>Inheritance vs. Access </vt:lpstr>
      <vt:lpstr>Class Access Specifiers – When to use?</vt:lpstr>
      <vt:lpstr>Method Overriding</vt:lpstr>
      <vt:lpstr>Method Overriding</vt:lpstr>
      <vt:lpstr>Types of Inheritance</vt:lpstr>
      <vt:lpstr>Types of Inheritance: University Example</vt:lpstr>
      <vt:lpstr>Multiple Inheritance</vt:lpstr>
      <vt:lpstr>What is Multiple Inheritance?</vt:lpstr>
      <vt:lpstr>PowerPoint Presentation</vt:lpstr>
      <vt:lpstr>Ambiguity in Multiple Inheritance</vt:lpstr>
      <vt:lpstr>Ambiguity in Multiple Inheritance</vt:lpstr>
      <vt:lpstr>Ambiguity in Multiple Inheritance</vt:lpstr>
      <vt:lpstr>Ambiguity in Multiple Inheritance</vt:lpstr>
      <vt:lpstr>What is the solution?</vt:lpstr>
      <vt:lpstr>The Diamond Problem</vt:lpstr>
      <vt:lpstr>What is the solution?</vt:lpstr>
      <vt:lpstr>Solution (virtual inheritance)</vt:lpstr>
      <vt:lpstr>Virtual Inheritance</vt:lpstr>
      <vt:lpstr>Another example</vt:lpstr>
      <vt:lpstr>PowerPoint Presentation</vt:lpstr>
      <vt:lpstr>Another example</vt:lpstr>
      <vt:lpstr>Another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19</cp:revision>
  <dcterms:modified xsi:type="dcterms:W3CDTF">2022-11-23T08:51:09Z</dcterms:modified>
</cp:coreProperties>
</file>