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6194" y="1926158"/>
            <a:ext cx="19596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563" y="1583181"/>
            <a:ext cx="10548873" cy="417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49195"/>
            <a:ext cx="8243570" cy="3171825"/>
          </a:xfrm>
          <a:custGeom>
            <a:avLst/>
            <a:gdLst/>
            <a:ahLst/>
            <a:cxnLst/>
            <a:rect l="l" t="t" r="r" b="b"/>
            <a:pathLst>
              <a:path w="8243570" h="3171825">
                <a:moveTo>
                  <a:pt x="8243316" y="0"/>
                </a:moveTo>
                <a:lnTo>
                  <a:pt x="0" y="0"/>
                </a:lnTo>
                <a:lnTo>
                  <a:pt x="0" y="3171443"/>
                </a:lnTo>
                <a:lnTo>
                  <a:pt x="8243316" y="3171443"/>
                </a:lnTo>
                <a:lnTo>
                  <a:pt x="8243316" y="0"/>
                </a:lnTo>
                <a:close/>
              </a:path>
            </a:pathLst>
          </a:custGeom>
          <a:solidFill>
            <a:srgbClr val="3666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LECTURE</a:t>
            </a:r>
            <a:r>
              <a:rPr dirty="0" spc="-180"/>
              <a:t> </a:t>
            </a:r>
            <a:r>
              <a:rPr dirty="0" spc="-85"/>
              <a:t>-7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2513" y="3205733"/>
            <a:ext cx="5601970" cy="1583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dirty="0" sz="28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 b="1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2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u="heavy" sz="2400" spc="-5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Course</a:t>
            </a:r>
            <a:r>
              <a:rPr dirty="0" u="heavy" sz="2400" spc="-4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10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Instructor</a:t>
            </a:r>
            <a:endParaRPr sz="2400">
              <a:latin typeface="Trebuchet MS"/>
              <a:cs typeface="Trebuchet MS"/>
            </a:endParaRPr>
          </a:p>
          <a:p>
            <a:pPr algn="ctr" marL="7620">
              <a:lnSpc>
                <a:spcPct val="100000"/>
              </a:lnSpc>
              <a:spcBef>
                <a:spcPts val="15"/>
              </a:spcBef>
            </a:pPr>
            <a:r>
              <a:rPr dirty="0" sz="20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8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8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32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340" i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000" spc="-2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4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7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8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14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7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7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-55">
                <a:solidFill>
                  <a:srgbClr val="B8E6CA"/>
                </a:solidFill>
              </a:rPr>
              <a:t>Types</a:t>
            </a:r>
            <a:r>
              <a:rPr dirty="0" u="none" sz="2800" spc="-75">
                <a:solidFill>
                  <a:srgbClr val="B8E6CA"/>
                </a:solidFill>
              </a:rPr>
              <a:t> </a:t>
            </a:r>
            <a:r>
              <a:rPr dirty="0" u="none" sz="2800" spc="-60">
                <a:solidFill>
                  <a:srgbClr val="B8E6CA"/>
                </a:solidFill>
              </a:rPr>
              <a:t>of</a:t>
            </a:r>
            <a:r>
              <a:rPr dirty="0" u="none" sz="2800" spc="-75">
                <a:solidFill>
                  <a:srgbClr val="B8E6CA"/>
                </a:solidFill>
              </a:rPr>
              <a:t> </a:t>
            </a:r>
            <a:r>
              <a:rPr dirty="0" u="none" sz="2800" spc="20">
                <a:solidFill>
                  <a:srgbClr val="B8E6CA"/>
                </a:solidFill>
              </a:rPr>
              <a:t>Machine</a:t>
            </a:r>
            <a:r>
              <a:rPr dirty="0" u="none" sz="2800" spc="-65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02" y="1860461"/>
            <a:ext cx="4637572" cy="3694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Supervised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10530840" cy="29673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Supervised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Learning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70">
                <a:latin typeface="Calibri"/>
                <a:cs typeface="Calibri"/>
              </a:rPr>
              <a:t>-&gt;To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direct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execution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  <a:p>
            <a:pPr marL="434975" marR="508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  <a:tab pos="4839970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supervising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ML	</a:t>
            </a:r>
            <a:r>
              <a:rPr dirty="0" sz="2800" spc="-5">
                <a:latin typeface="Calibri"/>
                <a:cs typeface="Calibri"/>
              </a:rPr>
              <a:t>model</a:t>
            </a:r>
            <a:r>
              <a:rPr dirty="0" sz="2800" spc="2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some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task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(e.g.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determining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whether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cancer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benign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malignant).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supervise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model?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teach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model.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5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knowledge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predict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unknown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future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-35">
                <a:solidFill>
                  <a:srgbClr val="B8E6CA"/>
                </a:solidFill>
              </a:rPr>
              <a:t>Teaching</a:t>
            </a:r>
            <a:r>
              <a:rPr dirty="0" u="none" sz="2800" spc="-75">
                <a:solidFill>
                  <a:srgbClr val="B8E6CA"/>
                </a:solidFill>
              </a:rPr>
              <a:t> </a:t>
            </a:r>
            <a:r>
              <a:rPr dirty="0" u="none" sz="2800" spc="-10">
                <a:solidFill>
                  <a:srgbClr val="B8E6CA"/>
                </a:solidFill>
              </a:rPr>
              <a:t>a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40">
                <a:solidFill>
                  <a:srgbClr val="B8E6CA"/>
                </a:solidFill>
              </a:rPr>
              <a:t>model</a:t>
            </a:r>
            <a:r>
              <a:rPr dirty="0" u="none" sz="2800" spc="-50">
                <a:solidFill>
                  <a:srgbClr val="B8E6CA"/>
                </a:solidFill>
              </a:rPr>
              <a:t> </a:t>
            </a:r>
            <a:r>
              <a:rPr dirty="0" u="none" sz="2800" spc="-25">
                <a:solidFill>
                  <a:srgbClr val="B8E6CA"/>
                </a:solidFill>
              </a:rPr>
              <a:t>with</a:t>
            </a:r>
            <a:r>
              <a:rPr dirty="0" u="none" sz="2800" spc="-50">
                <a:solidFill>
                  <a:srgbClr val="B8E6CA"/>
                </a:solidFill>
              </a:rPr>
              <a:t> </a:t>
            </a:r>
            <a:r>
              <a:rPr dirty="0" u="none" sz="2800" spc="-10">
                <a:solidFill>
                  <a:srgbClr val="B8E6CA"/>
                </a:solidFill>
              </a:rPr>
              <a:t>Labeled</a:t>
            </a:r>
            <a:r>
              <a:rPr dirty="0" u="none" sz="2800" spc="-45">
                <a:solidFill>
                  <a:srgbClr val="B8E6CA"/>
                </a:solidFill>
              </a:rPr>
              <a:t> </a:t>
            </a:r>
            <a:r>
              <a:rPr dirty="0" u="none" sz="2800" spc="110">
                <a:solidFill>
                  <a:srgbClr val="B8E6CA"/>
                </a:solidFill>
              </a:rPr>
              <a:t>Data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8012" y="2164772"/>
            <a:ext cx="8213759" cy="33548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-55">
                <a:solidFill>
                  <a:srgbClr val="B8E6CA"/>
                </a:solidFill>
              </a:rPr>
              <a:t>Types</a:t>
            </a:r>
            <a:r>
              <a:rPr dirty="0" u="none" sz="2800" spc="-65">
                <a:solidFill>
                  <a:srgbClr val="B8E6CA"/>
                </a:solidFill>
              </a:rPr>
              <a:t> </a:t>
            </a:r>
            <a:r>
              <a:rPr dirty="0" u="none" sz="2800" spc="-60">
                <a:solidFill>
                  <a:srgbClr val="B8E6CA"/>
                </a:solidFill>
              </a:rPr>
              <a:t>of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5">
                <a:solidFill>
                  <a:srgbClr val="B8E6CA"/>
                </a:solidFill>
              </a:rPr>
              <a:t>Supervised</a:t>
            </a:r>
            <a:r>
              <a:rPr dirty="0" u="none" sz="2800" spc="-45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9735" y="1789175"/>
            <a:ext cx="7272528" cy="33893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Regression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9490710" cy="15347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Process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predicting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continuous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Probably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most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problem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type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learning.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Example</a:t>
            </a:r>
            <a:r>
              <a:rPr dirty="0" sz="2800" spc="-5">
                <a:latin typeface="Calibri"/>
                <a:cs typeface="Calibri"/>
              </a:rPr>
              <a:t> :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Predicting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House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Price.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1310" y="3216681"/>
            <a:ext cx="7118110" cy="3417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Regression</a:t>
            </a:r>
            <a:r>
              <a:rPr dirty="0" u="none" sz="2800" spc="-5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83181"/>
            <a:ext cx="8362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95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price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house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whose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size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750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sq.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feet?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721" y="2538983"/>
            <a:ext cx="800064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-5">
                <a:solidFill>
                  <a:srgbClr val="B8E6CA"/>
                </a:solidFill>
              </a:rPr>
              <a:t>Classification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10529570" cy="1458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Process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predicting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discrete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labels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categories.</a:t>
            </a:r>
            <a:endParaRPr sz="2800">
              <a:latin typeface="Calibri"/>
              <a:cs typeface="Calibri"/>
            </a:endParaRPr>
          </a:p>
          <a:p>
            <a:pPr marL="434975" marR="508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  <a:tab pos="1103630" algn="l"/>
                <a:tab pos="1806575" algn="l"/>
                <a:tab pos="2123440" algn="l"/>
                <a:tab pos="2894965" algn="l"/>
                <a:tab pos="3528695" algn="l"/>
                <a:tab pos="3984625" algn="l"/>
                <a:tab pos="5027295" algn="l"/>
                <a:tab pos="5342890" algn="l"/>
                <a:tab pos="6374130" algn="l"/>
                <a:tab pos="7379334" algn="l"/>
                <a:tab pos="7898765" algn="l"/>
                <a:tab pos="8849995" algn="l"/>
                <a:tab pos="9973310" algn="l"/>
              </a:tabLst>
            </a:pP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20">
                <a:latin typeface="Calibri"/>
                <a:cs typeface="Calibri"/>
              </a:rPr>
              <a:t>.</a:t>
            </a:r>
            <a:r>
              <a:rPr dirty="0" sz="2800" spc="-5">
                <a:latin typeface="Calibri"/>
                <a:cs typeface="Calibri"/>
              </a:rPr>
              <a:t>g.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ll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l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90">
                <a:latin typeface="Calibri"/>
                <a:cs typeface="Calibri"/>
              </a:rPr>
              <a:t>k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disl</a:t>
            </a:r>
            <a:r>
              <a:rPr dirty="0" sz="2800" spc="-25">
                <a:latin typeface="Calibri"/>
                <a:cs typeface="Calibri"/>
              </a:rPr>
              <a:t>i</a:t>
            </a:r>
            <a:r>
              <a:rPr dirty="0" sz="2800" spc="-90">
                <a:latin typeface="Calibri"/>
                <a:cs typeface="Calibri"/>
              </a:rPr>
              <a:t>k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b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se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5">
                <a:latin typeface="Calibri"/>
                <a:cs typeface="Calibri"/>
              </a:rPr>
              <a:t>M</a:t>
            </a: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2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ti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gs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and  </a:t>
            </a:r>
            <a:r>
              <a:rPr dirty="0" sz="2800" spc="-10">
                <a:latin typeface="Calibri"/>
                <a:cs typeface="Calibri"/>
              </a:rPr>
              <a:t>movie </a:t>
            </a:r>
            <a:r>
              <a:rPr dirty="0" sz="2800" spc="-5">
                <a:latin typeface="Calibri"/>
                <a:cs typeface="Calibri"/>
              </a:rPr>
              <a:t>time?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523" y="3104528"/>
            <a:ext cx="4380090" cy="33711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-5">
                <a:solidFill>
                  <a:srgbClr val="B8E6CA"/>
                </a:solidFill>
              </a:rPr>
              <a:t>Classification</a:t>
            </a:r>
            <a:r>
              <a:rPr dirty="0" u="none" sz="2800" spc="-5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9178" y="2268501"/>
            <a:ext cx="5418600" cy="35876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-5">
                <a:solidFill>
                  <a:srgbClr val="B8E6CA"/>
                </a:solidFill>
              </a:rPr>
              <a:t>Classification</a:t>
            </a:r>
            <a:r>
              <a:rPr dirty="0" u="none" sz="2800" spc="-5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(3)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8646" y="2250245"/>
            <a:ext cx="6733539" cy="31747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45">
                <a:solidFill>
                  <a:srgbClr val="B8E6CA"/>
                </a:solidFill>
              </a:rPr>
              <a:t> </a:t>
            </a:r>
            <a:r>
              <a:rPr dirty="0" u="none" sz="2800" spc="-55">
                <a:solidFill>
                  <a:srgbClr val="B8E6CA"/>
                </a:solidFill>
              </a:rPr>
              <a:t>in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95">
                <a:solidFill>
                  <a:srgbClr val="B8E6CA"/>
                </a:solidFill>
              </a:rPr>
              <a:t>Computer</a:t>
            </a:r>
            <a:r>
              <a:rPr dirty="0" u="none" sz="2800" spc="-459">
                <a:solidFill>
                  <a:srgbClr val="B8E6CA"/>
                </a:solidFill>
              </a:rPr>
              <a:t> </a:t>
            </a:r>
            <a:r>
              <a:rPr dirty="0" u="none" sz="2800" spc="20">
                <a:solidFill>
                  <a:srgbClr val="B8E6CA"/>
                </a:solidFill>
              </a:rPr>
              <a:t>Vision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3324"/>
            <a:ext cx="7738109" cy="10375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25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5">
                <a:latin typeface="Calibri"/>
                <a:cs typeface="Calibri"/>
              </a:rPr>
              <a:t>Image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2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raw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pixels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image,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𝑦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7535" y="2695955"/>
            <a:ext cx="4634484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Traditional</a:t>
            </a:r>
            <a:r>
              <a:rPr dirty="0" u="none" sz="2800" spc="-125">
                <a:solidFill>
                  <a:srgbClr val="B8E6CA"/>
                </a:solidFill>
              </a:rPr>
              <a:t> </a:t>
            </a:r>
            <a:r>
              <a:rPr dirty="0" u="none" sz="2800" spc="85">
                <a:solidFill>
                  <a:srgbClr val="B8E6CA"/>
                </a:solidFill>
              </a:rPr>
              <a:t>Programming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0882" y="2748166"/>
            <a:ext cx="6430279" cy="13132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45">
                <a:solidFill>
                  <a:srgbClr val="B8E6CA"/>
                </a:solidFill>
              </a:rPr>
              <a:t> </a:t>
            </a:r>
            <a:r>
              <a:rPr dirty="0" u="none" sz="2800" spc="-55">
                <a:solidFill>
                  <a:srgbClr val="B8E6CA"/>
                </a:solidFill>
              </a:rPr>
              <a:t>in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95">
                <a:solidFill>
                  <a:srgbClr val="B8E6CA"/>
                </a:solidFill>
              </a:rPr>
              <a:t>Computer</a:t>
            </a:r>
            <a:r>
              <a:rPr dirty="0" u="none" sz="2800" spc="-459">
                <a:solidFill>
                  <a:srgbClr val="B8E6CA"/>
                </a:solidFill>
              </a:rPr>
              <a:t> </a:t>
            </a:r>
            <a:r>
              <a:rPr dirty="0" u="none" sz="2800" spc="20">
                <a:solidFill>
                  <a:srgbClr val="B8E6CA"/>
                </a:solidFill>
              </a:rPr>
              <a:t>Vision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3324"/>
            <a:ext cx="8310245" cy="10375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25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Object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Localization</a:t>
            </a:r>
            <a:r>
              <a:rPr dirty="0" sz="2800" spc="-5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Detection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2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raw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pixels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image,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𝑦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bounding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boxes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1716" y="2557272"/>
            <a:ext cx="5649389" cy="40396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marL="891540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Supervised</a:t>
            </a:r>
            <a:r>
              <a:rPr dirty="0" u="none" sz="2800" spc="-35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-55">
                <a:solidFill>
                  <a:srgbClr val="B8E6CA"/>
                </a:solidFill>
              </a:rPr>
              <a:t>in </a:t>
            </a:r>
            <a:r>
              <a:rPr dirty="0" u="none" sz="2800" spc="65">
                <a:solidFill>
                  <a:srgbClr val="B8E6CA"/>
                </a:solidFill>
              </a:rPr>
              <a:t>Natural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15">
                <a:solidFill>
                  <a:srgbClr val="B8E6CA"/>
                </a:solidFill>
              </a:rPr>
              <a:t>Language</a:t>
            </a:r>
            <a:r>
              <a:rPr dirty="0" u="none" sz="2800" spc="-25">
                <a:solidFill>
                  <a:srgbClr val="B8E6CA"/>
                </a:solidFill>
              </a:rPr>
              <a:t> </a:t>
            </a:r>
            <a:r>
              <a:rPr dirty="0" u="none" sz="2800" spc="5">
                <a:solidFill>
                  <a:srgbClr val="B8E6CA"/>
                </a:solidFill>
              </a:rPr>
              <a:t>Processing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779" y="2255520"/>
            <a:ext cx="8854440" cy="25515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marL="891540">
              <a:lnSpc>
                <a:spcPct val="100000"/>
              </a:lnSpc>
              <a:spcBef>
                <a:spcPts val="1325"/>
              </a:spcBef>
            </a:pPr>
            <a:r>
              <a:rPr dirty="0" u="none" sz="2800" spc="5">
                <a:solidFill>
                  <a:srgbClr val="B8E6CA"/>
                </a:solidFill>
              </a:rPr>
              <a:t>Supervised</a:t>
            </a:r>
            <a:r>
              <a:rPr dirty="0" u="none" sz="2800" spc="-35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-55">
                <a:solidFill>
                  <a:srgbClr val="B8E6CA"/>
                </a:solidFill>
              </a:rPr>
              <a:t>in </a:t>
            </a:r>
            <a:r>
              <a:rPr dirty="0" u="none" sz="2800" spc="65">
                <a:solidFill>
                  <a:srgbClr val="B8E6CA"/>
                </a:solidFill>
              </a:rPr>
              <a:t>Natural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15">
                <a:solidFill>
                  <a:srgbClr val="B8E6CA"/>
                </a:solidFill>
              </a:rPr>
              <a:t>Language</a:t>
            </a:r>
            <a:r>
              <a:rPr dirty="0" u="none" sz="2800" spc="-25">
                <a:solidFill>
                  <a:srgbClr val="B8E6CA"/>
                </a:solidFill>
              </a:rPr>
              <a:t> </a:t>
            </a:r>
            <a:r>
              <a:rPr dirty="0" u="none" sz="2800" spc="5">
                <a:solidFill>
                  <a:srgbClr val="B8E6CA"/>
                </a:solidFill>
              </a:rPr>
              <a:t>Processing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0203" y="2007717"/>
            <a:ext cx="5910780" cy="3673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325"/>
              </a:spcBef>
            </a:pPr>
            <a:r>
              <a:rPr dirty="0" u="none" sz="2800" spc="45">
                <a:solidFill>
                  <a:srgbClr val="B8E6CA"/>
                </a:solidFill>
              </a:rPr>
              <a:t>Question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83181"/>
            <a:ext cx="10532110" cy="324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95"/>
              </a:spcBef>
              <a:buFont typeface="MS Gothic"/>
              <a:buChar char="◉"/>
              <a:tabLst>
                <a:tab pos="435609" algn="l"/>
                <a:tab pos="1155700" algn="l"/>
                <a:tab pos="1821814" algn="l"/>
                <a:tab pos="3141980" algn="l"/>
                <a:tab pos="3512185" algn="l"/>
                <a:tab pos="5092700" algn="l"/>
                <a:tab pos="5836285" algn="l"/>
                <a:tab pos="6566534" algn="l"/>
                <a:tab pos="7490459" algn="l"/>
                <a:tab pos="7993380" algn="l"/>
                <a:tab pos="9343390" algn="l"/>
              </a:tabLst>
            </a:pPr>
            <a:r>
              <a:rPr dirty="0" sz="2800" spc="-204">
                <a:latin typeface="Calibri"/>
                <a:cs typeface="Calibri"/>
              </a:rPr>
              <a:t>Y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ru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10">
                <a:latin typeface="Calibri"/>
                <a:cs typeface="Calibri"/>
              </a:rPr>
              <a:t>nin</a:t>
            </a:r>
            <a:r>
              <a:rPr dirty="0" sz="2800" spc="-5">
                <a:latin typeface="Calibri"/>
                <a:cs typeface="Calibri"/>
              </a:rPr>
              <a:t>g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10">
                <a:latin typeface="Calibri"/>
                <a:cs typeface="Calibri"/>
              </a:rPr>
              <a:t>omp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n</a:t>
            </a:r>
            <a:r>
              <a:rPr dirty="0" sz="2800" spc="-204">
                <a:latin typeface="Calibri"/>
                <a:cs typeface="Calibri"/>
              </a:rPr>
              <a:t>y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y</a:t>
            </a:r>
            <a:r>
              <a:rPr dirty="0" sz="2800" spc="5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40">
                <a:latin typeface="Calibri"/>
                <a:cs typeface="Calibri"/>
              </a:rPr>
              <a:t>w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25">
                <a:latin typeface="Calibri"/>
                <a:cs typeface="Calibri"/>
              </a:rPr>
              <a:t>e</a:t>
            </a:r>
            <a:r>
              <a:rPr dirty="0" sz="2800" spc="-35">
                <a:latin typeface="Calibri"/>
                <a:cs typeface="Calibri"/>
              </a:rPr>
              <a:t>v</a:t>
            </a:r>
            <a:r>
              <a:rPr dirty="0" sz="2800" spc="-5">
                <a:latin typeface="Calibri"/>
                <a:cs typeface="Calibri"/>
              </a:rPr>
              <a:t>elop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learn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ng  </a:t>
            </a:r>
            <a:r>
              <a:rPr dirty="0" sz="2800" spc="-10">
                <a:latin typeface="Calibri"/>
                <a:cs typeface="Calibri"/>
              </a:rPr>
              <a:t>algorithm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address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15"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  <a:p>
            <a:pPr lvl="1" marL="892175" marR="6350" indent="-422275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70">
                <a:latin typeface="Calibri"/>
                <a:cs typeface="Calibri"/>
              </a:rPr>
              <a:t>You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have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large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inventory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identical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items.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 spc="-70">
                <a:latin typeface="Calibri"/>
                <a:cs typeface="Calibri"/>
              </a:rPr>
              <a:t>You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want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predict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how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these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items</a:t>
            </a:r>
            <a:r>
              <a:rPr dirty="0" sz="2800" spc="-5">
                <a:latin typeface="Calibri"/>
                <a:cs typeface="Calibri"/>
              </a:rPr>
              <a:t> will </a:t>
            </a:r>
            <a:r>
              <a:rPr dirty="0" sz="2800" spc="-10">
                <a:latin typeface="Calibri"/>
                <a:cs typeface="Calibri"/>
              </a:rPr>
              <a:t>sell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over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next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months.</a:t>
            </a:r>
            <a:endParaRPr sz="2800">
              <a:latin typeface="Calibri"/>
              <a:cs typeface="Calibri"/>
            </a:endParaRPr>
          </a:p>
          <a:p>
            <a:pPr lvl="1" marL="892175" marR="8890" indent="-422275">
              <a:lnSpc>
                <a:spcPct val="100000"/>
              </a:lnSpc>
              <a:spcBef>
                <a:spcPts val="605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85">
                <a:latin typeface="Calibri"/>
                <a:cs typeface="Calibri"/>
              </a:rPr>
              <a:t>You’d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like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software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examine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individual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customer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accounts,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account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decide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hacked/compromised.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you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treat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classification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regression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problems?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10528300" cy="196151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supervise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 marL="434975" marR="508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let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discover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information</a:t>
            </a:r>
            <a:r>
              <a:rPr dirty="0" sz="2800" spc="2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grouping</a:t>
            </a:r>
            <a:r>
              <a:rPr dirty="0" sz="2800" spc="3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which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might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invisible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human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eye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40">
                <a:latin typeface="Calibri"/>
                <a:cs typeface="Calibri"/>
              </a:rPr>
              <a:t>Trains</a:t>
            </a:r>
            <a:r>
              <a:rPr dirty="0" sz="2800" spc="-5">
                <a:latin typeface="Calibri"/>
                <a:cs typeface="Calibri"/>
              </a:rPr>
              <a:t> 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unlabeled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7459345" cy="35464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 b="1">
                <a:latin typeface="Calibri"/>
                <a:cs typeface="Calibri"/>
              </a:rPr>
              <a:t>Given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0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10">
                <a:latin typeface="Calibri"/>
                <a:cs typeface="Calibri"/>
              </a:rPr>
              <a:t>No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information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structure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 b="1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lvl="1" marL="972819" indent="-503555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972819" algn="l"/>
                <a:tab pos="973455" algn="l"/>
              </a:tabLst>
            </a:pP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structure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5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5" b="1">
                <a:latin typeface="Calibri"/>
                <a:cs typeface="Calibri"/>
              </a:rPr>
              <a:t>Unsupervised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Learning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10">
                <a:latin typeface="Calibri"/>
                <a:cs typeface="Calibri"/>
              </a:rPr>
              <a:t>Decides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structure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(3)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8335" y="2255520"/>
            <a:ext cx="6815327" cy="28148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(4)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6515" y="1913013"/>
            <a:ext cx="8285633" cy="36865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35477" y="5990335"/>
            <a:ext cx="61150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latin typeface="Calibri"/>
                <a:cs typeface="Calibri"/>
              </a:rPr>
              <a:t>Groups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news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stories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into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cohesive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groups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(5)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8976995" cy="2540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5">
                <a:latin typeface="Calibri"/>
                <a:cs typeface="Calibri"/>
              </a:rPr>
              <a:t>Genomics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25">
                <a:latin typeface="Calibri"/>
                <a:cs typeface="Calibri"/>
              </a:rPr>
              <a:t>Microarray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25">
                <a:latin typeface="Calibri"/>
                <a:cs typeface="Calibri"/>
              </a:rPr>
              <a:t>Have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group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individuals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 </a:t>
            </a:r>
            <a:r>
              <a:rPr dirty="0" sz="2800" spc="-10">
                <a:latin typeface="Calibri"/>
                <a:cs typeface="Calibri"/>
              </a:rPr>
              <a:t>measure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expression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gene</a:t>
            </a:r>
            <a:endParaRPr sz="2800">
              <a:latin typeface="Calibri"/>
              <a:cs typeface="Calibri"/>
            </a:endParaRPr>
          </a:p>
          <a:p>
            <a:pPr lvl="1" marL="8921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892810" algn="l"/>
              </a:tabLst>
            </a:pPr>
            <a:r>
              <a:rPr dirty="0" sz="2800" spc="-5">
                <a:latin typeface="Calibri"/>
                <a:cs typeface="Calibri"/>
              </a:rPr>
              <a:t>Run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algorithm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cluster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individuals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people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5567" y="4104130"/>
            <a:ext cx="7391770" cy="27538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(6)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9335" y="2334767"/>
            <a:ext cx="3695700" cy="2737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403" y="2255520"/>
            <a:ext cx="4709160" cy="2895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25"/>
              </a:spcBef>
            </a:pPr>
            <a:r>
              <a:rPr dirty="0" u="none" sz="2800" spc="55">
                <a:solidFill>
                  <a:srgbClr val="B8E6CA"/>
                </a:solidFill>
              </a:rPr>
              <a:t>Ex</a:t>
            </a:r>
            <a:r>
              <a:rPr dirty="0" u="none" sz="2800" spc="60">
                <a:solidFill>
                  <a:srgbClr val="B8E6CA"/>
                </a:solidFill>
              </a:rPr>
              <a:t>a</a:t>
            </a:r>
            <a:r>
              <a:rPr dirty="0" u="none" sz="2800" spc="30">
                <a:solidFill>
                  <a:srgbClr val="B8E6CA"/>
                </a:solidFill>
              </a:rPr>
              <a:t>mple</a:t>
            </a:r>
            <a:r>
              <a:rPr dirty="0" u="none" sz="2800" spc="-45">
                <a:solidFill>
                  <a:srgbClr val="B8E6CA"/>
                </a:solidFill>
              </a:rPr>
              <a:t> </a:t>
            </a:r>
            <a:r>
              <a:rPr dirty="0" u="none" sz="2800" spc="-275">
                <a:solidFill>
                  <a:srgbClr val="B8E6CA"/>
                </a:solidFill>
              </a:rPr>
              <a:t>:</a:t>
            </a:r>
            <a:r>
              <a:rPr dirty="0" u="none" sz="2800" spc="15">
                <a:solidFill>
                  <a:srgbClr val="B8E6CA"/>
                </a:solidFill>
              </a:rPr>
              <a:t> </a:t>
            </a:r>
            <a:r>
              <a:rPr dirty="0" u="none" sz="2800" spc="-50">
                <a:solidFill>
                  <a:srgbClr val="B8E6CA"/>
                </a:solidFill>
              </a:rPr>
              <a:t>T</a:t>
            </a:r>
            <a:r>
              <a:rPr dirty="0" u="none" sz="2800" spc="-20">
                <a:solidFill>
                  <a:srgbClr val="B8E6CA"/>
                </a:solidFill>
              </a:rPr>
              <a:t>raditiona</a:t>
            </a:r>
            <a:r>
              <a:rPr dirty="0" u="none" sz="2800" spc="-10">
                <a:solidFill>
                  <a:srgbClr val="B8E6CA"/>
                </a:solidFill>
              </a:rPr>
              <a:t>l</a:t>
            </a:r>
            <a:r>
              <a:rPr dirty="0" u="none" sz="2800" spc="-30">
                <a:solidFill>
                  <a:srgbClr val="B8E6CA"/>
                </a:solidFill>
              </a:rPr>
              <a:t> </a:t>
            </a:r>
            <a:r>
              <a:rPr dirty="0" u="none" sz="2800" spc="140">
                <a:solidFill>
                  <a:srgbClr val="B8E6CA"/>
                </a:solidFill>
              </a:rPr>
              <a:t>P</a:t>
            </a:r>
            <a:r>
              <a:rPr dirty="0" u="none" sz="2800" spc="25">
                <a:solidFill>
                  <a:srgbClr val="B8E6CA"/>
                </a:solidFill>
              </a:rPr>
              <a:t>r</a:t>
            </a:r>
            <a:r>
              <a:rPr dirty="0" u="none" sz="2800" spc="20">
                <a:solidFill>
                  <a:srgbClr val="B8E6CA"/>
                </a:solidFill>
              </a:rPr>
              <a:t>o</a:t>
            </a:r>
            <a:r>
              <a:rPr dirty="0" u="none" sz="2800" spc="125">
                <a:solidFill>
                  <a:srgbClr val="B8E6CA"/>
                </a:solidFill>
              </a:rPr>
              <a:t>gram</a:t>
            </a:r>
            <a:r>
              <a:rPr dirty="0" u="none" sz="2800" spc="175">
                <a:solidFill>
                  <a:srgbClr val="B8E6CA"/>
                </a:solidFill>
              </a:rPr>
              <a:t>m</a:t>
            </a:r>
            <a:r>
              <a:rPr dirty="0" u="none" sz="2800">
                <a:solidFill>
                  <a:srgbClr val="B8E6CA"/>
                </a:solidFill>
              </a:rPr>
              <a:t>ing</a:t>
            </a:r>
            <a:r>
              <a:rPr dirty="0" u="none" sz="2800" spc="-25">
                <a:solidFill>
                  <a:srgbClr val="B8E6CA"/>
                </a:solidFill>
              </a:rPr>
              <a:t> </a:t>
            </a:r>
            <a:r>
              <a:rPr dirty="0" u="none" sz="2800" spc="105">
                <a:solidFill>
                  <a:srgbClr val="B8E6CA"/>
                </a:solidFill>
              </a:rPr>
              <a:t>P</a:t>
            </a:r>
            <a:r>
              <a:rPr dirty="0" u="none" sz="2800" spc="50">
                <a:solidFill>
                  <a:srgbClr val="B8E6CA"/>
                </a:solidFill>
              </a:rPr>
              <a:t>aradigm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418" y="2438768"/>
            <a:ext cx="1770775" cy="2322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3820" y="2562791"/>
            <a:ext cx="1382210" cy="24353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6402" y="2584704"/>
            <a:ext cx="1448373" cy="24989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39820" y="2694052"/>
            <a:ext cx="857975" cy="17713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(7)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7672705" cy="103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Most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popular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unsupervised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technique.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Grouping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somehow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similar.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2821" y="2815653"/>
            <a:ext cx="4275459" cy="366558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5">
                <a:solidFill>
                  <a:srgbClr val="B8E6CA"/>
                </a:solidFill>
              </a:rPr>
              <a:t>Unsupervised</a:t>
            </a:r>
            <a:r>
              <a:rPr dirty="0" u="none" sz="2800" spc="-4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-5">
                <a:solidFill>
                  <a:srgbClr val="B8E6CA"/>
                </a:solidFill>
              </a:rPr>
              <a:t>(7)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50850" marR="5715" indent="-422909">
              <a:lnSpc>
                <a:spcPct val="100000"/>
              </a:lnSpc>
              <a:spcBef>
                <a:spcPts val="95"/>
              </a:spcBef>
              <a:buFont typeface="MS Gothic"/>
              <a:buChar char="◉"/>
              <a:tabLst>
                <a:tab pos="451484" algn="l"/>
                <a:tab pos="1011555" algn="l"/>
                <a:tab pos="1710689" algn="l"/>
                <a:tab pos="3255010" algn="l"/>
                <a:tab pos="4921250" algn="l"/>
                <a:tab pos="5998845" algn="l"/>
                <a:tab pos="7111365" algn="l"/>
                <a:tab pos="7860030" algn="l"/>
                <a:tab pos="9196070" algn="l"/>
                <a:tab pos="10176510" algn="l"/>
              </a:tabLst>
            </a:pPr>
            <a:r>
              <a:rPr dirty="0" spc="-10"/>
              <a:t>O</a:t>
            </a:r>
            <a:r>
              <a:rPr dirty="0" spc="-5"/>
              <a:t>f</a:t>
            </a:r>
            <a:r>
              <a:rPr dirty="0"/>
              <a:t>	</a:t>
            </a:r>
            <a:r>
              <a:rPr dirty="0" spc="-5"/>
              <a:t>the</a:t>
            </a:r>
            <a:r>
              <a:rPr dirty="0"/>
              <a:t>	</a:t>
            </a:r>
            <a:r>
              <a:rPr dirty="0" spc="-70"/>
              <a:t>f</a:t>
            </a:r>
            <a:r>
              <a:rPr dirty="0" spc="5"/>
              <a:t>o</a:t>
            </a:r>
            <a:r>
              <a:rPr dirty="0" spc="-5"/>
              <a:t>l</a:t>
            </a:r>
            <a:r>
              <a:rPr dirty="0" spc="-20"/>
              <a:t>l</a:t>
            </a:r>
            <a:r>
              <a:rPr dirty="0" spc="-15"/>
              <a:t>o</a:t>
            </a:r>
            <a:r>
              <a:rPr dirty="0" spc="-5"/>
              <a:t>wing</a:t>
            </a:r>
            <a:r>
              <a:rPr dirty="0"/>
              <a:t>	</a:t>
            </a:r>
            <a:r>
              <a:rPr dirty="0" spc="-45"/>
              <a:t>e</a:t>
            </a:r>
            <a:r>
              <a:rPr dirty="0" spc="-55"/>
              <a:t>x</a:t>
            </a:r>
            <a:r>
              <a:rPr dirty="0" spc="-5"/>
              <a:t>ampl</a:t>
            </a:r>
            <a:r>
              <a:rPr dirty="0" spc="-15"/>
              <a:t>e</a:t>
            </a:r>
            <a:r>
              <a:rPr dirty="0" spc="-10"/>
              <a:t>s</a:t>
            </a:r>
            <a:r>
              <a:rPr dirty="0" spc="-5"/>
              <a:t>,</a:t>
            </a:r>
            <a:r>
              <a:rPr dirty="0"/>
              <a:t>	</a:t>
            </a:r>
            <a:r>
              <a:rPr dirty="0" spc="-5"/>
              <a:t>whi</a:t>
            </a:r>
            <a:r>
              <a:rPr dirty="0"/>
              <a:t>c</a:t>
            </a:r>
            <a:r>
              <a:rPr dirty="0" spc="-5"/>
              <a:t>h</a:t>
            </a:r>
            <a:r>
              <a:rPr dirty="0"/>
              <a:t>	</a:t>
            </a:r>
            <a:r>
              <a:rPr dirty="0" spc="-25"/>
              <a:t>w</a:t>
            </a:r>
            <a:r>
              <a:rPr dirty="0" spc="-10"/>
              <a:t>oul</a:t>
            </a:r>
            <a:r>
              <a:rPr dirty="0" spc="-5"/>
              <a:t>d</a:t>
            </a:r>
            <a:r>
              <a:rPr dirty="0"/>
              <a:t>	</a:t>
            </a:r>
            <a:r>
              <a:rPr dirty="0" spc="-50"/>
              <a:t>y</a:t>
            </a:r>
            <a:r>
              <a:rPr dirty="0" spc="-10"/>
              <a:t>o</a:t>
            </a:r>
            <a:r>
              <a:rPr dirty="0" spc="-5"/>
              <a:t>u</a:t>
            </a:r>
            <a:r>
              <a:rPr dirty="0"/>
              <a:t>	</a:t>
            </a:r>
            <a:r>
              <a:rPr dirty="0" spc="-5"/>
              <a:t>add</a:t>
            </a:r>
            <a:r>
              <a:rPr dirty="0" spc="-50"/>
              <a:t>r</a:t>
            </a:r>
            <a:r>
              <a:rPr dirty="0"/>
              <a:t>e</a:t>
            </a:r>
            <a:r>
              <a:rPr dirty="0" spc="-10"/>
              <a:t>s</a:t>
            </a:r>
            <a:r>
              <a:rPr dirty="0" spc="-5"/>
              <a:t>s</a:t>
            </a:r>
            <a:r>
              <a:rPr dirty="0"/>
              <a:t>	</a:t>
            </a:r>
            <a:r>
              <a:rPr dirty="0" spc="-10"/>
              <a:t>us</a:t>
            </a:r>
            <a:r>
              <a:rPr dirty="0"/>
              <a:t>i</a:t>
            </a:r>
            <a:r>
              <a:rPr dirty="0" spc="-10"/>
              <a:t>n</a:t>
            </a:r>
            <a:r>
              <a:rPr dirty="0" spc="-5"/>
              <a:t>g</a:t>
            </a:r>
            <a:r>
              <a:rPr dirty="0"/>
              <a:t>	</a:t>
            </a:r>
            <a:r>
              <a:rPr dirty="0" spc="-5"/>
              <a:t>an  </a:t>
            </a:r>
            <a:r>
              <a:rPr dirty="0" spc="-10"/>
              <a:t>unsupervised</a:t>
            </a:r>
            <a:r>
              <a:rPr dirty="0" spc="70"/>
              <a:t> </a:t>
            </a:r>
            <a:r>
              <a:rPr dirty="0" spc="-5"/>
              <a:t>learning</a:t>
            </a:r>
            <a:r>
              <a:rPr dirty="0" spc="-15"/>
              <a:t> </a:t>
            </a:r>
            <a:r>
              <a:rPr dirty="0" spc="-10"/>
              <a:t>algorithm?</a:t>
            </a:r>
          </a:p>
          <a:p>
            <a:pPr marL="45085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51484" algn="l"/>
              </a:tabLst>
            </a:pPr>
            <a:r>
              <a:rPr dirty="0" spc="-10"/>
              <a:t>Given</a:t>
            </a:r>
            <a:r>
              <a:rPr dirty="0" spc="5"/>
              <a:t> </a:t>
            </a:r>
            <a:r>
              <a:rPr dirty="0" spc="-5"/>
              <a:t>email</a:t>
            </a:r>
            <a:r>
              <a:rPr dirty="0" spc="-10"/>
              <a:t> </a:t>
            </a:r>
            <a:r>
              <a:rPr dirty="0" spc="-5"/>
              <a:t>as</a:t>
            </a:r>
            <a:r>
              <a:rPr dirty="0" spc="5"/>
              <a:t> </a:t>
            </a:r>
            <a:r>
              <a:rPr dirty="0" spc="-10"/>
              <a:t>spam/not-spam,</a:t>
            </a:r>
            <a:r>
              <a:rPr dirty="0" spc="65"/>
              <a:t> </a:t>
            </a:r>
            <a:r>
              <a:rPr dirty="0" spc="-5"/>
              <a:t>learn a</a:t>
            </a:r>
            <a:r>
              <a:rPr dirty="0" spc="10"/>
              <a:t> </a:t>
            </a:r>
            <a:r>
              <a:rPr dirty="0" spc="-5"/>
              <a:t>spam</a:t>
            </a:r>
            <a:r>
              <a:rPr dirty="0" spc="5"/>
              <a:t> </a:t>
            </a:r>
            <a:r>
              <a:rPr dirty="0" spc="-50"/>
              <a:t>filter.</a:t>
            </a:r>
          </a:p>
          <a:p>
            <a:pPr marL="450850" marR="5080" indent="-422909">
              <a:lnSpc>
                <a:spcPct val="100000"/>
              </a:lnSpc>
              <a:spcBef>
                <a:spcPts val="605"/>
              </a:spcBef>
              <a:buFont typeface="MS Gothic"/>
              <a:buChar char="◉"/>
              <a:tabLst>
                <a:tab pos="451484" algn="l"/>
              </a:tabLst>
            </a:pPr>
            <a:r>
              <a:rPr dirty="0" spc="-10"/>
              <a:t>Given</a:t>
            </a:r>
            <a:r>
              <a:rPr dirty="0" spc="140"/>
              <a:t> </a:t>
            </a:r>
            <a:r>
              <a:rPr dirty="0" spc="-5"/>
              <a:t>a</a:t>
            </a:r>
            <a:r>
              <a:rPr dirty="0" spc="150"/>
              <a:t> </a:t>
            </a:r>
            <a:r>
              <a:rPr dirty="0" spc="-15"/>
              <a:t>set</a:t>
            </a:r>
            <a:r>
              <a:rPr dirty="0" spc="145"/>
              <a:t> </a:t>
            </a:r>
            <a:r>
              <a:rPr dirty="0" spc="-5"/>
              <a:t>of</a:t>
            </a:r>
            <a:r>
              <a:rPr dirty="0" spc="145"/>
              <a:t> </a:t>
            </a:r>
            <a:r>
              <a:rPr dirty="0" spc="-15"/>
              <a:t>new</a:t>
            </a:r>
            <a:r>
              <a:rPr dirty="0" spc="160"/>
              <a:t> </a:t>
            </a:r>
            <a:r>
              <a:rPr dirty="0" spc="-5"/>
              <a:t>articles</a:t>
            </a:r>
            <a:r>
              <a:rPr dirty="0" spc="145"/>
              <a:t> </a:t>
            </a:r>
            <a:r>
              <a:rPr dirty="0" spc="-20"/>
              <a:t>found</a:t>
            </a:r>
            <a:r>
              <a:rPr dirty="0" spc="150"/>
              <a:t> </a:t>
            </a:r>
            <a:r>
              <a:rPr dirty="0" spc="-5"/>
              <a:t>on</a:t>
            </a:r>
            <a:r>
              <a:rPr dirty="0" spc="140"/>
              <a:t> </a:t>
            </a:r>
            <a:r>
              <a:rPr dirty="0" spc="-5"/>
              <a:t>the</a:t>
            </a:r>
            <a:r>
              <a:rPr dirty="0" spc="160"/>
              <a:t> </a:t>
            </a:r>
            <a:r>
              <a:rPr dirty="0" spc="-10"/>
              <a:t>web,</a:t>
            </a:r>
            <a:r>
              <a:rPr dirty="0" spc="140"/>
              <a:t> </a:t>
            </a:r>
            <a:r>
              <a:rPr dirty="0" spc="-15"/>
              <a:t>group</a:t>
            </a:r>
            <a:r>
              <a:rPr dirty="0" spc="140"/>
              <a:t> </a:t>
            </a:r>
            <a:r>
              <a:rPr dirty="0" spc="-5"/>
              <a:t>them</a:t>
            </a:r>
            <a:r>
              <a:rPr dirty="0" spc="145"/>
              <a:t> </a:t>
            </a:r>
            <a:r>
              <a:rPr dirty="0" spc="-15"/>
              <a:t>into</a:t>
            </a:r>
            <a:r>
              <a:rPr dirty="0" spc="155"/>
              <a:t> </a:t>
            </a:r>
            <a:r>
              <a:rPr dirty="0" spc="-10"/>
              <a:t>set</a:t>
            </a:r>
            <a:r>
              <a:rPr dirty="0" spc="145"/>
              <a:t> </a:t>
            </a:r>
            <a:r>
              <a:rPr dirty="0" spc="-5"/>
              <a:t>of </a:t>
            </a:r>
            <a:r>
              <a:rPr dirty="0" spc="-620"/>
              <a:t> </a:t>
            </a:r>
            <a:r>
              <a:rPr dirty="0" spc="-5"/>
              <a:t>articles</a:t>
            </a:r>
            <a:r>
              <a:rPr dirty="0"/>
              <a:t> </a:t>
            </a:r>
            <a:r>
              <a:rPr dirty="0" spc="-5"/>
              <a:t>about</a:t>
            </a:r>
            <a:r>
              <a:rPr dirty="0" spc="2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10"/>
              <a:t>same</a:t>
            </a:r>
            <a:r>
              <a:rPr dirty="0" spc="5"/>
              <a:t> </a:t>
            </a:r>
            <a:r>
              <a:rPr dirty="0" spc="-45"/>
              <a:t>story.</a:t>
            </a:r>
          </a:p>
          <a:p>
            <a:pPr marL="450850" marR="508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51484" algn="l"/>
                <a:tab pos="1427480" algn="l"/>
                <a:tab pos="1750695" algn="l"/>
                <a:tab pos="3215640" algn="l"/>
                <a:tab pos="3663315" algn="l"/>
                <a:tab pos="5177155" algn="l"/>
                <a:tab pos="6056630" algn="l"/>
                <a:tab pos="8159750" algn="l"/>
                <a:tab pos="9512300" algn="l"/>
              </a:tabLst>
            </a:pPr>
            <a:r>
              <a:rPr dirty="0" spc="-5"/>
              <a:t>Gi</a:t>
            </a:r>
            <a:r>
              <a:rPr dirty="0" spc="-45"/>
              <a:t>v</a:t>
            </a:r>
            <a:r>
              <a:rPr dirty="0" spc="-5"/>
              <a:t>en</a:t>
            </a:r>
            <a:r>
              <a:rPr dirty="0"/>
              <a:t>	</a:t>
            </a:r>
            <a:r>
              <a:rPr dirty="0" spc="-5"/>
              <a:t>a</a:t>
            </a:r>
            <a:r>
              <a:rPr dirty="0"/>
              <a:t>	</a:t>
            </a:r>
            <a:r>
              <a:rPr dirty="0" spc="-10"/>
              <a:t>d</a:t>
            </a:r>
            <a:r>
              <a:rPr dirty="0" spc="-20"/>
              <a:t>a</a:t>
            </a:r>
            <a:r>
              <a:rPr dirty="0" spc="-45"/>
              <a:t>t</a:t>
            </a:r>
            <a:r>
              <a:rPr dirty="0" spc="-5"/>
              <a:t>abase</a:t>
            </a:r>
            <a:r>
              <a:rPr dirty="0"/>
              <a:t>	</a:t>
            </a:r>
            <a:r>
              <a:rPr dirty="0" spc="-5"/>
              <a:t>of</a:t>
            </a:r>
            <a:r>
              <a:rPr dirty="0"/>
              <a:t>	</a:t>
            </a:r>
            <a:r>
              <a:rPr dirty="0" spc="-5"/>
              <a:t>c</a:t>
            </a:r>
            <a:r>
              <a:rPr dirty="0" spc="5"/>
              <a:t>u</a:t>
            </a:r>
            <a:r>
              <a:rPr dirty="0" spc="-45"/>
              <a:t>s</a:t>
            </a:r>
            <a:r>
              <a:rPr dirty="0" spc="-35"/>
              <a:t>t</a:t>
            </a:r>
            <a:r>
              <a:rPr dirty="0" spc="-10"/>
              <a:t>om</a:t>
            </a:r>
            <a:r>
              <a:rPr dirty="0"/>
              <a:t>e</a:t>
            </a:r>
            <a:r>
              <a:rPr dirty="0" spc="-5"/>
              <a:t>r</a:t>
            </a:r>
            <a:r>
              <a:rPr dirty="0"/>
              <a:t>	</a:t>
            </a:r>
            <a:r>
              <a:rPr dirty="0" spc="-10"/>
              <a:t>d</a:t>
            </a:r>
            <a:r>
              <a:rPr dirty="0" spc="-30"/>
              <a:t>a</a:t>
            </a:r>
            <a:r>
              <a:rPr dirty="0" spc="-45"/>
              <a:t>t</a:t>
            </a:r>
            <a:r>
              <a:rPr dirty="0" spc="-5"/>
              <a:t>a,</a:t>
            </a:r>
            <a:r>
              <a:rPr dirty="0"/>
              <a:t>	</a:t>
            </a:r>
            <a:r>
              <a:rPr dirty="0" spc="-5"/>
              <a:t>a</a:t>
            </a:r>
            <a:r>
              <a:rPr dirty="0" spc="5"/>
              <a:t>u</a:t>
            </a:r>
            <a:r>
              <a:rPr dirty="0" spc="-35"/>
              <a:t>t</a:t>
            </a:r>
            <a:r>
              <a:rPr dirty="0" spc="-10"/>
              <a:t>om</a:t>
            </a:r>
            <a:r>
              <a:rPr dirty="0" spc="-30"/>
              <a:t>a</a:t>
            </a:r>
            <a:r>
              <a:rPr dirty="0" spc="-5"/>
              <a:t>ti</a:t>
            </a:r>
            <a:r>
              <a:rPr dirty="0" spc="-35"/>
              <a:t>c</a:t>
            </a:r>
            <a:r>
              <a:rPr dirty="0" spc="-5"/>
              <a:t>al</a:t>
            </a:r>
            <a:r>
              <a:rPr dirty="0" spc="-30"/>
              <a:t>l</a:t>
            </a:r>
            <a:r>
              <a:rPr dirty="0" spc="-5"/>
              <a:t>y</a:t>
            </a:r>
            <a:r>
              <a:rPr dirty="0"/>
              <a:t>	</a:t>
            </a:r>
            <a:r>
              <a:rPr dirty="0" spc="-10"/>
              <a:t>dis</a:t>
            </a:r>
            <a:r>
              <a:rPr dirty="0" spc="-30"/>
              <a:t>c</a:t>
            </a:r>
            <a:r>
              <a:rPr dirty="0" spc="-15"/>
              <a:t>o</a:t>
            </a:r>
            <a:r>
              <a:rPr dirty="0" spc="-35"/>
              <a:t>v</a:t>
            </a:r>
            <a:r>
              <a:rPr dirty="0" spc="-5"/>
              <a:t>er</a:t>
            </a:r>
            <a:r>
              <a:rPr dirty="0"/>
              <a:t>	</a:t>
            </a:r>
            <a:r>
              <a:rPr dirty="0" spc="-5"/>
              <a:t>mar</a:t>
            </a:r>
            <a:r>
              <a:rPr dirty="0" spc="-90"/>
              <a:t>k</a:t>
            </a:r>
            <a:r>
              <a:rPr dirty="0" spc="-15"/>
              <a:t>e</a:t>
            </a:r>
            <a:r>
              <a:rPr dirty="0" spc="-5"/>
              <a:t>t  </a:t>
            </a:r>
            <a:r>
              <a:rPr dirty="0" spc="-10"/>
              <a:t>segments</a:t>
            </a:r>
            <a:r>
              <a:rPr dirty="0" spc="15"/>
              <a:t> </a:t>
            </a:r>
            <a:r>
              <a:rPr dirty="0" spc="-5"/>
              <a:t>and</a:t>
            </a:r>
            <a:r>
              <a:rPr dirty="0" spc="20"/>
              <a:t> </a:t>
            </a:r>
            <a:r>
              <a:rPr dirty="0" spc="-15"/>
              <a:t>group</a:t>
            </a:r>
            <a:r>
              <a:rPr dirty="0" spc="15"/>
              <a:t> </a:t>
            </a:r>
            <a:r>
              <a:rPr dirty="0" spc="-20"/>
              <a:t>customers</a:t>
            </a:r>
            <a:r>
              <a:rPr dirty="0" spc="30"/>
              <a:t> </a:t>
            </a:r>
            <a:r>
              <a:rPr dirty="0" spc="-20"/>
              <a:t>into</a:t>
            </a:r>
            <a:r>
              <a:rPr dirty="0" spc="15"/>
              <a:t> </a:t>
            </a:r>
            <a:r>
              <a:rPr dirty="0" spc="-25"/>
              <a:t>different</a:t>
            </a:r>
            <a:r>
              <a:rPr dirty="0" spc="10"/>
              <a:t> </a:t>
            </a:r>
            <a:r>
              <a:rPr dirty="0" spc="-20"/>
              <a:t>market</a:t>
            </a:r>
            <a:r>
              <a:rPr dirty="0" spc="-5"/>
              <a:t> </a:t>
            </a:r>
            <a:r>
              <a:rPr dirty="0" spc="-10"/>
              <a:t>segments.</a:t>
            </a:r>
          </a:p>
          <a:p>
            <a:pPr marL="450850" marR="635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51484" algn="l"/>
                <a:tab pos="1700530" algn="l"/>
                <a:tab pos="2468245" algn="l"/>
                <a:tab pos="4750435" algn="l"/>
                <a:tab pos="6361430" algn="l"/>
                <a:tab pos="6798945" algn="l"/>
                <a:tab pos="8863965" algn="l"/>
                <a:tab pos="10222230" algn="l"/>
              </a:tabLst>
            </a:pPr>
            <a:r>
              <a:rPr dirty="0" spc="-5"/>
              <a:t>G</a:t>
            </a:r>
            <a:r>
              <a:rPr dirty="0" spc="-15"/>
              <a:t>i</a:t>
            </a:r>
            <a:r>
              <a:rPr dirty="0" spc="-35"/>
              <a:t>v</a:t>
            </a:r>
            <a:r>
              <a:rPr dirty="0" spc="-5"/>
              <a:t>en</a:t>
            </a:r>
            <a:r>
              <a:rPr dirty="0"/>
              <a:t> 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/>
              <a:t>	</a:t>
            </a:r>
            <a:r>
              <a:rPr dirty="0" spc="-10"/>
              <a:t>d</a:t>
            </a:r>
            <a:r>
              <a:rPr dirty="0" spc="-25"/>
              <a:t>a</a:t>
            </a:r>
            <a:r>
              <a:rPr dirty="0" spc="-45"/>
              <a:t>t</a:t>
            </a:r>
            <a:r>
              <a:rPr dirty="0" spc="-5"/>
              <a:t>a</a:t>
            </a:r>
            <a:r>
              <a:rPr dirty="0"/>
              <a:t>	</a:t>
            </a:r>
            <a:r>
              <a:rPr dirty="0" spc="-10"/>
              <a:t>s</a:t>
            </a:r>
            <a:r>
              <a:rPr dirty="0" spc="-20"/>
              <a:t>e</a:t>
            </a:r>
            <a:r>
              <a:rPr dirty="0" spc="-5"/>
              <a:t>t</a:t>
            </a:r>
            <a:r>
              <a:rPr dirty="0"/>
              <a:t> </a:t>
            </a:r>
            <a:r>
              <a:rPr dirty="0" spc="-27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275"/>
              <a:t> </a:t>
            </a:r>
            <a:r>
              <a:rPr dirty="0" spc="-10"/>
              <a:t>p</a:t>
            </a:r>
            <a:r>
              <a:rPr dirty="0" spc="-35"/>
              <a:t>a</a:t>
            </a:r>
            <a:r>
              <a:rPr dirty="0" spc="-5"/>
              <a:t>t</a:t>
            </a:r>
            <a:r>
              <a:rPr dirty="0" spc="-15"/>
              <a:t>i</a:t>
            </a:r>
            <a:r>
              <a:rPr dirty="0" spc="-5"/>
              <a:t>e</a:t>
            </a:r>
            <a:r>
              <a:rPr dirty="0" spc="-35"/>
              <a:t>n</a:t>
            </a:r>
            <a:r>
              <a:rPr dirty="0" spc="-5"/>
              <a:t>ts</a:t>
            </a:r>
            <a:r>
              <a:rPr dirty="0"/>
              <a:t>	</a:t>
            </a:r>
            <a:r>
              <a:rPr dirty="0" spc="-10"/>
              <a:t>diagnos</a:t>
            </a:r>
            <a:r>
              <a:rPr dirty="0" spc="5"/>
              <a:t>e</a:t>
            </a:r>
            <a:r>
              <a:rPr dirty="0" spc="-5"/>
              <a:t>d</a:t>
            </a:r>
            <a:r>
              <a:rPr dirty="0"/>
              <a:t>	</a:t>
            </a:r>
            <a:r>
              <a:rPr dirty="0" spc="-5"/>
              <a:t>as</a:t>
            </a:r>
            <a:r>
              <a:rPr dirty="0"/>
              <a:t>	</a:t>
            </a:r>
            <a:r>
              <a:rPr dirty="0" spc="-5"/>
              <a:t>e</a:t>
            </a:r>
            <a:r>
              <a:rPr dirty="0" spc="-15"/>
              <a:t>i</a:t>
            </a:r>
            <a:r>
              <a:rPr dirty="0" spc="-5"/>
              <a:t>ther</a:t>
            </a:r>
            <a:r>
              <a:rPr dirty="0"/>
              <a:t> </a:t>
            </a:r>
            <a:r>
              <a:rPr dirty="0" spc="-270"/>
              <a:t> </a:t>
            </a:r>
            <a:r>
              <a:rPr dirty="0" spc="-10"/>
              <a:t>h</a:t>
            </a:r>
            <a:r>
              <a:rPr dirty="0" spc="-60"/>
              <a:t>a</a:t>
            </a:r>
            <a:r>
              <a:rPr dirty="0" spc="-5"/>
              <a:t>ving</a:t>
            </a:r>
            <a:r>
              <a:rPr dirty="0"/>
              <a:t>	</a:t>
            </a:r>
            <a:r>
              <a:rPr dirty="0" spc="-10"/>
              <a:t>d</a:t>
            </a:r>
            <a:r>
              <a:rPr dirty="0" spc="-25"/>
              <a:t>i</a:t>
            </a:r>
            <a:r>
              <a:rPr dirty="0" spc="-5"/>
              <a:t>ab</a:t>
            </a:r>
            <a:r>
              <a:rPr dirty="0" spc="-20"/>
              <a:t>e</a:t>
            </a:r>
            <a:r>
              <a:rPr dirty="0" spc="-35"/>
              <a:t>t</a:t>
            </a:r>
            <a:r>
              <a:rPr dirty="0" spc="-5"/>
              <a:t>es</a:t>
            </a:r>
            <a:r>
              <a:rPr dirty="0"/>
              <a:t>	</a:t>
            </a:r>
            <a:r>
              <a:rPr dirty="0" spc="-5"/>
              <a:t>or  </a:t>
            </a:r>
            <a:r>
              <a:rPr dirty="0" spc="-10"/>
              <a:t>not,</a:t>
            </a:r>
            <a:r>
              <a:rPr dirty="0" spc="10"/>
              <a:t> </a:t>
            </a:r>
            <a:r>
              <a:rPr dirty="0" spc="-5"/>
              <a:t>learn</a:t>
            </a:r>
            <a:r>
              <a:rPr dirty="0"/>
              <a:t> </a:t>
            </a:r>
            <a:r>
              <a:rPr dirty="0" spc="-15"/>
              <a:t>to</a:t>
            </a:r>
            <a:r>
              <a:rPr dirty="0" spc="5"/>
              <a:t> </a:t>
            </a:r>
            <a:r>
              <a:rPr dirty="0" spc="-5"/>
              <a:t>classify</a:t>
            </a:r>
            <a:r>
              <a:rPr dirty="0" spc="15"/>
              <a:t> </a:t>
            </a:r>
            <a:r>
              <a:rPr dirty="0" spc="-15"/>
              <a:t>new</a:t>
            </a:r>
            <a:r>
              <a:rPr dirty="0" spc="10"/>
              <a:t> </a:t>
            </a:r>
            <a:r>
              <a:rPr dirty="0" spc="-15"/>
              <a:t>patients</a:t>
            </a:r>
            <a:r>
              <a:rPr dirty="0" spc="30"/>
              <a:t> </a:t>
            </a:r>
            <a:r>
              <a:rPr dirty="0" spc="-5"/>
              <a:t>as</a:t>
            </a:r>
            <a:r>
              <a:rPr dirty="0"/>
              <a:t> </a:t>
            </a:r>
            <a:r>
              <a:rPr dirty="0" spc="-15"/>
              <a:t>having</a:t>
            </a:r>
            <a:r>
              <a:rPr dirty="0" spc="25"/>
              <a:t> </a:t>
            </a:r>
            <a:r>
              <a:rPr dirty="0" spc="-10"/>
              <a:t>diabetes</a:t>
            </a:r>
            <a:r>
              <a:rPr dirty="0" spc="10"/>
              <a:t> </a:t>
            </a:r>
            <a:r>
              <a:rPr dirty="0" spc="-5"/>
              <a:t>or</a:t>
            </a:r>
            <a:r>
              <a:rPr dirty="0" spc="10"/>
              <a:t> </a:t>
            </a:r>
            <a:r>
              <a:rPr dirty="0" spc="-10"/>
              <a:t>not.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25"/>
              </a:spcBef>
            </a:pPr>
            <a:r>
              <a:rPr dirty="0" u="none" sz="2800" spc="55">
                <a:solidFill>
                  <a:srgbClr val="B8E6CA"/>
                </a:solidFill>
              </a:rPr>
              <a:t>Assignment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06372"/>
            <a:ext cx="5208270" cy="103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reinforcement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learning?</a:t>
            </a:r>
            <a:endParaRPr sz="2800">
              <a:latin typeface="Calibri"/>
              <a:cs typeface="Calibri"/>
            </a:endParaRPr>
          </a:p>
          <a:p>
            <a:pPr marL="434975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 </a:t>
            </a:r>
            <a:r>
              <a:rPr dirty="0" sz="2800" spc="-10">
                <a:latin typeface="Calibri"/>
                <a:cs typeface="Calibri"/>
              </a:rPr>
              <a:t>typical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applications?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6841"/>
            <a:ext cx="4027804" cy="31330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Matlab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Scikit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learn.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Numpy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Matplotlib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5">
                <a:latin typeface="Calibri"/>
                <a:cs typeface="Calibri"/>
              </a:rPr>
              <a:t>Tensorflow </a:t>
            </a:r>
            <a:r>
              <a:rPr dirty="0" sz="2400" spc="-5">
                <a:latin typeface="Calibri"/>
                <a:cs typeface="Calibri"/>
              </a:rPr>
              <a:t>(deep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learning)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Anaconda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35">
                <a:solidFill>
                  <a:srgbClr val="B8E6CA"/>
                </a:solidFill>
              </a:rPr>
              <a:t>Acknowledgment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83181"/>
            <a:ext cx="1053274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Material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presented</a:t>
            </a:r>
            <a:r>
              <a:rPr dirty="0" sz="2800" spc="-10">
                <a:latin typeface="Calibri"/>
                <a:cs typeface="Calibri"/>
              </a:rPr>
              <a:t> in</a:t>
            </a:r>
            <a:r>
              <a:rPr dirty="0" sz="2800" spc="-5">
                <a:latin typeface="Calibri"/>
                <a:cs typeface="Calibri"/>
              </a:rPr>
              <a:t> these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slides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obtained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Prof.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Andrew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course </a:t>
            </a:r>
            <a:r>
              <a:rPr dirty="0" sz="2800" spc="-5">
                <a:latin typeface="Calibri"/>
                <a:cs typeface="Calibri"/>
              </a:rPr>
              <a:t>on Machine </a:t>
            </a:r>
            <a:r>
              <a:rPr dirty="0" sz="2800" spc="-10">
                <a:latin typeface="Calibri"/>
                <a:cs typeface="Calibri"/>
              </a:rPr>
              <a:t>Learning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well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other </a:t>
            </a:r>
            <a:r>
              <a:rPr dirty="0" sz="2800" spc="-5">
                <a:latin typeface="Calibri"/>
                <a:cs typeface="Calibri"/>
              </a:rPr>
              <a:t>miscellaneous online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offline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resources.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60">
                <a:solidFill>
                  <a:srgbClr val="B8E6CA"/>
                </a:solidFill>
              </a:rPr>
              <a:t>The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20">
                <a:solidFill>
                  <a:srgbClr val="B8E6CA"/>
                </a:solidFill>
              </a:rPr>
              <a:t>Machine</a:t>
            </a:r>
            <a:r>
              <a:rPr dirty="0" u="none" sz="2800" spc="-6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Learning</a:t>
            </a:r>
            <a:r>
              <a:rPr dirty="0" u="none" sz="2800" spc="-55">
                <a:solidFill>
                  <a:srgbClr val="B8E6CA"/>
                </a:solidFill>
              </a:rPr>
              <a:t> </a:t>
            </a:r>
            <a:r>
              <a:rPr dirty="0" u="none" sz="2800" spc="55">
                <a:solidFill>
                  <a:srgbClr val="B8E6CA"/>
                </a:solidFill>
              </a:rPr>
              <a:t>Paradigm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583181"/>
            <a:ext cx="10532110" cy="3165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34975" marR="8255" indent="-422909">
              <a:lnSpc>
                <a:spcPct val="100000"/>
              </a:lnSpc>
              <a:spcBef>
                <a:spcPts val="95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30">
                <a:latin typeface="Calibri"/>
                <a:cs typeface="Calibri"/>
              </a:rPr>
              <a:t>Traditional </a:t>
            </a:r>
            <a:r>
              <a:rPr dirty="0" sz="2800" spc="-15">
                <a:latin typeface="Calibri"/>
                <a:cs typeface="Calibri"/>
              </a:rPr>
              <a:t>programming requires </a:t>
            </a:r>
            <a:r>
              <a:rPr dirty="0" sz="2800" spc="-5">
                <a:latin typeface="Calibri"/>
                <a:cs typeface="Calibri"/>
              </a:rPr>
              <a:t>rules, and the rules </a:t>
            </a:r>
            <a:r>
              <a:rPr dirty="0" sz="2800" spc="-20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difficult </a:t>
            </a:r>
            <a:r>
              <a:rPr dirty="0" sz="2800" spc="-30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figure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complex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problems.</a:t>
            </a:r>
            <a:endParaRPr sz="2800">
              <a:latin typeface="Calibri"/>
              <a:cs typeface="Calibri"/>
            </a:endParaRPr>
          </a:p>
          <a:p>
            <a:pPr algn="just" marL="434975" marR="5080" indent="-422909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15">
                <a:latin typeface="Calibri"/>
                <a:cs typeface="Calibri"/>
              </a:rPr>
              <a:t>Instead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writing </a:t>
            </a:r>
            <a:r>
              <a:rPr dirty="0" sz="2800" spc="-10">
                <a:latin typeface="Calibri"/>
                <a:cs typeface="Calibri"/>
              </a:rPr>
              <a:t>explicit</a:t>
            </a:r>
            <a:r>
              <a:rPr dirty="0" sz="2800" spc="-5">
                <a:latin typeface="Calibri"/>
                <a:cs typeface="Calibri"/>
              </a:rPr>
              <a:t> rules,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provide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machine with labeled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figure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rules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itself.</a:t>
            </a:r>
            <a:endParaRPr sz="2800">
              <a:latin typeface="Calibri"/>
              <a:cs typeface="Calibri"/>
            </a:endParaRPr>
          </a:p>
          <a:p>
            <a:pPr algn="just" marL="434975" marR="5080" indent="-422909">
              <a:lnSpc>
                <a:spcPct val="100000"/>
              </a:lnSpc>
              <a:spcBef>
                <a:spcPts val="605"/>
              </a:spcBef>
              <a:buFont typeface="MS Gothic"/>
              <a:buChar char="◉"/>
              <a:tabLst>
                <a:tab pos="435609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machine learning, </a:t>
            </a:r>
            <a:r>
              <a:rPr dirty="0" sz="2800" spc="-15">
                <a:latin typeface="Calibri"/>
                <a:cs typeface="Calibri"/>
              </a:rPr>
              <a:t>we provide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5">
                <a:latin typeface="Calibri"/>
                <a:cs typeface="Calibri"/>
              </a:rPr>
              <a:t>(input </a:t>
            </a:r>
            <a:r>
              <a:rPr dirty="0" sz="2800" spc="-20">
                <a:latin typeface="Calibri"/>
                <a:cs typeface="Calibri"/>
              </a:rPr>
              <a:t>features)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answers </a:t>
            </a:r>
            <a:r>
              <a:rPr dirty="0" sz="2800" spc="-5">
                <a:latin typeface="Calibri"/>
                <a:cs typeface="Calibri"/>
              </a:rPr>
              <a:t>(labels)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the ML </a:t>
            </a:r>
            <a:r>
              <a:rPr dirty="0" sz="2800" spc="-10">
                <a:latin typeface="Calibri"/>
                <a:cs typeface="Calibri"/>
              </a:rPr>
              <a:t>algorithm finds </a:t>
            </a:r>
            <a:r>
              <a:rPr dirty="0" sz="2800" spc="-5">
                <a:latin typeface="Calibri"/>
                <a:cs typeface="Calibri"/>
              </a:rPr>
              <a:t>the rules which </a:t>
            </a:r>
            <a:r>
              <a:rPr dirty="0" sz="2800" spc="-20">
                <a:latin typeface="Calibri"/>
                <a:cs typeface="Calibri"/>
              </a:rPr>
              <a:t>relate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these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25"/>
              </a:spcBef>
            </a:pPr>
            <a:r>
              <a:rPr dirty="0" u="none" sz="2800" spc="60">
                <a:solidFill>
                  <a:srgbClr val="B8E6CA"/>
                </a:solidFill>
              </a:rPr>
              <a:t>The</a:t>
            </a:r>
            <a:r>
              <a:rPr dirty="0" u="none" sz="2800" spc="-85">
                <a:solidFill>
                  <a:srgbClr val="B8E6CA"/>
                </a:solidFill>
              </a:rPr>
              <a:t> </a:t>
            </a:r>
            <a:r>
              <a:rPr dirty="0" u="none" sz="2800" spc="280">
                <a:solidFill>
                  <a:srgbClr val="B8E6CA"/>
                </a:solidFill>
              </a:rPr>
              <a:t>ML</a:t>
            </a:r>
            <a:r>
              <a:rPr dirty="0" u="none" sz="2800" spc="-90">
                <a:solidFill>
                  <a:srgbClr val="B8E6CA"/>
                </a:solidFill>
              </a:rPr>
              <a:t> </a:t>
            </a:r>
            <a:r>
              <a:rPr dirty="0" u="none" sz="2800" spc="55">
                <a:solidFill>
                  <a:srgbClr val="B8E6CA"/>
                </a:solidFill>
              </a:rPr>
              <a:t>Paradigm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5287" y="2786502"/>
            <a:ext cx="6709777" cy="13931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45">
                <a:solidFill>
                  <a:srgbClr val="B8E6CA"/>
                </a:solidFill>
              </a:rPr>
              <a:t>Ac</a:t>
            </a:r>
            <a:r>
              <a:rPr dirty="0" u="none" sz="2800" spc="105">
                <a:solidFill>
                  <a:srgbClr val="B8E6CA"/>
                </a:solidFill>
              </a:rPr>
              <a:t>t</a:t>
            </a:r>
            <a:r>
              <a:rPr dirty="0" u="none" sz="2800" spc="-55">
                <a:solidFill>
                  <a:srgbClr val="B8E6CA"/>
                </a:solidFill>
              </a:rPr>
              <a:t>ivity</a:t>
            </a:r>
            <a:r>
              <a:rPr dirty="0" u="none" sz="2800" spc="-70">
                <a:solidFill>
                  <a:srgbClr val="B8E6CA"/>
                </a:solidFill>
              </a:rPr>
              <a:t> </a:t>
            </a:r>
            <a:r>
              <a:rPr dirty="0" u="none" sz="2800" spc="185">
                <a:solidFill>
                  <a:srgbClr val="B8E6CA"/>
                </a:solidFill>
              </a:rPr>
              <a:t>R</a:t>
            </a:r>
            <a:r>
              <a:rPr dirty="0" u="none" sz="2800" spc="-55">
                <a:solidFill>
                  <a:srgbClr val="B8E6CA"/>
                </a:solidFill>
              </a:rPr>
              <a:t>e</a:t>
            </a:r>
            <a:r>
              <a:rPr dirty="0" u="none" sz="2800" spc="-45">
                <a:solidFill>
                  <a:srgbClr val="B8E6CA"/>
                </a:solidFill>
              </a:rPr>
              <a:t>c</a:t>
            </a:r>
            <a:r>
              <a:rPr dirty="0" u="none" sz="2800" spc="20">
                <a:solidFill>
                  <a:srgbClr val="B8E6CA"/>
                </a:solidFill>
              </a:rPr>
              <a:t>o</a:t>
            </a:r>
            <a:r>
              <a:rPr dirty="0" u="none" sz="2800">
                <a:solidFill>
                  <a:srgbClr val="B8E6CA"/>
                </a:solidFill>
              </a:rPr>
              <a:t>gnition</a:t>
            </a:r>
            <a:r>
              <a:rPr dirty="0" u="none" sz="2800" spc="-35">
                <a:solidFill>
                  <a:srgbClr val="B8E6CA"/>
                </a:solidFill>
              </a:rPr>
              <a:t> </a:t>
            </a:r>
            <a:r>
              <a:rPr dirty="0" u="none" sz="2800" spc="-275">
                <a:solidFill>
                  <a:srgbClr val="B8E6CA"/>
                </a:solidFill>
              </a:rPr>
              <a:t>:</a:t>
            </a:r>
            <a:r>
              <a:rPr dirty="0" u="none" sz="2800" spc="-345">
                <a:solidFill>
                  <a:srgbClr val="B8E6CA"/>
                </a:solidFill>
              </a:rPr>
              <a:t> </a:t>
            </a:r>
            <a:r>
              <a:rPr dirty="0" u="none" sz="2800" spc="120">
                <a:solidFill>
                  <a:srgbClr val="B8E6CA"/>
                </a:solidFill>
              </a:rPr>
              <a:t>Ma</a:t>
            </a:r>
            <a:r>
              <a:rPr dirty="0" u="none" sz="2800" spc="100">
                <a:solidFill>
                  <a:srgbClr val="B8E6CA"/>
                </a:solidFill>
              </a:rPr>
              <a:t>c</a:t>
            </a:r>
            <a:r>
              <a:rPr dirty="0" u="none" sz="2800" spc="-50">
                <a:solidFill>
                  <a:srgbClr val="B8E6CA"/>
                </a:solidFill>
              </a:rPr>
              <a:t>hine</a:t>
            </a:r>
            <a:r>
              <a:rPr dirty="0" u="none" sz="2800" spc="-50">
                <a:solidFill>
                  <a:srgbClr val="B8E6CA"/>
                </a:solidFill>
              </a:rPr>
              <a:t> </a:t>
            </a:r>
            <a:r>
              <a:rPr dirty="0" u="none" sz="2800" spc="10">
                <a:solidFill>
                  <a:srgbClr val="B8E6CA"/>
                </a:solidFill>
              </a:rPr>
              <a:t>Learnin</a:t>
            </a:r>
            <a:r>
              <a:rPr dirty="0" u="none" sz="2800" spc="15">
                <a:solidFill>
                  <a:srgbClr val="B8E6CA"/>
                </a:solidFill>
              </a:rPr>
              <a:t>g</a:t>
            </a:r>
            <a:r>
              <a:rPr dirty="0" u="none" sz="2800" spc="-390">
                <a:solidFill>
                  <a:srgbClr val="B8E6CA"/>
                </a:solidFill>
              </a:rPr>
              <a:t> </a:t>
            </a:r>
            <a:r>
              <a:rPr dirty="0" u="none" sz="2800" spc="615">
                <a:solidFill>
                  <a:srgbClr val="B8E6CA"/>
                </a:solidFill>
              </a:rPr>
              <a:t>W</a:t>
            </a:r>
            <a:r>
              <a:rPr dirty="0" u="none" sz="2800" spc="-114">
                <a:solidFill>
                  <a:srgbClr val="B8E6CA"/>
                </a:solidFill>
              </a:rPr>
              <a:t>a</a:t>
            </a:r>
            <a:r>
              <a:rPr dirty="0" u="none" sz="2800" spc="-70">
                <a:solidFill>
                  <a:srgbClr val="B8E6CA"/>
                </a:solidFill>
              </a:rPr>
              <a:t>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035" y="2033016"/>
            <a:ext cx="8829725" cy="3758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325"/>
              </a:spcBef>
            </a:pPr>
            <a:r>
              <a:rPr dirty="0" u="none" sz="2800" spc="195">
                <a:solidFill>
                  <a:srgbClr val="B8E6CA"/>
                </a:solidFill>
              </a:rPr>
              <a:t>What</a:t>
            </a:r>
            <a:r>
              <a:rPr dirty="0" u="none" sz="2800" spc="-95">
                <a:solidFill>
                  <a:srgbClr val="B8E6CA"/>
                </a:solidFill>
              </a:rPr>
              <a:t> </a:t>
            </a:r>
            <a:r>
              <a:rPr dirty="0" u="none" sz="2800" spc="-50">
                <a:solidFill>
                  <a:srgbClr val="B8E6CA"/>
                </a:solidFill>
              </a:rPr>
              <a:t>is</a:t>
            </a:r>
            <a:r>
              <a:rPr dirty="0" u="none" sz="2800" spc="-85">
                <a:solidFill>
                  <a:srgbClr val="B8E6CA"/>
                </a:solidFill>
              </a:rPr>
              <a:t> </a:t>
            </a:r>
            <a:r>
              <a:rPr dirty="0" u="none" sz="2800" spc="125">
                <a:solidFill>
                  <a:srgbClr val="B8E6CA"/>
                </a:solidFill>
              </a:rPr>
              <a:t>ML?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1583181"/>
            <a:ext cx="1054354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6235" algn="l"/>
              </a:tabLst>
            </a:pPr>
            <a:r>
              <a:rPr dirty="0" sz="2800" spc="-5">
                <a:latin typeface="Calibri"/>
                <a:cs typeface="Calibri"/>
              </a:rPr>
              <a:t>Arthur </a:t>
            </a:r>
            <a:r>
              <a:rPr dirty="0" sz="2800" spc="-10">
                <a:latin typeface="Calibri"/>
                <a:cs typeface="Calibri"/>
              </a:rPr>
              <a:t>Samuel </a:t>
            </a:r>
            <a:r>
              <a:rPr dirty="0" sz="2800">
                <a:latin typeface="Calibri"/>
                <a:cs typeface="Calibri"/>
              </a:rPr>
              <a:t>(1959): </a:t>
            </a:r>
            <a:r>
              <a:rPr dirty="0" sz="2800" spc="-5">
                <a:latin typeface="Calibri"/>
                <a:cs typeface="Calibri"/>
              </a:rPr>
              <a:t>Machine </a:t>
            </a:r>
            <a:r>
              <a:rPr dirty="0" sz="2800" spc="-10">
                <a:latin typeface="Calibri"/>
                <a:cs typeface="Calibri"/>
              </a:rPr>
              <a:t>Learning is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field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study that gives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computer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ability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without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being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explicitly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programmed.</a:t>
            </a:r>
            <a:endParaRPr sz="2800">
              <a:latin typeface="Calibri"/>
              <a:cs typeface="Calibri"/>
            </a:endParaRPr>
          </a:p>
          <a:p>
            <a:pPr algn="just" marL="355600" marR="5715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235" algn="l"/>
              </a:tabLst>
            </a:pPr>
            <a:r>
              <a:rPr dirty="0" sz="2800" spc="-90">
                <a:latin typeface="Calibri"/>
                <a:cs typeface="Calibri"/>
              </a:rPr>
              <a:t>Tom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Mitchell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(1998):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said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 experience </a:t>
            </a:r>
            <a:r>
              <a:rPr dirty="0" sz="2800" spc="-5">
                <a:latin typeface="Calibri"/>
                <a:cs typeface="Calibri"/>
              </a:rPr>
              <a:t>E with </a:t>
            </a:r>
            <a:r>
              <a:rPr dirty="0" sz="2800" spc="-10">
                <a:latin typeface="Calibri"/>
                <a:cs typeface="Calibri"/>
              </a:rPr>
              <a:t>respect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some </a:t>
            </a:r>
            <a:r>
              <a:rPr dirty="0" sz="2800">
                <a:latin typeface="Calibri"/>
                <a:cs typeface="Calibri"/>
              </a:rPr>
              <a:t>class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tasks </a:t>
            </a:r>
            <a:r>
              <a:rPr dirty="0" sz="2800" spc="-5">
                <a:latin typeface="Calibri"/>
                <a:cs typeface="Calibri"/>
              </a:rPr>
              <a:t>T and </a:t>
            </a:r>
            <a:r>
              <a:rPr dirty="0" sz="2800" spc="-15">
                <a:latin typeface="Calibri"/>
                <a:cs typeface="Calibri"/>
              </a:rPr>
              <a:t>performance </a:t>
            </a:r>
            <a:r>
              <a:rPr dirty="0" sz="2800" spc="-10">
                <a:latin typeface="Calibri"/>
                <a:cs typeface="Calibri"/>
              </a:rPr>
              <a:t> measure </a:t>
            </a:r>
            <a:r>
              <a:rPr dirty="0" sz="2800" spc="-175">
                <a:latin typeface="Calibri"/>
                <a:cs typeface="Calibri"/>
              </a:rPr>
              <a:t>P, </a:t>
            </a:r>
            <a:r>
              <a:rPr dirty="0" sz="2800" spc="-10">
                <a:latin typeface="Calibri"/>
                <a:cs typeface="Calibri"/>
              </a:rPr>
              <a:t>if </a:t>
            </a:r>
            <a:r>
              <a:rPr dirty="0" sz="2800" spc="-5">
                <a:latin typeface="Calibri"/>
                <a:cs typeface="Calibri"/>
              </a:rPr>
              <a:t>its </a:t>
            </a:r>
            <a:r>
              <a:rPr dirty="0" sz="2800" spc="-15">
                <a:latin typeface="Calibri"/>
                <a:cs typeface="Calibri"/>
              </a:rPr>
              <a:t>performance at tasks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140">
                <a:latin typeface="Calibri"/>
                <a:cs typeface="Calibri"/>
              </a:rPr>
              <a:t>T,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measured </a:t>
            </a:r>
            <a:r>
              <a:rPr dirty="0" sz="2800" spc="-15">
                <a:latin typeface="Calibri"/>
                <a:cs typeface="Calibri"/>
              </a:rPr>
              <a:t>by </a:t>
            </a:r>
            <a:r>
              <a:rPr dirty="0" sz="2800" spc="-180">
                <a:latin typeface="Calibri"/>
                <a:cs typeface="Calibri"/>
              </a:rPr>
              <a:t>P, </a:t>
            </a:r>
            <a:r>
              <a:rPr dirty="0" sz="2800" spc="-15">
                <a:latin typeface="Calibri"/>
                <a:cs typeface="Calibri"/>
              </a:rPr>
              <a:t>improves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experience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 algn="just" marL="355600" indent="-343535">
              <a:lnSpc>
                <a:spcPct val="100000"/>
              </a:lnSpc>
              <a:buFont typeface="Wingdings"/>
              <a:buChar char=""/>
              <a:tabLst>
                <a:tab pos="356235" algn="l"/>
              </a:tabLst>
            </a:pPr>
            <a:r>
              <a:rPr dirty="0" sz="2800" spc="-10">
                <a:latin typeface="Calibri"/>
                <a:cs typeface="Calibri"/>
              </a:rPr>
              <a:t>Experience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here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refers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u="none" sz="2800" spc="125">
                <a:solidFill>
                  <a:srgbClr val="B8E6CA"/>
                </a:solidFill>
              </a:rPr>
              <a:t>How</a:t>
            </a:r>
            <a:r>
              <a:rPr dirty="0" u="none" sz="2800" spc="-85">
                <a:solidFill>
                  <a:srgbClr val="B8E6CA"/>
                </a:solidFill>
              </a:rPr>
              <a:t> </a:t>
            </a:r>
            <a:r>
              <a:rPr dirty="0" u="none" sz="2800" spc="280">
                <a:solidFill>
                  <a:srgbClr val="B8E6CA"/>
                </a:solidFill>
              </a:rPr>
              <a:t>ML</a:t>
            </a:r>
            <a:r>
              <a:rPr dirty="0" u="none" sz="2800" spc="-85">
                <a:solidFill>
                  <a:srgbClr val="B8E6CA"/>
                </a:solidFill>
              </a:rPr>
              <a:t> </a:t>
            </a:r>
            <a:r>
              <a:rPr dirty="0" u="none" sz="2800" spc="-25">
                <a:solidFill>
                  <a:srgbClr val="B8E6CA"/>
                </a:solidFill>
              </a:rPr>
              <a:t>works?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9850" y="1959864"/>
            <a:ext cx="7569815" cy="3160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325"/>
              </a:spcBef>
            </a:pPr>
            <a:r>
              <a:rPr dirty="0" u="none" sz="2800" spc="195">
                <a:solidFill>
                  <a:srgbClr val="B8E6CA"/>
                </a:solidFill>
              </a:rPr>
              <a:t>Why</a:t>
            </a:r>
            <a:r>
              <a:rPr dirty="0" u="none" sz="2800" spc="-105">
                <a:solidFill>
                  <a:srgbClr val="B8E6CA"/>
                </a:solidFill>
              </a:rPr>
              <a:t> </a:t>
            </a:r>
            <a:r>
              <a:rPr dirty="0" u="none" sz="2800" spc="125">
                <a:solidFill>
                  <a:srgbClr val="B8E6CA"/>
                </a:solidFill>
              </a:rPr>
              <a:t>ML?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1583181"/>
            <a:ext cx="1012825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applications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learning.</a:t>
            </a:r>
            <a:endParaRPr sz="28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800" spc="-20">
                <a:latin typeface="Calibri"/>
                <a:cs typeface="Calibri"/>
              </a:rPr>
              <a:t>Face,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speech,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handwritten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character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800" spc="-20">
                <a:latin typeface="Calibri"/>
                <a:cs typeface="Calibri"/>
              </a:rPr>
              <a:t>Fraud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detection </a:t>
            </a:r>
            <a:r>
              <a:rPr dirty="0" sz="2800">
                <a:latin typeface="Calibri"/>
                <a:cs typeface="Calibri"/>
              </a:rPr>
              <a:t>(e.g.,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credit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card)</a:t>
            </a:r>
            <a:endParaRPr sz="2800">
              <a:latin typeface="Calibri"/>
              <a:cs typeface="Calibri"/>
            </a:endParaRPr>
          </a:p>
          <a:p>
            <a:pPr lvl="1" marL="812800" marR="9398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800" spc="-15">
                <a:latin typeface="Calibri"/>
                <a:cs typeface="Calibri"/>
              </a:rPr>
              <a:t>Recommender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problems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(e.g.,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which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movies/products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etc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you’d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like)</a:t>
            </a:r>
            <a:endParaRPr sz="28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800" spc="-15">
                <a:latin typeface="Calibri"/>
                <a:cs typeface="Calibri"/>
              </a:rPr>
              <a:t>Annotation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biological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sequences,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molecules,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assays.</a:t>
            </a:r>
            <a:endParaRPr sz="2800">
              <a:latin typeface="Calibri"/>
              <a:cs typeface="Calibr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800" spc="-20">
                <a:latin typeface="Calibri"/>
                <a:cs typeface="Calibri"/>
              </a:rPr>
              <a:t>Market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prediction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(e.g.,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stock/house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prices)</a:t>
            </a:r>
            <a:endParaRPr sz="2800">
              <a:latin typeface="Calibri"/>
              <a:cs typeface="Calibri"/>
            </a:endParaRPr>
          </a:p>
          <a:p>
            <a:pPr lvl="1" marL="812800" marR="5080" indent="-342900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800" spc="-10">
                <a:latin typeface="Calibri"/>
                <a:cs typeface="Calibri"/>
              </a:rPr>
              <a:t>Finding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errors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computer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programs,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computer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security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defense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applications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2021-09-11T09:37:49Z</dcterms:created>
  <dcterms:modified xsi:type="dcterms:W3CDTF">2021-09-11T09:37:49Z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