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8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38200" y="816863"/>
            <a:ext cx="10515600" cy="5528945"/>
          </a:xfrm>
          <a:custGeom>
            <a:avLst/>
            <a:gdLst/>
            <a:ahLst/>
            <a:cxnLst/>
            <a:rect l="l" t="t" r="r" b="b"/>
            <a:pathLst>
              <a:path w="10515600" h="5528945">
                <a:moveTo>
                  <a:pt x="10515600" y="0"/>
                </a:moveTo>
                <a:lnTo>
                  <a:pt x="0" y="0"/>
                </a:lnTo>
                <a:lnTo>
                  <a:pt x="0" y="5528691"/>
                </a:lnTo>
                <a:lnTo>
                  <a:pt x="10515600" y="5528691"/>
                </a:lnTo>
                <a:lnTo>
                  <a:pt x="10515600" y="0"/>
                </a:lnTo>
                <a:close/>
              </a:path>
            </a:pathLst>
          </a:custGeom>
          <a:solidFill>
            <a:srgbClr val="3854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5989" y="2650617"/>
            <a:ext cx="7780020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5827" y="1471421"/>
            <a:ext cx="10080345" cy="3379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data/outlier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4351" y="1950720"/>
            <a:ext cx="8241665" cy="3169920"/>
          </a:xfrm>
          <a:custGeom>
            <a:avLst/>
            <a:gdLst/>
            <a:ahLst/>
            <a:cxnLst/>
            <a:rect l="l" t="t" r="r" b="b"/>
            <a:pathLst>
              <a:path w="8241665" h="3169920">
                <a:moveTo>
                  <a:pt x="8241410" y="0"/>
                </a:moveTo>
                <a:lnTo>
                  <a:pt x="0" y="0"/>
                </a:lnTo>
                <a:lnTo>
                  <a:pt x="0" y="3169919"/>
                </a:lnTo>
                <a:lnTo>
                  <a:pt x="8241410" y="3169919"/>
                </a:lnTo>
                <a:lnTo>
                  <a:pt x="8241410" y="0"/>
                </a:lnTo>
                <a:close/>
              </a:path>
            </a:pathLst>
          </a:custGeom>
          <a:solidFill>
            <a:srgbClr val="3666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35371" y="1904441"/>
            <a:ext cx="20015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155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L</a:t>
            </a:r>
            <a:r>
              <a:rPr sz="2400" b="1" u="heavy" spc="140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E</a:t>
            </a:r>
            <a:r>
              <a:rPr sz="2400" b="1" u="heavy" spc="285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CTUR</a:t>
            </a:r>
            <a:r>
              <a:rPr sz="2400" b="1" u="heavy" spc="155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E</a:t>
            </a:r>
            <a:r>
              <a:rPr sz="2400" b="1" u="heavy" spc="-310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heavy" spc="-95" dirty="0"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-03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1066" y="3179444"/>
            <a:ext cx="4864735" cy="1609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800" b="1" spc="10" dirty="0">
                <a:solidFill>
                  <a:srgbClr val="FFFFFF"/>
                </a:solidFill>
                <a:latin typeface="Trebuchet MS"/>
                <a:cs typeface="Trebuchet MS"/>
              </a:rPr>
              <a:t>Descriptive</a:t>
            </a:r>
            <a:r>
              <a:rPr sz="28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10" dirty="0">
                <a:solidFill>
                  <a:srgbClr val="FFFFFF"/>
                </a:solidFill>
                <a:latin typeface="Trebuchet MS"/>
                <a:cs typeface="Trebuchet MS"/>
              </a:rPr>
              <a:t>Statistics</a:t>
            </a:r>
            <a:r>
              <a:rPr sz="2800" b="1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60" dirty="0">
                <a:solidFill>
                  <a:srgbClr val="FFFFFF"/>
                </a:solidFill>
                <a:latin typeface="Trebuchet MS"/>
                <a:cs typeface="Trebuchet MS"/>
              </a:rPr>
              <a:t>Part</a:t>
            </a:r>
            <a:r>
              <a:rPr sz="2800" b="1" spc="-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30" dirty="0">
                <a:solidFill>
                  <a:srgbClr val="FFFFFF"/>
                </a:solidFill>
                <a:latin typeface="Trebuchet MS"/>
                <a:cs typeface="Trebuchet MS"/>
              </a:rPr>
              <a:t>(a)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Trebuchet MS"/>
              <a:cs typeface="Trebuchet MS"/>
            </a:endParaRPr>
          </a:p>
          <a:p>
            <a:pPr marL="2540" algn="ctr">
              <a:lnSpc>
                <a:spcPct val="100000"/>
              </a:lnSpc>
            </a:pPr>
            <a:r>
              <a:rPr sz="2400" b="1" i="1" u="heavy" spc="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Co</a:t>
            </a:r>
            <a:r>
              <a:rPr sz="2400" b="1" i="1" u="heavy" spc="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u</a:t>
            </a:r>
            <a:r>
              <a:rPr sz="2400" b="1" i="1" u="heavy" spc="-1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</a:t>
            </a:r>
            <a:r>
              <a:rPr sz="2400" b="1" i="1" u="heavy" spc="-2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</a:t>
            </a:r>
            <a:r>
              <a:rPr sz="2400" b="1" i="1" u="heavy" spc="-10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e</a:t>
            </a:r>
            <a:r>
              <a:rPr sz="2400" b="1" i="1" u="heavy" spc="-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i="1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In</a:t>
            </a:r>
            <a:r>
              <a:rPr sz="2400" b="1" i="1" u="heavy" spc="-1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</a:t>
            </a:r>
            <a:r>
              <a:rPr sz="2400" b="1" i="1" u="heavy" spc="-1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</a:t>
            </a:r>
            <a:r>
              <a:rPr sz="2400" b="1" i="1" u="heavy" spc="-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uc</a:t>
            </a:r>
            <a:r>
              <a:rPr sz="2400" b="1" i="1" u="heavy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</a:t>
            </a:r>
            <a:r>
              <a:rPr sz="2400" b="1" i="1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</a:t>
            </a:r>
            <a:r>
              <a:rPr sz="2400" b="1" i="1" u="heavy" spc="-2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</a:t>
            </a:r>
            <a:endParaRPr sz="2400">
              <a:latin typeface="Trebuchet MS"/>
              <a:cs typeface="Trebuchet MS"/>
            </a:endParaRPr>
          </a:p>
          <a:p>
            <a:pPr marL="18415" algn="ctr">
              <a:lnSpc>
                <a:spcPct val="100000"/>
              </a:lnSpc>
              <a:spcBef>
                <a:spcPts val="15"/>
              </a:spcBef>
            </a:pPr>
            <a:r>
              <a:rPr sz="2000" i="1" spc="-1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i="1" spc="-2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i="1" spc="-24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000" i="1" spc="-3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i="1" spc="-34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000" i="1" spc="-3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i="1" spc="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i="1" spc="-1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i="1" spc="-25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i="1" spc="-1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i="1" spc="-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i="1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i="1" spc="-1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i="1" spc="-25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i="1" spc="-1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5"/>
          </a:solidFill>
        </p:spPr>
        <p:txBody>
          <a:bodyPr vert="horz" wrap="square" lIns="0" tIns="14033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105"/>
              </a:spcBef>
            </a:pPr>
            <a:r>
              <a:rPr sz="2800" b="1" spc="140" dirty="0">
                <a:solidFill>
                  <a:srgbClr val="B8E6C8"/>
                </a:solidFill>
                <a:latin typeface="Trebuchet MS"/>
                <a:cs typeface="Trebuchet MS"/>
              </a:rPr>
              <a:t>Ge</a:t>
            </a:r>
            <a:r>
              <a:rPr sz="2800" b="1" spc="80" dirty="0">
                <a:solidFill>
                  <a:srgbClr val="B8E6C8"/>
                </a:solidFill>
                <a:latin typeface="Trebuchet MS"/>
                <a:cs typeface="Trebuchet MS"/>
              </a:rPr>
              <a:t>t</a:t>
            </a:r>
            <a:r>
              <a:rPr sz="2800" b="1" spc="15" dirty="0">
                <a:solidFill>
                  <a:srgbClr val="B8E6C8"/>
                </a:solidFill>
                <a:latin typeface="Trebuchet MS"/>
                <a:cs typeface="Trebuchet MS"/>
              </a:rPr>
              <a:t>t</a:t>
            </a:r>
            <a:r>
              <a:rPr sz="2800" b="1" spc="5" dirty="0">
                <a:solidFill>
                  <a:srgbClr val="B8E6C8"/>
                </a:solidFill>
                <a:latin typeface="Trebuchet MS"/>
                <a:cs typeface="Trebuchet MS"/>
              </a:rPr>
              <a:t>ing</a:t>
            </a:r>
            <a:r>
              <a:rPr sz="2800" b="1" spc="-90" dirty="0">
                <a:solidFill>
                  <a:srgbClr val="B8E6C8"/>
                </a:solidFill>
                <a:latin typeface="Trebuchet MS"/>
                <a:cs typeface="Trebuchet MS"/>
              </a:rPr>
              <a:t> </a:t>
            </a:r>
            <a:r>
              <a:rPr sz="2800" b="1" spc="-114" dirty="0">
                <a:solidFill>
                  <a:srgbClr val="B8E6C8"/>
                </a:solidFill>
                <a:latin typeface="Trebuchet MS"/>
                <a:cs typeface="Trebuchet MS"/>
              </a:rPr>
              <a:t>a</a:t>
            </a:r>
            <a:r>
              <a:rPr sz="2800" b="1" spc="-95" dirty="0">
                <a:solidFill>
                  <a:srgbClr val="B8E6C8"/>
                </a:solidFill>
                <a:latin typeface="Trebuchet MS"/>
                <a:cs typeface="Trebuchet MS"/>
              </a:rPr>
              <a:t>f</a:t>
            </a:r>
            <a:r>
              <a:rPr sz="2800" b="1" spc="-200" dirty="0">
                <a:solidFill>
                  <a:srgbClr val="B8E6C8"/>
                </a:solidFill>
                <a:latin typeface="Trebuchet MS"/>
                <a:cs typeface="Trebuchet MS"/>
              </a:rPr>
              <a:t>f</a:t>
            </a:r>
            <a:r>
              <a:rPr sz="2800" b="1" spc="-55" dirty="0">
                <a:solidFill>
                  <a:srgbClr val="B8E6C8"/>
                </a:solidFill>
                <a:latin typeface="Trebuchet MS"/>
                <a:cs typeface="Trebuchet MS"/>
              </a:rPr>
              <a:t>e</a:t>
            </a:r>
            <a:r>
              <a:rPr sz="2800" b="1" spc="-25" dirty="0">
                <a:solidFill>
                  <a:srgbClr val="B8E6C8"/>
                </a:solidFill>
                <a:latin typeface="Trebuchet MS"/>
                <a:cs typeface="Trebuchet MS"/>
              </a:rPr>
              <a:t>c</a:t>
            </a:r>
            <a:r>
              <a:rPr sz="2800" b="1" spc="15" dirty="0">
                <a:solidFill>
                  <a:srgbClr val="B8E6C8"/>
                </a:solidFill>
                <a:latin typeface="Trebuchet MS"/>
                <a:cs typeface="Trebuchet MS"/>
              </a:rPr>
              <a:t>t</a:t>
            </a:r>
            <a:r>
              <a:rPr sz="2800" b="1" spc="-55" dirty="0">
                <a:solidFill>
                  <a:srgbClr val="B8E6C8"/>
                </a:solidFill>
                <a:latin typeface="Trebuchet MS"/>
                <a:cs typeface="Trebuchet MS"/>
              </a:rPr>
              <a:t>e</a:t>
            </a:r>
            <a:r>
              <a:rPr sz="2800" b="1" spc="10" dirty="0">
                <a:solidFill>
                  <a:srgbClr val="B8E6C8"/>
                </a:solidFill>
                <a:latin typeface="Trebuchet MS"/>
                <a:cs typeface="Trebuchet MS"/>
              </a:rPr>
              <a:t>d</a:t>
            </a:r>
            <a:r>
              <a:rPr sz="2800" b="1" spc="-45" dirty="0">
                <a:solidFill>
                  <a:srgbClr val="B8E6C8"/>
                </a:solidFill>
                <a:latin typeface="Trebuchet MS"/>
                <a:cs typeface="Trebuchet MS"/>
              </a:rPr>
              <a:t> </a:t>
            </a:r>
            <a:r>
              <a:rPr sz="2800" b="1" spc="-30" dirty="0">
                <a:solidFill>
                  <a:srgbClr val="B8E6C8"/>
                </a:solidFill>
                <a:latin typeface="Trebuchet MS"/>
                <a:cs typeface="Trebuchet MS"/>
              </a:rPr>
              <a:t>by</a:t>
            </a:r>
            <a:r>
              <a:rPr sz="2800" b="1" spc="-75" dirty="0">
                <a:solidFill>
                  <a:srgbClr val="B8E6C8"/>
                </a:solidFill>
                <a:latin typeface="Trebuchet MS"/>
                <a:cs typeface="Trebuchet MS"/>
              </a:rPr>
              <a:t> </a:t>
            </a:r>
            <a:r>
              <a:rPr sz="2800" b="1" spc="180" dirty="0">
                <a:solidFill>
                  <a:srgbClr val="B8E6C8"/>
                </a:solidFill>
                <a:latin typeface="Trebuchet MS"/>
                <a:cs typeface="Trebuchet MS"/>
              </a:rPr>
              <a:t>E</a:t>
            </a:r>
            <a:r>
              <a:rPr sz="2800" b="1" spc="5" dirty="0">
                <a:solidFill>
                  <a:srgbClr val="B8E6C8"/>
                </a:solidFill>
                <a:latin typeface="Trebuchet MS"/>
                <a:cs typeface="Trebuchet MS"/>
              </a:rPr>
              <a:t>x</a:t>
            </a:r>
            <a:r>
              <a:rPr sz="2800" b="1" spc="15" dirty="0">
                <a:solidFill>
                  <a:srgbClr val="B8E6C8"/>
                </a:solidFill>
                <a:latin typeface="Trebuchet MS"/>
                <a:cs typeface="Trebuchet MS"/>
              </a:rPr>
              <a:t>t</a:t>
            </a:r>
            <a:r>
              <a:rPr sz="2800" b="1" spc="45" dirty="0">
                <a:solidFill>
                  <a:srgbClr val="B8E6C8"/>
                </a:solidFill>
                <a:latin typeface="Trebuchet MS"/>
                <a:cs typeface="Trebuchet MS"/>
              </a:rPr>
              <a:t>r</a:t>
            </a:r>
            <a:r>
              <a:rPr sz="2800" b="1" spc="-55" dirty="0">
                <a:solidFill>
                  <a:srgbClr val="B8E6C8"/>
                </a:solidFill>
                <a:latin typeface="Trebuchet MS"/>
                <a:cs typeface="Trebuchet MS"/>
              </a:rPr>
              <a:t>e</a:t>
            </a:r>
            <a:r>
              <a:rPr sz="2800" b="1" spc="110" dirty="0">
                <a:solidFill>
                  <a:srgbClr val="B8E6C8"/>
                </a:solidFill>
                <a:latin typeface="Trebuchet MS"/>
                <a:cs typeface="Trebuchet MS"/>
              </a:rPr>
              <a:t>me</a:t>
            </a:r>
            <a:r>
              <a:rPr sz="2800" b="1" spc="-330" dirty="0">
                <a:solidFill>
                  <a:srgbClr val="B8E6C8"/>
                </a:solidFill>
                <a:latin typeface="Trebuchet MS"/>
                <a:cs typeface="Trebuchet MS"/>
              </a:rPr>
              <a:t> </a:t>
            </a:r>
            <a:r>
              <a:rPr sz="2800" b="1" spc="20" dirty="0">
                <a:solidFill>
                  <a:srgbClr val="B8E6C8"/>
                </a:solidFill>
                <a:latin typeface="Trebuchet MS"/>
                <a:cs typeface="Trebuchet MS"/>
              </a:rPr>
              <a:t>Valu</a:t>
            </a:r>
            <a:r>
              <a:rPr sz="2800" b="1" spc="35" dirty="0">
                <a:solidFill>
                  <a:srgbClr val="B8E6C8"/>
                </a:solidFill>
                <a:latin typeface="Trebuchet MS"/>
                <a:cs typeface="Trebuchet MS"/>
              </a:rPr>
              <a:t>e</a:t>
            </a:r>
            <a:r>
              <a:rPr sz="2800" b="1" spc="-120" dirty="0">
                <a:solidFill>
                  <a:srgbClr val="B8E6C8"/>
                </a:solidFill>
                <a:latin typeface="Trebuchet MS"/>
                <a:cs typeface="Trebuchet MS"/>
              </a:rPr>
              <a:t>s?</a:t>
            </a:r>
            <a:r>
              <a:rPr sz="2800" b="1" spc="-114" dirty="0">
                <a:solidFill>
                  <a:srgbClr val="B8E6C8"/>
                </a:solidFill>
                <a:latin typeface="Trebuchet MS"/>
                <a:cs typeface="Trebuchet MS"/>
              </a:rPr>
              <a:t>?</a:t>
            </a:r>
            <a:r>
              <a:rPr sz="2800" b="1" spc="-175" dirty="0">
                <a:solidFill>
                  <a:srgbClr val="B8E6C8"/>
                </a:solidFill>
                <a:latin typeface="Trebuchet MS"/>
                <a:cs typeface="Trebuchet MS"/>
              </a:rPr>
              <a:t>?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635" y="1471421"/>
            <a:ext cx="10393045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0" dirty="0">
                <a:latin typeface="Calibri"/>
                <a:cs typeface="Calibri"/>
              </a:rPr>
              <a:t>advantage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median </a:t>
            </a:r>
            <a:r>
              <a:rPr sz="2400" spc="-25" dirty="0">
                <a:latin typeface="Calibri"/>
                <a:cs typeface="Calibri"/>
              </a:rPr>
              <a:t>over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mean is </a:t>
            </a:r>
            <a:r>
              <a:rPr sz="2400" spc="-3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mean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25" dirty="0">
                <a:latin typeface="Calibri"/>
                <a:cs typeface="Calibri"/>
              </a:rPr>
              <a:t>sensitive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25" dirty="0">
                <a:latin typeface="Calibri"/>
                <a:cs typeface="Calibri"/>
              </a:rPr>
              <a:t>outliers. </a:t>
            </a:r>
            <a:r>
              <a:rPr sz="2400" spc="-35" dirty="0">
                <a:latin typeface="Calibri"/>
                <a:cs typeface="Calibri"/>
              </a:rPr>
              <a:t>So, 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25" dirty="0">
                <a:latin typeface="Calibri"/>
                <a:cs typeface="Calibri"/>
              </a:rPr>
              <a:t>situations where </a:t>
            </a:r>
            <a:r>
              <a:rPr sz="2400" spc="-20" dirty="0">
                <a:latin typeface="Calibri"/>
                <a:cs typeface="Calibri"/>
              </a:rPr>
              <a:t>there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20" dirty="0">
                <a:latin typeface="Calibri"/>
                <a:cs typeface="Calibri"/>
              </a:rPr>
              <a:t>high </a:t>
            </a:r>
            <a:r>
              <a:rPr sz="2400" spc="-5" dirty="0">
                <a:latin typeface="Calibri"/>
                <a:cs typeface="Calibri"/>
              </a:rPr>
              <a:t>chance </a:t>
            </a:r>
            <a:r>
              <a:rPr sz="2400" spc="-35" dirty="0">
                <a:latin typeface="Calibri"/>
                <a:cs typeface="Calibri"/>
              </a:rPr>
              <a:t>that </a:t>
            </a:r>
            <a:r>
              <a:rPr sz="2400" u="heavy" spc="-15" dirty="0">
                <a:solidFill>
                  <a:srgbClr val="0460C1"/>
                </a:solidFill>
                <a:uFill>
                  <a:solidFill>
                    <a:srgbClr val="0460C1"/>
                  </a:solidFill>
                </a:uFill>
                <a:latin typeface="Calibri"/>
                <a:cs typeface="Calibri"/>
                <a:hlinkClick r:id="rId3"/>
              </a:rPr>
              <a:t>there </a:t>
            </a:r>
            <a:r>
              <a:rPr sz="2400" u="heavy" spc="-35" dirty="0">
                <a:solidFill>
                  <a:srgbClr val="0460C1"/>
                </a:solidFill>
                <a:uFill>
                  <a:solidFill>
                    <a:srgbClr val="0460C1"/>
                  </a:solidFill>
                </a:uFill>
                <a:latin typeface="Calibri"/>
                <a:cs typeface="Calibri"/>
                <a:hlinkClick r:id="rId3"/>
              </a:rPr>
              <a:t>may </a:t>
            </a:r>
            <a:r>
              <a:rPr sz="2400" u="heavy" dirty="0">
                <a:solidFill>
                  <a:srgbClr val="0460C1"/>
                </a:solidFill>
                <a:uFill>
                  <a:solidFill>
                    <a:srgbClr val="0460C1"/>
                  </a:solidFill>
                </a:uFill>
                <a:latin typeface="Calibri"/>
                <a:cs typeface="Calibri"/>
                <a:hlinkClick r:id="rId3"/>
              </a:rPr>
              <a:t>be </a:t>
            </a:r>
            <a:r>
              <a:rPr sz="2400" u="heavy" spc="-30" dirty="0">
                <a:solidFill>
                  <a:srgbClr val="0460C1"/>
                </a:solidFill>
                <a:uFill>
                  <a:solidFill>
                    <a:srgbClr val="0460C1"/>
                  </a:solidFill>
                </a:uFill>
                <a:latin typeface="Calibri"/>
                <a:cs typeface="Calibri"/>
                <a:hlinkClick r:id="rId3"/>
              </a:rPr>
              <a:t>outliers </a:t>
            </a:r>
            <a:r>
              <a:rPr sz="2400" spc="-25" dirty="0">
                <a:latin typeface="Calibri"/>
                <a:cs typeface="Calibri"/>
              </a:rPr>
              <a:t>present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spc="10" dirty="0">
                <a:latin typeface="Calibri"/>
                <a:cs typeface="Calibri"/>
              </a:rPr>
              <a:t>the 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data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set,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wiser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take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median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instead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mean.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example,</a:t>
            </a:r>
            <a:r>
              <a:rPr sz="2400" spc="-40" dirty="0">
                <a:latin typeface="Calibri"/>
                <a:cs typeface="Calibri"/>
              </a:rPr>
              <a:t> to 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understand what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per </a:t>
            </a:r>
            <a:r>
              <a:rPr sz="2400" spc="-40" dirty="0">
                <a:latin typeface="Calibri"/>
                <a:cs typeface="Calibri"/>
              </a:rPr>
              <a:t>capita </a:t>
            </a:r>
            <a:r>
              <a:rPr sz="2400" spc="-25" dirty="0">
                <a:latin typeface="Calibri"/>
                <a:cs typeface="Calibri"/>
              </a:rPr>
              <a:t>income </a:t>
            </a:r>
            <a:r>
              <a:rPr sz="2400" dirty="0">
                <a:latin typeface="Calibri"/>
                <a:cs typeface="Calibri"/>
              </a:rPr>
              <a:t>of a </a:t>
            </a:r>
            <a:r>
              <a:rPr sz="2400" spc="-25" dirty="0" smtClean="0">
                <a:latin typeface="Calibri"/>
                <a:cs typeface="Calibri"/>
              </a:rPr>
              <a:t>country</a:t>
            </a:r>
            <a:r>
              <a:rPr lang="en-US" sz="2400" spc="-25" dirty="0" smtClean="0">
                <a:latin typeface="Calibri"/>
                <a:cs typeface="Calibri"/>
              </a:rPr>
              <a:t>,</a:t>
            </a:r>
            <a:r>
              <a:rPr sz="2400" spc="-25" dirty="0" smtClean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median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65" dirty="0">
                <a:latin typeface="Calibri"/>
                <a:cs typeface="Calibri"/>
              </a:rPr>
              <a:t>taken </a:t>
            </a:r>
            <a:r>
              <a:rPr sz="2400" spc="-15" dirty="0">
                <a:latin typeface="Calibri"/>
                <a:cs typeface="Calibri"/>
              </a:rPr>
              <a:t>because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rich </a:t>
            </a:r>
            <a:r>
              <a:rPr sz="2400" spc="-40" dirty="0">
                <a:latin typeface="Calibri"/>
                <a:cs typeface="Calibri"/>
              </a:rPr>
              <a:t>may </a:t>
            </a:r>
            <a:r>
              <a:rPr sz="2400" spc="5" dirty="0">
                <a:latin typeface="Calibri"/>
                <a:cs typeface="Calibri"/>
              </a:rPr>
              <a:t>be </a:t>
            </a:r>
            <a:r>
              <a:rPr sz="2400" spc="-35" dirty="0">
                <a:latin typeface="Calibri"/>
                <a:cs typeface="Calibri"/>
              </a:rPr>
              <a:t>extremely </a:t>
            </a:r>
            <a:r>
              <a:rPr sz="2400" dirty="0">
                <a:latin typeface="Calibri"/>
                <a:cs typeface="Calibri"/>
              </a:rPr>
              <a:t>rich </a:t>
            </a:r>
            <a:r>
              <a:rPr sz="2400" spc="-15" dirty="0">
                <a:latin typeface="Calibri"/>
                <a:cs typeface="Calibri"/>
              </a:rPr>
              <a:t>which </a:t>
            </a:r>
            <a:r>
              <a:rPr sz="2400" spc="-30" dirty="0">
                <a:latin typeface="Calibri"/>
                <a:cs typeface="Calibri"/>
              </a:rPr>
              <a:t>would </a:t>
            </a:r>
            <a:r>
              <a:rPr sz="2400" spc="-60" dirty="0">
                <a:latin typeface="Calibri"/>
                <a:cs typeface="Calibri"/>
              </a:rPr>
              <a:t>skew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65" dirty="0">
                <a:latin typeface="Calibri"/>
                <a:cs typeface="Calibri"/>
              </a:rPr>
              <a:t>average </a:t>
            </a:r>
            <a:r>
              <a:rPr sz="2400" spc="-15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show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0" dirty="0">
                <a:latin typeface="Calibri"/>
                <a:cs typeface="Calibri"/>
              </a:rPr>
              <a:t>different 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picture </a:t>
            </a:r>
            <a:r>
              <a:rPr sz="2400" spc="-15" dirty="0">
                <a:latin typeface="Calibri"/>
                <a:cs typeface="Calibri"/>
              </a:rPr>
              <a:t>than </a:t>
            </a:r>
            <a:r>
              <a:rPr sz="2400" spc="-30" dirty="0">
                <a:latin typeface="Calibri"/>
                <a:cs typeface="Calibri"/>
              </a:rPr>
              <a:t>what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70" dirty="0">
                <a:latin typeface="Calibri"/>
                <a:cs typeface="Calibri"/>
              </a:rPr>
              <a:t>average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people </a:t>
            </a:r>
            <a:r>
              <a:rPr sz="2400" spc="-30" dirty="0">
                <a:latin typeface="Calibri"/>
                <a:cs typeface="Calibri"/>
              </a:rPr>
              <a:t>might </a:t>
            </a:r>
            <a:r>
              <a:rPr sz="2400" spc="-15" dirty="0">
                <a:latin typeface="Calibri"/>
                <a:cs typeface="Calibri"/>
              </a:rPr>
              <a:t>experience. </a:t>
            </a: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spc="-30" dirty="0">
                <a:latin typeface="Calibri"/>
                <a:cs typeface="Calibri"/>
              </a:rPr>
              <a:t>that </a:t>
            </a:r>
            <a:r>
              <a:rPr sz="2400" spc="-25" dirty="0">
                <a:latin typeface="Calibri"/>
                <a:cs typeface="Calibri"/>
              </a:rPr>
              <a:t>case, </a:t>
            </a:r>
            <a:r>
              <a:rPr sz="2400" spc="-10" dirty="0">
                <a:latin typeface="Calibri"/>
                <a:cs typeface="Calibri"/>
              </a:rPr>
              <a:t>taking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 median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would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give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 smtClean="0">
                <a:latin typeface="Calibri"/>
                <a:cs typeface="Calibri"/>
              </a:rPr>
              <a:t>better</a:t>
            </a:r>
            <a:r>
              <a:rPr lang="en-US" sz="2400" spc="5" dirty="0" smtClean="0">
                <a:latin typeface="Calibri"/>
                <a:cs typeface="Calibri"/>
              </a:rPr>
              <a:t> </a:t>
            </a:r>
            <a:r>
              <a:rPr sz="2400" spc="5" dirty="0" smtClean="0">
                <a:latin typeface="Calibri"/>
                <a:cs typeface="Calibri"/>
              </a:rPr>
              <a:t>insight</a:t>
            </a:r>
            <a:r>
              <a:rPr sz="2400" spc="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387" y="275971"/>
            <a:ext cx="14179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637"/>
                </a:solidFill>
                <a:latin typeface="Tahoma"/>
                <a:cs typeface="Tahoma"/>
              </a:rPr>
              <a:t>CSE-422:</a:t>
            </a:r>
            <a:r>
              <a:rPr sz="1050" spc="-70" dirty="0">
                <a:solidFill>
                  <a:srgbClr val="698637"/>
                </a:solidFill>
                <a:latin typeface="Tahoma"/>
                <a:cs typeface="Tahoma"/>
              </a:rPr>
              <a:t> </a:t>
            </a:r>
            <a:r>
              <a:rPr sz="1050" spc="5" dirty="0">
                <a:solidFill>
                  <a:srgbClr val="698637"/>
                </a:solidFill>
                <a:latin typeface="Tahoma"/>
                <a:cs typeface="Tahoma"/>
              </a:rPr>
              <a:t>DataAnalytics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5"/>
          </a:solidFill>
        </p:spPr>
        <p:txBody>
          <a:bodyPr vert="horz" wrap="square" lIns="0" tIns="140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5"/>
              </a:spcBef>
            </a:pPr>
            <a:r>
              <a:rPr sz="2800" b="1" spc="110" dirty="0">
                <a:solidFill>
                  <a:srgbClr val="B8E6C8"/>
                </a:solidFill>
                <a:latin typeface="Trebuchet MS"/>
                <a:cs typeface="Trebuchet MS"/>
              </a:rPr>
              <a:t>Mode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0119" y="2081783"/>
            <a:ext cx="10253472" cy="30388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30527" y="1403680"/>
            <a:ext cx="92665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It is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value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that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occurs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most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frequently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35" dirty="0">
                <a:latin typeface="Calibri"/>
                <a:cs typeface="Calibri"/>
              </a:rPr>
              <a:t>dataset</a:t>
            </a:r>
            <a:r>
              <a:rPr sz="2400" b="1" spc="-10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e.g.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cylinder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35" dirty="0">
                <a:latin typeface="Calibri"/>
                <a:cs typeface="Calibri"/>
              </a:rPr>
              <a:t>type6.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0544" y="5365496"/>
            <a:ext cx="75311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45" dirty="0">
                <a:latin typeface="Calibri"/>
                <a:cs typeface="Calibri"/>
              </a:rPr>
              <a:t>c</a:t>
            </a:r>
            <a:r>
              <a:rPr sz="2400" b="1" spc="-35" dirty="0">
                <a:latin typeface="Calibri"/>
                <a:cs typeface="Calibri"/>
              </a:rPr>
              <a:t>a</a:t>
            </a:r>
            <a:r>
              <a:rPr sz="2400" b="1" dirty="0">
                <a:latin typeface="Calibri"/>
                <a:cs typeface="Calibri"/>
              </a:rPr>
              <a:t>n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b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u</a:t>
            </a:r>
            <a:r>
              <a:rPr sz="2400" b="1" dirty="0">
                <a:latin typeface="Calibri"/>
                <a:cs typeface="Calibri"/>
              </a:rPr>
              <a:t>sed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wh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n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10" dirty="0">
                <a:latin typeface="Calibri"/>
                <a:cs typeface="Calibri"/>
              </a:rPr>
              <a:t>h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d</a:t>
            </a:r>
            <a:r>
              <a:rPr sz="2400" b="1" spc="-55" dirty="0">
                <a:latin typeface="Calibri"/>
                <a:cs typeface="Calibri"/>
              </a:rPr>
              <a:t>a</a:t>
            </a:r>
            <a:r>
              <a:rPr sz="2400" b="1" spc="-40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s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ot</a:t>
            </a:r>
            <a:r>
              <a:rPr sz="2400" b="1" spc="-140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nu</a:t>
            </a:r>
            <a:r>
              <a:rPr sz="2400" b="1" spc="-10" dirty="0">
                <a:latin typeface="Calibri"/>
                <a:cs typeface="Calibri"/>
              </a:rPr>
              <a:t>me</a:t>
            </a:r>
            <a:r>
              <a:rPr sz="2400" b="1" spc="5" dirty="0">
                <a:latin typeface="Calibri"/>
                <a:cs typeface="Calibri"/>
              </a:rPr>
              <a:t>ri</a:t>
            </a:r>
            <a:r>
              <a:rPr sz="2400" b="1" spc="-25" dirty="0">
                <a:latin typeface="Calibri"/>
                <a:cs typeface="Calibri"/>
              </a:rPr>
              <a:t>c</a:t>
            </a:r>
            <a:r>
              <a:rPr sz="2400" b="1" spc="-10" dirty="0">
                <a:latin typeface="Calibri"/>
                <a:cs typeface="Calibri"/>
              </a:rPr>
              <a:t>a</a:t>
            </a:r>
            <a:r>
              <a:rPr sz="2400" b="1" spc="5" dirty="0">
                <a:latin typeface="Calibri"/>
                <a:cs typeface="Calibri"/>
              </a:rPr>
              <a:t>l</a:t>
            </a:r>
            <a:r>
              <a:rPr sz="2400" b="1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There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55" dirty="0">
                <a:latin typeface="Calibri"/>
                <a:cs typeface="Calibri"/>
              </a:rPr>
              <a:t>may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no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mode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at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all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if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none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35" dirty="0">
                <a:latin typeface="Calibri"/>
                <a:cs typeface="Calibri"/>
              </a:rPr>
              <a:t>data</a:t>
            </a:r>
            <a:r>
              <a:rPr sz="2400" b="1" spc="-1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1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same.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b="1" spc="10" dirty="0">
                <a:latin typeface="Calibri"/>
                <a:cs typeface="Calibri"/>
              </a:rPr>
              <a:t>T</a:t>
            </a:r>
            <a:r>
              <a:rPr sz="2400" b="1" spc="5" dirty="0">
                <a:latin typeface="Calibri"/>
                <a:cs typeface="Calibri"/>
              </a:rPr>
              <a:t>h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spc="-20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60" dirty="0">
                <a:latin typeface="Calibri"/>
                <a:cs typeface="Calibri"/>
              </a:rPr>
              <a:t>m</a:t>
            </a:r>
            <a:r>
              <a:rPr sz="2400" b="1" spc="-105" dirty="0">
                <a:latin typeface="Calibri"/>
                <a:cs typeface="Calibri"/>
              </a:rPr>
              <a:t>a</a:t>
            </a:r>
            <a:r>
              <a:rPr sz="2400" b="1" dirty="0">
                <a:latin typeface="Calibri"/>
                <a:cs typeface="Calibri"/>
              </a:rPr>
              <a:t>y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b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-10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th</a:t>
            </a:r>
            <a:r>
              <a:rPr sz="2400" b="1" dirty="0">
                <a:latin typeface="Calibri"/>
                <a:cs typeface="Calibri"/>
              </a:rPr>
              <a:t>an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on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17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mo</a:t>
            </a:r>
            <a:r>
              <a:rPr sz="2400" b="1" spc="5" dirty="0">
                <a:latin typeface="Calibri"/>
                <a:cs typeface="Calibri"/>
              </a:rPr>
              <a:t>d</a:t>
            </a:r>
            <a:r>
              <a:rPr sz="2400" b="1" spc="-5" dirty="0">
                <a:latin typeface="Calibri"/>
                <a:cs typeface="Calibri"/>
              </a:rPr>
              <a:t>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7387" y="275971"/>
            <a:ext cx="14179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637"/>
                </a:solidFill>
                <a:latin typeface="Tahoma"/>
                <a:cs typeface="Tahoma"/>
              </a:rPr>
              <a:t>CSE-422:</a:t>
            </a:r>
            <a:r>
              <a:rPr sz="1050" spc="-70" dirty="0">
                <a:solidFill>
                  <a:srgbClr val="698637"/>
                </a:solidFill>
                <a:latin typeface="Tahoma"/>
                <a:cs typeface="Tahoma"/>
              </a:rPr>
              <a:t> </a:t>
            </a:r>
            <a:r>
              <a:rPr sz="1050" spc="5" dirty="0">
                <a:solidFill>
                  <a:srgbClr val="698637"/>
                </a:solidFill>
                <a:latin typeface="Tahoma"/>
                <a:cs typeface="Tahoma"/>
              </a:rPr>
              <a:t>DataAnalytics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5"/>
          </a:solidFill>
        </p:spPr>
        <p:txBody>
          <a:bodyPr vert="horz" wrap="square" lIns="0" tIns="14033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105"/>
              </a:spcBef>
            </a:pPr>
            <a:r>
              <a:rPr sz="2800" b="1" spc="50" dirty="0">
                <a:solidFill>
                  <a:srgbClr val="B8E6C8"/>
                </a:solidFill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635" y="1345438"/>
            <a:ext cx="98990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Suppose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company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considering</a:t>
            </a:r>
            <a:r>
              <a:rPr sz="2400" spc="-1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expanding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into</a:t>
            </a:r>
            <a:r>
              <a:rPr sz="2400" spc="-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area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studying</a:t>
            </a:r>
            <a:r>
              <a:rPr sz="2400" spc="-195" dirty="0">
                <a:latin typeface="Calibri"/>
                <a:cs typeface="Calibri"/>
              </a:rPr>
              <a:t> </a:t>
            </a:r>
            <a:r>
              <a:rPr sz="2400" spc="15" dirty="0" smtClean="0">
                <a:latin typeface="Calibri"/>
                <a:cs typeface="Calibri"/>
              </a:rPr>
              <a:t>the</a:t>
            </a:r>
            <a:r>
              <a:rPr lang="en-US" sz="2400" spc="15" dirty="0" smtClean="0">
                <a:latin typeface="Calibri"/>
                <a:cs typeface="Calibri"/>
              </a:rPr>
              <a:t> </a:t>
            </a:r>
            <a:r>
              <a:rPr sz="2400" spc="15" dirty="0" smtClean="0">
                <a:latin typeface="Calibri"/>
                <a:cs typeface="Calibri"/>
              </a:rPr>
              <a:t>size </a:t>
            </a:r>
            <a:r>
              <a:rPr sz="2400" spc="-525" dirty="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containers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sells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most.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measure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you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think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-3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use?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387" y="275971"/>
            <a:ext cx="14179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637"/>
                </a:solidFill>
                <a:latin typeface="Tahoma"/>
                <a:cs typeface="Tahoma"/>
              </a:rPr>
              <a:t>CSE-422:</a:t>
            </a:r>
            <a:r>
              <a:rPr sz="1050" spc="-70" dirty="0">
                <a:solidFill>
                  <a:srgbClr val="698637"/>
                </a:solidFill>
                <a:latin typeface="Tahoma"/>
                <a:cs typeface="Tahoma"/>
              </a:rPr>
              <a:t> </a:t>
            </a:r>
            <a:r>
              <a:rPr sz="1050" spc="5" dirty="0">
                <a:solidFill>
                  <a:srgbClr val="698637"/>
                </a:solidFill>
                <a:latin typeface="Tahoma"/>
                <a:cs typeface="Tahoma"/>
              </a:rPr>
              <a:t>DataAnalytics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5"/>
          </a:solidFill>
        </p:spPr>
        <p:txBody>
          <a:bodyPr vert="horz" wrap="square" lIns="0" tIns="1403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105"/>
              </a:spcBef>
            </a:pPr>
            <a:r>
              <a:rPr sz="2800" b="1" spc="260" dirty="0">
                <a:solidFill>
                  <a:srgbClr val="B8E6C8"/>
                </a:solidFill>
                <a:latin typeface="Trebuchet MS"/>
                <a:cs typeface="Trebuchet MS"/>
              </a:rPr>
              <a:t>Wh</a:t>
            </a:r>
            <a:r>
              <a:rPr sz="2800" b="1" spc="204" dirty="0">
                <a:solidFill>
                  <a:srgbClr val="B8E6C8"/>
                </a:solidFill>
                <a:latin typeface="Trebuchet MS"/>
                <a:cs typeface="Trebuchet MS"/>
              </a:rPr>
              <a:t>e</a:t>
            </a:r>
            <a:r>
              <a:rPr sz="2800" b="1" spc="-15" dirty="0">
                <a:solidFill>
                  <a:srgbClr val="B8E6C8"/>
                </a:solidFill>
                <a:latin typeface="Trebuchet MS"/>
                <a:cs typeface="Trebuchet MS"/>
              </a:rPr>
              <a:t>n</a:t>
            </a:r>
            <a:r>
              <a:rPr sz="2800" b="1" spc="-80" dirty="0">
                <a:solidFill>
                  <a:srgbClr val="B8E6C8"/>
                </a:solidFill>
                <a:latin typeface="Trebuchet MS"/>
                <a:cs typeface="Trebuchet MS"/>
              </a:rPr>
              <a:t> </a:t>
            </a:r>
            <a:r>
              <a:rPr sz="2800" b="1" spc="15" dirty="0">
                <a:solidFill>
                  <a:srgbClr val="B8E6C8"/>
                </a:solidFill>
                <a:latin typeface="Trebuchet MS"/>
                <a:cs typeface="Trebuchet MS"/>
              </a:rPr>
              <a:t>t</a:t>
            </a:r>
            <a:r>
              <a:rPr sz="2800" b="1" spc="85" dirty="0">
                <a:solidFill>
                  <a:srgbClr val="B8E6C8"/>
                </a:solidFill>
                <a:latin typeface="Trebuchet MS"/>
                <a:cs typeface="Trebuchet MS"/>
              </a:rPr>
              <a:t>o</a:t>
            </a:r>
            <a:r>
              <a:rPr sz="2800" b="1" spc="-65" dirty="0">
                <a:solidFill>
                  <a:srgbClr val="B8E6C8"/>
                </a:solidFill>
                <a:latin typeface="Trebuchet MS"/>
                <a:cs typeface="Trebuchet MS"/>
              </a:rPr>
              <a:t> </a:t>
            </a:r>
            <a:r>
              <a:rPr sz="2800" b="1" spc="405" dirty="0">
                <a:solidFill>
                  <a:srgbClr val="B8E6C8"/>
                </a:solidFill>
                <a:latin typeface="Trebuchet MS"/>
                <a:cs typeface="Trebuchet MS"/>
              </a:rPr>
              <a:t>U</a:t>
            </a:r>
            <a:r>
              <a:rPr sz="2800" b="1" spc="-35" dirty="0">
                <a:solidFill>
                  <a:srgbClr val="B8E6C8"/>
                </a:solidFill>
                <a:latin typeface="Trebuchet MS"/>
                <a:cs typeface="Trebuchet MS"/>
              </a:rPr>
              <a:t>se</a:t>
            </a:r>
            <a:r>
              <a:rPr sz="2800" b="1" spc="-95" dirty="0">
                <a:solidFill>
                  <a:srgbClr val="B8E6C8"/>
                </a:solidFill>
                <a:latin typeface="Trebuchet MS"/>
                <a:cs typeface="Trebuchet MS"/>
              </a:rPr>
              <a:t> </a:t>
            </a:r>
            <a:r>
              <a:rPr sz="2800" b="1" spc="405" dirty="0">
                <a:solidFill>
                  <a:srgbClr val="B8E6C8"/>
                </a:solidFill>
                <a:latin typeface="Trebuchet MS"/>
                <a:cs typeface="Trebuchet MS"/>
              </a:rPr>
              <a:t>M</a:t>
            </a:r>
            <a:r>
              <a:rPr sz="2800" b="1" spc="-55" dirty="0">
                <a:solidFill>
                  <a:srgbClr val="B8E6C8"/>
                </a:solidFill>
                <a:latin typeface="Trebuchet MS"/>
                <a:cs typeface="Trebuchet MS"/>
              </a:rPr>
              <a:t>e</a:t>
            </a:r>
            <a:r>
              <a:rPr sz="2800" b="1" spc="-95" dirty="0">
                <a:solidFill>
                  <a:srgbClr val="B8E6C8"/>
                </a:solidFill>
                <a:latin typeface="Trebuchet MS"/>
                <a:cs typeface="Trebuchet MS"/>
              </a:rPr>
              <a:t>an,</a:t>
            </a:r>
            <a:r>
              <a:rPr sz="2800" b="1" spc="-55" dirty="0">
                <a:solidFill>
                  <a:srgbClr val="B8E6C8"/>
                </a:solidFill>
                <a:latin typeface="Trebuchet MS"/>
                <a:cs typeface="Trebuchet MS"/>
              </a:rPr>
              <a:t> </a:t>
            </a:r>
            <a:r>
              <a:rPr sz="2800" b="1" spc="405" dirty="0">
                <a:solidFill>
                  <a:srgbClr val="B8E6C8"/>
                </a:solidFill>
                <a:latin typeface="Trebuchet MS"/>
                <a:cs typeface="Trebuchet MS"/>
              </a:rPr>
              <a:t>M</a:t>
            </a:r>
            <a:r>
              <a:rPr sz="2800" b="1" spc="-55" dirty="0">
                <a:solidFill>
                  <a:srgbClr val="B8E6C8"/>
                </a:solidFill>
                <a:latin typeface="Trebuchet MS"/>
                <a:cs typeface="Trebuchet MS"/>
              </a:rPr>
              <a:t>e</a:t>
            </a:r>
            <a:r>
              <a:rPr sz="2800" b="1" spc="-20" dirty="0">
                <a:solidFill>
                  <a:srgbClr val="B8E6C8"/>
                </a:solidFill>
                <a:latin typeface="Trebuchet MS"/>
                <a:cs typeface="Trebuchet MS"/>
              </a:rPr>
              <a:t>dian</a:t>
            </a:r>
            <a:r>
              <a:rPr sz="2800" b="1" spc="-90" dirty="0">
                <a:solidFill>
                  <a:srgbClr val="B8E6C8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B8E6C8"/>
                </a:solidFill>
                <a:latin typeface="Trebuchet MS"/>
                <a:cs typeface="Trebuchet MS"/>
              </a:rPr>
              <a:t>an</a:t>
            </a:r>
            <a:r>
              <a:rPr sz="2800" b="1" spc="-5" dirty="0">
                <a:solidFill>
                  <a:srgbClr val="B8E6C8"/>
                </a:solidFill>
                <a:latin typeface="Trebuchet MS"/>
                <a:cs typeface="Trebuchet MS"/>
              </a:rPr>
              <a:t>d</a:t>
            </a:r>
            <a:r>
              <a:rPr sz="2800" b="1" spc="-395" dirty="0">
                <a:solidFill>
                  <a:srgbClr val="B8E6C8"/>
                </a:solidFill>
                <a:latin typeface="Trebuchet MS"/>
                <a:cs typeface="Trebuchet MS"/>
              </a:rPr>
              <a:t> </a:t>
            </a:r>
            <a:r>
              <a:rPr sz="2800" b="1" spc="405" dirty="0">
                <a:solidFill>
                  <a:srgbClr val="B8E6C8"/>
                </a:solidFill>
                <a:latin typeface="Trebuchet MS"/>
                <a:cs typeface="Trebuchet MS"/>
              </a:rPr>
              <a:t>M</a:t>
            </a:r>
            <a:r>
              <a:rPr sz="2800" b="1" spc="90" dirty="0">
                <a:solidFill>
                  <a:srgbClr val="B8E6C8"/>
                </a:solidFill>
                <a:latin typeface="Trebuchet MS"/>
                <a:cs typeface="Trebuchet MS"/>
              </a:rPr>
              <a:t>o</a:t>
            </a:r>
            <a:r>
              <a:rPr sz="2800" b="1" spc="-25" dirty="0">
                <a:solidFill>
                  <a:srgbClr val="B8E6C8"/>
                </a:solidFill>
                <a:latin typeface="Trebuchet MS"/>
                <a:cs typeface="Trebuchet MS"/>
              </a:rPr>
              <a:t>de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19327" y="1471421"/>
            <a:ext cx="101657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  <a:tab pos="1235075" algn="l"/>
                <a:tab pos="1530985" algn="l"/>
                <a:tab pos="2414905" algn="l"/>
                <a:tab pos="3115945" algn="l"/>
                <a:tab pos="3804920" algn="l"/>
                <a:tab pos="4134485" algn="l"/>
                <a:tab pos="4698365" algn="l"/>
                <a:tab pos="5765165" algn="l"/>
                <a:tab pos="6283325" algn="l"/>
                <a:tab pos="7521575" algn="l"/>
                <a:tab pos="9094470" algn="l"/>
                <a:tab pos="9469755" algn="l"/>
              </a:tabLst>
            </a:pPr>
            <a:r>
              <a:rPr sz="2400" b="1" spc="-35" dirty="0">
                <a:latin typeface="Calibri"/>
                <a:cs typeface="Calibri"/>
              </a:rPr>
              <a:t>M</a:t>
            </a:r>
            <a:r>
              <a:rPr sz="2400" b="1" spc="-10" dirty="0">
                <a:latin typeface="Calibri"/>
                <a:cs typeface="Calibri"/>
              </a:rPr>
              <a:t>ea</a:t>
            </a:r>
            <a:r>
              <a:rPr sz="2400" b="1" dirty="0">
                <a:latin typeface="Calibri"/>
                <a:cs typeface="Calibri"/>
              </a:rPr>
              <a:t>n	</a:t>
            </a:r>
            <a:r>
              <a:rPr sz="2400" dirty="0">
                <a:latin typeface="Calibri"/>
                <a:cs typeface="Calibri"/>
              </a:rPr>
              <a:t>–	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-80" dirty="0">
                <a:latin typeface="Calibri"/>
                <a:cs typeface="Calibri"/>
              </a:rPr>
              <a:t>y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r	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spc="-95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	is	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275" dirty="0">
                <a:latin typeface="Calibri"/>
                <a:cs typeface="Calibri"/>
              </a:rPr>
              <a:t>k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105" dirty="0">
                <a:latin typeface="Calibri"/>
                <a:cs typeface="Calibri"/>
              </a:rPr>
              <a:t>w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	i</a:t>
            </a:r>
            <a:r>
              <a:rPr sz="2400" spc="-10" dirty="0">
                <a:latin typeface="Calibri"/>
                <a:cs typeface="Calibri"/>
              </a:rPr>
              <a:t>.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.	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rmally	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0" dirty="0">
                <a:latin typeface="Calibri"/>
                <a:cs typeface="Calibri"/>
              </a:rPr>
              <a:t>s</a:t>
            </a:r>
            <a:r>
              <a:rPr sz="2400" spc="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ri</a:t>
            </a:r>
            <a:r>
              <a:rPr sz="2400" spc="10" dirty="0">
                <a:latin typeface="Calibri"/>
                <a:cs typeface="Calibri"/>
              </a:rPr>
              <a:t>bu</a:t>
            </a:r>
            <a:r>
              <a:rPr sz="2400" spc="-60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.	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th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  </a:t>
            </a:r>
            <a:r>
              <a:rPr sz="2400" spc="-30" dirty="0">
                <a:latin typeface="Calibri"/>
                <a:cs typeface="Calibri"/>
              </a:rPr>
              <a:t>words,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extreme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present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set(Outliers)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b="1" spc="-5" dirty="0">
                <a:latin typeface="Calibri"/>
                <a:cs typeface="Calibri"/>
              </a:rPr>
              <a:t>Median</a:t>
            </a:r>
            <a:r>
              <a:rPr sz="2400" b="1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your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data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skewed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you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dealing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ordinal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(ordered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93579" y="2569540"/>
            <a:ext cx="10763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4.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Li</a:t>
            </a:r>
            <a:r>
              <a:rPr sz="2400" spc="-13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5.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9327" y="2569540"/>
            <a:ext cx="826770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Calibri"/>
                <a:cs typeface="Calibri"/>
              </a:rPr>
              <a:t>categories)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data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(e.g. </a:t>
            </a:r>
            <a:r>
              <a:rPr sz="2400" spc="-30" dirty="0">
                <a:latin typeface="Calibri"/>
                <a:cs typeface="Calibri"/>
              </a:rPr>
              <a:t>scale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Strongly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dislike</a:t>
            </a:r>
            <a:r>
              <a:rPr sz="2400" spc="-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Dislike</a:t>
            </a:r>
            <a:r>
              <a:rPr sz="2400" spc="-2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3.Neutral</a:t>
            </a:r>
            <a:endParaRPr sz="2400" dirty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10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gly</a:t>
            </a:r>
            <a:r>
              <a:rPr sz="2400" spc="-2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li</a:t>
            </a:r>
            <a:r>
              <a:rPr sz="2400" spc="-105" dirty="0">
                <a:latin typeface="Calibri"/>
                <a:cs typeface="Calibri"/>
              </a:rPr>
              <a:t>k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)</a:t>
            </a: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b="1" spc="-5" dirty="0">
                <a:latin typeface="Calibri"/>
                <a:cs typeface="Calibri"/>
              </a:rPr>
              <a:t>Mode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dealing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nominal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(unordered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categories</a:t>
            </a:r>
            <a:r>
              <a:rPr sz="2400" spc="-10" dirty="0" smtClean="0">
                <a:latin typeface="Calibri"/>
                <a:cs typeface="Calibri"/>
              </a:rPr>
              <a:t>)</a:t>
            </a:r>
            <a:r>
              <a:rPr lang="en-US" sz="2400" spc="-10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data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7387" y="275971"/>
            <a:ext cx="14179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637"/>
                </a:solidFill>
                <a:latin typeface="Tahoma"/>
                <a:cs typeface="Tahoma"/>
              </a:rPr>
              <a:t>CSE-422:</a:t>
            </a:r>
            <a:r>
              <a:rPr sz="1050" spc="-70" dirty="0">
                <a:solidFill>
                  <a:srgbClr val="698637"/>
                </a:solidFill>
                <a:latin typeface="Tahoma"/>
                <a:cs typeface="Tahoma"/>
              </a:rPr>
              <a:t> </a:t>
            </a:r>
            <a:r>
              <a:rPr sz="1050" spc="5" dirty="0">
                <a:solidFill>
                  <a:srgbClr val="698637"/>
                </a:solidFill>
                <a:latin typeface="Tahoma"/>
                <a:cs typeface="Tahoma"/>
              </a:rPr>
              <a:t>DataAnalytics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89305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Measures</a:t>
            </a:r>
            <a:r>
              <a:rPr spc="5" dirty="0"/>
              <a:t> </a:t>
            </a:r>
            <a:r>
              <a:rPr dirty="0"/>
              <a:t>of</a:t>
            </a:r>
            <a:r>
              <a:rPr spc="-30" dirty="0"/>
              <a:t> Variability/Spread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5"/>
          </a:solidFill>
        </p:spPr>
        <p:txBody>
          <a:bodyPr vert="horz" wrap="square" lIns="0" tIns="1403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105"/>
              </a:spcBef>
            </a:pPr>
            <a:r>
              <a:rPr sz="2800" b="1" spc="40" dirty="0">
                <a:solidFill>
                  <a:srgbClr val="B8E6C8"/>
                </a:solidFill>
                <a:latin typeface="Trebuchet MS"/>
                <a:cs typeface="Trebuchet MS"/>
              </a:rPr>
              <a:t>Measure</a:t>
            </a:r>
            <a:r>
              <a:rPr sz="2800" b="1" spc="-85" dirty="0">
                <a:solidFill>
                  <a:srgbClr val="B8E6C8"/>
                </a:solidFill>
                <a:latin typeface="Trebuchet MS"/>
                <a:cs typeface="Trebuchet MS"/>
              </a:rPr>
              <a:t> </a:t>
            </a:r>
            <a:r>
              <a:rPr sz="2800" b="1" spc="-50" dirty="0">
                <a:solidFill>
                  <a:srgbClr val="B8E6C8"/>
                </a:solidFill>
                <a:latin typeface="Trebuchet MS"/>
                <a:cs typeface="Trebuchet MS"/>
              </a:rPr>
              <a:t>of</a:t>
            </a:r>
            <a:r>
              <a:rPr sz="2800" b="1" spc="-229" dirty="0">
                <a:solidFill>
                  <a:srgbClr val="B8E6C8"/>
                </a:solidFill>
                <a:latin typeface="Trebuchet MS"/>
                <a:cs typeface="Trebuchet MS"/>
              </a:rPr>
              <a:t> </a:t>
            </a:r>
            <a:r>
              <a:rPr sz="2800" b="1" spc="-5" dirty="0">
                <a:solidFill>
                  <a:srgbClr val="B8E6C8"/>
                </a:solidFill>
                <a:latin typeface="Trebuchet MS"/>
                <a:cs typeface="Trebuchet MS"/>
              </a:rPr>
              <a:t>Variability/Spread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3767" y="2328672"/>
            <a:ext cx="8665464" cy="20939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7387" y="275971"/>
            <a:ext cx="14179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637"/>
                </a:solidFill>
                <a:latin typeface="Tahoma"/>
                <a:cs typeface="Tahoma"/>
              </a:rPr>
              <a:t>CSE-422:</a:t>
            </a:r>
            <a:r>
              <a:rPr sz="1050" spc="-70" dirty="0">
                <a:solidFill>
                  <a:srgbClr val="698637"/>
                </a:solidFill>
                <a:latin typeface="Tahoma"/>
                <a:cs typeface="Tahoma"/>
              </a:rPr>
              <a:t> </a:t>
            </a:r>
            <a:r>
              <a:rPr sz="1050" spc="5" dirty="0">
                <a:solidFill>
                  <a:srgbClr val="698637"/>
                </a:solidFill>
                <a:latin typeface="Tahoma"/>
                <a:cs typeface="Tahoma"/>
              </a:rPr>
              <a:t>DataAnalytics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5"/>
          </a:solidFill>
        </p:spPr>
        <p:txBody>
          <a:bodyPr vert="horz" wrap="square" lIns="0" tIns="140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5"/>
              </a:spcBef>
            </a:pPr>
            <a:r>
              <a:rPr sz="2800" b="1" spc="40" dirty="0">
                <a:solidFill>
                  <a:srgbClr val="B8E6C8"/>
                </a:solidFill>
                <a:latin typeface="Trebuchet MS"/>
                <a:cs typeface="Trebuchet MS"/>
              </a:rPr>
              <a:t>Range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19327" y="1471421"/>
            <a:ext cx="917384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8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-40" dirty="0">
                <a:latin typeface="Calibri"/>
                <a:cs typeface="Calibri"/>
              </a:rPr>
              <a:t>f</a:t>
            </a:r>
            <a:r>
              <a:rPr sz="2400" spc="-85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6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igh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9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  <a:tab pos="2015489" algn="l"/>
              </a:tabLst>
            </a:pPr>
            <a:r>
              <a:rPr sz="2400" spc="-5" dirty="0">
                <a:latin typeface="Calibri"/>
                <a:cs typeface="Calibri"/>
              </a:rPr>
              <a:t>Calculation:	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High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Low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Calibri"/>
              <a:cs typeface="Calibri"/>
            </a:endParaRPr>
          </a:p>
          <a:p>
            <a:pPr marL="984250" algn="ctr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Example:</a:t>
            </a:r>
            <a:r>
              <a:rPr sz="2400" spc="-1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{4,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6,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9,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3,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7}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lowest</a:t>
            </a:r>
            <a:r>
              <a:rPr sz="2400" spc="-1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highest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9.</a:t>
            </a:r>
            <a:endParaRPr sz="2400">
              <a:latin typeface="Calibri"/>
              <a:cs typeface="Calibri"/>
            </a:endParaRPr>
          </a:p>
          <a:p>
            <a:pPr marL="986155" algn="ctr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7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9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−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 =</a:t>
            </a:r>
            <a:r>
              <a:rPr sz="2400" spc="-204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6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387" y="275971"/>
            <a:ext cx="14179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637"/>
                </a:solidFill>
                <a:latin typeface="Tahoma"/>
                <a:cs typeface="Tahoma"/>
              </a:rPr>
              <a:t>CSE-422:</a:t>
            </a:r>
            <a:r>
              <a:rPr sz="1050" spc="-70" dirty="0">
                <a:solidFill>
                  <a:srgbClr val="698637"/>
                </a:solidFill>
                <a:latin typeface="Tahoma"/>
                <a:cs typeface="Tahoma"/>
              </a:rPr>
              <a:t> </a:t>
            </a:r>
            <a:r>
              <a:rPr sz="1050" spc="5" dirty="0">
                <a:solidFill>
                  <a:srgbClr val="698637"/>
                </a:solidFill>
                <a:latin typeface="Tahoma"/>
                <a:cs typeface="Tahoma"/>
              </a:rPr>
              <a:t>DataAnalytics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5"/>
          </a:solidFill>
        </p:spPr>
        <p:txBody>
          <a:bodyPr vert="horz" wrap="square" lIns="0" tIns="140335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105"/>
              </a:spcBef>
            </a:pPr>
            <a:r>
              <a:rPr sz="2800" b="1" spc="40" dirty="0">
                <a:solidFill>
                  <a:srgbClr val="B8E6C8"/>
                </a:solidFill>
                <a:latin typeface="Trebuchet MS"/>
                <a:cs typeface="Trebuchet MS"/>
              </a:rPr>
              <a:t>Range</a:t>
            </a:r>
            <a:r>
              <a:rPr sz="2800" b="1" spc="-105" dirty="0">
                <a:solidFill>
                  <a:srgbClr val="B8E6C8"/>
                </a:solidFill>
                <a:latin typeface="Trebuchet MS"/>
                <a:cs typeface="Trebuchet MS"/>
              </a:rPr>
              <a:t> </a:t>
            </a:r>
            <a:r>
              <a:rPr sz="2800" b="1" spc="140" dirty="0">
                <a:solidFill>
                  <a:srgbClr val="B8E6C8"/>
                </a:solidFill>
                <a:latin typeface="Trebuchet MS"/>
                <a:cs typeface="Trebuchet MS"/>
              </a:rPr>
              <a:t>Can</a:t>
            </a:r>
            <a:r>
              <a:rPr sz="2800" b="1" spc="-75" dirty="0">
                <a:solidFill>
                  <a:srgbClr val="B8E6C8"/>
                </a:solidFill>
                <a:latin typeface="Trebuchet MS"/>
                <a:cs typeface="Trebuchet MS"/>
              </a:rPr>
              <a:t> </a:t>
            </a:r>
            <a:r>
              <a:rPr sz="2800" b="1" spc="-25" dirty="0">
                <a:solidFill>
                  <a:srgbClr val="B8E6C8"/>
                </a:solidFill>
                <a:latin typeface="Trebuchet MS"/>
                <a:cs typeface="Trebuchet MS"/>
              </a:rPr>
              <a:t>be</a:t>
            </a:r>
            <a:r>
              <a:rPr sz="2800" b="1" spc="-175" dirty="0">
                <a:solidFill>
                  <a:srgbClr val="B8E6C8"/>
                </a:solidFill>
                <a:latin typeface="Trebuchet MS"/>
                <a:cs typeface="Trebuchet MS"/>
              </a:rPr>
              <a:t> </a:t>
            </a:r>
            <a:r>
              <a:rPr sz="2800" b="1" spc="20" dirty="0">
                <a:solidFill>
                  <a:srgbClr val="B8E6C8"/>
                </a:solidFill>
                <a:latin typeface="Trebuchet MS"/>
                <a:cs typeface="Trebuchet MS"/>
              </a:rPr>
              <a:t>Misleading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marR="78105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419734" algn="l"/>
                <a:tab pos="420370" algn="l"/>
              </a:tabLst>
            </a:pPr>
            <a:r>
              <a:rPr dirty="0"/>
              <a:t>The</a:t>
            </a:r>
            <a:r>
              <a:rPr spc="-10" dirty="0"/>
              <a:t> </a:t>
            </a:r>
            <a:r>
              <a:rPr spc="-20" dirty="0"/>
              <a:t>range</a:t>
            </a:r>
            <a:r>
              <a:rPr spc="-125" dirty="0"/>
              <a:t> </a:t>
            </a:r>
            <a:r>
              <a:rPr spc="-20" dirty="0"/>
              <a:t>can</a:t>
            </a:r>
            <a:r>
              <a:rPr spc="-75" dirty="0"/>
              <a:t> </a:t>
            </a:r>
            <a:r>
              <a:rPr dirty="0"/>
              <a:t>sometimes</a:t>
            </a:r>
            <a:r>
              <a:rPr spc="-75" dirty="0"/>
              <a:t> </a:t>
            </a:r>
            <a:r>
              <a:rPr spc="5" dirty="0"/>
              <a:t>be</a:t>
            </a:r>
            <a:r>
              <a:rPr spc="-10" dirty="0"/>
              <a:t> </a:t>
            </a:r>
            <a:r>
              <a:rPr dirty="0"/>
              <a:t>misleading</a:t>
            </a:r>
            <a:r>
              <a:rPr spc="-45" dirty="0"/>
              <a:t> </a:t>
            </a:r>
            <a:r>
              <a:rPr spc="-5" dirty="0"/>
              <a:t>when</a:t>
            </a:r>
            <a:r>
              <a:rPr spc="-45" dirty="0"/>
              <a:t> </a:t>
            </a:r>
            <a:r>
              <a:rPr dirty="0"/>
              <a:t>there</a:t>
            </a:r>
            <a:r>
              <a:rPr spc="-40" dirty="0"/>
              <a:t> </a:t>
            </a:r>
            <a:r>
              <a:rPr dirty="0"/>
              <a:t>are</a:t>
            </a:r>
            <a:r>
              <a:rPr spc="-30" dirty="0"/>
              <a:t> </a:t>
            </a:r>
            <a:r>
              <a:rPr spc="-5" dirty="0"/>
              <a:t>extremely</a:t>
            </a:r>
            <a:r>
              <a:rPr spc="-85" dirty="0"/>
              <a:t> </a:t>
            </a:r>
            <a:r>
              <a:rPr dirty="0"/>
              <a:t>high</a:t>
            </a:r>
            <a:r>
              <a:rPr spc="-20" dirty="0"/>
              <a:t> </a:t>
            </a:r>
            <a:r>
              <a:rPr spc="20" dirty="0"/>
              <a:t>orlow </a:t>
            </a:r>
            <a:r>
              <a:rPr spc="-525" dirty="0"/>
              <a:t> </a:t>
            </a:r>
            <a:r>
              <a:rPr dirty="0"/>
              <a:t>values.</a:t>
            </a:r>
            <a:r>
              <a:rPr spc="-150" dirty="0"/>
              <a:t> </a:t>
            </a:r>
            <a:r>
              <a:rPr spc="-10" dirty="0"/>
              <a:t>(Outliers)</a:t>
            </a:r>
          </a:p>
          <a:p>
            <a:pPr marL="62230"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2550"/>
          </a:p>
          <a:p>
            <a:pPr marL="215265" algn="ctr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Example:</a:t>
            </a:r>
            <a:r>
              <a:rPr spc="-170" dirty="0"/>
              <a:t> </a:t>
            </a:r>
            <a:r>
              <a:rPr spc="-5" dirty="0"/>
              <a:t>In</a:t>
            </a:r>
            <a:r>
              <a:rPr spc="-30" dirty="0"/>
              <a:t> </a:t>
            </a:r>
            <a:r>
              <a:rPr b="1" spc="-5" dirty="0">
                <a:latin typeface="Calibri"/>
                <a:cs typeface="Calibri"/>
              </a:rPr>
              <a:t>{8,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11,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5,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9,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7,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6,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3616}</a:t>
            </a:r>
            <a:r>
              <a:rPr dirty="0"/>
              <a:t>:</a:t>
            </a:r>
            <a:r>
              <a:rPr spc="-8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5" dirty="0"/>
              <a:t>lowest</a:t>
            </a:r>
            <a:r>
              <a:rPr spc="-180" dirty="0"/>
              <a:t> </a:t>
            </a:r>
            <a:r>
              <a:rPr dirty="0"/>
              <a:t>value</a:t>
            </a:r>
            <a:r>
              <a:rPr spc="-65" dirty="0"/>
              <a:t> </a:t>
            </a:r>
            <a:r>
              <a:rPr dirty="0"/>
              <a:t>is</a:t>
            </a:r>
            <a:r>
              <a:rPr spc="-254" dirty="0"/>
              <a:t> </a:t>
            </a:r>
            <a:r>
              <a:rPr dirty="0"/>
              <a:t>5,</a:t>
            </a:r>
          </a:p>
          <a:p>
            <a:pPr marL="213995" algn="ctr">
              <a:lnSpc>
                <a:spcPct val="100000"/>
              </a:lnSpc>
            </a:pPr>
            <a:r>
              <a:rPr dirty="0"/>
              <a:t>a</a:t>
            </a:r>
            <a:r>
              <a:rPr spc="1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spc="10" dirty="0"/>
              <a:t>th</a:t>
            </a:r>
            <a:r>
              <a:rPr dirty="0"/>
              <a:t>e</a:t>
            </a:r>
            <a:r>
              <a:rPr spc="-40" dirty="0"/>
              <a:t> </a:t>
            </a:r>
            <a:r>
              <a:rPr spc="5" dirty="0"/>
              <a:t>h</a:t>
            </a:r>
            <a:r>
              <a:rPr dirty="0"/>
              <a:t>ig</a:t>
            </a:r>
            <a:r>
              <a:rPr spc="5" dirty="0"/>
              <a:t>h</a:t>
            </a:r>
            <a:r>
              <a:rPr dirty="0"/>
              <a:t>est</a:t>
            </a:r>
            <a:r>
              <a:rPr spc="-70" dirty="0"/>
              <a:t> </a:t>
            </a:r>
            <a:r>
              <a:rPr dirty="0"/>
              <a:t>is</a:t>
            </a:r>
            <a:r>
              <a:rPr spc="-210" dirty="0"/>
              <a:t> </a:t>
            </a:r>
            <a:r>
              <a:rPr spc="5" dirty="0"/>
              <a:t>3616.</a:t>
            </a:r>
          </a:p>
          <a:p>
            <a:pPr marL="207010" algn="ctr">
              <a:lnSpc>
                <a:spcPct val="100000"/>
              </a:lnSpc>
            </a:pPr>
            <a:r>
              <a:rPr spc="-5" dirty="0"/>
              <a:t>S</a:t>
            </a:r>
            <a:r>
              <a:rPr dirty="0"/>
              <a:t>o</a:t>
            </a:r>
            <a:r>
              <a:rPr spc="-35" dirty="0"/>
              <a:t> </a:t>
            </a:r>
            <a:r>
              <a:rPr spc="5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spc="-25" dirty="0"/>
              <a:t>ra</a:t>
            </a:r>
            <a:r>
              <a:rPr spc="-20" dirty="0"/>
              <a:t>n</a:t>
            </a:r>
            <a:r>
              <a:rPr spc="-30" dirty="0"/>
              <a:t>g</a:t>
            </a:r>
            <a:r>
              <a:rPr dirty="0"/>
              <a:t>e</a:t>
            </a:r>
            <a:r>
              <a:rPr spc="-160" dirty="0"/>
              <a:t> </a:t>
            </a:r>
            <a:r>
              <a:rPr dirty="0"/>
              <a:t>is </a:t>
            </a:r>
            <a:r>
              <a:rPr spc="10" dirty="0"/>
              <a:t>3</a:t>
            </a:r>
            <a:r>
              <a:rPr dirty="0"/>
              <a:t>6</a:t>
            </a:r>
            <a:r>
              <a:rPr spc="10" dirty="0"/>
              <a:t>1</a:t>
            </a:r>
            <a:r>
              <a:rPr dirty="0"/>
              <a:t>6</a:t>
            </a:r>
            <a:r>
              <a:rPr spc="-60" dirty="0"/>
              <a:t> </a:t>
            </a:r>
            <a:r>
              <a:rPr dirty="0"/>
              <a:t>−</a:t>
            </a:r>
            <a:r>
              <a:rPr spc="5" dirty="0"/>
              <a:t> </a:t>
            </a:r>
            <a:r>
              <a:rPr dirty="0"/>
              <a:t>5</a:t>
            </a:r>
            <a:r>
              <a:rPr spc="-10" dirty="0"/>
              <a:t> </a:t>
            </a:r>
            <a:r>
              <a:rPr dirty="0"/>
              <a:t>=</a:t>
            </a:r>
            <a:r>
              <a:rPr spc="-175" dirty="0"/>
              <a:t> </a:t>
            </a:r>
            <a:r>
              <a:rPr b="1" spc="5" dirty="0">
                <a:latin typeface="Calibri"/>
                <a:cs typeface="Calibri"/>
              </a:rPr>
              <a:t>3611</a:t>
            </a:r>
            <a:r>
              <a:rPr dirty="0"/>
              <a:t>.</a:t>
            </a:r>
          </a:p>
          <a:p>
            <a:pPr marL="62230">
              <a:lnSpc>
                <a:spcPct val="100000"/>
              </a:lnSpc>
              <a:spcBef>
                <a:spcPts val="10"/>
              </a:spcBef>
            </a:pPr>
            <a:endParaRPr sz="2550"/>
          </a:p>
          <a:p>
            <a:pPr marL="419100" indent="-344805">
              <a:lnSpc>
                <a:spcPct val="100000"/>
              </a:lnSpc>
              <a:buFont typeface="Wingdings"/>
              <a:buChar char=""/>
              <a:tabLst>
                <a:tab pos="419734" algn="l"/>
                <a:tab pos="420370" algn="l"/>
              </a:tabLst>
            </a:pPr>
            <a:r>
              <a:rPr dirty="0"/>
              <a:t>The</a:t>
            </a:r>
            <a:r>
              <a:rPr spc="-10" dirty="0"/>
              <a:t> </a:t>
            </a:r>
            <a:r>
              <a:rPr spc="-5" dirty="0"/>
              <a:t>single</a:t>
            </a:r>
            <a:r>
              <a:rPr spc="-100" dirty="0"/>
              <a:t> </a:t>
            </a:r>
            <a:r>
              <a:rPr dirty="0"/>
              <a:t>value</a:t>
            </a:r>
            <a:r>
              <a:rPr spc="-6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3616</a:t>
            </a:r>
            <a:r>
              <a:rPr spc="-80" dirty="0"/>
              <a:t> </a:t>
            </a:r>
            <a:r>
              <a:rPr spc="-45" dirty="0"/>
              <a:t>makes</a:t>
            </a:r>
            <a:r>
              <a:rPr spc="-3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20" dirty="0"/>
              <a:t>range</a:t>
            </a:r>
            <a:r>
              <a:rPr spc="-100" dirty="0"/>
              <a:t> </a:t>
            </a:r>
            <a:r>
              <a:rPr dirty="0"/>
              <a:t>large,</a:t>
            </a:r>
            <a:r>
              <a:rPr spc="-160" dirty="0"/>
              <a:t> </a:t>
            </a:r>
            <a:r>
              <a:rPr spc="5" dirty="0"/>
              <a:t>but</a:t>
            </a:r>
            <a:r>
              <a:rPr spc="-25" dirty="0"/>
              <a:t> </a:t>
            </a:r>
            <a:r>
              <a:rPr dirty="0"/>
              <a:t>most</a:t>
            </a:r>
            <a:r>
              <a:rPr spc="-150" dirty="0"/>
              <a:t> </a:t>
            </a:r>
            <a:r>
              <a:rPr dirty="0"/>
              <a:t>values</a:t>
            </a:r>
            <a:r>
              <a:rPr spc="-95" dirty="0"/>
              <a:t> </a:t>
            </a:r>
            <a:r>
              <a:rPr dirty="0"/>
              <a:t>are</a:t>
            </a:r>
            <a:r>
              <a:rPr spc="-75" dirty="0"/>
              <a:t> </a:t>
            </a:r>
            <a:r>
              <a:rPr dirty="0"/>
              <a:t>around</a:t>
            </a:r>
            <a:r>
              <a:rPr spc="-285" dirty="0"/>
              <a:t> </a:t>
            </a:r>
            <a:r>
              <a:rPr spc="30" dirty="0"/>
              <a:t>10.</a:t>
            </a:r>
          </a:p>
          <a:p>
            <a:pPr marL="419100" indent="-344805">
              <a:lnSpc>
                <a:spcPct val="100000"/>
              </a:lnSpc>
              <a:buFont typeface="Wingdings"/>
              <a:buChar char=""/>
              <a:tabLst>
                <a:tab pos="419734" algn="l"/>
                <a:tab pos="420370" algn="l"/>
              </a:tabLst>
            </a:pPr>
            <a:r>
              <a:rPr spc="-75" dirty="0"/>
              <a:t>W</a:t>
            </a:r>
            <a:r>
              <a:rPr dirty="0"/>
              <a:t>e</a:t>
            </a:r>
            <a:r>
              <a:rPr spc="-155" dirty="0"/>
              <a:t> </a:t>
            </a:r>
            <a:r>
              <a:rPr spc="-35" dirty="0"/>
              <a:t>c</a:t>
            </a:r>
            <a:r>
              <a:rPr spc="-25" dirty="0"/>
              <a:t>a</a:t>
            </a:r>
            <a:r>
              <a:rPr dirty="0"/>
              <a:t>n</a:t>
            </a:r>
            <a:r>
              <a:rPr spc="-75" dirty="0"/>
              <a:t> </a:t>
            </a:r>
            <a:r>
              <a:rPr spc="5" dirty="0"/>
              <a:t>u</a:t>
            </a:r>
            <a:r>
              <a:rPr spc="-5" dirty="0"/>
              <a:t>s</a:t>
            </a:r>
            <a:r>
              <a:rPr dirty="0"/>
              <a:t>e</a:t>
            </a:r>
            <a:r>
              <a:rPr spc="-10" dirty="0"/>
              <a:t> </a:t>
            </a:r>
            <a:r>
              <a:rPr dirty="0"/>
              <a:t>i</a:t>
            </a:r>
            <a:r>
              <a:rPr spc="10" dirty="0"/>
              <a:t>n</a:t>
            </a:r>
            <a:r>
              <a:rPr spc="5" dirty="0"/>
              <a:t>t</a:t>
            </a:r>
            <a:r>
              <a:rPr dirty="0"/>
              <a:t>e</a:t>
            </a:r>
            <a:r>
              <a:rPr spc="5" dirty="0"/>
              <a:t>r</a:t>
            </a:r>
            <a:r>
              <a:rPr spc="-15" dirty="0"/>
              <a:t>qu</a:t>
            </a:r>
            <a:r>
              <a:rPr dirty="0"/>
              <a:t>a</a:t>
            </a:r>
            <a:r>
              <a:rPr spc="-20" dirty="0"/>
              <a:t>r</a:t>
            </a:r>
            <a:r>
              <a:rPr spc="-15" dirty="0"/>
              <a:t>t</a:t>
            </a:r>
            <a:r>
              <a:rPr dirty="0"/>
              <a:t>i</a:t>
            </a:r>
            <a:r>
              <a:rPr spc="-25" dirty="0"/>
              <a:t>l</a:t>
            </a:r>
            <a:r>
              <a:rPr dirty="0"/>
              <a:t>e</a:t>
            </a:r>
            <a:r>
              <a:rPr spc="-75" dirty="0"/>
              <a:t> </a:t>
            </a:r>
            <a:r>
              <a:rPr spc="-25" dirty="0"/>
              <a:t>ra</a:t>
            </a:r>
            <a:r>
              <a:rPr spc="-15" dirty="0"/>
              <a:t>n</a:t>
            </a:r>
            <a:r>
              <a:rPr spc="-30" dirty="0"/>
              <a:t>g</a:t>
            </a:r>
            <a:r>
              <a:rPr dirty="0"/>
              <a:t>e</a:t>
            </a:r>
            <a:r>
              <a:rPr spc="-225" dirty="0"/>
              <a:t> </a:t>
            </a:r>
            <a:r>
              <a:rPr dirty="0"/>
              <a:t>i</a:t>
            </a:r>
            <a:r>
              <a:rPr spc="10" dirty="0"/>
              <a:t>n</a:t>
            </a:r>
            <a:r>
              <a:rPr spc="-5" dirty="0"/>
              <a:t>s</a:t>
            </a:r>
            <a:r>
              <a:rPr spc="5" dirty="0"/>
              <a:t>t</a:t>
            </a:r>
            <a:r>
              <a:rPr dirty="0"/>
              <a:t>e</a:t>
            </a:r>
            <a:r>
              <a:rPr spc="5" dirty="0"/>
              <a:t>ad</a:t>
            </a:r>
            <a:r>
              <a:rPr dirty="0"/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7387" y="275971"/>
            <a:ext cx="14179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637"/>
                </a:solidFill>
                <a:latin typeface="Tahoma"/>
                <a:cs typeface="Tahoma"/>
              </a:rPr>
              <a:t>CSE-422:</a:t>
            </a:r>
            <a:r>
              <a:rPr sz="1050" spc="-70" dirty="0">
                <a:solidFill>
                  <a:srgbClr val="698637"/>
                </a:solidFill>
                <a:latin typeface="Tahoma"/>
                <a:cs typeface="Tahoma"/>
              </a:rPr>
              <a:t> </a:t>
            </a:r>
            <a:r>
              <a:rPr sz="1050" spc="5" dirty="0">
                <a:solidFill>
                  <a:srgbClr val="698637"/>
                </a:solidFill>
                <a:latin typeface="Tahoma"/>
                <a:cs typeface="Tahoma"/>
              </a:rPr>
              <a:t>DataAnalytics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5"/>
          </a:solidFill>
        </p:spPr>
        <p:txBody>
          <a:bodyPr vert="horz" wrap="square" lIns="0" tIns="1403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105"/>
              </a:spcBef>
            </a:pPr>
            <a:r>
              <a:rPr sz="2800" b="1" spc="15" dirty="0">
                <a:solidFill>
                  <a:srgbClr val="B8E6C8"/>
                </a:solidFill>
                <a:latin typeface="Trebuchet MS"/>
                <a:cs typeface="Trebuchet MS"/>
              </a:rPr>
              <a:t>Variance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19327" y="1471421"/>
            <a:ext cx="9641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measures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far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numbers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spread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from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average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1803" y="2438527"/>
            <a:ext cx="111125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5053" y="2257171"/>
            <a:ext cx="139700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i="1" spc="-5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2800" y="2638501"/>
            <a:ext cx="7302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i="1" spc="-5" dirty="0">
                <a:latin typeface="Times New Roman"/>
                <a:cs typeface="Times New Roman"/>
              </a:rPr>
              <a:t>i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9783" y="2389287"/>
            <a:ext cx="908685" cy="44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08305" algn="l"/>
              </a:tabLst>
            </a:pPr>
            <a:r>
              <a:rPr sz="2350" dirty="0">
                <a:latin typeface="Times New Roman"/>
                <a:cs typeface="Times New Roman"/>
              </a:rPr>
              <a:t>(</a:t>
            </a:r>
            <a:r>
              <a:rPr sz="2350" spc="-340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x	</a:t>
            </a:r>
            <a:r>
              <a:rPr sz="2350" dirty="0">
                <a:latin typeface="Symbol"/>
                <a:cs typeface="Symbol"/>
              </a:rPr>
              <a:t></a:t>
            </a:r>
            <a:r>
              <a:rPr sz="2350" spc="-37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Symbol"/>
                <a:cs typeface="Symbol"/>
              </a:rPr>
              <a:t></a:t>
            </a:r>
            <a:r>
              <a:rPr sz="2350" dirty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3270" y="2641069"/>
            <a:ext cx="40894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4050" spc="-104" baseline="-13374" dirty="0">
                <a:latin typeface="Symbol"/>
                <a:cs typeface="Symbol"/>
              </a:rPr>
              <a:t></a:t>
            </a:r>
            <a:r>
              <a:rPr sz="4050" spc="-442" baseline="-13374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71896" y="2342463"/>
            <a:ext cx="347345" cy="567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50" dirty="0">
                <a:latin typeface="Symbol"/>
                <a:cs typeface="Symbol"/>
              </a:rPr>
              <a:t>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39614" y="2703322"/>
            <a:ext cx="1718310" cy="73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800"/>
              </a:lnSpc>
              <a:spcBef>
                <a:spcPts val="100"/>
              </a:spcBef>
              <a:tabLst>
                <a:tab pos="1679575" algn="l"/>
              </a:tabLst>
            </a:pPr>
            <a:r>
              <a:rPr sz="3525" spc="22" baseline="-11820" dirty="0">
                <a:latin typeface="Symbol"/>
                <a:cs typeface="Symbol"/>
              </a:rPr>
              <a:t></a:t>
            </a:r>
            <a:r>
              <a:rPr sz="2350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50" i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350" u="heavy" spc="1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</a:t>
            </a:r>
            <a:r>
              <a:rPr sz="1350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endParaRPr sz="1350">
              <a:latin typeface="Times New Roman"/>
              <a:cs typeface="Times New Roman"/>
            </a:endParaRPr>
          </a:p>
          <a:p>
            <a:pPr marL="149225" algn="ctr">
              <a:lnSpc>
                <a:spcPts val="2800"/>
              </a:lnSpc>
            </a:pPr>
            <a:r>
              <a:rPr sz="2350" i="1" dirty="0">
                <a:latin typeface="Times New Roman"/>
                <a:cs typeface="Times New Roman"/>
              </a:rPr>
              <a:t>N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9664" y="3531489"/>
            <a:ext cx="6269355" cy="1047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indent="-290195">
              <a:lnSpc>
                <a:spcPts val="2855"/>
              </a:lnSpc>
              <a:spcBef>
                <a:spcPts val="100"/>
              </a:spcBef>
              <a:buFont typeface="Wingdings"/>
              <a:buChar char=""/>
              <a:tabLst>
                <a:tab pos="302260" algn="l"/>
                <a:tab pos="302895" algn="l"/>
                <a:tab pos="1616075" algn="l"/>
              </a:tabLst>
            </a:pPr>
            <a:r>
              <a:rPr sz="2400" dirty="0">
                <a:latin typeface="Calibri"/>
                <a:cs typeface="Calibri"/>
              </a:rPr>
              <a:t>W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	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15" dirty="0">
                <a:latin typeface="Calibri"/>
                <a:cs typeface="Calibri"/>
              </a:rPr>
              <a:t>p</a:t>
            </a:r>
            <a:r>
              <a:rPr sz="2400" spc="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ion</a:t>
            </a:r>
            <a:r>
              <a:rPr sz="2400" spc="-3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aria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ce</a:t>
            </a:r>
            <a:endParaRPr sz="2400">
              <a:latin typeface="Calibri"/>
              <a:cs typeface="Calibri"/>
            </a:endParaRPr>
          </a:p>
          <a:p>
            <a:pPr marL="302260" indent="-290195">
              <a:lnSpc>
                <a:spcPts val="2580"/>
              </a:lnSpc>
              <a:buFont typeface="Wingdings"/>
              <a:buChar char=""/>
              <a:tabLst>
                <a:tab pos="302260" algn="l"/>
                <a:tab pos="302895" algn="l"/>
              </a:tabLst>
            </a:pPr>
            <a:r>
              <a:rPr sz="2400" dirty="0">
                <a:latin typeface="Symbol"/>
                <a:cs typeface="Symbol"/>
              </a:rPr>
              <a:t>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spc="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ion</a:t>
            </a:r>
            <a:r>
              <a:rPr sz="2400" spc="-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</a:t>
            </a:r>
            <a:endParaRPr sz="2400">
              <a:latin typeface="Calibri"/>
              <a:cs typeface="Calibri"/>
            </a:endParaRPr>
          </a:p>
          <a:p>
            <a:pPr marL="302260" indent="-290195">
              <a:lnSpc>
                <a:spcPts val="2605"/>
              </a:lnSpc>
              <a:buFont typeface="Wingdings"/>
              <a:buChar char=""/>
              <a:tabLst>
                <a:tab pos="302260" algn="l"/>
                <a:tab pos="302895" algn="l"/>
              </a:tabLst>
            </a:pP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total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0" dirty="0">
                <a:latin typeface="Calibri"/>
                <a:cs typeface="Calibri"/>
              </a:rPr>
              <a:t> thepopulation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6986" y="4543501"/>
            <a:ext cx="17208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i="1" spc="-5" dirty="0">
                <a:latin typeface="Times New Roman"/>
                <a:cs typeface="Times New Roman"/>
              </a:rPr>
              <a:t>x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90242" y="4741621"/>
            <a:ext cx="79375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i="1" dirty="0">
                <a:latin typeface="Times New Roman"/>
                <a:cs typeface="Times New Roman"/>
              </a:rPr>
              <a:t>i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29664" y="4613605"/>
            <a:ext cx="6618936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230" indent="-558165">
              <a:lnSpc>
                <a:spcPct val="100000"/>
              </a:lnSpc>
              <a:spcBef>
                <a:spcPts val="100"/>
              </a:spcBef>
              <a:buSzPct val="225000"/>
              <a:buFont typeface="Wingdings"/>
              <a:buChar char=""/>
              <a:tabLst>
                <a:tab pos="570865" algn="l"/>
              </a:tabLst>
            </a:pP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 err="1" smtClean="0">
                <a:latin typeface="Calibri"/>
                <a:cs typeface="Calibri"/>
              </a:rPr>
              <a:t>i-th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observation</a:t>
            </a:r>
            <a:r>
              <a:rPr sz="2400" dirty="0">
                <a:latin typeface="Calibri"/>
                <a:cs typeface="Calibri"/>
              </a:rPr>
              <a:t>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229664" y="5007355"/>
            <a:ext cx="87864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marR="5080" indent="-29019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02260" algn="l"/>
                <a:tab pos="302895" algn="l"/>
              </a:tabLst>
            </a:pPr>
            <a:r>
              <a:rPr sz="2400" spc="-30" dirty="0">
                <a:latin typeface="Calibri"/>
                <a:cs typeface="Calibri"/>
              </a:rPr>
              <a:t>Why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squared?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We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take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care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talking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standard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deviation.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7387" y="275971"/>
            <a:ext cx="14179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637"/>
                </a:solidFill>
                <a:latin typeface="Tahoma"/>
                <a:cs typeface="Tahoma"/>
              </a:rPr>
              <a:t>CSE-422:</a:t>
            </a:r>
            <a:r>
              <a:rPr sz="1050" spc="-70" dirty="0">
                <a:solidFill>
                  <a:srgbClr val="698637"/>
                </a:solidFill>
                <a:latin typeface="Tahoma"/>
                <a:cs typeface="Tahoma"/>
              </a:rPr>
              <a:t> </a:t>
            </a:r>
            <a:r>
              <a:rPr sz="1050" spc="5" dirty="0">
                <a:solidFill>
                  <a:srgbClr val="698637"/>
                </a:solidFill>
                <a:latin typeface="Tahoma"/>
                <a:cs typeface="Tahoma"/>
              </a:rPr>
              <a:t>DataAnalytics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4976" y="3733800"/>
            <a:ext cx="210312" cy="15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572593"/>
          </a:xfrm>
          <a:prstGeom prst="rect">
            <a:avLst/>
          </a:prstGeom>
          <a:solidFill>
            <a:srgbClr val="366655"/>
          </a:solidFill>
        </p:spPr>
        <p:txBody>
          <a:bodyPr vert="horz" wrap="square" lIns="0" tIns="14033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105"/>
              </a:spcBef>
            </a:pPr>
            <a:r>
              <a:rPr sz="2800" b="1" spc="140" dirty="0">
                <a:solidFill>
                  <a:srgbClr val="B8E6C8"/>
                </a:solidFill>
                <a:latin typeface="Trebuchet MS"/>
                <a:cs typeface="Trebuchet MS"/>
              </a:rPr>
              <a:t>Sam</a:t>
            </a:r>
            <a:r>
              <a:rPr sz="2800" b="1" spc="120" dirty="0">
                <a:solidFill>
                  <a:srgbClr val="B8E6C8"/>
                </a:solidFill>
                <a:latin typeface="Trebuchet MS"/>
                <a:cs typeface="Trebuchet MS"/>
              </a:rPr>
              <a:t>p</a:t>
            </a:r>
            <a:r>
              <a:rPr sz="2800" b="1" spc="-65" dirty="0">
                <a:solidFill>
                  <a:srgbClr val="B8E6C8"/>
                </a:solidFill>
                <a:latin typeface="Trebuchet MS"/>
                <a:cs typeface="Trebuchet MS"/>
              </a:rPr>
              <a:t>le</a:t>
            </a:r>
            <a:r>
              <a:rPr sz="2800" b="1" spc="-90" dirty="0">
                <a:solidFill>
                  <a:srgbClr val="B8E6C8"/>
                </a:solidFill>
                <a:latin typeface="Trebuchet MS"/>
                <a:cs typeface="Trebuchet MS"/>
              </a:rPr>
              <a:t> </a:t>
            </a:r>
            <a:r>
              <a:rPr sz="2800" b="1" spc="155" dirty="0">
                <a:solidFill>
                  <a:srgbClr val="B8E6C8"/>
                </a:solidFill>
                <a:latin typeface="Trebuchet MS"/>
                <a:cs typeface="Trebuchet MS"/>
              </a:rPr>
              <a:t>V</a:t>
            </a:r>
            <a:r>
              <a:rPr sz="2800" b="1" spc="110" dirty="0">
                <a:solidFill>
                  <a:srgbClr val="B8E6C8"/>
                </a:solidFill>
                <a:latin typeface="Trebuchet MS"/>
                <a:cs typeface="Trebuchet MS"/>
              </a:rPr>
              <a:t>s</a:t>
            </a:r>
            <a:r>
              <a:rPr sz="2800" b="1" spc="-505" dirty="0">
                <a:solidFill>
                  <a:srgbClr val="B8E6C8"/>
                </a:solidFill>
                <a:latin typeface="Trebuchet MS"/>
                <a:cs typeface="Trebuchet MS"/>
              </a:rPr>
              <a:t> </a:t>
            </a:r>
            <a:r>
              <a:rPr sz="2800" b="1" spc="145" dirty="0" smtClean="0">
                <a:solidFill>
                  <a:srgbClr val="B8E6C8"/>
                </a:solidFill>
                <a:latin typeface="Trebuchet MS"/>
                <a:cs typeface="Trebuchet MS"/>
              </a:rPr>
              <a:t>P</a:t>
            </a:r>
            <a:r>
              <a:rPr sz="2800" b="1" spc="150" dirty="0" smtClean="0">
                <a:solidFill>
                  <a:srgbClr val="B8E6C8"/>
                </a:solidFill>
                <a:latin typeface="Trebuchet MS"/>
                <a:cs typeface="Trebuchet MS"/>
              </a:rPr>
              <a:t>o</a:t>
            </a:r>
            <a:r>
              <a:rPr sz="2800" b="1" spc="-20" dirty="0" smtClean="0">
                <a:solidFill>
                  <a:srgbClr val="B8E6C8"/>
                </a:solidFill>
                <a:latin typeface="Trebuchet MS"/>
                <a:cs typeface="Trebuchet MS"/>
              </a:rPr>
              <a:t>pul</a:t>
            </a:r>
            <a:r>
              <a:rPr sz="2800" b="1" spc="-50" dirty="0" smtClean="0">
                <a:solidFill>
                  <a:srgbClr val="B8E6C8"/>
                </a:solidFill>
                <a:latin typeface="Trebuchet MS"/>
                <a:cs typeface="Trebuchet MS"/>
              </a:rPr>
              <a:t>a</a:t>
            </a:r>
            <a:r>
              <a:rPr sz="2800" b="1" spc="15" dirty="0" smtClean="0">
                <a:solidFill>
                  <a:srgbClr val="B8E6C8"/>
                </a:solidFill>
                <a:latin typeface="Trebuchet MS"/>
                <a:cs typeface="Trebuchet MS"/>
              </a:rPr>
              <a:t>t</a:t>
            </a:r>
            <a:r>
              <a:rPr sz="2800" b="1" spc="-90" dirty="0" smtClean="0">
                <a:solidFill>
                  <a:srgbClr val="B8E6C8"/>
                </a:solidFill>
                <a:latin typeface="Trebuchet MS"/>
                <a:cs typeface="Trebuchet MS"/>
              </a:rPr>
              <a:t>i</a:t>
            </a:r>
            <a:r>
              <a:rPr sz="2800" b="1" spc="70" dirty="0" smtClean="0">
                <a:solidFill>
                  <a:srgbClr val="B8E6C8"/>
                </a:solidFill>
                <a:latin typeface="Trebuchet MS"/>
                <a:cs typeface="Trebuchet MS"/>
              </a:rPr>
              <a:t>o</a:t>
            </a:r>
            <a:r>
              <a:rPr sz="2800" b="1" spc="90" dirty="0" smtClean="0">
                <a:solidFill>
                  <a:srgbClr val="B8E6C8"/>
                </a:solidFill>
                <a:latin typeface="Trebuchet MS"/>
                <a:cs typeface="Trebuchet MS"/>
              </a:rPr>
              <a:t>n</a:t>
            </a:r>
            <a:r>
              <a:rPr lang="en-US" sz="2800" b="1" spc="90" dirty="0" smtClean="0">
                <a:solidFill>
                  <a:srgbClr val="B8E6C8"/>
                </a:solidFill>
                <a:latin typeface="Trebuchet MS"/>
                <a:cs typeface="Trebuchet MS"/>
              </a:rPr>
              <a:t> </a:t>
            </a:r>
            <a:r>
              <a:rPr sz="2800" b="1" spc="90" dirty="0" smtClean="0">
                <a:solidFill>
                  <a:srgbClr val="B8E6C8"/>
                </a:solidFill>
                <a:latin typeface="Trebuchet MS"/>
                <a:cs typeface="Trebuchet MS"/>
              </a:rPr>
              <a:t>V</a:t>
            </a:r>
            <a:r>
              <a:rPr sz="2800" b="1" spc="45" dirty="0" smtClean="0">
                <a:solidFill>
                  <a:srgbClr val="B8E6C8"/>
                </a:solidFill>
                <a:latin typeface="Trebuchet MS"/>
                <a:cs typeface="Trebuchet MS"/>
              </a:rPr>
              <a:t>a</a:t>
            </a:r>
            <a:r>
              <a:rPr sz="2800" b="1" spc="50" dirty="0" smtClean="0">
                <a:solidFill>
                  <a:srgbClr val="B8E6C8"/>
                </a:solidFill>
                <a:latin typeface="Trebuchet MS"/>
                <a:cs typeface="Trebuchet MS"/>
              </a:rPr>
              <a:t>r</a:t>
            </a:r>
            <a:r>
              <a:rPr sz="2800" b="1" spc="-90" dirty="0" smtClean="0">
                <a:solidFill>
                  <a:srgbClr val="B8E6C8"/>
                </a:solidFill>
                <a:latin typeface="Trebuchet MS"/>
                <a:cs typeface="Trebuchet MS"/>
              </a:rPr>
              <a:t>i</a:t>
            </a:r>
            <a:r>
              <a:rPr sz="2800" b="1" spc="-10" dirty="0" smtClean="0">
                <a:solidFill>
                  <a:srgbClr val="B8E6C8"/>
                </a:solidFill>
                <a:latin typeface="Trebuchet MS"/>
                <a:cs typeface="Trebuchet MS"/>
              </a:rPr>
              <a:t>a</a:t>
            </a:r>
            <a:r>
              <a:rPr sz="2800" b="1" spc="-45" dirty="0" smtClean="0">
                <a:solidFill>
                  <a:srgbClr val="B8E6C8"/>
                </a:solidFill>
                <a:latin typeface="Trebuchet MS"/>
                <a:cs typeface="Trebuchet MS"/>
              </a:rPr>
              <a:t>nc</a:t>
            </a:r>
            <a:r>
              <a:rPr sz="2800" b="1" spc="-60" dirty="0" smtClean="0">
                <a:solidFill>
                  <a:srgbClr val="B8E6C8"/>
                </a:solidFill>
                <a:latin typeface="Trebuchet MS"/>
                <a:cs typeface="Trebuchet MS"/>
              </a:rPr>
              <a:t>e</a:t>
            </a:r>
            <a:endParaRPr sz="2800" dirty="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635" y="1471421"/>
            <a:ext cx="79482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Sa</a:t>
            </a:r>
            <a:r>
              <a:rPr sz="2400" spc="5" dirty="0">
                <a:latin typeface="Calibri"/>
                <a:cs typeface="Calibri"/>
              </a:rPr>
              <a:t>mp</a:t>
            </a:r>
            <a:r>
              <a:rPr sz="2400" dirty="0">
                <a:latin typeface="Calibri"/>
                <a:cs typeface="Calibri"/>
              </a:rPr>
              <a:t>le</a:t>
            </a:r>
            <a:r>
              <a:rPr sz="2400" spc="-30" dirty="0">
                <a:latin typeface="Calibri"/>
                <a:cs typeface="Calibri"/>
              </a:rPr>
              <a:t> v</a:t>
            </a:r>
            <a:r>
              <a:rPr sz="2400" dirty="0">
                <a:latin typeface="Calibri"/>
                <a:cs typeface="Calibri"/>
              </a:rPr>
              <a:t>aria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d</a:t>
            </a:r>
            <a:r>
              <a:rPr sz="2400" dirty="0">
                <a:latin typeface="Calibri"/>
                <a:cs typeface="Calibri"/>
              </a:rPr>
              <a:t>ivi</a:t>
            </a:r>
            <a:r>
              <a:rPr sz="2400" spc="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235" dirty="0">
                <a:latin typeface="Calibri"/>
                <a:cs typeface="Calibri"/>
              </a:rPr>
              <a:t> </a:t>
            </a:r>
            <a:r>
              <a:rPr sz="2400" spc="-70" dirty="0">
                <a:latin typeface="Calibri"/>
                <a:cs typeface="Calibri"/>
              </a:rPr>
              <a:t>“</a:t>
            </a:r>
            <a:r>
              <a:rPr sz="2400" spc="-60" dirty="0">
                <a:latin typeface="Calibri"/>
                <a:cs typeface="Calibri"/>
              </a:rPr>
              <a:t>n</a:t>
            </a:r>
            <a:r>
              <a:rPr sz="2400" spc="-65" dirty="0">
                <a:latin typeface="Calibri"/>
                <a:cs typeface="Calibri"/>
              </a:rPr>
              <a:t>-1</a:t>
            </a:r>
            <a:r>
              <a:rPr sz="2400" spc="-310" dirty="0">
                <a:latin typeface="Calibri"/>
                <a:cs typeface="Calibri"/>
              </a:rPr>
              <a:t>”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30" dirty="0">
                <a:latin typeface="Calibri"/>
                <a:cs typeface="Calibri"/>
              </a:rPr>
              <a:t>Why?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(something</a:t>
            </a:r>
            <a:r>
              <a:rPr sz="2400" spc="-1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concept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“degrees</a:t>
            </a:r>
            <a:r>
              <a:rPr sz="2400" spc="-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freedom)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2223" y="4443425"/>
            <a:ext cx="24834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0" dirty="0">
                <a:latin typeface="Calibri"/>
                <a:cs typeface="Calibri"/>
              </a:rPr>
              <a:t>P</a:t>
            </a:r>
            <a:r>
              <a:rPr sz="2400" b="1" spc="-25" dirty="0">
                <a:latin typeface="Calibri"/>
                <a:cs typeface="Calibri"/>
              </a:rPr>
              <a:t>o</a:t>
            </a:r>
            <a:r>
              <a:rPr sz="2400" b="1" spc="-20" dirty="0">
                <a:latin typeface="Calibri"/>
                <a:cs typeface="Calibri"/>
              </a:rPr>
              <a:t>pu</a:t>
            </a:r>
            <a:r>
              <a:rPr sz="2400" b="1" spc="-15" dirty="0">
                <a:latin typeface="Calibri"/>
                <a:cs typeface="Calibri"/>
              </a:rPr>
              <a:t>l</a:t>
            </a:r>
            <a:r>
              <a:rPr sz="2400" b="1" spc="-60" dirty="0">
                <a:latin typeface="Calibri"/>
                <a:cs typeface="Calibri"/>
              </a:rPr>
              <a:t>a</a:t>
            </a:r>
            <a:r>
              <a:rPr sz="2400" b="1" spc="-20" dirty="0">
                <a:latin typeface="Calibri"/>
                <a:cs typeface="Calibri"/>
              </a:rPr>
              <a:t>t</a:t>
            </a:r>
            <a:r>
              <a:rPr sz="2400" b="1" spc="-15" dirty="0">
                <a:latin typeface="Calibri"/>
                <a:cs typeface="Calibri"/>
              </a:rPr>
              <a:t>i</a:t>
            </a:r>
            <a:r>
              <a:rPr sz="2400" b="1" spc="-25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n</a:t>
            </a:r>
            <a:r>
              <a:rPr sz="2400" b="1" spc="-150" dirty="0">
                <a:latin typeface="Calibri"/>
                <a:cs typeface="Calibri"/>
              </a:rPr>
              <a:t> </a:t>
            </a:r>
            <a:r>
              <a:rPr sz="2400" b="1" spc="-200" dirty="0">
                <a:latin typeface="Calibri"/>
                <a:cs typeface="Calibri"/>
              </a:rPr>
              <a:t>V</a:t>
            </a:r>
            <a:r>
              <a:rPr sz="2400" b="1" spc="-55" dirty="0">
                <a:latin typeface="Calibri"/>
                <a:cs typeface="Calibri"/>
              </a:rPr>
              <a:t>a</a:t>
            </a:r>
            <a:r>
              <a:rPr sz="2400" b="1" spc="-35" dirty="0">
                <a:latin typeface="Calibri"/>
                <a:cs typeface="Calibri"/>
              </a:rPr>
              <a:t>r</a:t>
            </a:r>
            <a:r>
              <a:rPr sz="2400" b="1" spc="-40" dirty="0">
                <a:latin typeface="Calibri"/>
                <a:cs typeface="Calibri"/>
              </a:rPr>
              <a:t>i</a:t>
            </a:r>
            <a:r>
              <a:rPr sz="2400" b="1" spc="-55" dirty="0">
                <a:latin typeface="Calibri"/>
                <a:cs typeface="Calibri"/>
              </a:rPr>
              <a:t>a</a:t>
            </a:r>
            <a:r>
              <a:rPr sz="2400" b="1" spc="-40" dirty="0">
                <a:latin typeface="Calibri"/>
                <a:cs typeface="Calibri"/>
              </a:rPr>
              <a:t>n</a:t>
            </a:r>
            <a:r>
              <a:rPr sz="2400" b="1" spc="-45" dirty="0">
                <a:latin typeface="Calibri"/>
                <a:cs typeface="Calibri"/>
              </a:rPr>
              <a:t>c</a:t>
            </a:r>
            <a:r>
              <a:rPr sz="2400" b="1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0710" y="4445330"/>
            <a:ext cx="20593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Sa</a:t>
            </a:r>
            <a:r>
              <a:rPr sz="2400" b="1" spc="-15" dirty="0">
                <a:latin typeface="Calibri"/>
                <a:cs typeface="Calibri"/>
              </a:rPr>
              <a:t>m</a:t>
            </a:r>
            <a:r>
              <a:rPr sz="2400" b="1" dirty="0">
                <a:latin typeface="Calibri"/>
                <a:cs typeface="Calibri"/>
              </a:rPr>
              <a:t>p</a:t>
            </a:r>
            <a:r>
              <a:rPr sz="2400" b="1" spc="10" dirty="0">
                <a:latin typeface="Calibri"/>
                <a:cs typeface="Calibri"/>
              </a:rPr>
              <a:t>l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170" dirty="0">
                <a:latin typeface="Calibri"/>
                <a:cs typeface="Calibri"/>
              </a:rPr>
              <a:t> </a:t>
            </a:r>
            <a:r>
              <a:rPr sz="2400" b="1" spc="-200" dirty="0">
                <a:latin typeface="Calibri"/>
                <a:cs typeface="Calibri"/>
              </a:rPr>
              <a:t>V</a:t>
            </a:r>
            <a:r>
              <a:rPr sz="2400" b="1" spc="-55" dirty="0">
                <a:latin typeface="Calibri"/>
                <a:cs typeface="Calibri"/>
              </a:rPr>
              <a:t>a</a:t>
            </a:r>
            <a:r>
              <a:rPr sz="2400" b="1" spc="-35" dirty="0">
                <a:latin typeface="Calibri"/>
                <a:cs typeface="Calibri"/>
              </a:rPr>
              <a:t>r</a:t>
            </a:r>
            <a:r>
              <a:rPr sz="2400" b="1" spc="-40" dirty="0">
                <a:latin typeface="Calibri"/>
                <a:cs typeface="Calibri"/>
              </a:rPr>
              <a:t>i</a:t>
            </a:r>
            <a:r>
              <a:rPr sz="2400" b="1" spc="-55" dirty="0">
                <a:latin typeface="Calibri"/>
                <a:cs typeface="Calibri"/>
              </a:rPr>
              <a:t>a</a:t>
            </a:r>
            <a:r>
              <a:rPr sz="2400" b="1" spc="-40" dirty="0">
                <a:latin typeface="Calibri"/>
                <a:cs typeface="Calibri"/>
              </a:rPr>
              <a:t>n</a:t>
            </a:r>
            <a:r>
              <a:rPr sz="2400" b="1" spc="-45" dirty="0">
                <a:latin typeface="Calibri"/>
                <a:cs typeface="Calibri"/>
              </a:rPr>
              <a:t>c</a:t>
            </a:r>
            <a:r>
              <a:rPr sz="2400" b="1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7387" y="275971"/>
            <a:ext cx="14179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637"/>
                </a:solidFill>
                <a:latin typeface="Tahoma"/>
                <a:cs typeface="Tahoma"/>
              </a:rPr>
              <a:t>CSE-422:</a:t>
            </a:r>
            <a:r>
              <a:rPr sz="1050" spc="-70" dirty="0">
                <a:solidFill>
                  <a:srgbClr val="698637"/>
                </a:solidFill>
                <a:latin typeface="Tahoma"/>
                <a:cs typeface="Tahoma"/>
              </a:rPr>
              <a:t> </a:t>
            </a:r>
            <a:r>
              <a:rPr sz="1050" spc="5" dirty="0">
                <a:solidFill>
                  <a:srgbClr val="698637"/>
                </a:solidFill>
                <a:latin typeface="Tahoma"/>
                <a:cs typeface="Tahoma"/>
              </a:rPr>
              <a:t>DataAnalytics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1200" y="3194304"/>
            <a:ext cx="2971800" cy="9906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13447" y="3212592"/>
            <a:ext cx="3105911" cy="1066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5"/>
          </a:solidFill>
        </p:spPr>
        <p:txBody>
          <a:bodyPr vert="horz" wrap="square" lIns="0" tIns="1403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105"/>
              </a:spcBef>
            </a:pPr>
            <a:r>
              <a:rPr sz="2800" b="1" spc="204" dirty="0">
                <a:solidFill>
                  <a:srgbClr val="B8E6C8"/>
                </a:solidFill>
                <a:latin typeface="Trebuchet MS"/>
                <a:cs typeface="Trebuchet MS"/>
              </a:rPr>
              <a:t>D</a:t>
            </a:r>
            <a:r>
              <a:rPr sz="2800" b="1" spc="190" dirty="0">
                <a:solidFill>
                  <a:srgbClr val="B8E6C8"/>
                </a:solidFill>
                <a:latin typeface="Trebuchet MS"/>
                <a:cs typeface="Trebuchet MS"/>
              </a:rPr>
              <a:t>e</a:t>
            </a:r>
            <a:r>
              <a:rPr sz="2800" b="1" spc="-20" dirty="0">
                <a:solidFill>
                  <a:srgbClr val="B8E6C8"/>
                </a:solidFill>
                <a:latin typeface="Trebuchet MS"/>
                <a:cs typeface="Trebuchet MS"/>
              </a:rPr>
              <a:t>s</a:t>
            </a:r>
            <a:r>
              <a:rPr sz="2800" b="1" spc="-15" dirty="0">
                <a:solidFill>
                  <a:srgbClr val="B8E6C8"/>
                </a:solidFill>
                <a:latin typeface="Trebuchet MS"/>
                <a:cs typeface="Trebuchet MS"/>
              </a:rPr>
              <a:t>c</a:t>
            </a:r>
            <a:r>
              <a:rPr sz="2800" b="1" spc="45" dirty="0">
                <a:solidFill>
                  <a:srgbClr val="B8E6C8"/>
                </a:solidFill>
                <a:latin typeface="Trebuchet MS"/>
                <a:cs typeface="Trebuchet MS"/>
              </a:rPr>
              <a:t>r</a:t>
            </a:r>
            <a:r>
              <a:rPr sz="2800" b="1" spc="-15" dirty="0">
                <a:solidFill>
                  <a:srgbClr val="B8E6C8"/>
                </a:solidFill>
                <a:latin typeface="Trebuchet MS"/>
                <a:cs typeface="Trebuchet MS"/>
              </a:rPr>
              <a:t>ip</a:t>
            </a:r>
            <a:r>
              <a:rPr sz="2800" b="1" spc="-30" dirty="0">
                <a:solidFill>
                  <a:srgbClr val="B8E6C8"/>
                </a:solidFill>
                <a:latin typeface="Trebuchet MS"/>
                <a:cs typeface="Trebuchet MS"/>
              </a:rPr>
              <a:t>t</a:t>
            </a:r>
            <a:r>
              <a:rPr sz="2800" b="1" spc="-45" dirty="0">
                <a:solidFill>
                  <a:srgbClr val="B8E6C8"/>
                </a:solidFill>
                <a:latin typeface="Trebuchet MS"/>
                <a:cs typeface="Trebuchet MS"/>
              </a:rPr>
              <a:t>i</a:t>
            </a:r>
            <a:r>
              <a:rPr sz="2800" b="1" spc="-70" dirty="0">
                <a:solidFill>
                  <a:srgbClr val="B8E6C8"/>
                </a:solidFill>
                <a:latin typeface="Trebuchet MS"/>
                <a:cs typeface="Trebuchet MS"/>
              </a:rPr>
              <a:t>v</a:t>
            </a:r>
            <a:r>
              <a:rPr sz="2800" b="1" spc="-60" dirty="0">
                <a:solidFill>
                  <a:srgbClr val="B8E6C8"/>
                </a:solidFill>
                <a:latin typeface="Trebuchet MS"/>
                <a:cs typeface="Trebuchet MS"/>
              </a:rPr>
              <a:t>e</a:t>
            </a:r>
            <a:r>
              <a:rPr sz="2800" b="1" spc="-225" dirty="0">
                <a:solidFill>
                  <a:srgbClr val="B8E6C8"/>
                </a:solidFill>
                <a:latin typeface="Trebuchet MS"/>
                <a:cs typeface="Trebuchet MS"/>
              </a:rPr>
              <a:t> </a:t>
            </a:r>
            <a:r>
              <a:rPr sz="2800" b="1" spc="90" dirty="0">
                <a:solidFill>
                  <a:srgbClr val="B8E6C8"/>
                </a:solidFill>
                <a:latin typeface="Trebuchet MS"/>
                <a:cs typeface="Trebuchet MS"/>
              </a:rPr>
              <a:t>Sta</a:t>
            </a:r>
            <a:r>
              <a:rPr sz="2800" b="1" spc="15" dirty="0">
                <a:solidFill>
                  <a:srgbClr val="B8E6C8"/>
                </a:solidFill>
                <a:latin typeface="Trebuchet MS"/>
                <a:cs typeface="Trebuchet MS"/>
              </a:rPr>
              <a:t>t</a:t>
            </a:r>
            <a:r>
              <a:rPr sz="2800" b="1" spc="-30" dirty="0">
                <a:solidFill>
                  <a:srgbClr val="B8E6C8"/>
                </a:solidFill>
                <a:latin typeface="Trebuchet MS"/>
                <a:cs typeface="Trebuchet MS"/>
              </a:rPr>
              <a:t>isti</a:t>
            </a:r>
            <a:r>
              <a:rPr sz="2800" b="1" spc="-35" dirty="0">
                <a:solidFill>
                  <a:srgbClr val="B8E6C8"/>
                </a:solidFill>
                <a:latin typeface="Trebuchet MS"/>
                <a:cs typeface="Trebuchet MS"/>
              </a:rPr>
              <a:t>c</a:t>
            </a:r>
            <a:r>
              <a:rPr sz="2800" b="1" spc="-10" dirty="0">
                <a:solidFill>
                  <a:srgbClr val="B8E6C8"/>
                </a:solidFill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7387" y="275971"/>
            <a:ext cx="14179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637"/>
                </a:solidFill>
                <a:latin typeface="Tahoma"/>
                <a:cs typeface="Tahoma"/>
              </a:rPr>
              <a:t>CSE-422:</a:t>
            </a:r>
            <a:r>
              <a:rPr sz="1050" spc="-70" dirty="0">
                <a:solidFill>
                  <a:srgbClr val="698637"/>
                </a:solidFill>
                <a:latin typeface="Tahoma"/>
                <a:cs typeface="Tahoma"/>
              </a:rPr>
              <a:t> </a:t>
            </a:r>
            <a:r>
              <a:rPr sz="1050" spc="5" dirty="0">
                <a:solidFill>
                  <a:srgbClr val="698637"/>
                </a:solidFill>
                <a:latin typeface="Tahoma"/>
                <a:cs typeface="Tahoma"/>
              </a:rPr>
              <a:t>DataAnalytics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9327" y="1471421"/>
            <a:ext cx="9800590" cy="298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2440" marR="5080" indent="-2719705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385420"/>
                </a:solidFill>
                <a:latin typeface="Calibri"/>
                <a:cs typeface="Calibri"/>
              </a:rPr>
              <a:t>A</a:t>
            </a:r>
            <a:r>
              <a:rPr sz="2400" b="1" i="1" spc="-5" dirty="0">
                <a:solidFill>
                  <a:srgbClr val="385420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85420"/>
                </a:solidFill>
                <a:latin typeface="Calibri"/>
                <a:cs typeface="Calibri"/>
              </a:rPr>
              <a:t>m</a:t>
            </a:r>
            <a:r>
              <a:rPr sz="2400" b="1" i="1" spc="-30" dirty="0">
                <a:solidFill>
                  <a:srgbClr val="385420"/>
                </a:solidFill>
                <a:latin typeface="Calibri"/>
                <a:cs typeface="Calibri"/>
              </a:rPr>
              <a:t>e</a:t>
            </a:r>
            <a:r>
              <a:rPr sz="2400" b="1" i="1" dirty="0">
                <a:solidFill>
                  <a:srgbClr val="385420"/>
                </a:solidFill>
                <a:latin typeface="Calibri"/>
                <a:cs typeface="Calibri"/>
              </a:rPr>
              <a:t>t</a:t>
            </a:r>
            <a:r>
              <a:rPr sz="2400" b="1" i="1" spc="10" dirty="0">
                <a:solidFill>
                  <a:srgbClr val="385420"/>
                </a:solidFill>
                <a:latin typeface="Calibri"/>
                <a:cs typeface="Calibri"/>
              </a:rPr>
              <a:t>h</a:t>
            </a:r>
            <a:r>
              <a:rPr sz="2400" b="1" i="1" spc="-5" dirty="0">
                <a:solidFill>
                  <a:srgbClr val="385420"/>
                </a:solidFill>
                <a:latin typeface="Calibri"/>
                <a:cs typeface="Calibri"/>
              </a:rPr>
              <a:t>o</a:t>
            </a:r>
            <a:r>
              <a:rPr sz="2400" b="1" i="1" dirty="0">
                <a:solidFill>
                  <a:srgbClr val="385420"/>
                </a:solidFill>
                <a:latin typeface="Calibri"/>
                <a:cs typeface="Calibri"/>
              </a:rPr>
              <a:t>d</a:t>
            </a:r>
            <a:r>
              <a:rPr sz="2400" b="1" i="1" spc="-170" dirty="0">
                <a:solidFill>
                  <a:srgbClr val="38542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385420"/>
                </a:solidFill>
                <a:latin typeface="Calibri"/>
                <a:cs typeface="Calibri"/>
              </a:rPr>
              <a:t>use</a:t>
            </a:r>
            <a:r>
              <a:rPr sz="2400" b="1" i="1" dirty="0">
                <a:solidFill>
                  <a:srgbClr val="385420"/>
                </a:solidFill>
                <a:latin typeface="Calibri"/>
                <a:cs typeface="Calibri"/>
              </a:rPr>
              <a:t>d</a:t>
            </a:r>
            <a:r>
              <a:rPr sz="2400" b="1" i="1" spc="-65" dirty="0">
                <a:solidFill>
                  <a:srgbClr val="385420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385420"/>
                </a:solidFill>
                <a:latin typeface="Calibri"/>
                <a:cs typeface="Calibri"/>
              </a:rPr>
              <a:t>t</a:t>
            </a:r>
            <a:r>
              <a:rPr sz="2400" b="1" i="1" dirty="0">
                <a:solidFill>
                  <a:srgbClr val="385420"/>
                </a:solidFill>
                <a:latin typeface="Calibri"/>
                <a:cs typeface="Calibri"/>
              </a:rPr>
              <a:t>o</a:t>
            </a:r>
            <a:r>
              <a:rPr sz="2400" b="1" i="1" spc="-85" dirty="0">
                <a:solidFill>
                  <a:srgbClr val="38542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85420"/>
                </a:solidFill>
                <a:latin typeface="Calibri"/>
                <a:cs typeface="Calibri"/>
              </a:rPr>
              <a:t>de</a:t>
            </a:r>
            <a:r>
              <a:rPr sz="2400" b="1" i="1" spc="-10" dirty="0">
                <a:solidFill>
                  <a:srgbClr val="385420"/>
                </a:solidFill>
                <a:latin typeface="Calibri"/>
                <a:cs typeface="Calibri"/>
              </a:rPr>
              <a:t>s</a:t>
            </a:r>
            <a:r>
              <a:rPr sz="2400" b="1" i="1" dirty="0">
                <a:solidFill>
                  <a:srgbClr val="385420"/>
                </a:solidFill>
                <a:latin typeface="Calibri"/>
                <a:cs typeface="Calibri"/>
              </a:rPr>
              <a:t>c</a:t>
            </a:r>
            <a:r>
              <a:rPr sz="2400" b="1" i="1" spc="-10" dirty="0">
                <a:solidFill>
                  <a:srgbClr val="385420"/>
                </a:solidFill>
                <a:latin typeface="Calibri"/>
                <a:cs typeface="Calibri"/>
              </a:rPr>
              <a:t>r</a:t>
            </a:r>
            <a:r>
              <a:rPr sz="2400" b="1" i="1" spc="5" dirty="0">
                <a:solidFill>
                  <a:srgbClr val="385420"/>
                </a:solidFill>
                <a:latin typeface="Calibri"/>
                <a:cs typeface="Calibri"/>
              </a:rPr>
              <a:t>i</a:t>
            </a:r>
            <a:r>
              <a:rPr sz="2400" b="1" i="1" dirty="0">
                <a:solidFill>
                  <a:srgbClr val="385420"/>
                </a:solidFill>
                <a:latin typeface="Calibri"/>
                <a:cs typeface="Calibri"/>
              </a:rPr>
              <a:t>be</a:t>
            </a:r>
            <a:r>
              <a:rPr sz="2400" b="1" i="1" spc="-110" dirty="0">
                <a:solidFill>
                  <a:srgbClr val="38542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85420"/>
                </a:solidFill>
                <a:latin typeface="Calibri"/>
                <a:cs typeface="Calibri"/>
              </a:rPr>
              <a:t>a</a:t>
            </a:r>
            <a:r>
              <a:rPr sz="2400" b="1" i="1" spc="10" dirty="0">
                <a:solidFill>
                  <a:srgbClr val="385420"/>
                </a:solidFill>
                <a:latin typeface="Calibri"/>
                <a:cs typeface="Calibri"/>
              </a:rPr>
              <a:t>n</a:t>
            </a:r>
            <a:r>
              <a:rPr sz="2400" b="1" i="1" dirty="0">
                <a:solidFill>
                  <a:srgbClr val="385420"/>
                </a:solidFill>
                <a:latin typeface="Calibri"/>
                <a:cs typeface="Calibri"/>
              </a:rPr>
              <a:t>d</a:t>
            </a:r>
            <a:r>
              <a:rPr sz="2400" b="1" i="1" spc="-35" dirty="0">
                <a:solidFill>
                  <a:srgbClr val="38542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385420"/>
                </a:solidFill>
                <a:latin typeface="Calibri"/>
                <a:cs typeface="Calibri"/>
              </a:rPr>
              <a:t>u</a:t>
            </a:r>
            <a:r>
              <a:rPr sz="2400" b="1" i="1" spc="10" dirty="0">
                <a:solidFill>
                  <a:srgbClr val="385420"/>
                </a:solidFill>
                <a:latin typeface="Calibri"/>
                <a:cs typeface="Calibri"/>
              </a:rPr>
              <a:t>n</a:t>
            </a:r>
            <a:r>
              <a:rPr sz="2400" b="1" i="1" dirty="0">
                <a:solidFill>
                  <a:srgbClr val="385420"/>
                </a:solidFill>
                <a:latin typeface="Calibri"/>
                <a:cs typeface="Calibri"/>
              </a:rPr>
              <a:t>der</a:t>
            </a:r>
            <a:r>
              <a:rPr sz="2400" b="1" i="1" spc="-40" dirty="0">
                <a:solidFill>
                  <a:srgbClr val="385420"/>
                </a:solidFill>
                <a:latin typeface="Calibri"/>
                <a:cs typeface="Calibri"/>
              </a:rPr>
              <a:t>st</a:t>
            </a:r>
            <a:r>
              <a:rPr sz="2400" b="1" i="1" spc="-20" dirty="0">
                <a:solidFill>
                  <a:srgbClr val="385420"/>
                </a:solidFill>
                <a:latin typeface="Calibri"/>
                <a:cs typeface="Calibri"/>
              </a:rPr>
              <a:t>a</a:t>
            </a:r>
            <a:r>
              <a:rPr sz="2400" b="1" i="1" spc="-5" dirty="0">
                <a:solidFill>
                  <a:srgbClr val="385420"/>
                </a:solidFill>
                <a:latin typeface="Calibri"/>
                <a:cs typeface="Calibri"/>
              </a:rPr>
              <a:t>n</a:t>
            </a:r>
            <a:r>
              <a:rPr sz="2400" b="1" i="1" dirty="0">
                <a:solidFill>
                  <a:srgbClr val="385420"/>
                </a:solidFill>
                <a:latin typeface="Calibri"/>
                <a:cs typeface="Calibri"/>
              </a:rPr>
              <a:t>d</a:t>
            </a:r>
            <a:r>
              <a:rPr sz="2400" b="1" i="1" spc="-170" dirty="0">
                <a:solidFill>
                  <a:srgbClr val="385420"/>
                </a:solidFill>
                <a:latin typeface="Calibri"/>
                <a:cs typeface="Calibri"/>
              </a:rPr>
              <a:t> </a:t>
            </a:r>
            <a:r>
              <a:rPr sz="2400" b="1" i="1" spc="5" dirty="0">
                <a:solidFill>
                  <a:srgbClr val="385420"/>
                </a:solidFill>
                <a:latin typeface="Calibri"/>
                <a:cs typeface="Calibri"/>
              </a:rPr>
              <a:t>th</a:t>
            </a:r>
            <a:r>
              <a:rPr sz="2400" b="1" i="1" dirty="0">
                <a:solidFill>
                  <a:srgbClr val="385420"/>
                </a:solidFill>
                <a:latin typeface="Calibri"/>
                <a:cs typeface="Calibri"/>
              </a:rPr>
              <a:t>e</a:t>
            </a:r>
            <a:r>
              <a:rPr sz="2400" b="1" i="1" spc="-45" dirty="0">
                <a:solidFill>
                  <a:srgbClr val="385420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385420"/>
                </a:solidFill>
                <a:latin typeface="Calibri"/>
                <a:cs typeface="Calibri"/>
              </a:rPr>
              <a:t>f</a:t>
            </a:r>
            <a:r>
              <a:rPr sz="2400" b="1" i="1" spc="-5" dirty="0">
                <a:solidFill>
                  <a:srgbClr val="385420"/>
                </a:solidFill>
                <a:latin typeface="Calibri"/>
                <a:cs typeface="Calibri"/>
              </a:rPr>
              <a:t>ea</a:t>
            </a:r>
            <a:r>
              <a:rPr sz="2400" b="1" i="1" spc="5" dirty="0">
                <a:solidFill>
                  <a:srgbClr val="385420"/>
                </a:solidFill>
                <a:latin typeface="Calibri"/>
                <a:cs typeface="Calibri"/>
              </a:rPr>
              <a:t>t</a:t>
            </a:r>
            <a:r>
              <a:rPr sz="2400" b="1" i="1" spc="-5" dirty="0">
                <a:solidFill>
                  <a:srgbClr val="385420"/>
                </a:solidFill>
                <a:latin typeface="Calibri"/>
                <a:cs typeface="Calibri"/>
              </a:rPr>
              <a:t>ure</a:t>
            </a:r>
            <a:r>
              <a:rPr sz="2400" b="1" i="1" dirty="0">
                <a:solidFill>
                  <a:srgbClr val="385420"/>
                </a:solidFill>
                <a:latin typeface="Calibri"/>
                <a:cs typeface="Calibri"/>
              </a:rPr>
              <a:t>s</a:t>
            </a:r>
            <a:r>
              <a:rPr sz="2400" b="1" i="1" spc="-140" dirty="0">
                <a:solidFill>
                  <a:srgbClr val="385420"/>
                </a:solidFill>
                <a:latin typeface="Calibri"/>
                <a:cs typeface="Calibri"/>
              </a:rPr>
              <a:t> </a:t>
            </a:r>
            <a:r>
              <a:rPr sz="2400" b="1" i="1" spc="5" dirty="0">
                <a:solidFill>
                  <a:srgbClr val="385420"/>
                </a:solidFill>
                <a:latin typeface="Calibri"/>
                <a:cs typeface="Calibri"/>
              </a:rPr>
              <a:t>o</a:t>
            </a:r>
            <a:r>
              <a:rPr sz="2400" b="1" i="1" dirty="0">
                <a:solidFill>
                  <a:srgbClr val="385420"/>
                </a:solidFill>
                <a:latin typeface="Calibri"/>
                <a:cs typeface="Calibri"/>
              </a:rPr>
              <a:t>f</a:t>
            </a:r>
            <a:r>
              <a:rPr sz="2400" b="1" i="1" spc="-30" dirty="0">
                <a:solidFill>
                  <a:srgbClr val="385420"/>
                </a:solidFill>
                <a:latin typeface="Calibri"/>
                <a:cs typeface="Calibri"/>
              </a:rPr>
              <a:t> </a:t>
            </a:r>
            <a:r>
              <a:rPr sz="2400" b="1" i="1" spc="5" dirty="0">
                <a:solidFill>
                  <a:srgbClr val="385420"/>
                </a:solidFill>
                <a:latin typeface="Calibri"/>
                <a:cs typeface="Calibri"/>
              </a:rPr>
              <a:t>da</a:t>
            </a:r>
            <a:r>
              <a:rPr sz="2400" b="1" i="1" spc="-20" dirty="0">
                <a:solidFill>
                  <a:srgbClr val="385420"/>
                </a:solidFill>
                <a:latin typeface="Calibri"/>
                <a:cs typeface="Calibri"/>
              </a:rPr>
              <a:t>t</a:t>
            </a:r>
            <a:r>
              <a:rPr sz="2400" b="1" i="1" dirty="0">
                <a:solidFill>
                  <a:srgbClr val="385420"/>
                </a:solidFill>
                <a:latin typeface="Calibri"/>
                <a:cs typeface="Calibri"/>
              </a:rPr>
              <a:t>a</a:t>
            </a:r>
            <a:r>
              <a:rPr sz="2400" b="1" i="1" spc="-105" dirty="0">
                <a:solidFill>
                  <a:srgbClr val="385420"/>
                </a:solidFill>
                <a:latin typeface="Calibri"/>
                <a:cs typeface="Calibri"/>
              </a:rPr>
              <a:t> </a:t>
            </a:r>
            <a:r>
              <a:rPr sz="2400" b="1" i="1" spc="-35" dirty="0">
                <a:solidFill>
                  <a:srgbClr val="385420"/>
                </a:solidFill>
                <a:latin typeface="Calibri"/>
                <a:cs typeface="Calibri"/>
              </a:rPr>
              <a:t>s</a:t>
            </a:r>
            <a:r>
              <a:rPr sz="2400" b="1" i="1" spc="-55" dirty="0">
                <a:solidFill>
                  <a:srgbClr val="385420"/>
                </a:solidFill>
                <a:latin typeface="Calibri"/>
                <a:cs typeface="Calibri"/>
              </a:rPr>
              <a:t>e</a:t>
            </a:r>
            <a:r>
              <a:rPr sz="2400" b="1" i="1" dirty="0">
                <a:solidFill>
                  <a:srgbClr val="385420"/>
                </a:solidFill>
                <a:latin typeface="Calibri"/>
                <a:cs typeface="Calibri"/>
              </a:rPr>
              <a:t>t</a:t>
            </a:r>
            <a:r>
              <a:rPr sz="2400" b="1" i="1" spc="-10" dirty="0">
                <a:solidFill>
                  <a:srgbClr val="385420"/>
                </a:solidFill>
                <a:latin typeface="Calibri"/>
                <a:cs typeface="Calibri"/>
              </a:rPr>
              <a:t> </a:t>
            </a:r>
            <a:r>
              <a:rPr sz="2400" b="1" i="1" spc="-45" dirty="0">
                <a:solidFill>
                  <a:srgbClr val="385420"/>
                </a:solidFill>
                <a:latin typeface="Calibri"/>
                <a:cs typeface="Calibri"/>
              </a:rPr>
              <a:t>b</a:t>
            </a:r>
            <a:r>
              <a:rPr sz="2400" b="1" i="1" dirty="0">
                <a:solidFill>
                  <a:srgbClr val="385420"/>
                </a:solidFill>
                <a:latin typeface="Calibri"/>
                <a:cs typeface="Calibri"/>
              </a:rPr>
              <a:t>y</a:t>
            </a:r>
            <a:r>
              <a:rPr sz="2400" b="1" i="1" spc="-204" dirty="0">
                <a:solidFill>
                  <a:srgbClr val="38542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85420"/>
                </a:solidFill>
                <a:latin typeface="Calibri"/>
                <a:cs typeface="Calibri"/>
              </a:rPr>
              <a:t>g</a:t>
            </a:r>
            <a:r>
              <a:rPr sz="2400" b="1" i="1" spc="10" dirty="0">
                <a:solidFill>
                  <a:srgbClr val="385420"/>
                </a:solidFill>
                <a:latin typeface="Calibri"/>
                <a:cs typeface="Calibri"/>
              </a:rPr>
              <a:t>i</a:t>
            </a:r>
            <a:r>
              <a:rPr sz="2400" b="1" i="1" spc="-5" dirty="0">
                <a:solidFill>
                  <a:srgbClr val="385420"/>
                </a:solidFill>
                <a:latin typeface="Calibri"/>
                <a:cs typeface="Calibri"/>
              </a:rPr>
              <a:t>v</a:t>
            </a:r>
            <a:r>
              <a:rPr sz="2400" b="1" i="1" spc="5" dirty="0">
                <a:solidFill>
                  <a:srgbClr val="385420"/>
                </a:solidFill>
                <a:latin typeface="Calibri"/>
                <a:cs typeface="Calibri"/>
              </a:rPr>
              <a:t>i</a:t>
            </a:r>
            <a:r>
              <a:rPr sz="2400" b="1" i="1" spc="-5" dirty="0">
                <a:solidFill>
                  <a:srgbClr val="385420"/>
                </a:solidFill>
                <a:latin typeface="Calibri"/>
                <a:cs typeface="Calibri"/>
              </a:rPr>
              <a:t>ng  short</a:t>
            </a:r>
            <a:r>
              <a:rPr sz="2400" b="1" i="1" spc="-45" dirty="0">
                <a:solidFill>
                  <a:srgbClr val="38542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385420"/>
                </a:solidFill>
                <a:latin typeface="Calibri"/>
                <a:cs typeface="Calibri"/>
              </a:rPr>
              <a:t>summaries</a:t>
            </a:r>
            <a:r>
              <a:rPr sz="2400" b="1" i="1" spc="-45" dirty="0">
                <a:solidFill>
                  <a:srgbClr val="38542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85420"/>
                </a:solidFill>
                <a:latin typeface="Calibri"/>
                <a:cs typeface="Calibri"/>
              </a:rPr>
              <a:t>about</a:t>
            </a:r>
            <a:r>
              <a:rPr sz="2400" b="1" i="1" spc="-30" dirty="0">
                <a:solidFill>
                  <a:srgbClr val="385420"/>
                </a:solidFill>
                <a:latin typeface="Calibri"/>
                <a:cs typeface="Calibri"/>
              </a:rPr>
              <a:t> </a:t>
            </a:r>
            <a:r>
              <a:rPr sz="2400" b="1" i="1" spc="40" dirty="0" smtClean="0">
                <a:solidFill>
                  <a:srgbClr val="385420"/>
                </a:solidFill>
                <a:latin typeface="Calibri"/>
                <a:cs typeface="Calibri"/>
              </a:rPr>
              <a:t>the</a:t>
            </a:r>
            <a:r>
              <a:rPr lang="en-US" sz="2400" b="1" i="1" spc="40" dirty="0" smtClean="0">
                <a:solidFill>
                  <a:srgbClr val="385420"/>
                </a:solidFill>
                <a:latin typeface="Calibri"/>
                <a:cs typeface="Calibri"/>
              </a:rPr>
              <a:t> </a:t>
            </a:r>
            <a:r>
              <a:rPr sz="2400" b="1" i="1" spc="40" dirty="0" smtClean="0">
                <a:solidFill>
                  <a:srgbClr val="385420"/>
                </a:solidFill>
                <a:latin typeface="Calibri"/>
                <a:cs typeface="Calibri"/>
              </a:rPr>
              <a:t>data</a:t>
            </a:r>
            <a:r>
              <a:rPr sz="2400" b="1" i="1" spc="40" dirty="0">
                <a:solidFill>
                  <a:srgbClr val="38542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10" dirty="0">
                <a:latin typeface="Calibri"/>
                <a:cs typeface="Calibri"/>
              </a:rPr>
              <a:t>Gives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0" dirty="0">
                <a:latin typeface="Calibri"/>
                <a:cs typeface="Calibri"/>
              </a:rPr>
              <a:t>overall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picture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5" dirty="0" smtClean="0">
                <a:latin typeface="Calibri"/>
                <a:cs typeface="Calibri"/>
              </a:rPr>
              <a:t>the</a:t>
            </a:r>
            <a:r>
              <a:rPr lang="en-US" sz="2400" spc="15" dirty="0" smtClean="0">
                <a:latin typeface="Calibri"/>
                <a:cs typeface="Calibri"/>
              </a:rPr>
              <a:t> </a:t>
            </a:r>
            <a:r>
              <a:rPr sz="2400" spc="15" dirty="0" smtClean="0">
                <a:latin typeface="Calibri"/>
                <a:cs typeface="Calibri"/>
              </a:rPr>
              <a:t>data</a:t>
            </a:r>
            <a:r>
              <a:rPr sz="2400" spc="1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60" dirty="0">
                <a:latin typeface="Calibri"/>
                <a:cs typeface="Calibri"/>
              </a:rPr>
              <a:t>w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7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6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ll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1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qu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io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</a:t>
            </a:r>
          </a:p>
          <a:p>
            <a:pPr marL="814069" lvl="1" indent="-344805">
              <a:lnSpc>
                <a:spcPct val="100000"/>
              </a:lnSpc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2400" spc="-5" dirty="0">
                <a:latin typeface="Calibri"/>
                <a:cs typeface="Calibri"/>
              </a:rPr>
              <a:t>What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best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describes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dataset?</a:t>
            </a:r>
            <a:endParaRPr sz="2400" dirty="0">
              <a:latin typeface="Calibri"/>
              <a:cs typeface="Calibri"/>
            </a:endParaRPr>
          </a:p>
          <a:p>
            <a:pPr marL="814069" lvl="1" indent="-34480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2400" spc="-5" dirty="0">
                <a:latin typeface="Calibri"/>
                <a:cs typeface="Calibri"/>
              </a:rPr>
              <a:t>How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much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spreads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from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 smtClean="0">
                <a:latin typeface="Calibri"/>
                <a:cs typeface="Calibri"/>
              </a:rPr>
              <a:t>average</a:t>
            </a:r>
            <a:r>
              <a:rPr lang="en-US" sz="2400" spc="-30" dirty="0" smtClean="0">
                <a:latin typeface="Calibri"/>
                <a:cs typeface="Calibri"/>
              </a:rPr>
              <a:t> </a:t>
            </a:r>
            <a:r>
              <a:rPr sz="2400" spc="-30" dirty="0" smtClean="0">
                <a:latin typeface="Calibri"/>
                <a:cs typeface="Calibri"/>
              </a:rPr>
              <a:t>value</a:t>
            </a:r>
            <a:r>
              <a:rPr sz="2400" spc="-30" dirty="0"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  <a:p>
            <a:pPr marL="814069" lvl="1" indent="-344805">
              <a:lnSpc>
                <a:spcPct val="100000"/>
              </a:lnSpc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2400" dirty="0">
                <a:latin typeface="Calibri"/>
                <a:cs typeface="Calibri"/>
              </a:rPr>
              <a:t>W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1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smalle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l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0" dirty="0">
                <a:latin typeface="Calibri"/>
                <a:cs typeface="Calibri"/>
              </a:rPr>
              <a:t>g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7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nu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7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5"/>
          </a:solidFill>
        </p:spPr>
        <p:txBody>
          <a:bodyPr vert="horz" wrap="square" lIns="0" tIns="14033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105"/>
              </a:spcBef>
            </a:pPr>
            <a:r>
              <a:rPr sz="2800" b="1" spc="140" dirty="0">
                <a:solidFill>
                  <a:srgbClr val="B8E6C8"/>
                </a:solidFill>
                <a:latin typeface="Trebuchet MS"/>
                <a:cs typeface="Trebuchet MS"/>
              </a:rPr>
              <a:t>Sam</a:t>
            </a:r>
            <a:r>
              <a:rPr sz="2800" b="1" spc="120" dirty="0">
                <a:solidFill>
                  <a:srgbClr val="B8E6C8"/>
                </a:solidFill>
                <a:latin typeface="Trebuchet MS"/>
                <a:cs typeface="Trebuchet MS"/>
              </a:rPr>
              <a:t>p</a:t>
            </a:r>
            <a:r>
              <a:rPr sz="2800" b="1" spc="-65" dirty="0">
                <a:solidFill>
                  <a:srgbClr val="B8E6C8"/>
                </a:solidFill>
                <a:latin typeface="Trebuchet MS"/>
                <a:cs typeface="Trebuchet MS"/>
              </a:rPr>
              <a:t>le</a:t>
            </a:r>
            <a:r>
              <a:rPr sz="2800" b="1" spc="-90" dirty="0">
                <a:solidFill>
                  <a:srgbClr val="B8E6C8"/>
                </a:solidFill>
                <a:latin typeface="Trebuchet MS"/>
                <a:cs typeface="Trebuchet MS"/>
              </a:rPr>
              <a:t> </a:t>
            </a:r>
            <a:r>
              <a:rPr sz="2800" b="1" spc="155" dirty="0">
                <a:solidFill>
                  <a:srgbClr val="B8E6C8"/>
                </a:solidFill>
                <a:latin typeface="Trebuchet MS"/>
                <a:cs typeface="Trebuchet MS"/>
              </a:rPr>
              <a:t>V</a:t>
            </a:r>
            <a:r>
              <a:rPr sz="2800" b="1" spc="110" dirty="0">
                <a:solidFill>
                  <a:srgbClr val="B8E6C8"/>
                </a:solidFill>
                <a:latin typeface="Trebuchet MS"/>
                <a:cs typeface="Trebuchet MS"/>
              </a:rPr>
              <a:t>s</a:t>
            </a:r>
            <a:r>
              <a:rPr sz="2800" b="1" spc="-85" dirty="0">
                <a:solidFill>
                  <a:srgbClr val="B8E6C8"/>
                </a:solidFill>
                <a:latin typeface="Trebuchet MS"/>
                <a:cs typeface="Trebuchet MS"/>
              </a:rPr>
              <a:t> </a:t>
            </a:r>
            <a:r>
              <a:rPr sz="2800" b="1" spc="145" dirty="0">
                <a:solidFill>
                  <a:srgbClr val="B8E6C8"/>
                </a:solidFill>
                <a:latin typeface="Trebuchet MS"/>
                <a:cs typeface="Trebuchet MS"/>
              </a:rPr>
              <a:t>Po</a:t>
            </a:r>
            <a:r>
              <a:rPr sz="2800" b="1" spc="-5" dirty="0">
                <a:solidFill>
                  <a:srgbClr val="B8E6C8"/>
                </a:solidFill>
                <a:latin typeface="Trebuchet MS"/>
                <a:cs typeface="Trebuchet MS"/>
              </a:rPr>
              <a:t>p</a:t>
            </a:r>
            <a:r>
              <a:rPr sz="2800" b="1" spc="-20" dirty="0">
                <a:solidFill>
                  <a:srgbClr val="B8E6C8"/>
                </a:solidFill>
                <a:latin typeface="Trebuchet MS"/>
                <a:cs typeface="Trebuchet MS"/>
              </a:rPr>
              <a:t>u</a:t>
            </a:r>
            <a:r>
              <a:rPr sz="2800" b="1" spc="-15" dirty="0">
                <a:solidFill>
                  <a:srgbClr val="B8E6C8"/>
                </a:solidFill>
                <a:latin typeface="Trebuchet MS"/>
                <a:cs typeface="Trebuchet MS"/>
              </a:rPr>
              <a:t>la</a:t>
            </a:r>
            <a:r>
              <a:rPr sz="2800" b="1" spc="-30" dirty="0">
                <a:solidFill>
                  <a:srgbClr val="B8E6C8"/>
                </a:solidFill>
                <a:latin typeface="Trebuchet MS"/>
                <a:cs typeface="Trebuchet MS"/>
              </a:rPr>
              <a:t>t</a:t>
            </a:r>
            <a:r>
              <a:rPr sz="2800" b="1" dirty="0">
                <a:solidFill>
                  <a:srgbClr val="B8E6C8"/>
                </a:solidFill>
                <a:latin typeface="Trebuchet MS"/>
                <a:cs typeface="Trebuchet MS"/>
              </a:rPr>
              <a:t>i</a:t>
            </a:r>
            <a:r>
              <a:rPr sz="2800" b="1" spc="15" dirty="0">
                <a:solidFill>
                  <a:srgbClr val="B8E6C8"/>
                </a:solidFill>
                <a:latin typeface="Trebuchet MS"/>
                <a:cs typeface="Trebuchet MS"/>
              </a:rPr>
              <a:t>o</a:t>
            </a:r>
            <a:r>
              <a:rPr sz="2800" b="1" spc="-15" dirty="0">
                <a:solidFill>
                  <a:srgbClr val="B8E6C8"/>
                </a:solidFill>
                <a:latin typeface="Trebuchet MS"/>
                <a:cs typeface="Trebuchet MS"/>
              </a:rPr>
              <a:t>n</a:t>
            </a:r>
            <a:r>
              <a:rPr sz="2800" b="1" spc="-110" dirty="0">
                <a:solidFill>
                  <a:srgbClr val="B8E6C8"/>
                </a:solidFill>
                <a:latin typeface="Trebuchet MS"/>
                <a:cs typeface="Trebuchet MS"/>
              </a:rPr>
              <a:t> </a:t>
            </a:r>
            <a:r>
              <a:rPr sz="2800" b="1" spc="145" dirty="0">
                <a:solidFill>
                  <a:srgbClr val="B8E6C8"/>
                </a:solidFill>
                <a:latin typeface="Trebuchet MS"/>
                <a:cs typeface="Trebuchet MS"/>
              </a:rPr>
              <a:t>V</a:t>
            </a:r>
            <a:r>
              <a:rPr sz="2800" b="1" spc="114" dirty="0">
                <a:solidFill>
                  <a:srgbClr val="B8E6C8"/>
                </a:solidFill>
                <a:latin typeface="Trebuchet MS"/>
                <a:cs typeface="Trebuchet MS"/>
              </a:rPr>
              <a:t>a</a:t>
            </a:r>
            <a:r>
              <a:rPr sz="2800" b="1" spc="45" dirty="0">
                <a:solidFill>
                  <a:srgbClr val="B8E6C8"/>
                </a:solidFill>
                <a:latin typeface="Trebuchet MS"/>
                <a:cs typeface="Trebuchet MS"/>
              </a:rPr>
              <a:t>r</a:t>
            </a:r>
            <a:r>
              <a:rPr sz="2800" b="1" spc="-35" dirty="0">
                <a:solidFill>
                  <a:srgbClr val="B8E6C8"/>
                </a:solidFill>
                <a:latin typeface="Trebuchet MS"/>
                <a:cs typeface="Trebuchet MS"/>
              </a:rPr>
              <a:t>iance</a:t>
            </a:r>
            <a:r>
              <a:rPr sz="2800" b="1" spc="-375" dirty="0">
                <a:solidFill>
                  <a:srgbClr val="B8E6C8"/>
                </a:solidFill>
                <a:latin typeface="Trebuchet MS"/>
                <a:cs typeface="Trebuchet MS"/>
              </a:rPr>
              <a:t> </a:t>
            </a:r>
            <a:r>
              <a:rPr sz="2800" b="1" spc="280" dirty="0">
                <a:solidFill>
                  <a:srgbClr val="B8E6C8"/>
                </a:solidFill>
                <a:latin typeface="Trebuchet MS"/>
                <a:cs typeface="Trebuchet MS"/>
              </a:rPr>
              <a:t>C</a:t>
            </a:r>
            <a:r>
              <a:rPr sz="2800" b="1" spc="260" dirty="0">
                <a:solidFill>
                  <a:srgbClr val="B8E6C8"/>
                </a:solidFill>
                <a:latin typeface="Trebuchet MS"/>
                <a:cs typeface="Trebuchet MS"/>
              </a:rPr>
              <a:t>o</a:t>
            </a:r>
            <a:r>
              <a:rPr sz="2800" b="1" spc="5" dirty="0">
                <a:solidFill>
                  <a:srgbClr val="B8E6C8"/>
                </a:solidFill>
                <a:latin typeface="Trebuchet MS"/>
                <a:cs typeface="Trebuchet MS"/>
              </a:rPr>
              <a:t>n</a:t>
            </a:r>
            <a:r>
              <a:rPr sz="2800" b="1" spc="-10" dirty="0">
                <a:solidFill>
                  <a:srgbClr val="B8E6C8"/>
                </a:solidFill>
                <a:latin typeface="Trebuchet MS"/>
                <a:cs typeface="Trebuchet MS"/>
              </a:rPr>
              <a:t>t</a:t>
            </a:r>
            <a:r>
              <a:rPr sz="2800" b="1" spc="-40" dirty="0">
                <a:solidFill>
                  <a:srgbClr val="B8E6C8"/>
                </a:solidFill>
                <a:latin typeface="Trebuchet MS"/>
                <a:cs typeface="Trebuchet MS"/>
              </a:rPr>
              <a:t>inu</a:t>
            </a:r>
            <a:r>
              <a:rPr sz="2800" b="1" spc="-45" dirty="0">
                <a:solidFill>
                  <a:srgbClr val="B8E6C8"/>
                </a:solidFill>
                <a:latin typeface="Trebuchet MS"/>
                <a:cs typeface="Trebuchet MS"/>
              </a:rPr>
              <a:t>e</a:t>
            </a:r>
            <a:r>
              <a:rPr sz="2800" b="1" spc="-175" dirty="0">
                <a:solidFill>
                  <a:srgbClr val="B8E6C8"/>
                </a:solidFill>
                <a:latin typeface="Trebuchet MS"/>
                <a:cs typeface="Trebuchet MS"/>
              </a:rPr>
              <a:t>d..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635" y="1471421"/>
            <a:ext cx="10393680" cy="3684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720" algn="l"/>
              </a:tabLst>
            </a:pPr>
            <a:r>
              <a:rPr sz="2400" dirty="0">
                <a:latin typeface="Calibri"/>
                <a:cs typeface="Calibri"/>
              </a:rPr>
              <a:t>W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en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?</a:t>
            </a:r>
          </a:p>
          <a:p>
            <a:pPr marL="299085" indent="-287020" algn="just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2400" spc="-100" dirty="0">
                <a:latin typeface="Calibri"/>
                <a:cs typeface="Calibri"/>
              </a:rPr>
              <a:t>We</a:t>
            </a:r>
            <a:r>
              <a:rPr sz="2400" spc="-20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normally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interested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knowing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population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variance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because</a:t>
            </a:r>
            <a:endParaRPr sz="2400" dirty="0">
              <a:latin typeface="Calibri"/>
              <a:cs typeface="Calibri"/>
            </a:endParaRPr>
          </a:p>
          <a:p>
            <a:pPr marL="299085" algn="just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1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15" dirty="0">
                <a:latin typeface="Calibri"/>
                <a:cs typeface="Calibri"/>
              </a:rPr>
              <a:t>p</a:t>
            </a:r>
            <a:r>
              <a:rPr sz="2400" spc="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nt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.</a:t>
            </a:r>
          </a:p>
          <a:p>
            <a:pPr marL="299085" indent="-287020" algn="just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2400" spc="-260" dirty="0">
                <a:latin typeface="Calibri"/>
                <a:cs typeface="Calibri"/>
              </a:rPr>
              <a:t>Y</a:t>
            </a:r>
            <a:r>
              <a:rPr sz="2400" spc="-9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2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b="1" spc="1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24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40" dirty="0" smtClean="0">
                <a:latin typeface="Calibri"/>
                <a:cs typeface="Calibri"/>
              </a:rPr>
              <a:t>f</a:t>
            </a:r>
            <a:r>
              <a:rPr sz="2400" spc="-5" dirty="0" smtClean="0">
                <a:latin typeface="Calibri"/>
                <a:cs typeface="Calibri"/>
              </a:rPr>
              <a:t>o</a:t>
            </a:r>
            <a:r>
              <a:rPr sz="2400" dirty="0" smtClean="0">
                <a:latin typeface="Calibri"/>
                <a:cs typeface="Calibri"/>
              </a:rPr>
              <a:t>rm</a:t>
            </a:r>
            <a:r>
              <a:rPr sz="2400" spc="10" dirty="0" smtClean="0">
                <a:latin typeface="Calibri"/>
                <a:cs typeface="Calibri"/>
              </a:rPr>
              <a:t>u</a:t>
            </a:r>
            <a:r>
              <a:rPr sz="2400" dirty="0" smtClean="0">
                <a:latin typeface="Calibri"/>
                <a:cs typeface="Calibri"/>
              </a:rPr>
              <a:t>l</a:t>
            </a:r>
            <a:r>
              <a:rPr sz="2400" spc="145" dirty="0" smtClean="0">
                <a:latin typeface="Calibri"/>
                <a:cs typeface="Calibri"/>
              </a:rPr>
              <a:t>a</a:t>
            </a:r>
            <a:r>
              <a:rPr lang="en-US" sz="2400" spc="145" dirty="0" smtClean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w</a:t>
            </a:r>
            <a:r>
              <a:rPr sz="2400" spc="5" dirty="0" smtClean="0">
                <a:latin typeface="Calibri"/>
                <a:cs typeface="Calibri"/>
              </a:rPr>
              <a:t>h</a:t>
            </a:r>
            <a:r>
              <a:rPr sz="2400" dirty="0" smtClean="0">
                <a:latin typeface="Calibri"/>
                <a:cs typeface="Calibri"/>
              </a:rPr>
              <a:t>en</a:t>
            </a:r>
            <a:endParaRPr sz="24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756920" algn="l"/>
              </a:tabLst>
            </a:pPr>
            <a:r>
              <a:rPr sz="2400" spc="-260" dirty="0">
                <a:latin typeface="Calibri"/>
                <a:cs typeface="Calibri"/>
              </a:rPr>
              <a:t>Y</a:t>
            </a:r>
            <a:r>
              <a:rPr sz="2400" spc="-9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17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h</a:t>
            </a:r>
            <a:r>
              <a:rPr sz="2400" spc="-95" dirty="0">
                <a:latin typeface="Calibri"/>
                <a:cs typeface="Calibri"/>
              </a:rPr>
              <a:t>a</a:t>
            </a:r>
            <a:r>
              <a:rPr sz="2400" spc="-8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15" dirty="0">
                <a:latin typeface="Calibri"/>
                <a:cs typeface="Calibri"/>
              </a:rPr>
              <a:t>p</a:t>
            </a:r>
            <a:r>
              <a:rPr sz="2400" spc="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ion</a:t>
            </a:r>
            <a:r>
              <a:rPr sz="2400" spc="-3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or</a:t>
            </a:r>
            <a:endParaRPr sz="2400" dirty="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buFont typeface="Wingdings"/>
              <a:buChar char=""/>
              <a:tabLst>
                <a:tab pos="756920" algn="l"/>
              </a:tabLst>
            </a:pPr>
            <a:r>
              <a:rPr sz="2400" spc="-120" dirty="0">
                <a:latin typeface="Calibri"/>
                <a:cs typeface="Calibri"/>
              </a:rPr>
              <a:t>You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have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sample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larger</a:t>
            </a:r>
            <a:r>
              <a:rPr sz="2400" spc="-10" dirty="0">
                <a:latin typeface="Calibri"/>
                <a:cs typeface="Calibri"/>
              </a:rPr>
              <a:t> population,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but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you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interested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endParaRPr sz="2400" dirty="0">
              <a:latin typeface="Calibri"/>
              <a:cs typeface="Calibri"/>
            </a:endParaRPr>
          </a:p>
          <a:p>
            <a:pPr marL="756285" algn="just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sample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wish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generalize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your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findings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population.</a:t>
            </a:r>
          </a:p>
          <a:p>
            <a:pPr marL="299085" marR="5080" indent="-287020" algn="just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2400" dirty="0">
                <a:latin typeface="Calibri"/>
                <a:cs typeface="Calibri"/>
              </a:rPr>
              <a:t>if all </a:t>
            </a:r>
            <a:r>
              <a:rPr sz="2400" spc="-35" dirty="0">
                <a:latin typeface="Calibri"/>
                <a:cs typeface="Calibri"/>
              </a:rPr>
              <a:t>you </a:t>
            </a:r>
            <a:r>
              <a:rPr sz="2400" spc="-45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15" dirty="0">
                <a:latin typeface="Calibri"/>
                <a:cs typeface="Calibri"/>
              </a:rPr>
              <a:t>sample, </a:t>
            </a:r>
            <a:r>
              <a:rPr sz="2400" spc="-5" dirty="0">
                <a:latin typeface="Calibri"/>
                <a:cs typeface="Calibri"/>
              </a:rPr>
              <a:t>but </a:t>
            </a:r>
            <a:r>
              <a:rPr sz="2400" spc="-45" dirty="0">
                <a:latin typeface="Calibri"/>
                <a:cs typeface="Calibri"/>
              </a:rPr>
              <a:t>you </a:t>
            </a:r>
            <a:r>
              <a:rPr sz="2400" spc="-20" dirty="0">
                <a:latin typeface="Calibri"/>
                <a:cs typeface="Calibri"/>
              </a:rPr>
              <a:t>wish to </a:t>
            </a:r>
            <a:r>
              <a:rPr sz="2400" spc="-60" dirty="0">
                <a:latin typeface="Calibri"/>
                <a:cs typeface="Calibri"/>
              </a:rPr>
              <a:t>make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5" dirty="0">
                <a:latin typeface="Calibri"/>
                <a:cs typeface="Calibri"/>
              </a:rPr>
              <a:t>statement </a:t>
            </a:r>
            <a:r>
              <a:rPr sz="2400" spc="-10" dirty="0">
                <a:latin typeface="Calibri"/>
                <a:cs typeface="Calibri"/>
              </a:rPr>
              <a:t>about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population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variance </a:t>
            </a:r>
            <a:r>
              <a:rPr sz="2400" spc="-35" dirty="0">
                <a:latin typeface="Calibri"/>
                <a:cs typeface="Calibri"/>
              </a:rPr>
              <a:t>from </a:t>
            </a:r>
            <a:r>
              <a:rPr sz="2400" spc="-20" dirty="0">
                <a:latin typeface="Calibri"/>
                <a:cs typeface="Calibri"/>
              </a:rPr>
              <a:t>which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sample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35" dirty="0">
                <a:latin typeface="Calibri"/>
                <a:cs typeface="Calibri"/>
              </a:rPr>
              <a:t>drawn, you </a:t>
            </a:r>
            <a:r>
              <a:rPr sz="2400" spc="-5" dirty="0">
                <a:latin typeface="Calibri"/>
                <a:cs typeface="Calibri"/>
              </a:rPr>
              <a:t>need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use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sample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variance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formula.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387" y="275971"/>
            <a:ext cx="14179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637"/>
                </a:solidFill>
                <a:latin typeface="Tahoma"/>
                <a:cs typeface="Tahoma"/>
              </a:rPr>
              <a:t>CSE-422:</a:t>
            </a:r>
            <a:r>
              <a:rPr sz="1050" spc="-70" dirty="0">
                <a:solidFill>
                  <a:srgbClr val="698637"/>
                </a:solidFill>
                <a:latin typeface="Tahoma"/>
                <a:cs typeface="Tahoma"/>
              </a:rPr>
              <a:t> </a:t>
            </a:r>
            <a:r>
              <a:rPr sz="1050" spc="5" dirty="0">
                <a:solidFill>
                  <a:srgbClr val="698637"/>
                </a:solidFill>
                <a:latin typeface="Tahoma"/>
                <a:cs typeface="Tahoma"/>
              </a:rPr>
              <a:t>DataAnalytics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5"/>
          </a:solidFill>
        </p:spPr>
        <p:txBody>
          <a:bodyPr vert="horz" wrap="square" lIns="0" tIns="1403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105"/>
              </a:spcBef>
            </a:pPr>
            <a:r>
              <a:rPr sz="2800" b="1" spc="40" dirty="0">
                <a:solidFill>
                  <a:srgbClr val="B8E6C8"/>
                </a:solidFill>
                <a:latin typeface="Trebuchet MS"/>
                <a:cs typeface="Trebuchet MS"/>
              </a:rPr>
              <a:t>Examples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635" y="1471421"/>
            <a:ext cx="97091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teacher </a:t>
            </a:r>
            <a:r>
              <a:rPr sz="2400" spc="-10" dirty="0">
                <a:latin typeface="Calibri"/>
                <a:cs typeface="Calibri"/>
              </a:rPr>
              <a:t>sets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65" dirty="0">
                <a:latin typeface="Calibri"/>
                <a:cs typeface="Calibri"/>
              </a:rPr>
              <a:t>exam </a:t>
            </a:r>
            <a:r>
              <a:rPr sz="2400" spc="-3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their pupils. The </a:t>
            </a:r>
            <a:r>
              <a:rPr sz="2400" spc="-5" dirty="0">
                <a:latin typeface="Calibri"/>
                <a:cs typeface="Calibri"/>
              </a:rPr>
              <a:t>teacher </a:t>
            </a:r>
            <a:r>
              <a:rPr sz="2400" spc="-10" dirty="0">
                <a:latin typeface="Calibri"/>
                <a:cs typeface="Calibri"/>
              </a:rPr>
              <a:t>wants to summarize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results</a:t>
            </a:r>
            <a:r>
              <a:rPr sz="2400" spc="-1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pupils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attained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variance.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variance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-2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3147" y="2203830"/>
            <a:ext cx="761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8557" y="2221230"/>
            <a:ext cx="20523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6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000" b="1" spc="-2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pu</a:t>
            </a:r>
            <a:r>
              <a:rPr sz="2000" b="1" spc="-4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000" b="1" spc="-5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b="1" spc="-2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b="1" spc="-4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b="1" spc="-2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b="1" spc="-1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7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000" b="1" spc="-5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b="1" spc="-4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b="1" spc="-6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b="1" spc="-5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b="1" spc="-4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b="1" spc="-5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806" y="2569540"/>
            <a:ext cx="1001331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researcher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recruited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males</a:t>
            </a:r>
            <a:r>
              <a:rPr sz="2400" spc="-55" dirty="0" smtClean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aged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45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65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years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old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for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exercise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training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tud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i</a:t>
            </a:r>
            <a:r>
              <a:rPr sz="2400" spc="-85" dirty="0">
                <a:latin typeface="Calibri"/>
                <a:cs typeface="Calibri"/>
              </a:rPr>
              <a:t>n</a:t>
            </a:r>
            <a:r>
              <a:rPr sz="2400" spc="-80" dirty="0">
                <a:latin typeface="Calibri"/>
                <a:cs typeface="Calibri"/>
              </a:rPr>
              <a:t>v</a:t>
            </a:r>
            <a:r>
              <a:rPr sz="2400" spc="-45" dirty="0">
                <a:latin typeface="Calibri"/>
                <a:cs typeface="Calibri"/>
              </a:rPr>
              <a:t>e</a:t>
            </a:r>
            <a:r>
              <a:rPr sz="2400" spc="-75" dirty="0">
                <a:latin typeface="Calibri"/>
                <a:cs typeface="Calibri"/>
              </a:rPr>
              <a:t>s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50" dirty="0">
                <a:latin typeface="Calibri"/>
                <a:cs typeface="Calibri"/>
              </a:rPr>
              <a:t>i</a:t>
            </a:r>
            <a:r>
              <a:rPr sz="2400" spc="-100" dirty="0">
                <a:latin typeface="Calibri"/>
                <a:cs typeface="Calibri"/>
              </a:rPr>
              <a:t>g</a:t>
            </a:r>
            <a:r>
              <a:rPr sz="2400" spc="-7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risk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m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35" dirty="0">
                <a:latin typeface="Calibri"/>
                <a:cs typeface="Calibri"/>
              </a:rPr>
              <a:t>k</a:t>
            </a:r>
            <a:r>
              <a:rPr sz="2400" spc="-45" dirty="0">
                <a:latin typeface="Calibri"/>
                <a:cs typeface="Calibri"/>
              </a:rPr>
              <a:t>e</a:t>
            </a:r>
            <a:r>
              <a:rPr sz="2400" spc="-9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rt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isease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(e</a:t>
            </a:r>
            <a:r>
              <a:rPr sz="2400" spc="10" dirty="0">
                <a:latin typeface="Calibri"/>
                <a:cs typeface="Calibri"/>
              </a:rPr>
              <a:t>.</a:t>
            </a:r>
            <a:r>
              <a:rPr sz="2400" dirty="0">
                <a:latin typeface="Calibri"/>
                <a:cs typeface="Calibri"/>
              </a:rPr>
              <a:t>g.,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h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l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7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l</a:t>
            </a:r>
            <a:r>
              <a:rPr sz="2400" spc="-30" dirty="0">
                <a:latin typeface="Calibri"/>
                <a:cs typeface="Calibri"/>
              </a:rPr>
              <a:t>)</a:t>
            </a:r>
            <a:r>
              <a:rPr sz="2400" dirty="0">
                <a:latin typeface="Calibri"/>
                <a:cs typeface="Calibri"/>
              </a:rPr>
              <a:t>. W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  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aria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ld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li</a:t>
            </a:r>
            <a:r>
              <a:rPr sz="2400" spc="-110" dirty="0">
                <a:latin typeface="Calibri"/>
                <a:cs typeface="Calibri"/>
              </a:rPr>
              <a:t>k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se</a:t>
            </a:r>
            <a:r>
              <a:rPr sz="2400" spc="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?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3000" b="1" spc="-22" baseline="555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3000" b="1" spc="-7" baseline="555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b="1" baseline="5555" dirty="0">
                <a:solidFill>
                  <a:srgbClr val="FF0000"/>
                </a:solidFill>
                <a:latin typeface="Calibri"/>
                <a:cs typeface="Calibri"/>
              </a:rPr>
              <a:t>mp</a:t>
            </a:r>
            <a:r>
              <a:rPr sz="3000" b="1" spc="-22" baseline="555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000" b="1" spc="-7" baseline="555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000" b="1" spc="7" baseline="55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-270" baseline="555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3000" b="1" spc="-82" baseline="555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b="1" spc="-67" baseline="555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00" b="1" spc="-97" baseline="555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000" b="1" spc="-82" baseline="555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b="1" spc="-67" baseline="555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000" b="1" spc="-75" baseline="555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000" b="1" spc="-7" baseline="555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3000" baseline="5555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7387" y="275971"/>
            <a:ext cx="14179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637"/>
                </a:solidFill>
                <a:latin typeface="Tahoma"/>
                <a:cs typeface="Tahoma"/>
              </a:rPr>
              <a:t>CSE-422:</a:t>
            </a:r>
            <a:r>
              <a:rPr sz="1050" spc="-70" dirty="0">
                <a:solidFill>
                  <a:srgbClr val="698637"/>
                </a:solidFill>
                <a:latin typeface="Tahoma"/>
                <a:cs typeface="Tahoma"/>
              </a:rPr>
              <a:t> </a:t>
            </a:r>
            <a:r>
              <a:rPr sz="1050" spc="5" dirty="0">
                <a:solidFill>
                  <a:srgbClr val="698637"/>
                </a:solidFill>
                <a:latin typeface="Tahoma"/>
                <a:cs typeface="Tahoma"/>
              </a:rPr>
              <a:t>DataAnalytics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707136"/>
            <a:ext cx="10515600" cy="572593"/>
          </a:xfrm>
          <a:prstGeom prst="rect">
            <a:avLst/>
          </a:prstGeom>
          <a:solidFill>
            <a:srgbClr val="366655"/>
          </a:solidFill>
        </p:spPr>
        <p:txBody>
          <a:bodyPr vert="horz" wrap="square" lIns="0" tIns="140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5"/>
              </a:spcBef>
            </a:pPr>
            <a:r>
              <a:rPr sz="2800" b="1" spc="10" dirty="0" smtClean="0">
                <a:solidFill>
                  <a:srgbClr val="B8E6C8"/>
                </a:solidFill>
                <a:latin typeface="Trebuchet MS"/>
                <a:cs typeface="Trebuchet MS"/>
              </a:rPr>
              <a:t>Calculating</a:t>
            </a:r>
            <a:r>
              <a:rPr lang="en-US" sz="2800" b="1" spc="10" dirty="0" smtClean="0">
                <a:solidFill>
                  <a:srgbClr val="B8E6C8"/>
                </a:solidFill>
                <a:latin typeface="Trebuchet MS"/>
                <a:cs typeface="Trebuchet MS"/>
              </a:rPr>
              <a:t> </a:t>
            </a:r>
            <a:r>
              <a:rPr sz="2800" b="1" spc="10" dirty="0" smtClean="0">
                <a:solidFill>
                  <a:srgbClr val="B8E6C8"/>
                </a:solidFill>
                <a:latin typeface="Trebuchet MS"/>
                <a:cs typeface="Trebuchet MS"/>
              </a:rPr>
              <a:t>Variance</a:t>
            </a:r>
            <a:endParaRPr sz="2800" dirty="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1840" y="1670304"/>
            <a:ext cx="5608320" cy="315468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833616" y="5672328"/>
            <a:ext cx="386715" cy="0"/>
          </a:xfrm>
          <a:custGeom>
            <a:avLst/>
            <a:gdLst/>
            <a:ahLst/>
            <a:cxnLst/>
            <a:rect l="l" t="t" r="r" b="b"/>
            <a:pathLst>
              <a:path w="386715">
                <a:moveTo>
                  <a:pt x="0" y="0"/>
                </a:moveTo>
                <a:lnTo>
                  <a:pt x="38671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26960" y="5656275"/>
            <a:ext cx="2101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dirty="0">
                <a:latin typeface="Times New Roman"/>
                <a:cs typeface="Times New Roman"/>
              </a:rPr>
              <a:t>5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99605" y="5378602"/>
            <a:ext cx="158750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900" dirty="0">
                <a:latin typeface="Symbol"/>
                <a:cs typeface="Symbol"/>
              </a:rPr>
              <a:t></a:t>
            </a:r>
            <a:r>
              <a:rPr sz="2900" spc="110" dirty="0">
                <a:latin typeface="Times New Roman"/>
                <a:cs typeface="Times New Roman"/>
              </a:rPr>
              <a:t> </a:t>
            </a:r>
            <a:r>
              <a:rPr sz="4350" spc="15" baseline="37356" dirty="0">
                <a:latin typeface="Times New Roman"/>
                <a:cs typeface="Times New Roman"/>
              </a:rPr>
              <a:t>3</a:t>
            </a:r>
            <a:r>
              <a:rPr sz="4350" baseline="37356" dirty="0">
                <a:latin typeface="Times New Roman"/>
                <a:cs typeface="Times New Roman"/>
              </a:rPr>
              <a:t>8</a:t>
            </a:r>
            <a:r>
              <a:rPr sz="4350" spc="142" baseline="37356" dirty="0">
                <a:latin typeface="Times New Roman"/>
                <a:cs typeface="Times New Roman"/>
              </a:rPr>
              <a:t> </a:t>
            </a:r>
            <a:r>
              <a:rPr sz="4350" baseline="1915" dirty="0">
                <a:latin typeface="Symbol"/>
                <a:cs typeface="Symbol"/>
              </a:rPr>
              <a:t></a:t>
            </a:r>
            <a:r>
              <a:rPr sz="4350" spc="-352" baseline="1915" dirty="0">
                <a:latin typeface="Times New Roman"/>
                <a:cs typeface="Times New Roman"/>
              </a:rPr>
              <a:t> </a:t>
            </a:r>
            <a:r>
              <a:rPr sz="4350" spc="7" baseline="1915" dirty="0">
                <a:latin typeface="Times New Roman"/>
                <a:cs typeface="Times New Roman"/>
              </a:rPr>
              <a:t>7</a:t>
            </a:r>
            <a:r>
              <a:rPr sz="4350" baseline="1915" dirty="0">
                <a:latin typeface="Times New Roman"/>
                <a:cs typeface="Times New Roman"/>
              </a:rPr>
              <a:t>.6</a:t>
            </a:r>
            <a:endParaRPr sz="4350" baseline="191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7387" y="275971"/>
            <a:ext cx="14179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637"/>
                </a:solidFill>
                <a:latin typeface="Tahoma"/>
                <a:cs typeface="Tahoma"/>
              </a:rPr>
              <a:t>CSE-422:</a:t>
            </a:r>
            <a:r>
              <a:rPr sz="1050" spc="-70" dirty="0">
                <a:solidFill>
                  <a:srgbClr val="698637"/>
                </a:solidFill>
                <a:latin typeface="Tahoma"/>
                <a:cs typeface="Tahoma"/>
              </a:rPr>
              <a:t> </a:t>
            </a:r>
            <a:r>
              <a:rPr sz="1050" spc="5" dirty="0">
                <a:solidFill>
                  <a:srgbClr val="698637"/>
                </a:solidFill>
                <a:latin typeface="Tahoma"/>
                <a:cs typeface="Tahoma"/>
              </a:rPr>
              <a:t>DataAnalytics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97935" y="5172455"/>
            <a:ext cx="2974848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5"/>
          </a:solidFill>
        </p:spPr>
        <p:txBody>
          <a:bodyPr vert="horz" wrap="square" lIns="0" tIns="140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5"/>
              </a:spcBef>
            </a:pPr>
            <a:r>
              <a:rPr sz="2800" b="1" spc="15" dirty="0">
                <a:solidFill>
                  <a:srgbClr val="B8E6C8"/>
                </a:solidFill>
                <a:latin typeface="Trebuchet MS"/>
                <a:cs typeface="Trebuchet MS"/>
              </a:rPr>
              <a:t>Real</a:t>
            </a:r>
            <a:r>
              <a:rPr sz="2800" b="1" spc="-45" dirty="0">
                <a:solidFill>
                  <a:srgbClr val="B8E6C8"/>
                </a:solidFill>
                <a:latin typeface="Trebuchet MS"/>
                <a:cs typeface="Trebuchet MS"/>
              </a:rPr>
              <a:t> </a:t>
            </a:r>
            <a:r>
              <a:rPr sz="2800" b="1" spc="-40" dirty="0">
                <a:solidFill>
                  <a:srgbClr val="B8E6C8"/>
                </a:solidFill>
                <a:latin typeface="Trebuchet MS"/>
                <a:cs typeface="Trebuchet MS"/>
              </a:rPr>
              <a:t>Lif</a:t>
            </a:r>
            <a:r>
              <a:rPr sz="2800" b="1" spc="-45" dirty="0">
                <a:solidFill>
                  <a:srgbClr val="B8E6C8"/>
                </a:solidFill>
                <a:latin typeface="Trebuchet MS"/>
                <a:cs typeface="Trebuchet MS"/>
              </a:rPr>
              <a:t>e</a:t>
            </a:r>
            <a:r>
              <a:rPr sz="2800" b="1" spc="-65" dirty="0">
                <a:solidFill>
                  <a:srgbClr val="B8E6C8"/>
                </a:solidFill>
                <a:latin typeface="Trebuchet MS"/>
                <a:cs typeface="Trebuchet MS"/>
              </a:rPr>
              <a:t> </a:t>
            </a:r>
            <a:r>
              <a:rPr sz="2800" b="1" spc="395" dirty="0">
                <a:solidFill>
                  <a:srgbClr val="B8E6C8"/>
                </a:solidFill>
                <a:latin typeface="Trebuchet MS"/>
                <a:cs typeface="Trebuchet MS"/>
              </a:rPr>
              <a:t>U</a:t>
            </a:r>
            <a:r>
              <a:rPr sz="2800" b="1" spc="-30" dirty="0">
                <a:solidFill>
                  <a:srgbClr val="B8E6C8"/>
                </a:solidFill>
                <a:latin typeface="Trebuchet MS"/>
                <a:cs typeface="Trebuchet MS"/>
              </a:rPr>
              <a:t>s</a:t>
            </a:r>
            <a:r>
              <a:rPr sz="2800" b="1" spc="-35" dirty="0">
                <a:solidFill>
                  <a:srgbClr val="B8E6C8"/>
                </a:solidFill>
                <a:latin typeface="Trebuchet MS"/>
                <a:cs typeface="Trebuchet MS"/>
              </a:rPr>
              <a:t>e</a:t>
            </a:r>
            <a:r>
              <a:rPr sz="2800" b="1" spc="-10" dirty="0">
                <a:solidFill>
                  <a:srgbClr val="B8E6C8"/>
                </a:solidFill>
                <a:latin typeface="Trebuchet MS"/>
                <a:cs typeface="Trebuchet MS"/>
              </a:rPr>
              <a:t>s</a:t>
            </a:r>
            <a:r>
              <a:rPr sz="2800" b="1" spc="-90" dirty="0">
                <a:solidFill>
                  <a:srgbClr val="B8E6C8"/>
                </a:solidFill>
                <a:latin typeface="Trebuchet MS"/>
                <a:cs typeface="Trebuchet MS"/>
              </a:rPr>
              <a:t> </a:t>
            </a:r>
            <a:r>
              <a:rPr sz="2800" b="1" spc="-60" dirty="0">
                <a:solidFill>
                  <a:srgbClr val="B8E6C8"/>
                </a:solidFill>
                <a:latin typeface="Trebuchet MS"/>
                <a:cs typeface="Trebuchet MS"/>
              </a:rPr>
              <a:t>o</a:t>
            </a:r>
            <a:r>
              <a:rPr sz="2800" b="1" spc="-45" dirty="0">
                <a:solidFill>
                  <a:srgbClr val="B8E6C8"/>
                </a:solidFill>
                <a:latin typeface="Trebuchet MS"/>
                <a:cs typeface="Trebuchet MS"/>
              </a:rPr>
              <a:t>f</a:t>
            </a:r>
            <a:r>
              <a:rPr sz="2800" b="1" spc="-229" dirty="0">
                <a:solidFill>
                  <a:srgbClr val="B8E6C8"/>
                </a:solidFill>
                <a:latin typeface="Trebuchet MS"/>
                <a:cs typeface="Trebuchet MS"/>
              </a:rPr>
              <a:t> </a:t>
            </a:r>
            <a:r>
              <a:rPr sz="2800" b="1" spc="145" dirty="0">
                <a:solidFill>
                  <a:srgbClr val="B8E6C8"/>
                </a:solidFill>
                <a:latin typeface="Trebuchet MS"/>
                <a:cs typeface="Trebuchet MS"/>
              </a:rPr>
              <a:t>V</a:t>
            </a:r>
            <a:r>
              <a:rPr sz="2800" b="1" spc="114" dirty="0">
                <a:solidFill>
                  <a:srgbClr val="B8E6C8"/>
                </a:solidFill>
                <a:latin typeface="Trebuchet MS"/>
                <a:cs typeface="Trebuchet MS"/>
              </a:rPr>
              <a:t>a</a:t>
            </a:r>
            <a:r>
              <a:rPr sz="2800" b="1" spc="45" dirty="0">
                <a:solidFill>
                  <a:srgbClr val="B8E6C8"/>
                </a:solidFill>
                <a:latin typeface="Trebuchet MS"/>
                <a:cs typeface="Trebuchet MS"/>
              </a:rPr>
              <a:t>r</a:t>
            </a:r>
            <a:r>
              <a:rPr sz="2800" b="1" spc="-35" dirty="0">
                <a:solidFill>
                  <a:srgbClr val="B8E6C8"/>
                </a:solidFill>
                <a:latin typeface="Trebuchet MS"/>
                <a:cs typeface="Trebuchet MS"/>
              </a:rPr>
              <a:t>iance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19327" y="1471421"/>
            <a:ext cx="10188575" cy="334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</a:tabLst>
            </a:pPr>
            <a:r>
              <a:rPr sz="2400" b="1" spc="-25" dirty="0">
                <a:latin typeface="Calibri"/>
                <a:cs typeface="Calibri"/>
              </a:rPr>
              <a:t>Example </a:t>
            </a:r>
            <a:r>
              <a:rPr sz="2400" b="1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: </a:t>
            </a:r>
            <a:r>
              <a:rPr sz="2400" spc="-25" dirty="0">
                <a:latin typeface="Calibri"/>
                <a:cs typeface="Calibri"/>
              </a:rPr>
              <a:t>Stock </a:t>
            </a:r>
            <a:r>
              <a:rPr sz="2400" spc="-45" dirty="0">
                <a:latin typeface="Calibri"/>
                <a:cs typeface="Calibri"/>
              </a:rPr>
              <a:t>market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other </a:t>
            </a:r>
            <a:r>
              <a:rPr sz="2400" spc="-50" dirty="0">
                <a:latin typeface="Calibri"/>
                <a:cs typeface="Calibri"/>
              </a:rPr>
              <a:t>investment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returns.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40" dirty="0">
                <a:latin typeface="Calibri"/>
                <a:cs typeface="Calibri"/>
              </a:rPr>
              <a:t>stock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market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return </a:t>
            </a:r>
            <a:r>
              <a:rPr sz="2400" spc="-10" dirty="0">
                <a:latin typeface="Calibri"/>
                <a:cs typeface="Calibri"/>
              </a:rPr>
              <a:t>on </a:t>
            </a:r>
            <a:r>
              <a:rPr sz="2400" spc="-65" dirty="0">
                <a:latin typeface="Calibri"/>
                <a:cs typeface="Calibri"/>
              </a:rPr>
              <a:t>average </a:t>
            </a:r>
            <a:r>
              <a:rPr sz="2400" dirty="0">
                <a:latin typeface="Calibri"/>
                <a:cs typeface="Calibri"/>
              </a:rPr>
              <a:t>7% </a:t>
            </a:r>
            <a:r>
              <a:rPr sz="2400" spc="-10" dirty="0">
                <a:latin typeface="Calibri"/>
                <a:cs typeface="Calibri"/>
              </a:rPr>
              <a:t>per </a:t>
            </a:r>
            <a:r>
              <a:rPr sz="2400" spc="-135" dirty="0">
                <a:latin typeface="Calibri"/>
                <a:cs typeface="Calibri"/>
              </a:rPr>
              <a:t>year. </a:t>
            </a:r>
            <a:r>
              <a:rPr sz="2400" spc="-5" dirty="0">
                <a:latin typeface="Calibri"/>
                <a:cs typeface="Calibri"/>
              </a:rPr>
              <a:t>This does </a:t>
            </a:r>
            <a:r>
              <a:rPr sz="2400" spc="-25" dirty="0">
                <a:latin typeface="Calibri"/>
                <a:cs typeface="Calibri"/>
              </a:rPr>
              <a:t>not </a:t>
            </a:r>
            <a:r>
              <a:rPr sz="2400" spc="-5" dirty="0">
                <a:latin typeface="Calibri"/>
                <a:cs typeface="Calibri"/>
              </a:rPr>
              <a:t>mean </a:t>
            </a:r>
            <a:r>
              <a:rPr sz="2400" spc="-3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every </a:t>
            </a:r>
            <a:r>
              <a:rPr sz="2400" spc="-25" dirty="0">
                <a:latin typeface="Calibri"/>
                <a:cs typeface="Calibri"/>
              </a:rPr>
              <a:t>year you </a:t>
            </a:r>
            <a:r>
              <a:rPr sz="2400" spc="-40" dirty="0">
                <a:latin typeface="Calibri"/>
                <a:cs typeface="Calibri"/>
              </a:rPr>
              <a:t>get </a:t>
            </a:r>
            <a:r>
              <a:rPr sz="2400" dirty="0">
                <a:latin typeface="Calibri"/>
                <a:cs typeface="Calibri"/>
              </a:rPr>
              <a:t>a 7%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return, </a:t>
            </a:r>
            <a:r>
              <a:rPr sz="2400" spc="-5" dirty="0">
                <a:latin typeface="Calibri"/>
                <a:cs typeface="Calibri"/>
              </a:rPr>
              <a:t>some </a:t>
            </a:r>
            <a:r>
              <a:rPr sz="2400" spc="-40" dirty="0">
                <a:latin typeface="Calibri"/>
                <a:cs typeface="Calibri"/>
              </a:rPr>
              <a:t>years </a:t>
            </a:r>
            <a:r>
              <a:rPr sz="2400" spc="-35" dirty="0">
                <a:latin typeface="Calibri"/>
                <a:cs typeface="Calibri"/>
              </a:rPr>
              <a:t>are </a:t>
            </a:r>
            <a:r>
              <a:rPr sz="2400" spc="-25" dirty="0">
                <a:latin typeface="Calibri"/>
                <a:cs typeface="Calibri"/>
              </a:rPr>
              <a:t>more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-20" dirty="0">
                <a:latin typeface="Calibri"/>
                <a:cs typeface="Calibri"/>
              </a:rPr>
              <a:t>some </a:t>
            </a:r>
            <a:r>
              <a:rPr sz="2400" spc="-40" dirty="0">
                <a:latin typeface="Calibri"/>
                <a:cs typeface="Calibri"/>
              </a:rPr>
              <a:t>years </a:t>
            </a:r>
            <a:r>
              <a:rPr sz="2400" spc="-3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less. This </a:t>
            </a:r>
            <a:r>
              <a:rPr sz="2400" spc="-25" dirty="0">
                <a:latin typeface="Calibri"/>
                <a:cs typeface="Calibri"/>
              </a:rPr>
              <a:t>variability </a:t>
            </a:r>
            <a:r>
              <a:rPr sz="2400" spc="-30" dirty="0">
                <a:latin typeface="Calibri"/>
                <a:cs typeface="Calibri"/>
              </a:rPr>
              <a:t>(called 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volatility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stock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terms)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example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variance.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2550">
              <a:latin typeface="Calibri"/>
              <a:cs typeface="Calibri"/>
            </a:endParaRPr>
          </a:p>
          <a:p>
            <a:pPr marL="356870" marR="5080" indent="-344805" algn="just">
              <a:lnSpc>
                <a:spcPct val="100000"/>
              </a:lnSpc>
              <a:buFont typeface="Wingdings"/>
              <a:buChar char=""/>
              <a:tabLst>
                <a:tab pos="357505" algn="l"/>
              </a:tabLst>
            </a:pPr>
            <a:r>
              <a:rPr sz="2400" b="1" spc="-25" dirty="0">
                <a:latin typeface="Calibri"/>
                <a:cs typeface="Calibri"/>
              </a:rPr>
              <a:t>Example </a:t>
            </a:r>
            <a:r>
              <a:rPr sz="2400" b="1" dirty="0">
                <a:latin typeface="Calibri"/>
                <a:cs typeface="Calibri"/>
              </a:rPr>
              <a:t>2</a:t>
            </a:r>
            <a:r>
              <a:rPr sz="2400" dirty="0">
                <a:latin typeface="Calibri"/>
                <a:cs typeface="Calibri"/>
              </a:rPr>
              <a:t>: </a:t>
            </a:r>
            <a:r>
              <a:rPr sz="2400" spc="-125" dirty="0">
                <a:latin typeface="Calibri"/>
                <a:cs typeface="Calibri"/>
              </a:rPr>
              <a:t>You </a:t>
            </a:r>
            <a:r>
              <a:rPr sz="2400" spc="-10" dirty="0">
                <a:latin typeface="Calibri"/>
                <a:cs typeface="Calibri"/>
              </a:rPr>
              <a:t>drive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work </a:t>
            </a:r>
            <a:r>
              <a:rPr sz="2400" spc="-5" dirty="0">
                <a:latin typeface="Calibri"/>
                <a:cs typeface="Calibri"/>
              </a:rPr>
              <a:t>every </a:t>
            </a:r>
            <a:r>
              <a:rPr sz="2400" spc="-30" dirty="0">
                <a:latin typeface="Calibri"/>
                <a:cs typeface="Calibri"/>
              </a:rPr>
              <a:t>day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spc="-65" dirty="0">
                <a:latin typeface="Calibri"/>
                <a:cs typeface="Calibri"/>
              </a:rPr>
              <a:t>take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same </a:t>
            </a:r>
            <a:r>
              <a:rPr sz="2400" spc="-40" dirty="0">
                <a:latin typeface="Calibri"/>
                <a:cs typeface="Calibri"/>
              </a:rPr>
              <a:t>route. </a:t>
            </a:r>
            <a:r>
              <a:rPr sz="2400" spc="-20" dirty="0">
                <a:latin typeface="Calibri"/>
                <a:cs typeface="Calibri"/>
              </a:rPr>
              <a:t>There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both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variation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time </a:t>
            </a:r>
            <a:r>
              <a:rPr sz="2400" spc="-15" dirty="0">
                <a:latin typeface="Calibri"/>
                <a:cs typeface="Calibri"/>
              </a:rPr>
              <a:t>it </a:t>
            </a:r>
            <a:r>
              <a:rPr sz="2400" spc="-65" dirty="0">
                <a:latin typeface="Calibri"/>
                <a:cs typeface="Calibri"/>
              </a:rPr>
              <a:t>takes </a:t>
            </a:r>
            <a:r>
              <a:rPr sz="2400" spc="-25" dirty="0">
                <a:latin typeface="Calibri"/>
                <a:cs typeface="Calibri"/>
              </a:rPr>
              <a:t>you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40" dirty="0">
                <a:latin typeface="Calibri"/>
                <a:cs typeface="Calibri"/>
              </a:rPr>
              <a:t>get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30" dirty="0">
                <a:latin typeface="Calibri"/>
                <a:cs typeface="Calibri"/>
              </a:rPr>
              <a:t>work </a:t>
            </a:r>
            <a:r>
              <a:rPr sz="2400" spc="5" dirty="0">
                <a:latin typeface="Calibri"/>
                <a:cs typeface="Calibri"/>
              </a:rPr>
              <a:t>and </a:t>
            </a:r>
            <a:r>
              <a:rPr sz="2400" spc="-30" dirty="0">
                <a:latin typeface="Calibri"/>
                <a:cs typeface="Calibri"/>
              </a:rPr>
              <a:t>variation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25" dirty="0">
                <a:latin typeface="Calibri"/>
                <a:cs typeface="Calibri"/>
              </a:rPr>
              <a:t>amount </a:t>
            </a:r>
            <a:r>
              <a:rPr sz="2400" spc="-20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gas you </a:t>
            </a:r>
            <a:r>
              <a:rPr sz="2400" dirty="0">
                <a:latin typeface="Calibri"/>
                <a:cs typeface="Calibri"/>
              </a:rPr>
              <a:t>use </a:t>
            </a:r>
            <a:r>
              <a:rPr sz="2400" spc="-20" dirty="0">
                <a:latin typeface="Calibri"/>
                <a:cs typeface="Calibri"/>
              </a:rPr>
              <a:t>(due to </a:t>
            </a:r>
            <a:r>
              <a:rPr sz="2400" spc="-50" dirty="0">
                <a:latin typeface="Calibri"/>
                <a:cs typeface="Calibri"/>
              </a:rPr>
              <a:t>factors like </a:t>
            </a:r>
            <a:r>
              <a:rPr sz="2400" spc="-35" dirty="0">
                <a:latin typeface="Calibri"/>
                <a:cs typeface="Calibri"/>
              </a:rPr>
              <a:t>traffic, </a:t>
            </a:r>
            <a:r>
              <a:rPr sz="2400" spc="-45" dirty="0">
                <a:latin typeface="Calibri"/>
                <a:cs typeface="Calibri"/>
              </a:rPr>
              <a:t>stop </a:t>
            </a:r>
            <a:r>
              <a:rPr sz="2400" spc="-30" dirty="0">
                <a:latin typeface="Calibri"/>
                <a:cs typeface="Calibri"/>
              </a:rPr>
              <a:t>light </a:t>
            </a:r>
            <a:r>
              <a:rPr sz="2400" spc="-5" dirty="0">
                <a:latin typeface="Calibri"/>
                <a:cs typeface="Calibri"/>
              </a:rPr>
              <a:t>timing </a:t>
            </a:r>
            <a:r>
              <a:rPr sz="2400" spc="-40" dirty="0">
                <a:latin typeface="Calibri"/>
                <a:cs typeface="Calibri"/>
              </a:rPr>
              <a:t>etc.) </a:t>
            </a:r>
            <a:r>
              <a:rPr sz="2400" dirty="0">
                <a:latin typeface="Calibri"/>
                <a:cs typeface="Calibri"/>
              </a:rPr>
              <a:t>All of </a:t>
            </a:r>
            <a:r>
              <a:rPr sz="2400" spc="-10" dirty="0">
                <a:latin typeface="Calibri"/>
                <a:cs typeface="Calibri"/>
              </a:rPr>
              <a:t>this </a:t>
            </a:r>
            <a:r>
              <a:rPr sz="2400" spc="-25" dirty="0">
                <a:latin typeface="Calibri"/>
                <a:cs typeface="Calibri"/>
              </a:rPr>
              <a:t>variability 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can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measured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variance.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387" y="275971"/>
            <a:ext cx="14179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637"/>
                </a:solidFill>
                <a:latin typeface="Tahoma"/>
                <a:cs typeface="Tahoma"/>
              </a:rPr>
              <a:t>CSE-422:</a:t>
            </a:r>
            <a:r>
              <a:rPr sz="1050" spc="-70" dirty="0">
                <a:solidFill>
                  <a:srgbClr val="698637"/>
                </a:solidFill>
                <a:latin typeface="Tahoma"/>
                <a:cs typeface="Tahoma"/>
              </a:rPr>
              <a:t> </a:t>
            </a:r>
            <a:r>
              <a:rPr sz="1050" spc="5" dirty="0">
                <a:solidFill>
                  <a:srgbClr val="698637"/>
                </a:solidFill>
                <a:latin typeface="Tahoma"/>
                <a:cs typeface="Tahoma"/>
              </a:rPr>
              <a:t>DataAnalytics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5"/>
          </a:solidFill>
        </p:spPr>
        <p:txBody>
          <a:bodyPr vert="horz" wrap="square" lIns="0" tIns="140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5"/>
              </a:spcBef>
            </a:pPr>
            <a:r>
              <a:rPr sz="2800" b="1" spc="75" dirty="0">
                <a:solidFill>
                  <a:srgbClr val="B8E6C8"/>
                </a:solidFill>
                <a:latin typeface="Trebuchet MS"/>
                <a:cs typeface="Trebuchet MS"/>
              </a:rPr>
              <a:t>Task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19327" y="1471421"/>
            <a:ext cx="97142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5" dirty="0">
                <a:latin typeface="Calibri"/>
                <a:cs typeface="Calibri"/>
              </a:rPr>
              <a:t>Consider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driving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speeds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Alice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Bob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recorded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for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days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table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below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15384" y="2249423"/>
            <a:ext cx="3755136" cy="252069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73250" y="4912232"/>
            <a:ext cx="59404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10" dirty="0">
                <a:latin typeface="Calibri"/>
                <a:cs typeface="Calibri"/>
              </a:rPr>
              <a:t>Calculate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median,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andrange.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What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can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said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25" dirty="0">
                <a:latin typeface="Calibri"/>
                <a:cs typeface="Calibri"/>
              </a:rPr>
              <a:t>thisdata?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driver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moreconsistent?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7387" y="275971"/>
            <a:ext cx="14179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637"/>
                </a:solidFill>
                <a:latin typeface="Tahoma"/>
                <a:cs typeface="Tahoma"/>
              </a:rPr>
              <a:t>CSE-422:</a:t>
            </a:r>
            <a:r>
              <a:rPr sz="1050" spc="-70" dirty="0">
                <a:solidFill>
                  <a:srgbClr val="698637"/>
                </a:solidFill>
                <a:latin typeface="Tahoma"/>
                <a:cs typeface="Tahoma"/>
              </a:rPr>
              <a:t> </a:t>
            </a:r>
            <a:r>
              <a:rPr sz="1050" spc="5" dirty="0">
                <a:solidFill>
                  <a:srgbClr val="698637"/>
                </a:solidFill>
                <a:latin typeface="Tahoma"/>
                <a:cs typeface="Tahoma"/>
              </a:rPr>
              <a:t>DataAnalytics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5"/>
          </a:solidFill>
        </p:spPr>
        <p:txBody>
          <a:bodyPr vert="horz" wrap="square" lIns="0" tIns="1403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105"/>
              </a:spcBef>
            </a:pPr>
            <a:r>
              <a:rPr sz="2800" b="1" spc="15" dirty="0">
                <a:solidFill>
                  <a:srgbClr val="B8E6C8"/>
                </a:solidFill>
                <a:latin typeface="Trebuchet MS"/>
                <a:cs typeface="Trebuchet MS"/>
              </a:rPr>
              <a:t>Variance</a:t>
            </a:r>
            <a:r>
              <a:rPr sz="2800" b="1" spc="-90" dirty="0">
                <a:solidFill>
                  <a:srgbClr val="B8E6C8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B8E6C8"/>
                </a:solidFill>
                <a:latin typeface="Trebuchet MS"/>
                <a:cs typeface="Trebuchet MS"/>
              </a:rPr>
              <a:t>and</a:t>
            </a:r>
            <a:r>
              <a:rPr sz="2800" b="1" spc="-65" dirty="0">
                <a:solidFill>
                  <a:srgbClr val="B8E6C8"/>
                </a:solidFill>
                <a:latin typeface="Trebuchet MS"/>
                <a:cs typeface="Trebuchet MS"/>
              </a:rPr>
              <a:t> </a:t>
            </a:r>
            <a:r>
              <a:rPr sz="2800" b="1" spc="-25" dirty="0">
                <a:solidFill>
                  <a:srgbClr val="B8E6C8"/>
                </a:solidFill>
                <a:latin typeface="Trebuchet MS"/>
                <a:cs typeface="Trebuchet MS"/>
              </a:rPr>
              <a:t>Reliability</a:t>
            </a:r>
            <a:r>
              <a:rPr sz="2800" b="1" spc="-65" dirty="0">
                <a:solidFill>
                  <a:srgbClr val="B8E6C8"/>
                </a:solidFill>
                <a:latin typeface="Trebuchet MS"/>
                <a:cs typeface="Trebuchet MS"/>
              </a:rPr>
              <a:t> </a:t>
            </a:r>
            <a:r>
              <a:rPr sz="2800" b="1" spc="-50" dirty="0">
                <a:solidFill>
                  <a:srgbClr val="B8E6C8"/>
                </a:solidFill>
                <a:latin typeface="Trebuchet MS"/>
                <a:cs typeface="Trebuchet MS"/>
              </a:rPr>
              <a:t>of</a:t>
            </a:r>
            <a:r>
              <a:rPr sz="2800" b="1" spc="-85" dirty="0">
                <a:solidFill>
                  <a:srgbClr val="B8E6C8"/>
                </a:solidFill>
                <a:latin typeface="Trebuchet MS"/>
                <a:cs typeface="Trebuchet MS"/>
              </a:rPr>
              <a:t> </a:t>
            </a:r>
            <a:r>
              <a:rPr sz="2800" b="1" spc="114" dirty="0">
                <a:solidFill>
                  <a:srgbClr val="B8E6C8"/>
                </a:solidFill>
                <a:latin typeface="Trebuchet MS"/>
                <a:cs typeface="Trebuchet MS"/>
              </a:rPr>
              <a:t>Data</a:t>
            </a:r>
            <a:r>
              <a:rPr sz="2800" b="1" spc="-340" dirty="0">
                <a:solidFill>
                  <a:srgbClr val="B8E6C8"/>
                </a:solidFill>
                <a:latin typeface="Trebuchet MS"/>
                <a:cs typeface="Trebuchet MS"/>
              </a:rPr>
              <a:t> </a:t>
            </a:r>
            <a:r>
              <a:rPr sz="2800" b="1" spc="110" dirty="0">
                <a:solidFill>
                  <a:srgbClr val="B8E6C8"/>
                </a:solidFill>
                <a:latin typeface="Trebuchet MS"/>
                <a:cs typeface="Trebuchet MS"/>
              </a:rPr>
              <a:t>Summary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19327" y="1471421"/>
            <a:ext cx="10189210" cy="298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272415" indent="-344805" algn="just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7505" algn="l"/>
              </a:tabLst>
            </a:pPr>
            <a:r>
              <a:rPr sz="2400" spc="-10" dirty="0">
                <a:latin typeface="Calibri"/>
                <a:cs typeface="Calibri"/>
              </a:rPr>
              <a:t>Remember </a:t>
            </a:r>
            <a:r>
              <a:rPr sz="2400" dirty="0">
                <a:latin typeface="Calibri"/>
                <a:cs typeface="Calibri"/>
              </a:rPr>
              <a:t>! When </a:t>
            </a:r>
            <a:r>
              <a:rPr sz="2400" spc="-15" dirty="0">
                <a:latin typeface="Calibri"/>
                <a:cs typeface="Calibri"/>
              </a:rPr>
              <a:t>variability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40" dirty="0">
                <a:latin typeface="Calibri"/>
                <a:cs typeface="Calibri"/>
              </a:rPr>
              <a:t>dataset </a:t>
            </a:r>
            <a:r>
              <a:rPr sz="2400" spc="-15" dirty="0">
                <a:latin typeface="Calibri"/>
                <a:cs typeface="Calibri"/>
              </a:rPr>
              <a:t>increases,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summary </a:t>
            </a:r>
            <a:r>
              <a:rPr sz="2400" dirty="0">
                <a:latin typeface="Calibri"/>
                <a:cs typeface="Calibri"/>
              </a:rPr>
              <a:t>of the </a:t>
            </a:r>
            <a:r>
              <a:rPr sz="2400" spc="-35" dirty="0">
                <a:latin typeface="Calibri"/>
                <a:cs typeface="Calibri"/>
              </a:rPr>
              <a:t>data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becomes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less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reliable.</a:t>
            </a:r>
            <a:endParaRPr sz="2400">
              <a:latin typeface="Calibri"/>
              <a:cs typeface="Calibri"/>
            </a:endParaRPr>
          </a:p>
          <a:p>
            <a:pPr marL="356870" marR="5080" indent="-344805" algn="just">
              <a:lnSpc>
                <a:spcPct val="100000"/>
              </a:lnSpc>
              <a:buFont typeface="Wingdings"/>
              <a:buChar char=""/>
              <a:tabLst>
                <a:tab pos="357505" algn="l"/>
              </a:tabLst>
            </a:pPr>
            <a:r>
              <a:rPr sz="2400" b="1" u="heavy" spc="-25" dirty="0">
                <a:solidFill>
                  <a:srgbClr val="385420"/>
                </a:solidFill>
                <a:uFill>
                  <a:solidFill>
                    <a:srgbClr val="385420"/>
                  </a:solidFill>
                </a:uFill>
                <a:latin typeface="Calibri"/>
                <a:cs typeface="Calibri"/>
              </a:rPr>
              <a:t>Example</a:t>
            </a:r>
            <a:r>
              <a:rPr sz="2400" b="1" spc="-25" dirty="0">
                <a:solidFill>
                  <a:srgbClr val="385420"/>
                </a:solidFill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: </a:t>
            </a:r>
            <a:r>
              <a:rPr sz="2400" spc="-95" dirty="0">
                <a:latin typeface="Calibri"/>
                <a:cs typeface="Calibri"/>
              </a:rPr>
              <a:t>Two </a:t>
            </a:r>
            <a:r>
              <a:rPr sz="2400" spc="-60" dirty="0">
                <a:latin typeface="Calibri"/>
                <a:cs typeface="Calibri"/>
              </a:rPr>
              <a:t>basket </a:t>
            </a:r>
            <a:r>
              <a:rPr sz="2400" spc="-5" dirty="0">
                <a:latin typeface="Calibri"/>
                <a:cs typeface="Calibri"/>
              </a:rPr>
              <a:t>ball </a:t>
            </a:r>
            <a:r>
              <a:rPr sz="2400" spc="-60" dirty="0">
                <a:latin typeface="Calibri"/>
                <a:cs typeface="Calibri"/>
              </a:rPr>
              <a:t>players </a:t>
            </a:r>
            <a:r>
              <a:rPr sz="2400" spc="-35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same </a:t>
            </a:r>
            <a:r>
              <a:rPr sz="2400" dirty="0">
                <a:latin typeface="Calibri"/>
                <a:cs typeface="Calibri"/>
              </a:rPr>
              <a:t>mean </a:t>
            </a:r>
            <a:r>
              <a:rPr sz="2400" spc="-10" dirty="0">
                <a:latin typeface="Calibri"/>
                <a:cs typeface="Calibri"/>
              </a:rPr>
              <a:t>of 15 </a:t>
            </a:r>
            <a:r>
              <a:rPr sz="2400" spc="-20" dirty="0">
                <a:latin typeface="Calibri"/>
                <a:cs typeface="Calibri"/>
              </a:rPr>
              <a:t>points </a:t>
            </a:r>
            <a:r>
              <a:rPr sz="2400" dirty="0">
                <a:latin typeface="Calibri"/>
                <a:cs typeface="Calibri"/>
              </a:rPr>
              <a:t>per </a:t>
            </a:r>
            <a:r>
              <a:rPr sz="2400" spc="-35" dirty="0">
                <a:latin typeface="Calibri"/>
                <a:cs typeface="Calibri"/>
              </a:rPr>
              <a:t>game. 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Player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always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scores</a:t>
            </a:r>
            <a:r>
              <a:rPr sz="2400" spc="-25" dirty="0">
                <a:latin typeface="Calibri"/>
                <a:cs typeface="Calibri"/>
              </a:rPr>
              <a:t> between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13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17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points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 </a:t>
            </a:r>
            <a:r>
              <a:rPr sz="2400" spc="-40" dirty="0">
                <a:latin typeface="Calibri"/>
                <a:cs typeface="Calibri"/>
              </a:rPr>
              <a:t>match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while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player</a:t>
            </a:r>
            <a:r>
              <a:rPr sz="2400" spc="4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scores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anywhere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between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from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</a:t>
            </a:r>
            <a:r>
              <a:rPr sz="2400" spc="-10" dirty="0">
                <a:latin typeface="Calibri"/>
                <a:cs typeface="Calibri"/>
              </a:rPr>
              <a:t> 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25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pergame.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Calibri"/>
              <a:cs typeface="Calibri"/>
            </a:endParaRPr>
          </a:p>
          <a:p>
            <a:pPr marL="3628390" marR="152400" indent="-3475990">
              <a:lnSpc>
                <a:spcPct val="100000"/>
              </a:lnSpc>
              <a:spcBef>
                <a:spcPts val="5"/>
              </a:spcBef>
            </a:pPr>
            <a:r>
              <a:rPr sz="2400" b="1" spc="-35" dirty="0">
                <a:solidFill>
                  <a:srgbClr val="385420"/>
                </a:solidFill>
                <a:latin typeface="Calibri"/>
                <a:cs typeface="Calibri"/>
              </a:rPr>
              <a:t>Would</a:t>
            </a:r>
            <a:r>
              <a:rPr sz="2400" b="1" spc="-160" dirty="0">
                <a:solidFill>
                  <a:srgbClr val="385420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385420"/>
                </a:solidFill>
                <a:latin typeface="Calibri"/>
                <a:cs typeface="Calibri"/>
              </a:rPr>
              <a:t>you</a:t>
            </a:r>
            <a:r>
              <a:rPr sz="2400" b="1" spc="-75" dirty="0">
                <a:solidFill>
                  <a:srgbClr val="38542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85420"/>
                </a:solidFill>
                <a:latin typeface="Calibri"/>
                <a:cs typeface="Calibri"/>
              </a:rPr>
              <a:t>be</a:t>
            </a:r>
            <a:r>
              <a:rPr sz="2400" b="1" spc="5" dirty="0">
                <a:solidFill>
                  <a:srgbClr val="38542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85420"/>
                </a:solidFill>
                <a:latin typeface="Calibri"/>
                <a:cs typeface="Calibri"/>
              </a:rPr>
              <a:t>more</a:t>
            </a:r>
            <a:r>
              <a:rPr sz="2400" b="1" spc="-120" dirty="0">
                <a:solidFill>
                  <a:srgbClr val="38542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85420"/>
                </a:solidFill>
                <a:latin typeface="Calibri"/>
                <a:cs typeface="Calibri"/>
              </a:rPr>
              <a:t>confident</a:t>
            </a:r>
            <a:r>
              <a:rPr sz="2400" b="1" spc="-150" dirty="0">
                <a:solidFill>
                  <a:srgbClr val="38542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85420"/>
                </a:solidFill>
                <a:latin typeface="Calibri"/>
                <a:cs typeface="Calibri"/>
              </a:rPr>
              <a:t>predicting</a:t>
            </a:r>
            <a:r>
              <a:rPr sz="2400" b="1" spc="-145" dirty="0">
                <a:solidFill>
                  <a:srgbClr val="38542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85420"/>
                </a:solidFill>
                <a:latin typeface="Calibri"/>
                <a:cs typeface="Calibri"/>
              </a:rPr>
              <a:t>the</a:t>
            </a:r>
            <a:r>
              <a:rPr sz="2400" b="1" spc="5" dirty="0">
                <a:solidFill>
                  <a:srgbClr val="38542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85420"/>
                </a:solidFill>
                <a:latin typeface="Calibri"/>
                <a:cs typeface="Calibri"/>
              </a:rPr>
              <a:t>number</a:t>
            </a:r>
            <a:r>
              <a:rPr sz="2400" b="1" spc="-65" dirty="0">
                <a:solidFill>
                  <a:srgbClr val="38542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85420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385420"/>
                </a:solidFill>
                <a:latin typeface="Calibri"/>
                <a:cs typeface="Calibri"/>
              </a:rPr>
              <a:t>points</a:t>
            </a:r>
            <a:r>
              <a:rPr sz="2400" b="1" spc="-114" dirty="0">
                <a:solidFill>
                  <a:srgbClr val="385420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385420"/>
                </a:solidFill>
                <a:latin typeface="Calibri"/>
                <a:cs typeface="Calibri"/>
              </a:rPr>
              <a:t>in</a:t>
            </a:r>
            <a:r>
              <a:rPr sz="2400" b="1" spc="-50" dirty="0">
                <a:solidFill>
                  <a:srgbClr val="38542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85420"/>
                </a:solidFill>
                <a:latin typeface="Calibri"/>
                <a:cs typeface="Calibri"/>
              </a:rPr>
              <a:t>the</a:t>
            </a:r>
            <a:r>
              <a:rPr sz="2400" b="1" spc="5" dirty="0">
                <a:solidFill>
                  <a:srgbClr val="385420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385420"/>
                </a:solidFill>
                <a:latin typeface="Calibri"/>
                <a:cs typeface="Calibri"/>
              </a:rPr>
              <a:t>next</a:t>
            </a:r>
            <a:r>
              <a:rPr sz="2400" b="1" spc="-270" dirty="0">
                <a:solidFill>
                  <a:srgbClr val="385420"/>
                </a:solidFill>
                <a:latin typeface="Calibri"/>
                <a:cs typeface="Calibri"/>
              </a:rPr>
              <a:t> </a:t>
            </a:r>
            <a:r>
              <a:rPr sz="2400" b="1" spc="-60" dirty="0">
                <a:solidFill>
                  <a:srgbClr val="385420"/>
                </a:solidFill>
                <a:latin typeface="Calibri"/>
                <a:cs typeface="Calibri"/>
              </a:rPr>
              <a:t>game </a:t>
            </a:r>
            <a:r>
              <a:rPr sz="2400" b="1" spc="-525" dirty="0">
                <a:solidFill>
                  <a:srgbClr val="385420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385420"/>
                </a:solidFill>
                <a:latin typeface="Calibri"/>
                <a:cs typeface="Calibri"/>
              </a:rPr>
              <a:t>for</a:t>
            </a:r>
            <a:r>
              <a:rPr sz="2400" b="1" spc="-80" dirty="0">
                <a:solidFill>
                  <a:srgbClr val="385420"/>
                </a:solidFill>
                <a:latin typeface="Calibri"/>
                <a:cs typeface="Calibri"/>
              </a:rPr>
              <a:t> </a:t>
            </a:r>
            <a:r>
              <a:rPr sz="2400" b="1" spc="-55" dirty="0">
                <a:solidFill>
                  <a:srgbClr val="385420"/>
                </a:solidFill>
                <a:latin typeface="Calibri"/>
                <a:cs typeface="Calibri"/>
              </a:rPr>
              <a:t>player</a:t>
            </a:r>
            <a:r>
              <a:rPr sz="2400" b="1" spc="-60" dirty="0">
                <a:solidFill>
                  <a:srgbClr val="38542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85420"/>
                </a:solidFill>
                <a:latin typeface="Calibri"/>
                <a:cs typeface="Calibri"/>
              </a:rPr>
              <a:t>1</a:t>
            </a:r>
            <a:r>
              <a:rPr sz="2400" b="1" spc="-10" dirty="0">
                <a:solidFill>
                  <a:srgbClr val="38542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85420"/>
                </a:solidFill>
                <a:latin typeface="Calibri"/>
                <a:cs typeface="Calibri"/>
              </a:rPr>
              <a:t>or</a:t>
            </a:r>
            <a:r>
              <a:rPr sz="2400" b="1" spc="-5" dirty="0">
                <a:solidFill>
                  <a:srgbClr val="385420"/>
                </a:solidFill>
                <a:latin typeface="Calibri"/>
                <a:cs typeface="Calibri"/>
              </a:rPr>
              <a:t> </a:t>
            </a:r>
            <a:r>
              <a:rPr sz="2400" b="1" spc="-55" dirty="0">
                <a:solidFill>
                  <a:srgbClr val="385420"/>
                </a:solidFill>
                <a:latin typeface="Calibri"/>
                <a:cs typeface="Calibri"/>
              </a:rPr>
              <a:t>player</a:t>
            </a:r>
            <a:r>
              <a:rPr sz="2400" b="1" spc="15" dirty="0">
                <a:solidFill>
                  <a:srgbClr val="385420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385420"/>
                </a:solidFill>
                <a:latin typeface="Calibri"/>
                <a:cs typeface="Calibri"/>
              </a:rPr>
              <a:t>2?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387" y="275971"/>
            <a:ext cx="14179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637"/>
                </a:solidFill>
                <a:latin typeface="Tahoma"/>
                <a:cs typeface="Tahoma"/>
              </a:rPr>
              <a:t>CSE-422:</a:t>
            </a:r>
            <a:r>
              <a:rPr sz="1050" spc="-70" dirty="0">
                <a:solidFill>
                  <a:srgbClr val="698637"/>
                </a:solidFill>
                <a:latin typeface="Tahoma"/>
                <a:cs typeface="Tahoma"/>
              </a:rPr>
              <a:t> </a:t>
            </a:r>
            <a:r>
              <a:rPr sz="1050" spc="5" dirty="0">
                <a:solidFill>
                  <a:srgbClr val="698637"/>
                </a:solidFill>
                <a:latin typeface="Tahoma"/>
                <a:cs typeface="Tahoma"/>
              </a:rPr>
              <a:t>DataAnalytics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5"/>
          </a:solidFill>
        </p:spPr>
        <p:txBody>
          <a:bodyPr vert="horz" wrap="square" lIns="0" tIns="14033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105"/>
              </a:spcBef>
            </a:pPr>
            <a:r>
              <a:rPr sz="2800" b="1" spc="90" dirty="0">
                <a:solidFill>
                  <a:srgbClr val="B8E6C8"/>
                </a:solidFill>
                <a:latin typeface="Trebuchet MS"/>
                <a:cs typeface="Trebuchet MS"/>
              </a:rPr>
              <a:t>Sta</a:t>
            </a:r>
            <a:r>
              <a:rPr sz="2800" b="1" spc="-5" dirty="0">
                <a:solidFill>
                  <a:srgbClr val="B8E6C8"/>
                </a:solidFill>
                <a:latin typeface="Trebuchet MS"/>
                <a:cs typeface="Trebuchet MS"/>
              </a:rPr>
              <a:t>n</a:t>
            </a:r>
            <a:r>
              <a:rPr sz="2800" b="1" spc="-20" dirty="0">
                <a:solidFill>
                  <a:srgbClr val="B8E6C8"/>
                </a:solidFill>
                <a:latin typeface="Trebuchet MS"/>
                <a:cs typeface="Trebuchet MS"/>
              </a:rPr>
              <a:t>d</a:t>
            </a:r>
            <a:r>
              <a:rPr sz="2800" b="1" spc="35" dirty="0">
                <a:solidFill>
                  <a:srgbClr val="B8E6C8"/>
                </a:solidFill>
                <a:latin typeface="Trebuchet MS"/>
                <a:cs typeface="Trebuchet MS"/>
              </a:rPr>
              <a:t>a</a:t>
            </a:r>
            <a:r>
              <a:rPr sz="2800" b="1" spc="10" dirty="0">
                <a:solidFill>
                  <a:srgbClr val="B8E6C8"/>
                </a:solidFill>
                <a:latin typeface="Trebuchet MS"/>
                <a:cs typeface="Trebuchet MS"/>
              </a:rPr>
              <a:t>rd</a:t>
            </a:r>
            <a:r>
              <a:rPr sz="2800" b="1" spc="-200" dirty="0">
                <a:solidFill>
                  <a:srgbClr val="B8E6C8"/>
                </a:solidFill>
                <a:latin typeface="Trebuchet MS"/>
                <a:cs typeface="Trebuchet MS"/>
              </a:rPr>
              <a:t> </a:t>
            </a:r>
            <a:r>
              <a:rPr sz="2800" b="1" spc="204" dirty="0">
                <a:solidFill>
                  <a:srgbClr val="B8E6C8"/>
                </a:solidFill>
                <a:latin typeface="Trebuchet MS"/>
                <a:cs typeface="Trebuchet MS"/>
              </a:rPr>
              <a:t>D</a:t>
            </a:r>
            <a:r>
              <a:rPr sz="2800" b="1" spc="190" dirty="0">
                <a:solidFill>
                  <a:srgbClr val="B8E6C8"/>
                </a:solidFill>
                <a:latin typeface="Trebuchet MS"/>
                <a:cs typeface="Trebuchet MS"/>
              </a:rPr>
              <a:t>e</a:t>
            </a:r>
            <a:r>
              <a:rPr sz="2800" b="1" spc="-80" dirty="0">
                <a:solidFill>
                  <a:srgbClr val="B8E6C8"/>
                </a:solidFill>
                <a:latin typeface="Trebuchet MS"/>
                <a:cs typeface="Trebuchet MS"/>
              </a:rPr>
              <a:t>v</a:t>
            </a:r>
            <a:r>
              <a:rPr sz="2800" b="1" spc="-35" dirty="0">
                <a:solidFill>
                  <a:srgbClr val="B8E6C8"/>
                </a:solidFill>
                <a:latin typeface="Trebuchet MS"/>
                <a:cs typeface="Trebuchet MS"/>
              </a:rPr>
              <a:t>i</a:t>
            </a:r>
            <a:r>
              <a:rPr sz="2800" b="1" spc="15" dirty="0">
                <a:solidFill>
                  <a:srgbClr val="B8E6C8"/>
                </a:solidFill>
                <a:latin typeface="Trebuchet MS"/>
                <a:cs typeface="Trebuchet MS"/>
              </a:rPr>
              <a:t>a</a:t>
            </a:r>
            <a:r>
              <a:rPr sz="2800" b="1" spc="-10" dirty="0">
                <a:solidFill>
                  <a:srgbClr val="B8E6C8"/>
                </a:solidFill>
                <a:latin typeface="Trebuchet MS"/>
                <a:cs typeface="Trebuchet MS"/>
              </a:rPr>
              <a:t>t</a:t>
            </a:r>
            <a:r>
              <a:rPr sz="2800" b="1" dirty="0">
                <a:solidFill>
                  <a:srgbClr val="B8E6C8"/>
                </a:solidFill>
                <a:latin typeface="Trebuchet MS"/>
                <a:cs typeface="Trebuchet MS"/>
              </a:rPr>
              <a:t>i</a:t>
            </a:r>
            <a:r>
              <a:rPr sz="2800" b="1" spc="15" dirty="0">
                <a:solidFill>
                  <a:srgbClr val="B8E6C8"/>
                </a:solidFill>
                <a:latin typeface="Trebuchet MS"/>
                <a:cs typeface="Trebuchet MS"/>
              </a:rPr>
              <a:t>o</a:t>
            </a:r>
            <a:r>
              <a:rPr sz="2800" b="1" spc="-15" dirty="0">
                <a:solidFill>
                  <a:srgbClr val="B8E6C8"/>
                </a:solidFill>
                <a:latin typeface="Trebuchet MS"/>
                <a:cs typeface="Trebuchet MS"/>
              </a:rPr>
              <a:t>n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19327" y="1471421"/>
            <a:ext cx="85197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order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get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rid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“square”</a:t>
            </a:r>
            <a:r>
              <a:rPr sz="2400" spc="-1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(which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15" dirty="0">
                <a:latin typeface="Calibri"/>
                <a:cs typeface="Calibri"/>
              </a:rPr>
              <a:t> not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60" dirty="0" smtClean="0">
                <a:latin typeface="Calibri"/>
                <a:cs typeface="Calibri"/>
              </a:rPr>
              <a:t>make</a:t>
            </a:r>
            <a:r>
              <a:rPr lang="en-US" sz="2400" spc="-60" dirty="0" smtClean="0">
                <a:latin typeface="Calibri"/>
                <a:cs typeface="Calibri"/>
              </a:rPr>
              <a:t> </a:t>
            </a:r>
            <a:r>
              <a:rPr sz="2400" spc="-325" dirty="0" smtClean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any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sense)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variance,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we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take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square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root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20" dirty="0" smtClean="0">
                <a:latin typeface="Calibri"/>
                <a:cs typeface="Calibri"/>
              </a:rPr>
              <a:t>the</a:t>
            </a:r>
            <a:r>
              <a:rPr lang="en-US" sz="2400" spc="20" dirty="0" smtClean="0">
                <a:latin typeface="Calibri"/>
                <a:cs typeface="Calibri"/>
              </a:rPr>
              <a:t> </a:t>
            </a:r>
            <a:r>
              <a:rPr sz="2400" spc="20" dirty="0" smtClean="0">
                <a:latin typeface="Calibri"/>
                <a:cs typeface="Calibri"/>
              </a:rPr>
              <a:t>variance</a:t>
            </a:r>
            <a:r>
              <a:rPr sz="2400" spc="2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lang="en-US" sz="2400" spc="-310" dirty="0" smtClean="0">
                <a:latin typeface="Calibri"/>
                <a:cs typeface="Calibri"/>
              </a:rPr>
              <a:t>T </a:t>
            </a:r>
            <a:r>
              <a:rPr sz="2400" spc="-95" dirty="0" smtClean="0">
                <a:latin typeface="Calibri"/>
                <a:cs typeface="Calibri"/>
              </a:rPr>
              <a:t>ell</a:t>
            </a:r>
            <a:r>
              <a:rPr sz="2400" dirty="0" smtClean="0">
                <a:latin typeface="Calibri"/>
                <a:cs typeface="Calibri"/>
              </a:rPr>
              <a:t>s</a:t>
            </a:r>
            <a:r>
              <a:rPr sz="2400" spc="-140" dirty="0" smtClean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sam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8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aria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805161" y="1471421"/>
            <a:ext cx="722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06240" y="3060192"/>
            <a:ext cx="3578352" cy="2590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37387" y="275971"/>
            <a:ext cx="14179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637"/>
                </a:solidFill>
                <a:latin typeface="Tahoma"/>
                <a:cs typeface="Tahoma"/>
              </a:rPr>
              <a:t>CSE-422:</a:t>
            </a:r>
            <a:r>
              <a:rPr sz="1050" spc="-70" dirty="0">
                <a:solidFill>
                  <a:srgbClr val="698637"/>
                </a:solidFill>
                <a:latin typeface="Tahoma"/>
                <a:cs typeface="Tahoma"/>
              </a:rPr>
              <a:t> </a:t>
            </a:r>
            <a:r>
              <a:rPr sz="1050" spc="5" dirty="0">
                <a:solidFill>
                  <a:srgbClr val="698637"/>
                </a:solidFill>
                <a:latin typeface="Tahoma"/>
                <a:cs typeface="Tahoma"/>
              </a:rPr>
              <a:t>DataAnalytics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5"/>
          </a:solidFill>
        </p:spPr>
        <p:txBody>
          <a:bodyPr vert="horz" wrap="square" lIns="0" tIns="1403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105"/>
              </a:spcBef>
            </a:pPr>
            <a:r>
              <a:rPr sz="2800" b="1" spc="240" dirty="0">
                <a:solidFill>
                  <a:srgbClr val="B8E6C8"/>
                </a:solidFill>
                <a:latin typeface="Trebuchet MS"/>
                <a:cs typeface="Trebuchet MS"/>
              </a:rPr>
              <a:t>C</a:t>
            </a:r>
            <a:r>
              <a:rPr sz="2800" b="1" spc="195" dirty="0">
                <a:solidFill>
                  <a:srgbClr val="B8E6C8"/>
                </a:solidFill>
                <a:latin typeface="Trebuchet MS"/>
                <a:cs typeface="Trebuchet MS"/>
              </a:rPr>
              <a:t>a</a:t>
            </a:r>
            <a:r>
              <a:rPr sz="2800" b="1" spc="15" dirty="0">
                <a:solidFill>
                  <a:srgbClr val="B8E6C8"/>
                </a:solidFill>
                <a:latin typeface="Trebuchet MS"/>
                <a:cs typeface="Trebuchet MS"/>
              </a:rPr>
              <a:t>t</a:t>
            </a:r>
            <a:r>
              <a:rPr sz="2800" b="1" spc="-55" dirty="0">
                <a:solidFill>
                  <a:srgbClr val="B8E6C8"/>
                </a:solidFill>
                <a:latin typeface="Trebuchet MS"/>
                <a:cs typeface="Trebuchet MS"/>
              </a:rPr>
              <a:t>e</a:t>
            </a:r>
            <a:r>
              <a:rPr sz="2800" b="1" spc="100" dirty="0">
                <a:solidFill>
                  <a:srgbClr val="B8E6C8"/>
                </a:solidFill>
                <a:latin typeface="Trebuchet MS"/>
                <a:cs typeface="Trebuchet MS"/>
              </a:rPr>
              <a:t>g</a:t>
            </a:r>
            <a:r>
              <a:rPr sz="2800" b="1" spc="90" dirty="0">
                <a:solidFill>
                  <a:srgbClr val="B8E6C8"/>
                </a:solidFill>
                <a:latin typeface="Trebuchet MS"/>
                <a:cs typeface="Trebuchet MS"/>
              </a:rPr>
              <a:t>o</a:t>
            </a:r>
            <a:r>
              <a:rPr sz="2800" b="1" spc="45" dirty="0">
                <a:solidFill>
                  <a:srgbClr val="B8E6C8"/>
                </a:solidFill>
                <a:latin typeface="Trebuchet MS"/>
                <a:cs typeface="Trebuchet MS"/>
              </a:rPr>
              <a:t>r</a:t>
            </a:r>
            <a:r>
              <a:rPr sz="2800" b="1" spc="-50" dirty="0">
                <a:solidFill>
                  <a:srgbClr val="B8E6C8"/>
                </a:solidFill>
                <a:latin typeface="Trebuchet MS"/>
                <a:cs typeface="Trebuchet MS"/>
              </a:rPr>
              <a:t>i</a:t>
            </a:r>
            <a:r>
              <a:rPr sz="2800" b="1" spc="-80" dirty="0">
                <a:solidFill>
                  <a:srgbClr val="B8E6C8"/>
                </a:solidFill>
                <a:latin typeface="Trebuchet MS"/>
                <a:cs typeface="Trebuchet MS"/>
              </a:rPr>
              <a:t>e</a:t>
            </a:r>
            <a:r>
              <a:rPr sz="2800" b="1" spc="-10" dirty="0">
                <a:solidFill>
                  <a:srgbClr val="B8E6C8"/>
                </a:solidFill>
                <a:latin typeface="Trebuchet MS"/>
                <a:cs typeface="Trebuchet MS"/>
              </a:rPr>
              <a:t>s</a:t>
            </a:r>
            <a:r>
              <a:rPr sz="2800" b="1" spc="-100" dirty="0">
                <a:solidFill>
                  <a:srgbClr val="B8E6C8"/>
                </a:solidFill>
                <a:latin typeface="Trebuchet MS"/>
                <a:cs typeface="Trebuchet MS"/>
              </a:rPr>
              <a:t> </a:t>
            </a:r>
            <a:r>
              <a:rPr sz="2800" b="1" spc="204" dirty="0">
                <a:solidFill>
                  <a:srgbClr val="B8E6C8"/>
                </a:solidFill>
                <a:latin typeface="Trebuchet MS"/>
                <a:cs typeface="Trebuchet MS"/>
              </a:rPr>
              <a:t>D</a:t>
            </a:r>
            <a:r>
              <a:rPr sz="2800" b="1" spc="190" dirty="0">
                <a:solidFill>
                  <a:srgbClr val="B8E6C8"/>
                </a:solidFill>
                <a:latin typeface="Trebuchet MS"/>
                <a:cs typeface="Trebuchet MS"/>
              </a:rPr>
              <a:t>e</a:t>
            </a:r>
            <a:r>
              <a:rPr sz="2800" b="1" spc="-20" dirty="0">
                <a:solidFill>
                  <a:srgbClr val="B8E6C8"/>
                </a:solidFill>
                <a:latin typeface="Trebuchet MS"/>
                <a:cs typeface="Trebuchet MS"/>
              </a:rPr>
              <a:t>s</a:t>
            </a:r>
            <a:r>
              <a:rPr sz="2800" b="1" spc="-15" dirty="0">
                <a:solidFill>
                  <a:srgbClr val="B8E6C8"/>
                </a:solidFill>
                <a:latin typeface="Trebuchet MS"/>
                <a:cs typeface="Trebuchet MS"/>
              </a:rPr>
              <a:t>c</a:t>
            </a:r>
            <a:r>
              <a:rPr sz="2800" b="1" spc="45" dirty="0">
                <a:solidFill>
                  <a:srgbClr val="B8E6C8"/>
                </a:solidFill>
                <a:latin typeface="Trebuchet MS"/>
                <a:cs typeface="Trebuchet MS"/>
              </a:rPr>
              <a:t>r</a:t>
            </a:r>
            <a:r>
              <a:rPr sz="2800" b="1" spc="-15" dirty="0">
                <a:solidFill>
                  <a:srgbClr val="B8E6C8"/>
                </a:solidFill>
                <a:latin typeface="Trebuchet MS"/>
                <a:cs typeface="Trebuchet MS"/>
              </a:rPr>
              <a:t>ip</a:t>
            </a:r>
            <a:r>
              <a:rPr sz="2800" b="1" spc="-30" dirty="0">
                <a:solidFill>
                  <a:srgbClr val="B8E6C8"/>
                </a:solidFill>
                <a:latin typeface="Trebuchet MS"/>
                <a:cs typeface="Trebuchet MS"/>
              </a:rPr>
              <a:t>t</a:t>
            </a:r>
            <a:r>
              <a:rPr sz="2800" b="1" spc="-45" dirty="0">
                <a:solidFill>
                  <a:srgbClr val="B8E6C8"/>
                </a:solidFill>
                <a:latin typeface="Trebuchet MS"/>
                <a:cs typeface="Trebuchet MS"/>
              </a:rPr>
              <a:t>i</a:t>
            </a:r>
            <a:r>
              <a:rPr sz="2800" b="1" spc="-70" dirty="0">
                <a:solidFill>
                  <a:srgbClr val="B8E6C8"/>
                </a:solidFill>
                <a:latin typeface="Trebuchet MS"/>
                <a:cs typeface="Trebuchet MS"/>
              </a:rPr>
              <a:t>v</a:t>
            </a:r>
            <a:r>
              <a:rPr sz="2800" b="1" spc="-60" dirty="0">
                <a:solidFill>
                  <a:srgbClr val="B8E6C8"/>
                </a:solidFill>
                <a:latin typeface="Trebuchet MS"/>
                <a:cs typeface="Trebuchet MS"/>
              </a:rPr>
              <a:t>e</a:t>
            </a:r>
            <a:r>
              <a:rPr sz="2800" b="1" spc="-330" dirty="0">
                <a:solidFill>
                  <a:srgbClr val="B8E6C8"/>
                </a:solidFill>
                <a:latin typeface="Trebuchet MS"/>
                <a:cs typeface="Trebuchet MS"/>
              </a:rPr>
              <a:t> </a:t>
            </a:r>
            <a:r>
              <a:rPr sz="2800" b="1" spc="90" dirty="0">
                <a:solidFill>
                  <a:srgbClr val="B8E6C8"/>
                </a:solidFill>
                <a:latin typeface="Trebuchet MS"/>
                <a:cs typeface="Trebuchet MS"/>
              </a:rPr>
              <a:t>Sta</a:t>
            </a:r>
            <a:r>
              <a:rPr sz="2800" b="1" spc="15" dirty="0">
                <a:solidFill>
                  <a:srgbClr val="B8E6C8"/>
                </a:solidFill>
                <a:latin typeface="Trebuchet MS"/>
                <a:cs typeface="Trebuchet MS"/>
              </a:rPr>
              <a:t>t</a:t>
            </a:r>
            <a:r>
              <a:rPr sz="2800" b="1" spc="-30" dirty="0">
                <a:solidFill>
                  <a:srgbClr val="B8E6C8"/>
                </a:solidFill>
                <a:latin typeface="Trebuchet MS"/>
                <a:cs typeface="Trebuchet MS"/>
              </a:rPr>
              <a:t>isti</a:t>
            </a:r>
            <a:r>
              <a:rPr sz="2800" b="1" spc="-35" dirty="0">
                <a:solidFill>
                  <a:srgbClr val="B8E6C8"/>
                </a:solidFill>
                <a:latin typeface="Trebuchet MS"/>
                <a:cs typeface="Trebuchet MS"/>
              </a:rPr>
              <a:t>c</a:t>
            </a:r>
            <a:r>
              <a:rPr sz="2800" b="1" spc="-10" dirty="0">
                <a:solidFill>
                  <a:srgbClr val="B8E6C8"/>
                </a:solidFill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19327" y="1471421"/>
            <a:ext cx="9624060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ivi</a:t>
            </a:r>
            <a:r>
              <a:rPr sz="2400" spc="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nt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 smtClean="0">
                <a:latin typeface="Calibri"/>
                <a:cs typeface="Calibri"/>
              </a:rPr>
              <a:t>t</a:t>
            </a:r>
            <a:r>
              <a:rPr lang="en-US" sz="2400" spc="-60" dirty="0" smtClean="0">
                <a:latin typeface="Calibri"/>
                <a:cs typeface="Calibri"/>
              </a:rPr>
              <a:t>hree</a:t>
            </a:r>
            <a:r>
              <a:rPr sz="2400" spc="-225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u</a:t>
            </a:r>
            <a:r>
              <a:rPr sz="2400" spc="15" dirty="0">
                <a:latin typeface="Calibri"/>
                <a:cs typeface="Calibri"/>
              </a:rPr>
              <a:t>b</a:t>
            </a:r>
            <a:r>
              <a:rPr sz="2400" spc="5" dirty="0">
                <a:latin typeface="Calibri"/>
                <a:cs typeface="Calibri"/>
              </a:rPr>
              <a:t>-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g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es</a:t>
            </a:r>
          </a:p>
          <a:p>
            <a:pPr marL="814069" lvl="1" indent="-344805">
              <a:lnSpc>
                <a:spcPct val="100000"/>
              </a:lnSpc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2400" spc="-5" dirty="0">
                <a:latin typeface="Calibri"/>
                <a:cs typeface="Calibri"/>
              </a:rPr>
              <a:t>Measure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Central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Tendency(</a:t>
            </a:r>
            <a:r>
              <a:rPr sz="2400" b="1" spc="-20" dirty="0">
                <a:latin typeface="Calibri"/>
                <a:cs typeface="Calibri"/>
              </a:rPr>
              <a:t>Mean,Median,Mode</a:t>
            </a:r>
            <a:r>
              <a:rPr sz="2400" spc="-20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814069" marR="1724025" lvl="1" indent="-344805">
              <a:lnSpc>
                <a:spcPct val="100000"/>
              </a:lnSpc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2400" spc="-5" dirty="0">
                <a:latin typeface="Calibri"/>
                <a:cs typeface="Calibri"/>
              </a:rPr>
              <a:t>Measure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35" dirty="0">
                <a:latin typeface="Calibri"/>
                <a:cs typeface="Calibri"/>
              </a:rPr>
              <a:t>Variability/Spread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Range,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variance,</a:t>
            </a:r>
            <a:r>
              <a:rPr sz="2400" b="1" spc="-3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standard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deviation,skewness</a:t>
            </a:r>
            <a:r>
              <a:rPr sz="2400" spc="-15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814069" lvl="1" indent="-34480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2400" spc="-5" dirty="0">
                <a:latin typeface="Calibri"/>
                <a:cs typeface="Calibri"/>
              </a:rPr>
              <a:t>Measure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relationship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between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variables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</a:t>
            </a:r>
            <a:r>
              <a:rPr sz="2400" b="1" spc="-15" dirty="0">
                <a:latin typeface="Calibri"/>
                <a:cs typeface="Calibri"/>
              </a:rPr>
              <a:t>covariance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 smtClean="0">
                <a:latin typeface="Calibri"/>
                <a:cs typeface="Calibri"/>
              </a:rPr>
              <a:t>and</a:t>
            </a:r>
            <a:r>
              <a:rPr lang="en-US" sz="2400" b="1" dirty="0" smtClean="0">
                <a:latin typeface="Calibri"/>
                <a:cs typeface="Calibri"/>
              </a:rPr>
              <a:t> </a:t>
            </a:r>
            <a:r>
              <a:rPr sz="2400" b="1" dirty="0" smtClean="0">
                <a:latin typeface="Calibri"/>
                <a:cs typeface="Calibri"/>
              </a:rPr>
              <a:t>correlation</a:t>
            </a:r>
            <a:r>
              <a:rPr sz="2400" dirty="0">
                <a:latin typeface="Calibri"/>
                <a:cs typeface="Calibri"/>
              </a:rPr>
              <a:t>)</a:t>
            </a:r>
          </a:p>
          <a:p>
            <a:pPr marL="356870" indent="-344805">
              <a:lnSpc>
                <a:spcPct val="100000"/>
              </a:lnSpc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5" dirty="0">
                <a:latin typeface="Calibri"/>
                <a:cs typeface="Calibri"/>
              </a:rPr>
              <a:t>Descriptive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statistics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0" dirty="0">
                <a:latin typeface="Calibri"/>
                <a:cs typeface="Calibri"/>
              </a:rPr>
              <a:t>however,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allow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make </a:t>
            </a:r>
            <a:r>
              <a:rPr sz="2400" dirty="0" smtClean="0">
                <a:latin typeface="Calibri"/>
                <a:cs typeface="Calibri"/>
              </a:rPr>
              <a:t>conclusions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beyond</a:t>
            </a:r>
            <a:endParaRPr sz="2400" dirty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2400" spc="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</a:t>
            </a:r>
            <a:r>
              <a:rPr sz="2400" spc="-7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30" dirty="0">
                <a:latin typeface="Calibri"/>
                <a:cs typeface="Calibri"/>
              </a:rPr>
              <a:t>y</a:t>
            </a:r>
            <a:r>
              <a:rPr sz="2400" spc="-60" dirty="0">
                <a:latin typeface="Calibri"/>
                <a:cs typeface="Calibri"/>
              </a:rPr>
              <a:t>z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7387" y="275971"/>
            <a:ext cx="14179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637"/>
                </a:solidFill>
                <a:latin typeface="Tahoma"/>
                <a:cs typeface="Tahoma"/>
              </a:rPr>
              <a:t>CSE-422:</a:t>
            </a:r>
            <a:r>
              <a:rPr sz="1050" spc="-70" dirty="0">
                <a:solidFill>
                  <a:srgbClr val="698637"/>
                </a:solidFill>
                <a:latin typeface="Tahoma"/>
                <a:cs typeface="Tahoma"/>
              </a:rPr>
              <a:t> </a:t>
            </a:r>
            <a:r>
              <a:rPr sz="1050" spc="5" dirty="0">
                <a:solidFill>
                  <a:srgbClr val="698637"/>
                </a:solidFill>
                <a:latin typeface="Tahoma"/>
                <a:cs typeface="Tahoma"/>
              </a:rPr>
              <a:t>DataAnalytics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609600"/>
            <a:ext cx="925830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5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7905" y="2650617"/>
            <a:ext cx="685990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Measures</a:t>
            </a:r>
            <a:r>
              <a:rPr spc="-15" dirty="0"/>
              <a:t> </a:t>
            </a:r>
            <a:r>
              <a:rPr spc="-5" dirty="0"/>
              <a:t>of</a:t>
            </a:r>
            <a:r>
              <a:rPr spc="20" dirty="0"/>
              <a:t> </a:t>
            </a:r>
            <a:r>
              <a:rPr spc="-30" dirty="0"/>
              <a:t>Central</a:t>
            </a:r>
            <a:r>
              <a:rPr spc="-75" dirty="0"/>
              <a:t> </a:t>
            </a:r>
            <a:r>
              <a:rPr spc="-55" dirty="0"/>
              <a:t>Tendency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5"/>
          </a:solidFill>
        </p:spPr>
        <p:txBody>
          <a:bodyPr vert="horz" wrap="square" lIns="0" tIns="140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5"/>
              </a:spcBef>
            </a:pPr>
            <a:r>
              <a:rPr sz="2800" b="1" spc="405" dirty="0">
                <a:solidFill>
                  <a:srgbClr val="B8E6C8"/>
                </a:solidFill>
                <a:latin typeface="Trebuchet MS"/>
                <a:cs typeface="Trebuchet MS"/>
              </a:rPr>
              <a:t>M</a:t>
            </a:r>
            <a:r>
              <a:rPr sz="2800" b="1" spc="-55" dirty="0">
                <a:solidFill>
                  <a:srgbClr val="B8E6C8"/>
                </a:solidFill>
                <a:latin typeface="Trebuchet MS"/>
                <a:cs typeface="Trebuchet MS"/>
              </a:rPr>
              <a:t>e</a:t>
            </a:r>
            <a:r>
              <a:rPr sz="2800" b="1" spc="-10" dirty="0">
                <a:solidFill>
                  <a:srgbClr val="B8E6C8"/>
                </a:solidFill>
                <a:latin typeface="Trebuchet MS"/>
                <a:cs typeface="Trebuchet MS"/>
              </a:rPr>
              <a:t>as</a:t>
            </a:r>
            <a:r>
              <a:rPr sz="2800" b="1" spc="-25" dirty="0">
                <a:solidFill>
                  <a:srgbClr val="B8E6C8"/>
                </a:solidFill>
                <a:latin typeface="Trebuchet MS"/>
                <a:cs typeface="Trebuchet MS"/>
              </a:rPr>
              <a:t>u</a:t>
            </a:r>
            <a:r>
              <a:rPr sz="2800" b="1" spc="45" dirty="0">
                <a:solidFill>
                  <a:srgbClr val="B8E6C8"/>
                </a:solidFill>
                <a:latin typeface="Trebuchet MS"/>
                <a:cs typeface="Trebuchet MS"/>
              </a:rPr>
              <a:t>r</a:t>
            </a:r>
            <a:r>
              <a:rPr sz="2800" b="1" spc="-60" dirty="0">
                <a:solidFill>
                  <a:srgbClr val="B8E6C8"/>
                </a:solidFill>
                <a:latin typeface="Trebuchet MS"/>
                <a:cs typeface="Trebuchet MS"/>
              </a:rPr>
              <a:t>e</a:t>
            </a:r>
            <a:r>
              <a:rPr sz="2800" b="1" spc="-85" dirty="0">
                <a:solidFill>
                  <a:srgbClr val="B8E6C8"/>
                </a:solidFill>
                <a:latin typeface="Trebuchet MS"/>
                <a:cs typeface="Trebuchet MS"/>
              </a:rPr>
              <a:t> </a:t>
            </a:r>
            <a:r>
              <a:rPr sz="2800" b="1" spc="90" dirty="0">
                <a:solidFill>
                  <a:srgbClr val="B8E6C8"/>
                </a:solidFill>
                <a:latin typeface="Trebuchet MS"/>
                <a:cs typeface="Trebuchet MS"/>
              </a:rPr>
              <a:t>o</a:t>
            </a:r>
            <a:r>
              <a:rPr sz="2800" b="1" spc="-190" dirty="0">
                <a:solidFill>
                  <a:srgbClr val="B8E6C8"/>
                </a:solidFill>
                <a:latin typeface="Trebuchet MS"/>
                <a:cs typeface="Trebuchet MS"/>
              </a:rPr>
              <a:t>f</a:t>
            </a:r>
            <a:r>
              <a:rPr sz="2800" b="1" spc="-80" dirty="0">
                <a:solidFill>
                  <a:srgbClr val="B8E6C8"/>
                </a:solidFill>
                <a:latin typeface="Trebuchet MS"/>
                <a:cs typeface="Trebuchet MS"/>
              </a:rPr>
              <a:t> </a:t>
            </a:r>
            <a:r>
              <a:rPr sz="2800" b="1" spc="110" dirty="0">
                <a:solidFill>
                  <a:srgbClr val="B8E6C8"/>
                </a:solidFill>
                <a:latin typeface="Trebuchet MS"/>
                <a:cs typeface="Trebuchet MS"/>
              </a:rPr>
              <a:t>Cen</a:t>
            </a:r>
            <a:r>
              <a:rPr sz="2800" b="1" spc="55" dirty="0">
                <a:solidFill>
                  <a:srgbClr val="B8E6C8"/>
                </a:solidFill>
                <a:latin typeface="Trebuchet MS"/>
                <a:cs typeface="Trebuchet MS"/>
              </a:rPr>
              <a:t>t</a:t>
            </a:r>
            <a:r>
              <a:rPr sz="2800" b="1" spc="45" dirty="0">
                <a:solidFill>
                  <a:srgbClr val="B8E6C8"/>
                </a:solidFill>
                <a:latin typeface="Trebuchet MS"/>
                <a:cs typeface="Trebuchet MS"/>
              </a:rPr>
              <a:t>r</a:t>
            </a:r>
            <a:r>
              <a:rPr sz="2800" b="1" spc="-35" dirty="0">
                <a:solidFill>
                  <a:srgbClr val="B8E6C8"/>
                </a:solidFill>
                <a:latin typeface="Trebuchet MS"/>
                <a:cs typeface="Trebuchet MS"/>
              </a:rPr>
              <a:t>al</a:t>
            </a:r>
            <a:r>
              <a:rPr sz="2800" b="1" spc="-265" dirty="0">
                <a:solidFill>
                  <a:srgbClr val="B8E6C8"/>
                </a:solidFill>
                <a:latin typeface="Trebuchet MS"/>
                <a:cs typeface="Trebuchet MS"/>
              </a:rPr>
              <a:t> </a:t>
            </a:r>
            <a:r>
              <a:rPr sz="2800" b="1" spc="55" dirty="0">
                <a:solidFill>
                  <a:srgbClr val="B8E6C8"/>
                </a:solidFill>
                <a:latin typeface="Trebuchet MS"/>
                <a:cs typeface="Trebuchet MS"/>
              </a:rPr>
              <a:t>Ten</a:t>
            </a:r>
            <a:r>
              <a:rPr sz="2800" b="1" spc="50" dirty="0">
                <a:solidFill>
                  <a:srgbClr val="B8E6C8"/>
                </a:solidFill>
                <a:latin typeface="Trebuchet MS"/>
                <a:cs typeface="Trebuchet MS"/>
              </a:rPr>
              <a:t>d</a:t>
            </a:r>
            <a:r>
              <a:rPr sz="2800" b="1" spc="-55" dirty="0">
                <a:solidFill>
                  <a:srgbClr val="B8E6C8"/>
                </a:solidFill>
                <a:latin typeface="Trebuchet MS"/>
                <a:cs typeface="Trebuchet MS"/>
              </a:rPr>
              <a:t>e</a:t>
            </a:r>
            <a:r>
              <a:rPr sz="2800" b="1" spc="-35" dirty="0">
                <a:solidFill>
                  <a:srgbClr val="B8E6C8"/>
                </a:solidFill>
                <a:latin typeface="Trebuchet MS"/>
                <a:cs typeface="Trebuchet MS"/>
              </a:rPr>
              <a:t>ncy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07664" y="2304288"/>
            <a:ext cx="5376672" cy="1447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27326" y="4471238"/>
            <a:ext cx="750315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Spoiler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Alert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These will</a:t>
            </a:r>
            <a:r>
              <a:rPr sz="24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be used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in 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2400" b="1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cleaning/</a:t>
            </a:r>
            <a:r>
              <a:rPr sz="2400" b="1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10" dirty="0">
                <a:solidFill>
                  <a:srgbClr val="FF0000"/>
                </a:solidFill>
                <a:latin typeface="Calibri"/>
                <a:cs typeface="Calibri"/>
              </a:rPr>
              <a:t>datapre-</a:t>
            </a:r>
            <a:endParaRPr sz="24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processing</a:t>
            </a:r>
            <a:r>
              <a:rPr sz="24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part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machine</a:t>
            </a:r>
            <a:r>
              <a:rPr sz="24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learning.</a:t>
            </a:r>
            <a:r>
              <a:rPr sz="24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So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 smtClean="0">
                <a:solidFill>
                  <a:srgbClr val="FF0000"/>
                </a:solidFill>
                <a:latin typeface="Calibri"/>
                <a:cs typeface="Calibri"/>
              </a:rPr>
              <a:t>take</a:t>
            </a:r>
            <a:r>
              <a:rPr lang="en-US" sz="2400" b="1" spc="-1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 smtClean="0">
                <a:solidFill>
                  <a:srgbClr val="FF0000"/>
                </a:solidFill>
                <a:latin typeface="Calibri"/>
                <a:cs typeface="Calibri"/>
              </a:rPr>
              <a:t>notes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!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7387" y="275971"/>
            <a:ext cx="14179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637"/>
                </a:solidFill>
                <a:latin typeface="Tahoma"/>
                <a:cs typeface="Tahoma"/>
              </a:rPr>
              <a:t>CSE-422:</a:t>
            </a:r>
            <a:r>
              <a:rPr sz="1050" spc="-70" dirty="0">
                <a:solidFill>
                  <a:srgbClr val="698637"/>
                </a:solidFill>
                <a:latin typeface="Tahoma"/>
                <a:cs typeface="Tahoma"/>
              </a:rPr>
              <a:t> </a:t>
            </a:r>
            <a:r>
              <a:rPr sz="1050" spc="5" dirty="0">
                <a:solidFill>
                  <a:srgbClr val="698637"/>
                </a:solidFill>
                <a:latin typeface="Tahoma"/>
                <a:cs typeface="Tahoma"/>
              </a:rPr>
              <a:t>DataAnalytics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5"/>
          </a:solidFill>
        </p:spPr>
        <p:txBody>
          <a:bodyPr vert="horz" wrap="square" lIns="0" tIns="140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105"/>
              </a:spcBef>
            </a:pPr>
            <a:r>
              <a:rPr sz="2800" b="1" spc="80" dirty="0">
                <a:solidFill>
                  <a:srgbClr val="B8E6C8"/>
                </a:solidFill>
                <a:latin typeface="Trebuchet MS"/>
                <a:cs typeface="Trebuchet MS"/>
              </a:rPr>
              <a:t>Mean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0119" y="2081783"/>
            <a:ext cx="10253472" cy="30388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2926" y="1410411"/>
            <a:ext cx="702881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alibri"/>
                <a:cs typeface="Calibri"/>
              </a:rPr>
              <a:t>Mean</a:t>
            </a:r>
            <a:r>
              <a:rPr sz="2000" b="1" spc="-10" dirty="0">
                <a:latin typeface="Calibri"/>
                <a:cs typeface="Calibri"/>
              </a:rPr>
              <a:t> Horse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power=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110+110+93+96+90+110+110+110/8=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103.625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6966" y="5500522"/>
            <a:ext cx="93402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2475" marR="5080" indent="-328041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60" dirty="0">
                <a:latin typeface="Calibri"/>
                <a:cs typeface="Calibri"/>
              </a:rPr>
              <a:t>a</a:t>
            </a:r>
            <a:r>
              <a:rPr sz="2400" b="1" spc="-20" dirty="0">
                <a:latin typeface="Calibri"/>
                <a:cs typeface="Calibri"/>
              </a:rPr>
              <a:t>f</a:t>
            </a:r>
            <a:r>
              <a:rPr sz="2400" b="1" spc="-65" dirty="0">
                <a:latin typeface="Calibri"/>
                <a:cs typeface="Calibri"/>
              </a:rPr>
              <a:t>f</a:t>
            </a:r>
            <a:r>
              <a:rPr sz="2400" b="1" spc="-35" dirty="0">
                <a:latin typeface="Calibri"/>
                <a:cs typeface="Calibri"/>
              </a:rPr>
              <a:t>e</a:t>
            </a:r>
            <a:r>
              <a:rPr sz="2400" b="1" spc="-25" dirty="0">
                <a:latin typeface="Calibri"/>
                <a:cs typeface="Calibri"/>
              </a:rPr>
              <a:t>c</a:t>
            </a:r>
            <a:r>
              <a:rPr sz="2400" b="1" spc="-40" dirty="0">
                <a:latin typeface="Calibri"/>
                <a:cs typeface="Calibri"/>
              </a:rPr>
              <a:t>t</a:t>
            </a:r>
            <a:r>
              <a:rPr sz="2400" b="1" spc="-3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d</a:t>
            </a:r>
            <a:r>
              <a:rPr sz="2400" b="1" spc="-12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b</a:t>
            </a:r>
            <a:r>
              <a:rPr sz="2400" b="1" dirty="0">
                <a:latin typeface="Calibri"/>
                <a:cs typeface="Calibri"/>
              </a:rPr>
              <a:t>y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85" dirty="0">
                <a:latin typeface="Calibri"/>
                <a:cs typeface="Calibri"/>
              </a:rPr>
              <a:t>e</a:t>
            </a:r>
            <a:r>
              <a:rPr sz="2400" b="1" spc="-25" dirty="0">
                <a:latin typeface="Calibri"/>
                <a:cs typeface="Calibri"/>
              </a:rPr>
              <a:t>x</a:t>
            </a:r>
            <a:r>
              <a:rPr sz="2400" b="1" spc="-20" dirty="0">
                <a:latin typeface="Calibri"/>
                <a:cs typeface="Calibri"/>
              </a:rPr>
              <a:t>t</a:t>
            </a:r>
            <a:r>
              <a:rPr sz="2400" b="1" spc="-40" dirty="0">
                <a:latin typeface="Calibri"/>
                <a:cs typeface="Calibri"/>
              </a:rPr>
              <a:t>r</a:t>
            </a:r>
            <a:r>
              <a:rPr sz="2400" b="1" spc="-35" dirty="0">
                <a:latin typeface="Calibri"/>
                <a:cs typeface="Calibri"/>
              </a:rPr>
              <a:t>em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120" dirty="0">
                <a:latin typeface="Calibri"/>
                <a:cs typeface="Calibri"/>
              </a:rPr>
              <a:t> </a:t>
            </a:r>
            <a:r>
              <a:rPr sz="2400" b="1" spc="-35" dirty="0">
                <a:latin typeface="Calibri"/>
                <a:cs typeface="Calibri"/>
              </a:rPr>
              <a:t>v</a:t>
            </a:r>
            <a:r>
              <a:rPr sz="2400" b="1" spc="-10" dirty="0">
                <a:latin typeface="Calibri"/>
                <a:cs typeface="Calibri"/>
              </a:rPr>
              <a:t>a</a:t>
            </a:r>
            <a:r>
              <a:rPr sz="2400" b="1" spc="5" dirty="0">
                <a:latin typeface="Calibri"/>
                <a:cs typeface="Calibri"/>
              </a:rPr>
              <a:t>lu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s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1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1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spc="1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dirty="0">
                <a:latin typeface="Calibri"/>
                <a:cs typeface="Calibri"/>
              </a:rPr>
              <a:t>).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75" dirty="0">
                <a:latin typeface="Calibri"/>
                <a:cs typeface="Calibri"/>
              </a:rPr>
              <a:t>V</a:t>
            </a:r>
            <a:r>
              <a:rPr sz="2400" b="1" spc="-60" dirty="0">
                <a:latin typeface="Calibri"/>
                <a:cs typeface="Calibri"/>
              </a:rPr>
              <a:t>e</a:t>
            </a:r>
            <a:r>
              <a:rPr sz="2400" b="1" spc="-40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y</a:t>
            </a:r>
            <a:r>
              <a:rPr sz="2400" b="1" spc="-100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l</a:t>
            </a:r>
            <a:r>
              <a:rPr sz="2400" b="1" spc="-10" dirty="0">
                <a:latin typeface="Calibri"/>
                <a:cs typeface="Calibri"/>
              </a:rPr>
              <a:t>a</a:t>
            </a:r>
            <a:r>
              <a:rPr sz="2400" b="1" spc="-15" dirty="0">
                <a:latin typeface="Calibri"/>
                <a:cs typeface="Calibri"/>
              </a:rPr>
              <a:t>r</a:t>
            </a:r>
            <a:r>
              <a:rPr sz="2400" b="1" spc="-35" dirty="0">
                <a:latin typeface="Calibri"/>
                <a:cs typeface="Calibri"/>
              </a:rPr>
              <a:t>g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or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35" dirty="0">
                <a:latin typeface="Calibri"/>
                <a:cs typeface="Calibri"/>
              </a:rPr>
              <a:t>v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spc="5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y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sm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spc="5" dirty="0">
                <a:latin typeface="Calibri"/>
                <a:cs typeface="Calibri"/>
              </a:rPr>
              <a:t>l</a:t>
            </a:r>
            <a:r>
              <a:rPr sz="2400" b="1" dirty="0">
                <a:latin typeface="Calibri"/>
                <a:cs typeface="Calibri"/>
              </a:rPr>
              <a:t>l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nu</a:t>
            </a:r>
            <a:r>
              <a:rPr sz="2400" b="1" spc="-10" dirty="0">
                <a:latin typeface="Calibri"/>
                <a:cs typeface="Calibri"/>
              </a:rPr>
              <a:t>m</a:t>
            </a:r>
            <a:r>
              <a:rPr sz="2400" b="1" spc="5" dirty="0">
                <a:latin typeface="Calibri"/>
                <a:cs typeface="Calibri"/>
              </a:rPr>
              <a:t>b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spc="-15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s  </a:t>
            </a:r>
            <a:r>
              <a:rPr sz="2400" b="1" spc="-45" dirty="0">
                <a:latin typeface="Calibri"/>
                <a:cs typeface="Calibri"/>
              </a:rPr>
              <a:t>c</a:t>
            </a:r>
            <a:r>
              <a:rPr sz="2400" b="1" spc="-35" dirty="0">
                <a:latin typeface="Calibri"/>
                <a:cs typeface="Calibri"/>
              </a:rPr>
              <a:t>a</a:t>
            </a:r>
            <a:r>
              <a:rPr sz="2400" b="1" dirty="0">
                <a:latin typeface="Calibri"/>
                <a:cs typeface="Calibri"/>
              </a:rPr>
              <a:t>n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</a:t>
            </a:r>
            <a:r>
              <a:rPr sz="2400" b="1" spc="10" dirty="0">
                <a:latin typeface="Calibri"/>
                <a:cs typeface="Calibri"/>
              </a:rPr>
              <a:t>i</a:t>
            </a:r>
            <a:r>
              <a:rPr sz="2400" b="1" spc="-25" dirty="0">
                <a:latin typeface="Calibri"/>
                <a:cs typeface="Calibri"/>
              </a:rPr>
              <a:t>s</a:t>
            </a:r>
            <a:r>
              <a:rPr sz="2400" b="1" spc="-20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10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th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19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</a:t>
            </a:r>
            <a:r>
              <a:rPr sz="2400" b="1" dirty="0">
                <a:latin typeface="Calibri"/>
                <a:cs typeface="Calibri"/>
              </a:rPr>
              <a:t>n</a:t>
            </a:r>
            <a:r>
              <a:rPr sz="2400" b="1" spc="5" dirty="0">
                <a:latin typeface="Calibri"/>
                <a:cs typeface="Calibri"/>
              </a:rPr>
              <a:t>s</a:t>
            </a:r>
            <a:r>
              <a:rPr sz="2400" b="1" spc="-15" dirty="0">
                <a:latin typeface="Calibri"/>
                <a:cs typeface="Calibri"/>
              </a:rPr>
              <a:t>w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7387" y="275971"/>
            <a:ext cx="14179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637"/>
                </a:solidFill>
                <a:latin typeface="Tahoma"/>
                <a:cs typeface="Tahoma"/>
              </a:rPr>
              <a:t>CSE-422:</a:t>
            </a:r>
            <a:r>
              <a:rPr sz="1050" spc="-70" dirty="0">
                <a:solidFill>
                  <a:srgbClr val="698637"/>
                </a:solidFill>
                <a:latin typeface="Tahoma"/>
                <a:cs typeface="Tahoma"/>
              </a:rPr>
              <a:t> </a:t>
            </a:r>
            <a:r>
              <a:rPr sz="1050" spc="5" dirty="0">
                <a:solidFill>
                  <a:srgbClr val="698637"/>
                </a:solidFill>
                <a:latin typeface="Tahoma"/>
                <a:cs typeface="Tahoma"/>
              </a:rPr>
              <a:t>DataAnalytics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5"/>
          </a:solidFill>
        </p:spPr>
        <p:txBody>
          <a:bodyPr vert="horz" wrap="square" lIns="0" tIns="14033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1105"/>
              </a:spcBef>
            </a:pPr>
            <a:r>
              <a:rPr sz="2800" b="1" spc="145" dirty="0">
                <a:solidFill>
                  <a:srgbClr val="B8E6C8"/>
                </a:solidFill>
                <a:latin typeface="Trebuchet MS"/>
                <a:cs typeface="Trebuchet MS"/>
              </a:rPr>
              <a:t>Po</a:t>
            </a:r>
            <a:r>
              <a:rPr sz="2800" b="1" spc="-5" dirty="0">
                <a:solidFill>
                  <a:srgbClr val="B8E6C8"/>
                </a:solidFill>
                <a:latin typeface="Trebuchet MS"/>
                <a:cs typeface="Trebuchet MS"/>
              </a:rPr>
              <a:t>p</a:t>
            </a:r>
            <a:r>
              <a:rPr sz="2800" b="1" spc="-20" dirty="0">
                <a:solidFill>
                  <a:srgbClr val="B8E6C8"/>
                </a:solidFill>
                <a:latin typeface="Trebuchet MS"/>
                <a:cs typeface="Trebuchet MS"/>
              </a:rPr>
              <a:t>u</a:t>
            </a:r>
            <a:r>
              <a:rPr sz="2800" b="1" spc="-15" dirty="0">
                <a:solidFill>
                  <a:srgbClr val="B8E6C8"/>
                </a:solidFill>
                <a:latin typeface="Trebuchet MS"/>
                <a:cs typeface="Trebuchet MS"/>
              </a:rPr>
              <a:t>la</a:t>
            </a:r>
            <a:r>
              <a:rPr sz="2800" b="1" spc="-30" dirty="0">
                <a:solidFill>
                  <a:srgbClr val="B8E6C8"/>
                </a:solidFill>
                <a:latin typeface="Trebuchet MS"/>
                <a:cs typeface="Trebuchet MS"/>
              </a:rPr>
              <a:t>t</a:t>
            </a:r>
            <a:r>
              <a:rPr sz="2800" b="1" dirty="0">
                <a:solidFill>
                  <a:srgbClr val="B8E6C8"/>
                </a:solidFill>
                <a:latin typeface="Trebuchet MS"/>
                <a:cs typeface="Trebuchet MS"/>
              </a:rPr>
              <a:t>i</a:t>
            </a:r>
            <a:r>
              <a:rPr sz="2800" b="1" spc="15" dirty="0">
                <a:solidFill>
                  <a:srgbClr val="B8E6C8"/>
                </a:solidFill>
                <a:latin typeface="Trebuchet MS"/>
                <a:cs typeface="Trebuchet MS"/>
              </a:rPr>
              <a:t>o</a:t>
            </a:r>
            <a:r>
              <a:rPr sz="2800" b="1" spc="-15" dirty="0">
                <a:solidFill>
                  <a:srgbClr val="B8E6C8"/>
                </a:solidFill>
                <a:latin typeface="Trebuchet MS"/>
                <a:cs typeface="Trebuchet MS"/>
              </a:rPr>
              <a:t>n</a:t>
            </a:r>
            <a:r>
              <a:rPr sz="2800" b="1" spc="-110" dirty="0">
                <a:solidFill>
                  <a:srgbClr val="B8E6C8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B8E6C8"/>
                </a:solidFill>
                <a:latin typeface="Trebuchet MS"/>
                <a:cs typeface="Trebuchet MS"/>
              </a:rPr>
              <a:t>a</a:t>
            </a:r>
            <a:r>
              <a:rPr sz="2800" b="1" spc="-25" dirty="0">
                <a:solidFill>
                  <a:srgbClr val="B8E6C8"/>
                </a:solidFill>
                <a:latin typeface="Trebuchet MS"/>
                <a:cs typeface="Trebuchet MS"/>
              </a:rPr>
              <a:t>n</a:t>
            </a:r>
            <a:r>
              <a:rPr sz="2800" b="1" spc="10" dirty="0">
                <a:solidFill>
                  <a:srgbClr val="B8E6C8"/>
                </a:solidFill>
                <a:latin typeface="Trebuchet MS"/>
                <a:cs typeface="Trebuchet MS"/>
              </a:rPr>
              <a:t>d</a:t>
            </a:r>
            <a:r>
              <a:rPr sz="2800" b="1" spc="-45" dirty="0">
                <a:solidFill>
                  <a:srgbClr val="B8E6C8"/>
                </a:solidFill>
                <a:latin typeface="Trebuchet MS"/>
                <a:cs typeface="Trebuchet MS"/>
              </a:rPr>
              <a:t> </a:t>
            </a:r>
            <a:r>
              <a:rPr sz="2800" b="1" spc="140" dirty="0">
                <a:solidFill>
                  <a:srgbClr val="B8E6C8"/>
                </a:solidFill>
                <a:latin typeface="Trebuchet MS"/>
                <a:cs typeface="Trebuchet MS"/>
              </a:rPr>
              <a:t>Sam</a:t>
            </a:r>
            <a:r>
              <a:rPr sz="2800" b="1" spc="120" dirty="0">
                <a:solidFill>
                  <a:srgbClr val="B8E6C8"/>
                </a:solidFill>
                <a:latin typeface="Trebuchet MS"/>
                <a:cs typeface="Trebuchet MS"/>
              </a:rPr>
              <a:t>p</a:t>
            </a:r>
            <a:r>
              <a:rPr sz="2800" b="1" spc="-65" dirty="0">
                <a:solidFill>
                  <a:srgbClr val="B8E6C8"/>
                </a:solidFill>
                <a:latin typeface="Trebuchet MS"/>
                <a:cs typeface="Trebuchet MS"/>
              </a:rPr>
              <a:t>le</a:t>
            </a:r>
            <a:r>
              <a:rPr sz="2800" b="1" spc="-300" dirty="0">
                <a:solidFill>
                  <a:srgbClr val="B8E6C8"/>
                </a:solidFill>
                <a:latin typeface="Trebuchet MS"/>
                <a:cs typeface="Trebuchet MS"/>
              </a:rPr>
              <a:t> </a:t>
            </a:r>
            <a:r>
              <a:rPr sz="2800" b="1" spc="405" dirty="0">
                <a:solidFill>
                  <a:srgbClr val="B8E6C8"/>
                </a:solidFill>
                <a:latin typeface="Trebuchet MS"/>
                <a:cs typeface="Trebuchet MS"/>
              </a:rPr>
              <a:t>M</a:t>
            </a:r>
            <a:r>
              <a:rPr sz="2800" b="1" spc="-55" dirty="0">
                <a:solidFill>
                  <a:srgbClr val="B8E6C8"/>
                </a:solidFill>
                <a:latin typeface="Trebuchet MS"/>
                <a:cs typeface="Trebuchet MS"/>
              </a:rPr>
              <a:t>e</a:t>
            </a:r>
            <a:r>
              <a:rPr sz="2800" b="1" spc="-10" dirty="0">
                <a:solidFill>
                  <a:srgbClr val="B8E6C8"/>
                </a:solidFill>
                <a:latin typeface="Trebuchet MS"/>
                <a:cs typeface="Trebuchet MS"/>
              </a:rPr>
              <a:t>an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8583" y="1962911"/>
            <a:ext cx="6281928" cy="2819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7387" y="275971"/>
            <a:ext cx="14179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637"/>
                </a:solidFill>
                <a:latin typeface="Tahoma"/>
                <a:cs typeface="Tahoma"/>
              </a:rPr>
              <a:t>CSE-422:</a:t>
            </a:r>
            <a:r>
              <a:rPr sz="1050" spc="-70" dirty="0">
                <a:solidFill>
                  <a:srgbClr val="698637"/>
                </a:solidFill>
                <a:latin typeface="Tahoma"/>
                <a:cs typeface="Tahoma"/>
              </a:rPr>
              <a:t> </a:t>
            </a:r>
            <a:r>
              <a:rPr sz="1050" spc="5" dirty="0">
                <a:solidFill>
                  <a:srgbClr val="698637"/>
                </a:solidFill>
                <a:latin typeface="Tahoma"/>
                <a:cs typeface="Tahoma"/>
              </a:rPr>
              <a:t>DataAnalytics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07136"/>
            <a:ext cx="10515600" cy="615950"/>
          </a:xfrm>
          <a:prstGeom prst="rect">
            <a:avLst/>
          </a:prstGeom>
          <a:solidFill>
            <a:srgbClr val="366655"/>
          </a:solidFill>
        </p:spPr>
        <p:txBody>
          <a:bodyPr vert="horz" wrap="square" lIns="0" tIns="140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105"/>
              </a:spcBef>
            </a:pPr>
            <a:r>
              <a:rPr sz="2800" b="1" spc="45" dirty="0">
                <a:solidFill>
                  <a:srgbClr val="B8E6C8"/>
                </a:solidFill>
                <a:latin typeface="Trebuchet MS"/>
                <a:cs typeface="Trebuchet MS"/>
              </a:rPr>
              <a:t>Median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63295"/>
            <a:ext cx="10457688" cy="1584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3647" y="2474976"/>
            <a:ext cx="10253472" cy="30388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11910" y="1410411"/>
            <a:ext cx="962850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5715" algn="ctr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alibri"/>
                <a:cs typeface="Calibri"/>
              </a:rPr>
              <a:t>It </a:t>
            </a:r>
            <a:r>
              <a:rPr sz="2000" b="1" spc="-10" dirty="0">
                <a:latin typeface="Calibri"/>
                <a:cs typeface="Calibri"/>
              </a:rPr>
              <a:t>is </a:t>
            </a:r>
            <a:r>
              <a:rPr sz="2000" b="1" dirty="0">
                <a:latin typeface="Calibri"/>
                <a:cs typeface="Calibri"/>
              </a:rPr>
              <a:t>the </a:t>
            </a:r>
            <a:r>
              <a:rPr sz="2000" b="1" spc="-5" dirty="0">
                <a:latin typeface="Calibri"/>
                <a:cs typeface="Calibri"/>
              </a:rPr>
              <a:t>middle </a:t>
            </a:r>
            <a:r>
              <a:rPr sz="2000" b="1" spc="-35" dirty="0">
                <a:latin typeface="Calibri"/>
                <a:cs typeface="Calibri"/>
              </a:rPr>
              <a:t>value. </a:t>
            </a:r>
            <a:r>
              <a:rPr sz="2000" b="1" spc="-165" dirty="0">
                <a:latin typeface="Calibri"/>
                <a:cs typeface="Calibri"/>
              </a:rPr>
              <a:t>To </a:t>
            </a:r>
            <a:r>
              <a:rPr sz="2000" b="1" spc="-10" dirty="0">
                <a:latin typeface="Calibri"/>
                <a:cs typeface="Calibri"/>
              </a:rPr>
              <a:t>find </a:t>
            </a:r>
            <a:r>
              <a:rPr sz="2000" b="1" dirty="0">
                <a:latin typeface="Calibri"/>
                <a:cs typeface="Calibri"/>
              </a:rPr>
              <a:t>out the </a:t>
            </a:r>
            <a:r>
              <a:rPr sz="2000" b="1" spc="-10" dirty="0">
                <a:latin typeface="Calibri"/>
                <a:cs typeface="Calibri"/>
              </a:rPr>
              <a:t>center </a:t>
            </a:r>
            <a:r>
              <a:rPr sz="2000" b="1" spc="-35" dirty="0">
                <a:latin typeface="Calibri"/>
                <a:cs typeface="Calibri"/>
              </a:rPr>
              <a:t>value </a:t>
            </a:r>
            <a:r>
              <a:rPr sz="2000" b="1" dirty="0">
                <a:latin typeface="Calibri"/>
                <a:cs typeface="Calibri"/>
              </a:rPr>
              <a:t>of </a:t>
            </a:r>
            <a:r>
              <a:rPr sz="2000" b="1" spc="-5" dirty="0">
                <a:latin typeface="Calibri"/>
                <a:cs typeface="Calibri"/>
              </a:rPr>
              <a:t>mpg </a:t>
            </a:r>
            <a:r>
              <a:rPr sz="2000" b="1" spc="-30" dirty="0">
                <a:latin typeface="Calibri"/>
                <a:cs typeface="Calibri"/>
              </a:rPr>
              <a:t>for </a:t>
            </a:r>
            <a:r>
              <a:rPr sz="2000" b="1" dirty="0">
                <a:latin typeface="Calibri"/>
                <a:cs typeface="Calibri"/>
              </a:rPr>
              <a:t>the </a:t>
            </a:r>
            <a:r>
              <a:rPr sz="2000" b="1" spc="-10" dirty="0">
                <a:latin typeface="Calibri"/>
                <a:cs typeface="Calibri"/>
              </a:rPr>
              <a:t>population </a:t>
            </a:r>
            <a:r>
              <a:rPr sz="2000" b="1" dirty="0">
                <a:latin typeface="Calibri"/>
                <a:cs typeface="Calibri"/>
              </a:rPr>
              <a:t>of </a:t>
            </a:r>
            <a:r>
              <a:rPr sz="2000" b="1" spc="-5" dirty="0">
                <a:latin typeface="Calibri"/>
                <a:cs typeface="Calibri"/>
              </a:rPr>
              <a:t>cars, </a:t>
            </a:r>
            <a:r>
              <a:rPr sz="2000" b="1" spc="-35" dirty="0">
                <a:latin typeface="Calibri"/>
                <a:cs typeface="Calibri"/>
              </a:rPr>
              <a:t>arrange 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all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values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ascending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70" dirty="0">
                <a:latin typeface="Calibri"/>
                <a:cs typeface="Calibri"/>
              </a:rPr>
              <a:t>order.</a:t>
            </a:r>
            <a:r>
              <a:rPr sz="2000" b="1" spc="-1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21,21,21.3,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22.8</a:t>
            </a:r>
            <a:r>
              <a:rPr sz="2000" b="1" spc="-10" dirty="0">
                <a:latin typeface="Calibri"/>
                <a:cs typeface="Calibri"/>
              </a:rPr>
              <a:t>,23,23,23,23.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case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of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even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values,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60" dirty="0">
                <a:latin typeface="Calibri"/>
                <a:cs typeface="Calibri"/>
              </a:rPr>
              <a:t>take</a:t>
            </a:r>
            <a:r>
              <a:rPr sz="2000" b="1" spc="-1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the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65" dirty="0">
                <a:latin typeface="Calibri"/>
                <a:cs typeface="Calibri"/>
              </a:rPr>
              <a:t>average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middle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two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values.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(22.8+23)/2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= </a:t>
            </a:r>
            <a:r>
              <a:rPr sz="2000" b="1" spc="-10" dirty="0">
                <a:latin typeface="Calibri"/>
                <a:cs typeface="Calibri"/>
              </a:rPr>
              <a:t>22.9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8608" y="5697423"/>
            <a:ext cx="95821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It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sz="2400" b="1" spc="-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latin typeface="Calibri"/>
                <a:cs typeface="Calibri"/>
              </a:rPr>
              <a:t>affected</a:t>
            </a:r>
            <a:r>
              <a:rPr sz="2400" b="1" spc="-1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by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35" dirty="0">
                <a:latin typeface="Calibri"/>
                <a:cs typeface="Calibri"/>
              </a:rPr>
              <a:t>extreme</a:t>
            </a:r>
            <a:r>
              <a:rPr sz="2400" b="1" spc="-1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values.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70" dirty="0">
                <a:latin typeface="Calibri"/>
                <a:cs typeface="Calibri"/>
              </a:rPr>
              <a:t>Very</a:t>
            </a:r>
            <a:r>
              <a:rPr sz="2400" b="1" spc="-100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large</a:t>
            </a:r>
            <a:r>
              <a:rPr sz="2400" b="1" spc="-1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or </a:t>
            </a:r>
            <a:r>
              <a:rPr sz="2400" b="1" spc="-10" dirty="0">
                <a:latin typeface="Calibri"/>
                <a:cs typeface="Calibri"/>
              </a:rPr>
              <a:t>very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small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numbers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do</a:t>
            </a:r>
            <a:r>
              <a:rPr sz="2400" b="1" spc="-1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not</a:t>
            </a:r>
            <a:endParaRPr sz="2400">
              <a:latin typeface="Calibri"/>
              <a:cs typeface="Calibri"/>
            </a:endParaRPr>
          </a:p>
          <a:p>
            <a:pPr marL="95885" algn="ctr">
              <a:lnSpc>
                <a:spcPct val="100000"/>
              </a:lnSpc>
              <a:spcBef>
                <a:spcPts val="5"/>
              </a:spcBef>
            </a:pPr>
            <a:r>
              <a:rPr sz="2400" b="1" spc="-35" dirty="0">
                <a:latin typeface="Calibri"/>
                <a:cs typeface="Calibri"/>
              </a:rPr>
              <a:t>affect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10" dirty="0"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7387" y="275971"/>
            <a:ext cx="14179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698637"/>
                </a:solidFill>
                <a:latin typeface="Tahoma"/>
                <a:cs typeface="Tahoma"/>
              </a:rPr>
              <a:t>CSE-422:</a:t>
            </a:r>
            <a:r>
              <a:rPr sz="1050" spc="-70" dirty="0">
                <a:solidFill>
                  <a:srgbClr val="698637"/>
                </a:solidFill>
                <a:latin typeface="Tahoma"/>
                <a:cs typeface="Tahoma"/>
              </a:rPr>
              <a:t> </a:t>
            </a:r>
            <a:r>
              <a:rPr sz="1050" spc="5" dirty="0">
                <a:solidFill>
                  <a:srgbClr val="698637"/>
                </a:solidFill>
                <a:latin typeface="Tahoma"/>
                <a:cs typeface="Tahoma"/>
              </a:rPr>
              <a:t>DataAnalytics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0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1242</Words>
  <Application>Microsoft Office PowerPoint</Application>
  <PresentationFormat>Widescreen</PresentationFormat>
  <Paragraphs>144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Symbol</vt:lpstr>
      <vt:lpstr>Tahoma</vt:lpstr>
      <vt:lpstr>Times New Roman</vt:lpstr>
      <vt:lpstr>Trebuchet MS</vt:lpstr>
      <vt:lpstr>Wingdings</vt:lpstr>
      <vt:lpstr>Office Theme</vt:lpstr>
      <vt:lpstr>LECTURE -03</vt:lpstr>
      <vt:lpstr>Descriptive Statistics</vt:lpstr>
      <vt:lpstr>Categories Descriptive Statistics</vt:lpstr>
      <vt:lpstr>PowerPoint Presentation</vt:lpstr>
      <vt:lpstr>Measures of Central Tendency</vt:lpstr>
      <vt:lpstr>Measure of Central Tendency</vt:lpstr>
      <vt:lpstr>Mean</vt:lpstr>
      <vt:lpstr>Population and Sample Mean</vt:lpstr>
      <vt:lpstr>Median</vt:lpstr>
      <vt:lpstr>Getting affected by Extreme Values???</vt:lpstr>
      <vt:lpstr>Mode</vt:lpstr>
      <vt:lpstr>Example</vt:lpstr>
      <vt:lpstr>When to Use Mean, Median and Mode</vt:lpstr>
      <vt:lpstr>Measures of Variability/Spread</vt:lpstr>
      <vt:lpstr>Measure of Variability/Spread</vt:lpstr>
      <vt:lpstr>Range</vt:lpstr>
      <vt:lpstr>Range Can be Misleading</vt:lpstr>
      <vt:lpstr>Variance</vt:lpstr>
      <vt:lpstr>Sample Vs Population Variance</vt:lpstr>
      <vt:lpstr>Sample Vs Population Variance Continued..</vt:lpstr>
      <vt:lpstr>Examples</vt:lpstr>
      <vt:lpstr>PowerPoint Presentation</vt:lpstr>
      <vt:lpstr>Real Life Uses of Variance</vt:lpstr>
      <vt:lpstr>Task</vt:lpstr>
      <vt:lpstr>Variance and Reliability of Data Summary</vt:lpstr>
      <vt:lpstr>Standard Deviation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Dell</cp:lastModifiedBy>
  <cp:revision>7</cp:revision>
  <dcterms:created xsi:type="dcterms:W3CDTF">2021-09-11T09:21:20Z</dcterms:created>
  <dcterms:modified xsi:type="dcterms:W3CDTF">2021-11-07T07:26:03Z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2021-09-11T00:00:00Z</vt:filetime>
  </property>
</Properties>
</file>