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38200" y="816863"/>
            <a:ext cx="10515600" cy="5528945"/>
          </a:xfrm>
          <a:custGeom>
            <a:avLst/>
            <a:gdLst/>
            <a:ahLst/>
            <a:cxnLst/>
            <a:rect l="l" t="t" r="r" b="b"/>
            <a:pathLst>
              <a:path w="10515600" h="5528945">
                <a:moveTo>
                  <a:pt x="10515600" y="0"/>
                </a:moveTo>
                <a:lnTo>
                  <a:pt x="0" y="0"/>
                </a:lnTo>
                <a:lnTo>
                  <a:pt x="0" y="5528564"/>
                </a:lnTo>
                <a:lnTo>
                  <a:pt x="10515600" y="5528564"/>
                </a:lnTo>
                <a:lnTo>
                  <a:pt x="10515600" y="0"/>
                </a:lnTo>
                <a:close/>
              </a:path>
            </a:pathLst>
          </a:custGeom>
          <a:solidFill>
            <a:srgbClr val="3855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39465" y="2683205"/>
            <a:ext cx="6513068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98571" y="2773933"/>
            <a:ext cx="6068695" cy="3854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4351" y="1950720"/>
            <a:ext cx="8241665" cy="3169920"/>
          </a:xfrm>
          <a:custGeom>
            <a:avLst/>
            <a:gdLst/>
            <a:ahLst/>
            <a:cxnLst/>
            <a:rect l="l" t="t" r="r" b="b"/>
            <a:pathLst>
              <a:path w="8241665" h="3169920">
                <a:moveTo>
                  <a:pt x="8241283" y="0"/>
                </a:moveTo>
                <a:lnTo>
                  <a:pt x="0" y="0"/>
                </a:lnTo>
                <a:lnTo>
                  <a:pt x="0" y="3169919"/>
                </a:lnTo>
                <a:lnTo>
                  <a:pt x="8241283" y="3169919"/>
                </a:lnTo>
                <a:lnTo>
                  <a:pt x="8241283" y="0"/>
                </a:lnTo>
                <a:close/>
              </a:path>
            </a:pathLst>
          </a:custGeom>
          <a:solidFill>
            <a:srgbClr val="366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28640" y="1916048"/>
            <a:ext cx="2023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155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L</a:t>
            </a:r>
            <a:r>
              <a:rPr sz="2400" b="1" u="heavy" spc="140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E</a:t>
            </a:r>
            <a:r>
              <a:rPr sz="2400" b="1" u="heavy" spc="285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CTU</a:t>
            </a:r>
            <a:r>
              <a:rPr sz="2400" b="1" u="heavy" spc="280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</a:t>
            </a:r>
            <a:r>
              <a:rPr sz="2400" b="1" u="heavy" spc="155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E</a:t>
            </a:r>
            <a:r>
              <a:rPr sz="2400" b="1" u="heavy" spc="-210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b="1" u="heavy" spc="-95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-</a:t>
            </a:r>
            <a:r>
              <a:rPr sz="2400" b="1" u="heavy" spc="-45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3b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9350" y="3191713"/>
            <a:ext cx="4904105" cy="15881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800" b="1" spc="204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800" b="1" spc="1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1" spc="-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1" spc="-1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1" spc="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1" spc="-15" dirty="0">
                <a:solidFill>
                  <a:srgbClr val="FFFFFF"/>
                </a:solidFill>
                <a:latin typeface="Trebuchet MS"/>
                <a:cs typeface="Trebuchet MS"/>
              </a:rPr>
              <a:t>ip</a:t>
            </a:r>
            <a:r>
              <a:rPr sz="2800" b="1" spc="-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1" spc="-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1" spc="-9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800" b="1" spc="-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90" dirty="0">
                <a:solidFill>
                  <a:srgbClr val="FFFFFF"/>
                </a:solidFill>
                <a:latin typeface="Trebuchet MS"/>
                <a:cs typeface="Trebuchet MS"/>
              </a:rPr>
              <a:t>Sta</a:t>
            </a:r>
            <a:r>
              <a:rPr sz="2800" b="1" spc="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1" spc="-30" dirty="0">
                <a:solidFill>
                  <a:srgbClr val="FFFFFF"/>
                </a:solidFill>
                <a:latin typeface="Trebuchet MS"/>
                <a:cs typeface="Trebuchet MS"/>
              </a:rPr>
              <a:t>isti</a:t>
            </a:r>
            <a:r>
              <a:rPr sz="2800" b="1" spc="-3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1" spc="-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1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70" dirty="0">
                <a:solidFill>
                  <a:srgbClr val="FFFFFF"/>
                </a:solidFill>
                <a:latin typeface="Trebuchet MS"/>
                <a:cs typeface="Trebuchet MS"/>
              </a:rPr>
              <a:t>Part</a:t>
            </a:r>
            <a:r>
              <a:rPr sz="2800" b="1" spc="-2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20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2800" b="1" spc="2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800" b="1" spc="50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 dirty="0">
              <a:latin typeface="Trebuchet MS"/>
              <a:cs typeface="Trebuchet MS"/>
            </a:endParaRPr>
          </a:p>
          <a:p>
            <a:pPr marL="7620" algn="ctr">
              <a:lnSpc>
                <a:spcPct val="100000"/>
              </a:lnSpc>
            </a:pPr>
            <a:r>
              <a:rPr sz="2400" b="1" i="1" u="heavy" spc="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Co</a:t>
            </a:r>
            <a:r>
              <a:rPr sz="2400" b="1" i="1" u="heavy" spc="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u</a:t>
            </a:r>
            <a:r>
              <a:rPr sz="2400" b="1" i="1" u="heavy" spc="-1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</a:t>
            </a:r>
            <a:r>
              <a:rPr sz="2400" b="1" i="1" u="heavy" spc="-2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</a:t>
            </a:r>
            <a:r>
              <a:rPr sz="2400" b="1" i="1" u="heavy" spc="-10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e</a:t>
            </a:r>
            <a:r>
              <a:rPr sz="2400" b="1" i="1" u="heavy" spc="-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b="1" i="1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In</a:t>
            </a:r>
            <a:r>
              <a:rPr sz="2400" b="1" i="1" u="heavy" spc="-1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</a:t>
            </a:r>
            <a:r>
              <a:rPr sz="2400" b="1" i="1" u="heavy" spc="-1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</a:t>
            </a:r>
            <a:r>
              <a:rPr sz="2400" b="1" i="1" u="heavy" spc="-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uc</a:t>
            </a:r>
            <a:r>
              <a:rPr sz="2400" b="1" i="1" u="heavy" spc="-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</a:t>
            </a:r>
            <a:r>
              <a:rPr sz="2400" b="1" i="1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o</a:t>
            </a:r>
            <a:r>
              <a:rPr sz="2400" b="1" i="1" u="heavy" spc="-2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</a:t>
            </a:r>
            <a:endParaRPr sz="2400" dirty="0">
              <a:latin typeface="Trebuchet MS"/>
              <a:cs typeface="Trebuchet MS"/>
            </a:endParaRPr>
          </a:p>
          <a:p>
            <a:pPr marL="19050" algn="ctr">
              <a:lnSpc>
                <a:spcPct val="100000"/>
              </a:lnSpc>
              <a:spcBef>
                <a:spcPts val="15"/>
              </a:spcBef>
            </a:pPr>
            <a:r>
              <a:rPr sz="2000" i="1" spc="-11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i="1" spc="-2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i="1" spc="-21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000" i="1" spc="-3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i="1" spc="-34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000" i="1" spc="-3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i="1" spc="-1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i="1" spc="-25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i="1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i="1" spc="-11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i="1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8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i="1" spc="-1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i="1" spc="-25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i="1" spc="-1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6"/>
          </a:solidFill>
        </p:spPr>
        <p:txBody>
          <a:bodyPr vert="horz" wrap="square" lIns="0" tIns="15430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215"/>
              </a:spcBef>
            </a:pPr>
            <a:r>
              <a:rPr sz="2800" b="1" spc="50" dirty="0">
                <a:solidFill>
                  <a:srgbClr val="B8E6C9"/>
                </a:solidFill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614" y="1463166"/>
            <a:ext cx="96266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upp</a:t>
            </a:r>
            <a:r>
              <a:rPr sz="2400" spc="-5" dirty="0">
                <a:latin typeface="Calibri"/>
                <a:cs typeface="Calibri"/>
              </a:rPr>
              <a:t>os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er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</a:t>
            </a:r>
            <a:r>
              <a:rPr sz="2400" spc="-7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 M</a:t>
            </a:r>
            <a:r>
              <a:rPr sz="2400" spc="-7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x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-55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2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im,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  prices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look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like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18.81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pesos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206.91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pesos,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given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40" dirty="0">
                <a:latin typeface="Calibri"/>
                <a:cs typeface="Calibri"/>
              </a:rPr>
              <a:t>exchange</a:t>
            </a:r>
            <a:r>
              <a:rPr sz="2400" spc="-20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rate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18.81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pesos</a:t>
            </a:r>
            <a:r>
              <a:rPr sz="2400" spc="-30" dirty="0">
                <a:latin typeface="Calibri"/>
                <a:cs typeface="Calibri"/>
              </a:rPr>
              <a:t> 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dollar.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275082"/>
            <a:ext cx="1430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spc="1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E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-422:</a:t>
            </a:r>
            <a:r>
              <a:rPr sz="1050" spc="-35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Data</a:t>
            </a:r>
            <a:r>
              <a:rPr sz="1050" spc="-160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n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-5" dirty="0">
                <a:solidFill>
                  <a:srgbClr val="698737"/>
                </a:solidFill>
                <a:latin typeface="Tahoma"/>
                <a:cs typeface="Tahoma"/>
              </a:rPr>
              <a:t>l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y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t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i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40808" y="3124200"/>
            <a:ext cx="1981199" cy="245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70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6"/>
          </a:solidFill>
        </p:spPr>
        <p:txBody>
          <a:bodyPr vert="horz" wrap="square" lIns="0" tIns="15430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215"/>
              </a:spcBef>
            </a:pPr>
            <a:r>
              <a:rPr sz="2800" b="1" spc="45" dirty="0">
                <a:solidFill>
                  <a:srgbClr val="B8E6C9"/>
                </a:solidFill>
                <a:latin typeface="Trebuchet MS"/>
                <a:cs typeface="Trebuchet MS"/>
              </a:rPr>
              <a:t>Example</a:t>
            </a:r>
            <a:r>
              <a:rPr sz="2800" b="1" spc="-160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-90" dirty="0">
                <a:solidFill>
                  <a:srgbClr val="B8E6C9"/>
                </a:solidFill>
                <a:latin typeface="Trebuchet MS"/>
                <a:cs typeface="Trebuchet MS"/>
              </a:rPr>
              <a:t>2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38860" y="1523238"/>
            <a:ext cx="973836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If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calculate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sample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variability,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get </a:t>
            </a:r>
            <a:r>
              <a:rPr sz="2400" spc="-15" dirty="0">
                <a:latin typeface="Calibri"/>
                <a:cs typeface="Calibri"/>
              </a:rPr>
              <a:t>standard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deviations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3.27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61.59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for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same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pizza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same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11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restaurants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New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-75" dirty="0">
                <a:latin typeface="Calibri"/>
                <a:cs typeface="Calibri"/>
              </a:rPr>
              <a:t>York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spc="-75" dirty="0">
                <a:latin typeface="Calibri"/>
                <a:cs typeface="Calibri"/>
              </a:rPr>
              <a:t>City.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2400" spc="-50" dirty="0">
                <a:latin typeface="Calibri"/>
                <a:cs typeface="Calibri"/>
              </a:rPr>
              <a:t>difference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because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difference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currency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(or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scale)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scenario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where</a:t>
            </a:r>
            <a:r>
              <a:rPr sz="2400" spc="-35" dirty="0">
                <a:latin typeface="Calibri"/>
                <a:cs typeface="Calibri"/>
              </a:rPr>
              <a:t> we have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50" dirty="0">
                <a:latin typeface="Calibri"/>
                <a:cs typeface="Calibri"/>
              </a:rPr>
              <a:t>CV.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spc="-30" dirty="0">
                <a:latin typeface="Calibri"/>
                <a:cs typeface="Calibri"/>
              </a:rPr>
              <a:t>we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calculate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CV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both,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result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same,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i.e.</a:t>
            </a:r>
            <a:r>
              <a:rPr sz="2400" spc="-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0.60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275082"/>
            <a:ext cx="1430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spc="1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E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-422:</a:t>
            </a:r>
            <a:r>
              <a:rPr sz="1050" spc="-35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Data</a:t>
            </a:r>
            <a:r>
              <a:rPr sz="1050" spc="-160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n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-5" dirty="0">
                <a:solidFill>
                  <a:srgbClr val="698737"/>
                </a:solidFill>
                <a:latin typeface="Tahoma"/>
                <a:cs typeface="Tahoma"/>
              </a:rPr>
              <a:t>l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y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t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i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3392" y="3889247"/>
            <a:ext cx="7397496" cy="269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70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6"/>
          </a:solidFill>
        </p:spPr>
        <p:txBody>
          <a:bodyPr vert="horz" wrap="square" lIns="0" tIns="1543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15"/>
              </a:spcBef>
            </a:pPr>
            <a:r>
              <a:rPr sz="2800" b="1" spc="100" dirty="0">
                <a:solidFill>
                  <a:srgbClr val="B8E6C9"/>
                </a:solidFill>
                <a:latin typeface="Trebuchet MS"/>
                <a:cs typeface="Trebuchet MS"/>
              </a:rPr>
              <a:t>S</a:t>
            </a:r>
            <a:r>
              <a:rPr sz="2800" b="1" spc="110" dirty="0">
                <a:solidFill>
                  <a:srgbClr val="B8E6C9"/>
                </a:solidFill>
                <a:latin typeface="Trebuchet MS"/>
                <a:cs typeface="Trebuchet MS"/>
              </a:rPr>
              <a:t>y</a:t>
            </a:r>
            <a:r>
              <a:rPr sz="2800" b="1" spc="130" dirty="0">
                <a:solidFill>
                  <a:srgbClr val="B8E6C9"/>
                </a:solidFill>
                <a:latin typeface="Trebuchet MS"/>
                <a:cs typeface="Trebuchet MS"/>
              </a:rPr>
              <a:t>mmet</a:t>
            </a:r>
            <a:r>
              <a:rPr sz="2800" b="1" spc="60" dirty="0">
                <a:solidFill>
                  <a:srgbClr val="B8E6C9"/>
                </a:solidFill>
                <a:latin typeface="Trebuchet MS"/>
                <a:cs typeface="Trebuchet MS"/>
              </a:rPr>
              <a:t>r</a:t>
            </a:r>
            <a:r>
              <a:rPr sz="2800" b="1" spc="-40" dirty="0">
                <a:solidFill>
                  <a:srgbClr val="B8E6C9"/>
                </a:solidFill>
                <a:latin typeface="Trebuchet MS"/>
                <a:cs typeface="Trebuchet MS"/>
              </a:rPr>
              <a:t>i</a:t>
            </a:r>
            <a:r>
              <a:rPr sz="2800" b="1" spc="-55" dirty="0">
                <a:solidFill>
                  <a:srgbClr val="B8E6C9"/>
                </a:solidFill>
                <a:latin typeface="Trebuchet MS"/>
                <a:cs typeface="Trebuchet MS"/>
              </a:rPr>
              <a:t>c</a:t>
            </a:r>
            <a:r>
              <a:rPr sz="2800" b="1" spc="-35" dirty="0">
                <a:solidFill>
                  <a:srgbClr val="B8E6C9"/>
                </a:solidFill>
                <a:latin typeface="Trebuchet MS"/>
                <a:cs typeface="Trebuchet MS"/>
              </a:rPr>
              <a:t>al</a:t>
            </a:r>
            <a:r>
              <a:rPr sz="2800" b="1" spc="-235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254" dirty="0">
                <a:solidFill>
                  <a:srgbClr val="B8E6C9"/>
                </a:solidFill>
                <a:latin typeface="Trebuchet MS"/>
                <a:cs typeface="Trebuchet MS"/>
              </a:rPr>
              <a:t>D</a:t>
            </a:r>
            <a:r>
              <a:rPr sz="2800" b="1" spc="125" dirty="0">
                <a:solidFill>
                  <a:srgbClr val="B8E6C9"/>
                </a:solidFill>
                <a:latin typeface="Trebuchet MS"/>
                <a:cs typeface="Trebuchet MS"/>
              </a:rPr>
              <a:t>i</a:t>
            </a:r>
            <a:r>
              <a:rPr sz="2800" b="1" spc="10" dirty="0">
                <a:solidFill>
                  <a:srgbClr val="B8E6C9"/>
                </a:solidFill>
                <a:latin typeface="Trebuchet MS"/>
                <a:cs typeface="Trebuchet MS"/>
              </a:rPr>
              <a:t>s</a:t>
            </a:r>
            <a:r>
              <a:rPr sz="2800" b="1" spc="-5" dirty="0">
                <a:solidFill>
                  <a:srgbClr val="B8E6C9"/>
                </a:solidFill>
                <a:latin typeface="Trebuchet MS"/>
                <a:cs typeface="Trebuchet MS"/>
              </a:rPr>
              <a:t>t</a:t>
            </a:r>
            <a:r>
              <a:rPr sz="2800" b="1" spc="45" dirty="0">
                <a:solidFill>
                  <a:srgbClr val="B8E6C9"/>
                </a:solidFill>
                <a:latin typeface="Trebuchet MS"/>
                <a:cs typeface="Trebuchet MS"/>
              </a:rPr>
              <a:t>r</a:t>
            </a:r>
            <a:r>
              <a:rPr sz="2800" b="1" spc="-15" dirty="0">
                <a:solidFill>
                  <a:srgbClr val="B8E6C9"/>
                </a:solidFill>
                <a:latin typeface="Trebuchet MS"/>
                <a:cs typeface="Trebuchet MS"/>
              </a:rPr>
              <a:t>ibu</a:t>
            </a:r>
            <a:r>
              <a:rPr sz="2800" b="1" spc="-35" dirty="0">
                <a:solidFill>
                  <a:srgbClr val="B8E6C9"/>
                </a:solidFill>
                <a:latin typeface="Trebuchet MS"/>
                <a:cs typeface="Trebuchet MS"/>
              </a:rPr>
              <a:t>t</a:t>
            </a:r>
            <a:r>
              <a:rPr sz="2800" b="1" dirty="0">
                <a:solidFill>
                  <a:srgbClr val="B8E6C9"/>
                </a:solidFill>
                <a:latin typeface="Trebuchet MS"/>
                <a:cs typeface="Trebuchet MS"/>
              </a:rPr>
              <a:t>i</a:t>
            </a:r>
            <a:r>
              <a:rPr sz="2800" b="1" spc="15" dirty="0">
                <a:solidFill>
                  <a:srgbClr val="B8E6C9"/>
                </a:solidFill>
                <a:latin typeface="Trebuchet MS"/>
                <a:cs typeface="Trebuchet MS"/>
              </a:rPr>
              <a:t>o</a:t>
            </a:r>
            <a:r>
              <a:rPr sz="2800" b="1" spc="-15" dirty="0">
                <a:solidFill>
                  <a:srgbClr val="B8E6C9"/>
                </a:solidFill>
                <a:latin typeface="Trebuchet MS"/>
                <a:cs typeface="Trebuchet MS"/>
              </a:rPr>
              <a:t>n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8743" y="1480185"/>
            <a:ext cx="5845810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-12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</a:t>
            </a:r>
            <a:r>
              <a:rPr sz="2000" spc="-50" dirty="0">
                <a:latin typeface="Calibri"/>
                <a:cs typeface="Calibri"/>
              </a:rPr>
              <a:t>a</a:t>
            </a:r>
            <a:r>
              <a:rPr sz="2000" spc="-65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s</a:t>
            </a:r>
            <a:r>
              <a:rPr sz="2000" spc="-40" dirty="0">
                <a:latin typeface="Calibri"/>
                <a:cs typeface="Calibri"/>
              </a:rPr>
              <a:t>ee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</a:t>
            </a:r>
            <a:r>
              <a:rPr sz="2000" spc="-30" dirty="0">
                <a:latin typeface="Calibri"/>
                <a:cs typeface="Calibri"/>
              </a:rPr>
              <a:t>i</a:t>
            </a:r>
            <a:r>
              <a:rPr sz="2000" spc="-65" dirty="0">
                <a:latin typeface="Calibri"/>
                <a:cs typeface="Calibri"/>
              </a:rPr>
              <a:t>s</a:t>
            </a:r>
            <a:r>
              <a:rPr sz="2000" spc="-5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g</a:t>
            </a:r>
            <a:r>
              <a:rPr sz="2000" spc="-8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9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</a:t>
            </a:r>
            <a:r>
              <a:rPr sz="2000" spc="-55" dirty="0">
                <a:latin typeface="Calibri"/>
                <a:cs typeface="Calibri"/>
              </a:rPr>
              <a:t>r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v</a:t>
            </a:r>
            <a:r>
              <a:rPr sz="2000" spc="-3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u</a:t>
            </a:r>
            <a:r>
              <a:rPr sz="2000" spc="-45" dirty="0">
                <a:latin typeface="Calibri"/>
                <a:cs typeface="Calibri"/>
              </a:rPr>
              <a:t>s</a:t>
            </a:r>
            <a:r>
              <a:rPr sz="2000" spc="-30" dirty="0">
                <a:latin typeface="Calibri"/>
                <a:cs typeface="Calibri"/>
              </a:rPr>
              <a:t>l</a:t>
            </a:r>
            <a:r>
              <a:rPr sz="2000" spc="-165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-40" dirty="0">
                <a:latin typeface="Calibri"/>
                <a:cs typeface="Calibri"/>
              </a:rPr>
              <a:t>Histograms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give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 </a:t>
            </a:r>
            <a:r>
              <a:rPr sz="2000" spc="-15" dirty="0">
                <a:latin typeface="Calibri"/>
                <a:cs typeface="Calibri"/>
              </a:rPr>
              <a:t>sense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what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data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looks</a:t>
            </a:r>
            <a:r>
              <a:rPr sz="2000" spc="21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like.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histogram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below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“normal”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“symmetrical”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-5" dirty="0">
                <a:latin typeface="Calibri"/>
                <a:cs typeface="Calibri"/>
              </a:rPr>
              <a:t>But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every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normally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distributed!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08247" y="2837688"/>
            <a:ext cx="5504688" cy="367588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37691" y="275082"/>
            <a:ext cx="1430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spc="1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E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-422:</a:t>
            </a:r>
            <a:r>
              <a:rPr sz="1050" spc="-35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Data</a:t>
            </a:r>
            <a:r>
              <a:rPr sz="1050" spc="-160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n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-5" dirty="0">
                <a:solidFill>
                  <a:srgbClr val="698737"/>
                </a:solidFill>
                <a:latin typeface="Tahoma"/>
                <a:cs typeface="Tahoma"/>
              </a:rPr>
              <a:t>l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y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t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i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6"/>
          </a:solidFill>
        </p:spPr>
        <p:txBody>
          <a:bodyPr vert="horz" wrap="square" lIns="0" tIns="1543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15"/>
              </a:spcBef>
            </a:pPr>
            <a:r>
              <a:rPr sz="2800" b="1" spc="15" dirty="0">
                <a:solidFill>
                  <a:srgbClr val="B8E6C9"/>
                </a:solidFill>
                <a:latin typeface="Trebuchet MS"/>
                <a:cs typeface="Trebuchet MS"/>
              </a:rPr>
              <a:t>Skewness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8" y="1435100"/>
            <a:ext cx="8455661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spc="-35" dirty="0">
                <a:latin typeface="Calibri"/>
                <a:cs typeface="Calibri"/>
              </a:rPr>
              <a:t>Skewness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refers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asymmetry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distribution.</a:t>
            </a: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Normal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distribution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symmetric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sides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40" dirty="0">
                <a:latin typeface="Calibri"/>
                <a:cs typeface="Calibri"/>
              </a:rPr>
              <a:t>the</a:t>
            </a:r>
            <a:r>
              <a:rPr lang="en-US" sz="2400" spc="40" dirty="0">
                <a:latin typeface="Calibri"/>
                <a:cs typeface="Calibri"/>
              </a:rPr>
              <a:t> </a:t>
            </a:r>
            <a:r>
              <a:rPr sz="2400" spc="40" dirty="0">
                <a:latin typeface="Calibri"/>
                <a:cs typeface="Calibri"/>
              </a:rPr>
              <a:t>mean.</a:t>
            </a:r>
            <a:endParaRPr sz="24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10" dirty="0">
                <a:latin typeface="Calibri"/>
                <a:cs typeface="Calibri"/>
              </a:rPr>
              <a:t>k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w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ri</a:t>
            </a:r>
            <a:r>
              <a:rPr sz="2400" spc="15" dirty="0">
                <a:latin typeface="Calibri"/>
                <a:cs typeface="Calibri"/>
              </a:rPr>
              <a:t>b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5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ymm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ri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79473" y="5902248"/>
            <a:ext cx="33185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Left</a:t>
            </a:r>
            <a:r>
              <a:rPr sz="1800" b="1" spc="-35" dirty="0">
                <a:latin typeface="Calibri"/>
                <a:cs typeface="Calibri"/>
              </a:rPr>
              <a:t> (Negatively)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Skewed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Histogram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49388" y="5916269"/>
            <a:ext cx="336105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R</a:t>
            </a:r>
            <a:r>
              <a:rPr sz="1800" b="1" spc="-15" dirty="0">
                <a:latin typeface="Calibri"/>
                <a:cs typeface="Calibri"/>
              </a:rPr>
              <a:t>i</a:t>
            </a:r>
            <a:r>
              <a:rPr sz="1800" b="1" spc="5" dirty="0">
                <a:latin typeface="Calibri"/>
                <a:cs typeface="Calibri"/>
              </a:rPr>
              <a:t>g</a:t>
            </a:r>
            <a:r>
              <a:rPr sz="1800" b="1" spc="-35" dirty="0">
                <a:latin typeface="Calibri"/>
                <a:cs typeface="Calibri"/>
              </a:rPr>
              <a:t>h</a:t>
            </a:r>
            <a:r>
              <a:rPr sz="1800" b="1" dirty="0">
                <a:latin typeface="Calibri"/>
                <a:cs typeface="Calibri"/>
              </a:rPr>
              <a:t>t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(po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15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t</a:t>
            </a:r>
            <a:r>
              <a:rPr sz="1800" b="1" spc="-15" dirty="0">
                <a:latin typeface="Calibri"/>
                <a:cs typeface="Calibri"/>
              </a:rPr>
              <a:t>i</a:t>
            </a:r>
            <a:r>
              <a:rPr sz="1800" b="1" spc="-40" dirty="0">
                <a:latin typeface="Calibri"/>
                <a:cs typeface="Calibri"/>
              </a:rPr>
              <a:t>v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l</a:t>
            </a:r>
            <a:r>
              <a:rPr sz="1800" b="1" spc="-15" dirty="0">
                <a:latin typeface="Calibri"/>
                <a:cs typeface="Calibri"/>
              </a:rPr>
              <a:t>y</a:t>
            </a:r>
            <a:r>
              <a:rPr sz="1800" b="1" dirty="0">
                <a:latin typeface="Calibri"/>
                <a:cs typeface="Calibri"/>
              </a:rPr>
              <a:t>)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spc="-40" dirty="0">
                <a:latin typeface="Calibri"/>
                <a:cs typeface="Calibri"/>
              </a:rPr>
              <a:t>S</a:t>
            </a:r>
            <a:r>
              <a:rPr sz="1800" b="1" spc="-75" dirty="0">
                <a:latin typeface="Calibri"/>
                <a:cs typeface="Calibri"/>
              </a:rPr>
              <a:t>k</a:t>
            </a:r>
            <a:r>
              <a:rPr sz="1800" b="1" spc="-20" dirty="0">
                <a:latin typeface="Calibri"/>
                <a:cs typeface="Calibri"/>
              </a:rPr>
              <a:t>e</a:t>
            </a:r>
            <a:r>
              <a:rPr sz="1800" b="1" spc="-50" dirty="0">
                <a:latin typeface="Calibri"/>
                <a:cs typeface="Calibri"/>
              </a:rPr>
              <a:t>w</a:t>
            </a:r>
            <a:r>
              <a:rPr sz="1800" b="1" spc="-2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35" dirty="0">
                <a:latin typeface="Calibri"/>
                <a:cs typeface="Calibri"/>
              </a:rPr>
              <a:t> H</a:t>
            </a:r>
            <a:r>
              <a:rPr sz="1800" b="1" spc="-40" dirty="0">
                <a:latin typeface="Calibri"/>
                <a:cs typeface="Calibri"/>
              </a:rPr>
              <a:t>i</a:t>
            </a:r>
            <a:r>
              <a:rPr sz="1800" b="1" spc="-50" dirty="0">
                <a:latin typeface="Calibri"/>
                <a:cs typeface="Calibri"/>
              </a:rPr>
              <a:t>st</a:t>
            </a:r>
            <a:r>
              <a:rPr sz="1800" b="1" spc="-35" dirty="0">
                <a:latin typeface="Calibri"/>
                <a:cs typeface="Calibri"/>
              </a:rPr>
              <a:t>o</a:t>
            </a:r>
            <a:r>
              <a:rPr sz="1800" b="1" spc="-15" dirty="0">
                <a:latin typeface="Calibri"/>
                <a:cs typeface="Calibri"/>
              </a:rPr>
              <a:t>g</a:t>
            </a:r>
            <a:r>
              <a:rPr sz="1800" b="1" spc="-65" dirty="0">
                <a:latin typeface="Calibri"/>
                <a:cs typeface="Calibri"/>
              </a:rPr>
              <a:t>r</a:t>
            </a:r>
            <a:r>
              <a:rPr sz="1800" b="1" spc="-30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7691" y="275082"/>
            <a:ext cx="1430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spc="1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E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-422:</a:t>
            </a:r>
            <a:r>
              <a:rPr sz="1050" spc="-35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Data</a:t>
            </a:r>
            <a:r>
              <a:rPr sz="1050" spc="-160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n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-5" dirty="0">
                <a:solidFill>
                  <a:srgbClr val="698737"/>
                </a:solidFill>
                <a:latin typeface="Tahoma"/>
                <a:cs typeface="Tahoma"/>
              </a:rPr>
              <a:t>l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y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t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i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01968" y="2724911"/>
            <a:ext cx="4733544" cy="31059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2855" y="2758439"/>
            <a:ext cx="5096256" cy="312115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6"/>
          </a:solidFill>
        </p:spPr>
        <p:txBody>
          <a:bodyPr vert="horz" wrap="square" lIns="0" tIns="1543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15"/>
              </a:spcBef>
            </a:pPr>
            <a:r>
              <a:rPr sz="2800" b="1" spc="405" dirty="0">
                <a:solidFill>
                  <a:srgbClr val="B8E6C9"/>
                </a:solidFill>
                <a:latin typeface="Trebuchet MS"/>
                <a:cs typeface="Trebuchet MS"/>
              </a:rPr>
              <a:t>M</a:t>
            </a:r>
            <a:r>
              <a:rPr sz="2800" b="1" spc="-55" dirty="0">
                <a:solidFill>
                  <a:srgbClr val="B8E6C9"/>
                </a:solidFill>
                <a:latin typeface="Trebuchet MS"/>
                <a:cs typeface="Trebuchet MS"/>
              </a:rPr>
              <a:t>e</a:t>
            </a:r>
            <a:r>
              <a:rPr sz="2800" b="1" spc="-10" dirty="0">
                <a:solidFill>
                  <a:srgbClr val="B8E6C9"/>
                </a:solidFill>
                <a:latin typeface="Trebuchet MS"/>
                <a:cs typeface="Trebuchet MS"/>
              </a:rPr>
              <a:t>a</a:t>
            </a:r>
            <a:r>
              <a:rPr sz="2800" b="1" spc="-25" dirty="0">
                <a:solidFill>
                  <a:srgbClr val="B8E6C9"/>
                </a:solidFill>
                <a:latin typeface="Trebuchet MS"/>
                <a:cs typeface="Trebuchet MS"/>
              </a:rPr>
              <a:t>n</a:t>
            </a:r>
            <a:r>
              <a:rPr sz="2800" b="1" spc="-270" dirty="0">
                <a:solidFill>
                  <a:srgbClr val="B8E6C9"/>
                </a:solidFill>
                <a:latin typeface="Trebuchet MS"/>
                <a:cs typeface="Trebuchet MS"/>
              </a:rPr>
              <a:t>,</a:t>
            </a:r>
            <a:r>
              <a:rPr sz="2800" b="1" spc="-65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190" dirty="0">
                <a:solidFill>
                  <a:srgbClr val="B8E6C9"/>
                </a:solidFill>
                <a:latin typeface="Trebuchet MS"/>
                <a:cs typeface="Trebuchet MS"/>
              </a:rPr>
              <a:t>M</a:t>
            </a:r>
            <a:r>
              <a:rPr sz="2800" b="1" spc="150" dirty="0">
                <a:solidFill>
                  <a:srgbClr val="B8E6C9"/>
                </a:solidFill>
                <a:latin typeface="Trebuchet MS"/>
                <a:cs typeface="Trebuchet MS"/>
              </a:rPr>
              <a:t>e</a:t>
            </a:r>
            <a:r>
              <a:rPr sz="2800" b="1" spc="-20" dirty="0">
                <a:solidFill>
                  <a:srgbClr val="B8E6C9"/>
                </a:solidFill>
                <a:latin typeface="Trebuchet MS"/>
                <a:cs typeface="Trebuchet MS"/>
              </a:rPr>
              <a:t>dian</a:t>
            </a:r>
            <a:r>
              <a:rPr sz="2800" b="1" spc="-50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-200" dirty="0">
                <a:solidFill>
                  <a:srgbClr val="B8E6C9"/>
                </a:solidFill>
                <a:latin typeface="Trebuchet MS"/>
                <a:cs typeface="Trebuchet MS"/>
              </a:rPr>
              <a:t>f</a:t>
            </a:r>
            <a:r>
              <a:rPr sz="2800" b="1" spc="90" dirty="0">
                <a:solidFill>
                  <a:srgbClr val="B8E6C9"/>
                </a:solidFill>
                <a:latin typeface="Trebuchet MS"/>
                <a:cs typeface="Trebuchet MS"/>
              </a:rPr>
              <a:t>o</a:t>
            </a:r>
            <a:r>
              <a:rPr sz="2800" b="1" spc="60" dirty="0">
                <a:solidFill>
                  <a:srgbClr val="B8E6C9"/>
                </a:solidFill>
                <a:latin typeface="Trebuchet MS"/>
                <a:cs typeface="Trebuchet MS"/>
              </a:rPr>
              <a:t>r</a:t>
            </a:r>
            <a:r>
              <a:rPr sz="2800" b="1" spc="-90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100" dirty="0">
                <a:solidFill>
                  <a:srgbClr val="B8E6C9"/>
                </a:solidFill>
                <a:latin typeface="Trebuchet MS"/>
                <a:cs typeface="Trebuchet MS"/>
              </a:rPr>
              <a:t>S</a:t>
            </a:r>
            <a:r>
              <a:rPr sz="2800" b="1" spc="110" dirty="0">
                <a:solidFill>
                  <a:srgbClr val="B8E6C9"/>
                </a:solidFill>
                <a:latin typeface="Trebuchet MS"/>
                <a:cs typeface="Trebuchet MS"/>
              </a:rPr>
              <a:t>y</a:t>
            </a:r>
            <a:r>
              <a:rPr sz="2800" b="1" spc="285" dirty="0">
                <a:solidFill>
                  <a:srgbClr val="B8E6C9"/>
                </a:solidFill>
                <a:latin typeface="Trebuchet MS"/>
                <a:cs typeface="Trebuchet MS"/>
              </a:rPr>
              <a:t>m</a:t>
            </a:r>
            <a:r>
              <a:rPr sz="2800" b="1" spc="275" dirty="0">
                <a:solidFill>
                  <a:srgbClr val="B8E6C9"/>
                </a:solidFill>
                <a:latin typeface="Trebuchet MS"/>
                <a:cs typeface="Trebuchet MS"/>
              </a:rPr>
              <a:t>m</a:t>
            </a:r>
            <a:r>
              <a:rPr sz="2800" b="1" spc="-55" dirty="0">
                <a:solidFill>
                  <a:srgbClr val="B8E6C9"/>
                </a:solidFill>
                <a:latin typeface="Trebuchet MS"/>
                <a:cs typeface="Trebuchet MS"/>
              </a:rPr>
              <a:t>e</a:t>
            </a:r>
            <a:r>
              <a:rPr sz="2800" b="1" spc="15" dirty="0">
                <a:solidFill>
                  <a:srgbClr val="B8E6C9"/>
                </a:solidFill>
                <a:latin typeface="Trebuchet MS"/>
                <a:cs typeface="Trebuchet MS"/>
              </a:rPr>
              <a:t>t</a:t>
            </a:r>
            <a:r>
              <a:rPr sz="2800" b="1" spc="45" dirty="0">
                <a:solidFill>
                  <a:srgbClr val="B8E6C9"/>
                </a:solidFill>
                <a:latin typeface="Trebuchet MS"/>
                <a:cs typeface="Trebuchet MS"/>
              </a:rPr>
              <a:t>r</a:t>
            </a:r>
            <a:r>
              <a:rPr sz="2800" b="1" spc="-40" dirty="0">
                <a:solidFill>
                  <a:srgbClr val="B8E6C9"/>
                </a:solidFill>
                <a:latin typeface="Trebuchet MS"/>
                <a:cs typeface="Trebuchet MS"/>
              </a:rPr>
              <a:t>i</a:t>
            </a:r>
            <a:r>
              <a:rPr sz="2800" b="1" spc="-55" dirty="0">
                <a:solidFill>
                  <a:srgbClr val="B8E6C9"/>
                </a:solidFill>
                <a:latin typeface="Trebuchet MS"/>
                <a:cs typeface="Trebuchet MS"/>
              </a:rPr>
              <a:t>c</a:t>
            </a:r>
            <a:r>
              <a:rPr sz="2800" b="1" spc="-35" dirty="0">
                <a:solidFill>
                  <a:srgbClr val="B8E6C9"/>
                </a:solidFill>
                <a:latin typeface="Trebuchet MS"/>
                <a:cs typeface="Trebuchet MS"/>
              </a:rPr>
              <a:t>al</a:t>
            </a:r>
            <a:r>
              <a:rPr sz="2800" b="1" spc="-370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254" dirty="0">
                <a:solidFill>
                  <a:srgbClr val="B8E6C9"/>
                </a:solidFill>
                <a:latin typeface="Trebuchet MS"/>
                <a:cs typeface="Trebuchet MS"/>
              </a:rPr>
              <a:t>D</a:t>
            </a:r>
            <a:r>
              <a:rPr sz="2800" b="1" spc="125" dirty="0">
                <a:solidFill>
                  <a:srgbClr val="B8E6C9"/>
                </a:solidFill>
                <a:latin typeface="Trebuchet MS"/>
                <a:cs typeface="Trebuchet MS"/>
              </a:rPr>
              <a:t>i</a:t>
            </a:r>
            <a:r>
              <a:rPr sz="2800" b="1" spc="10" dirty="0">
                <a:solidFill>
                  <a:srgbClr val="B8E6C9"/>
                </a:solidFill>
                <a:latin typeface="Trebuchet MS"/>
                <a:cs typeface="Trebuchet MS"/>
              </a:rPr>
              <a:t>s</a:t>
            </a:r>
            <a:r>
              <a:rPr sz="2800" b="1" spc="-5" dirty="0">
                <a:solidFill>
                  <a:srgbClr val="B8E6C9"/>
                </a:solidFill>
                <a:latin typeface="Trebuchet MS"/>
                <a:cs typeface="Trebuchet MS"/>
              </a:rPr>
              <a:t>t</a:t>
            </a:r>
            <a:r>
              <a:rPr sz="2800" b="1" spc="45" dirty="0">
                <a:solidFill>
                  <a:srgbClr val="B8E6C9"/>
                </a:solidFill>
                <a:latin typeface="Trebuchet MS"/>
                <a:cs typeface="Trebuchet MS"/>
              </a:rPr>
              <a:t>r</a:t>
            </a:r>
            <a:r>
              <a:rPr sz="2800" b="1" spc="-15" dirty="0">
                <a:solidFill>
                  <a:srgbClr val="B8E6C9"/>
                </a:solidFill>
                <a:latin typeface="Trebuchet MS"/>
                <a:cs typeface="Trebuchet MS"/>
              </a:rPr>
              <a:t>ibu</a:t>
            </a:r>
            <a:r>
              <a:rPr sz="2800" b="1" spc="-35" dirty="0">
                <a:solidFill>
                  <a:srgbClr val="B8E6C9"/>
                </a:solidFill>
                <a:latin typeface="Trebuchet MS"/>
                <a:cs typeface="Trebuchet MS"/>
              </a:rPr>
              <a:t>t</a:t>
            </a:r>
            <a:r>
              <a:rPr sz="2800" b="1" dirty="0">
                <a:solidFill>
                  <a:srgbClr val="B8E6C9"/>
                </a:solidFill>
                <a:latin typeface="Trebuchet MS"/>
                <a:cs typeface="Trebuchet MS"/>
              </a:rPr>
              <a:t>i</a:t>
            </a:r>
            <a:r>
              <a:rPr sz="2800" b="1" spc="15" dirty="0">
                <a:solidFill>
                  <a:srgbClr val="B8E6C9"/>
                </a:solidFill>
                <a:latin typeface="Trebuchet MS"/>
                <a:cs typeface="Trebuchet MS"/>
              </a:rPr>
              <a:t>o</a:t>
            </a:r>
            <a:r>
              <a:rPr sz="2800" b="1" spc="-15" dirty="0">
                <a:solidFill>
                  <a:srgbClr val="B8E6C9"/>
                </a:solidFill>
                <a:latin typeface="Trebuchet MS"/>
                <a:cs typeface="Trebuchet MS"/>
              </a:rPr>
              <a:t>n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1992" y="1990344"/>
            <a:ext cx="7653528" cy="30754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948809" y="5290210"/>
            <a:ext cx="187578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Mean=Median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7691" y="275082"/>
            <a:ext cx="1430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spc="1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E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-422:</a:t>
            </a:r>
            <a:r>
              <a:rPr sz="1050" spc="-35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Data</a:t>
            </a:r>
            <a:r>
              <a:rPr sz="1050" spc="-160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n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-5" dirty="0">
                <a:solidFill>
                  <a:srgbClr val="698737"/>
                </a:solidFill>
                <a:latin typeface="Tahoma"/>
                <a:cs typeface="Tahoma"/>
              </a:rPr>
              <a:t>l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y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t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i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6"/>
          </a:solidFill>
        </p:spPr>
        <p:txBody>
          <a:bodyPr vert="horz" wrap="square" lIns="0" tIns="154305" rIns="0" bIns="0" rtlCol="0">
            <a:spAutoFit/>
          </a:bodyPr>
          <a:lstStyle/>
          <a:p>
            <a:pPr marL="1137285">
              <a:lnSpc>
                <a:spcPct val="100000"/>
              </a:lnSpc>
              <a:spcBef>
                <a:spcPts val="1215"/>
              </a:spcBef>
            </a:pPr>
            <a:r>
              <a:rPr sz="2800" b="1" spc="405" dirty="0">
                <a:solidFill>
                  <a:srgbClr val="B8E6C9"/>
                </a:solidFill>
                <a:latin typeface="Trebuchet MS"/>
                <a:cs typeface="Trebuchet MS"/>
              </a:rPr>
              <a:t>M</a:t>
            </a:r>
            <a:r>
              <a:rPr sz="2800" b="1" spc="-55" dirty="0">
                <a:solidFill>
                  <a:srgbClr val="B8E6C9"/>
                </a:solidFill>
                <a:latin typeface="Trebuchet MS"/>
                <a:cs typeface="Trebuchet MS"/>
              </a:rPr>
              <a:t>e</a:t>
            </a:r>
            <a:r>
              <a:rPr sz="2800" b="1" spc="-10" dirty="0">
                <a:solidFill>
                  <a:srgbClr val="B8E6C9"/>
                </a:solidFill>
                <a:latin typeface="Trebuchet MS"/>
                <a:cs typeface="Trebuchet MS"/>
              </a:rPr>
              <a:t>a</a:t>
            </a:r>
            <a:r>
              <a:rPr sz="2800" b="1" spc="-25" dirty="0">
                <a:solidFill>
                  <a:srgbClr val="B8E6C9"/>
                </a:solidFill>
                <a:latin typeface="Trebuchet MS"/>
                <a:cs typeface="Trebuchet MS"/>
              </a:rPr>
              <a:t>n</a:t>
            </a:r>
            <a:r>
              <a:rPr sz="2800" b="1" spc="-270" dirty="0">
                <a:solidFill>
                  <a:srgbClr val="B8E6C9"/>
                </a:solidFill>
                <a:latin typeface="Trebuchet MS"/>
                <a:cs typeface="Trebuchet MS"/>
              </a:rPr>
              <a:t>,</a:t>
            </a:r>
            <a:r>
              <a:rPr sz="2800" b="1" spc="-65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190" dirty="0">
                <a:solidFill>
                  <a:srgbClr val="B8E6C9"/>
                </a:solidFill>
                <a:latin typeface="Trebuchet MS"/>
                <a:cs typeface="Trebuchet MS"/>
              </a:rPr>
              <a:t>M</a:t>
            </a:r>
            <a:r>
              <a:rPr sz="2800" b="1" spc="150" dirty="0">
                <a:solidFill>
                  <a:srgbClr val="B8E6C9"/>
                </a:solidFill>
                <a:latin typeface="Trebuchet MS"/>
                <a:cs typeface="Trebuchet MS"/>
              </a:rPr>
              <a:t>e</a:t>
            </a:r>
            <a:r>
              <a:rPr sz="2800" b="1" spc="-20" dirty="0">
                <a:solidFill>
                  <a:srgbClr val="B8E6C9"/>
                </a:solidFill>
                <a:latin typeface="Trebuchet MS"/>
                <a:cs typeface="Trebuchet MS"/>
              </a:rPr>
              <a:t>dian</a:t>
            </a:r>
            <a:r>
              <a:rPr sz="2800" b="1" spc="-50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-200" dirty="0">
                <a:solidFill>
                  <a:srgbClr val="B8E6C9"/>
                </a:solidFill>
                <a:latin typeface="Trebuchet MS"/>
                <a:cs typeface="Trebuchet MS"/>
              </a:rPr>
              <a:t>f</a:t>
            </a:r>
            <a:r>
              <a:rPr sz="2800" b="1" spc="90" dirty="0">
                <a:solidFill>
                  <a:srgbClr val="B8E6C9"/>
                </a:solidFill>
                <a:latin typeface="Trebuchet MS"/>
                <a:cs typeface="Trebuchet MS"/>
              </a:rPr>
              <a:t>o</a:t>
            </a:r>
            <a:r>
              <a:rPr sz="2800" b="1" spc="60" dirty="0">
                <a:solidFill>
                  <a:srgbClr val="B8E6C9"/>
                </a:solidFill>
                <a:latin typeface="Trebuchet MS"/>
                <a:cs typeface="Trebuchet MS"/>
              </a:rPr>
              <a:t>r</a:t>
            </a:r>
            <a:r>
              <a:rPr sz="2800" b="1" spc="-90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229" dirty="0">
                <a:solidFill>
                  <a:srgbClr val="B8E6C9"/>
                </a:solidFill>
                <a:latin typeface="Trebuchet MS"/>
                <a:cs typeface="Trebuchet MS"/>
              </a:rPr>
              <a:t>N</a:t>
            </a:r>
            <a:r>
              <a:rPr sz="2800" b="1" spc="215" dirty="0">
                <a:solidFill>
                  <a:srgbClr val="B8E6C9"/>
                </a:solidFill>
                <a:latin typeface="Trebuchet MS"/>
                <a:cs typeface="Trebuchet MS"/>
              </a:rPr>
              <a:t>e</a:t>
            </a:r>
            <a:r>
              <a:rPr sz="2800" b="1" spc="100" dirty="0">
                <a:solidFill>
                  <a:srgbClr val="B8E6C9"/>
                </a:solidFill>
                <a:latin typeface="Trebuchet MS"/>
                <a:cs typeface="Trebuchet MS"/>
              </a:rPr>
              <a:t>g</a:t>
            </a:r>
            <a:r>
              <a:rPr sz="2800" b="1" spc="15" dirty="0">
                <a:solidFill>
                  <a:srgbClr val="B8E6C9"/>
                </a:solidFill>
                <a:latin typeface="Trebuchet MS"/>
                <a:cs typeface="Trebuchet MS"/>
              </a:rPr>
              <a:t>a</a:t>
            </a:r>
            <a:r>
              <a:rPr sz="2800" b="1" spc="-10" dirty="0">
                <a:solidFill>
                  <a:srgbClr val="B8E6C9"/>
                </a:solidFill>
                <a:latin typeface="Trebuchet MS"/>
                <a:cs typeface="Trebuchet MS"/>
              </a:rPr>
              <a:t>t</a:t>
            </a:r>
            <a:r>
              <a:rPr sz="2800" b="1" spc="-45" dirty="0">
                <a:solidFill>
                  <a:srgbClr val="B8E6C9"/>
                </a:solidFill>
                <a:latin typeface="Trebuchet MS"/>
                <a:cs typeface="Trebuchet MS"/>
              </a:rPr>
              <a:t>i</a:t>
            </a:r>
            <a:r>
              <a:rPr sz="2800" b="1" spc="-70" dirty="0">
                <a:solidFill>
                  <a:srgbClr val="B8E6C9"/>
                </a:solidFill>
                <a:latin typeface="Trebuchet MS"/>
                <a:cs typeface="Trebuchet MS"/>
              </a:rPr>
              <a:t>v</a:t>
            </a:r>
            <a:r>
              <a:rPr sz="2800" b="1" spc="-55" dirty="0">
                <a:solidFill>
                  <a:srgbClr val="B8E6C9"/>
                </a:solidFill>
                <a:latin typeface="Trebuchet MS"/>
                <a:cs typeface="Trebuchet MS"/>
              </a:rPr>
              <a:t>e</a:t>
            </a:r>
            <a:r>
              <a:rPr sz="2800" b="1" spc="-65" dirty="0">
                <a:solidFill>
                  <a:srgbClr val="B8E6C9"/>
                </a:solidFill>
                <a:latin typeface="Trebuchet MS"/>
                <a:cs typeface="Trebuchet MS"/>
              </a:rPr>
              <a:t>ly</a:t>
            </a:r>
            <a:r>
              <a:rPr sz="2800" b="1" spc="-100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135" dirty="0">
                <a:solidFill>
                  <a:srgbClr val="B8E6C9"/>
                </a:solidFill>
                <a:latin typeface="Trebuchet MS"/>
                <a:cs typeface="Trebuchet MS"/>
              </a:rPr>
              <a:t>S</a:t>
            </a:r>
            <a:r>
              <a:rPr sz="2800" b="1" spc="155" dirty="0">
                <a:solidFill>
                  <a:srgbClr val="B8E6C9"/>
                </a:solidFill>
                <a:latin typeface="Trebuchet MS"/>
                <a:cs typeface="Trebuchet MS"/>
              </a:rPr>
              <a:t>k</a:t>
            </a:r>
            <a:r>
              <a:rPr sz="2800" b="1" spc="-55" dirty="0">
                <a:solidFill>
                  <a:srgbClr val="B8E6C9"/>
                </a:solidFill>
                <a:latin typeface="Trebuchet MS"/>
                <a:cs typeface="Trebuchet MS"/>
              </a:rPr>
              <a:t>e</a:t>
            </a:r>
            <a:r>
              <a:rPr sz="2800" b="1" spc="-20" dirty="0">
                <a:solidFill>
                  <a:srgbClr val="B8E6C9"/>
                </a:solidFill>
                <a:latin typeface="Trebuchet MS"/>
                <a:cs typeface="Trebuchet MS"/>
              </a:rPr>
              <a:t>w</a:t>
            </a:r>
            <a:r>
              <a:rPr sz="2800" b="1" spc="-55" dirty="0">
                <a:solidFill>
                  <a:srgbClr val="B8E6C9"/>
                </a:solidFill>
                <a:latin typeface="Trebuchet MS"/>
                <a:cs typeface="Trebuchet MS"/>
              </a:rPr>
              <a:t>e</a:t>
            </a:r>
            <a:r>
              <a:rPr sz="2800" b="1" spc="10" dirty="0">
                <a:solidFill>
                  <a:srgbClr val="B8E6C9"/>
                </a:solidFill>
                <a:latin typeface="Trebuchet MS"/>
                <a:cs typeface="Trebuchet MS"/>
              </a:rPr>
              <a:t>d</a:t>
            </a:r>
            <a:r>
              <a:rPr sz="2800" b="1" spc="-455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254" dirty="0">
                <a:solidFill>
                  <a:srgbClr val="B8E6C9"/>
                </a:solidFill>
                <a:latin typeface="Trebuchet MS"/>
                <a:cs typeface="Trebuchet MS"/>
              </a:rPr>
              <a:t>D</a:t>
            </a:r>
            <a:r>
              <a:rPr sz="2800" b="1" spc="125" dirty="0">
                <a:solidFill>
                  <a:srgbClr val="B8E6C9"/>
                </a:solidFill>
                <a:latin typeface="Trebuchet MS"/>
                <a:cs typeface="Trebuchet MS"/>
              </a:rPr>
              <a:t>i</a:t>
            </a:r>
            <a:r>
              <a:rPr sz="2800" b="1" spc="10" dirty="0">
                <a:solidFill>
                  <a:srgbClr val="B8E6C9"/>
                </a:solidFill>
                <a:latin typeface="Trebuchet MS"/>
                <a:cs typeface="Trebuchet MS"/>
              </a:rPr>
              <a:t>s</a:t>
            </a:r>
            <a:r>
              <a:rPr sz="2800" b="1" spc="-5" dirty="0">
                <a:solidFill>
                  <a:srgbClr val="B8E6C9"/>
                </a:solidFill>
                <a:latin typeface="Trebuchet MS"/>
                <a:cs typeface="Trebuchet MS"/>
              </a:rPr>
              <a:t>t</a:t>
            </a:r>
            <a:r>
              <a:rPr sz="2800" b="1" spc="45" dirty="0">
                <a:solidFill>
                  <a:srgbClr val="B8E6C9"/>
                </a:solidFill>
                <a:latin typeface="Trebuchet MS"/>
                <a:cs typeface="Trebuchet MS"/>
              </a:rPr>
              <a:t>r</a:t>
            </a:r>
            <a:r>
              <a:rPr sz="2800" b="1" spc="-15" dirty="0">
                <a:solidFill>
                  <a:srgbClr val="B8E6C9"/>
                </a:solidFill>
                <a:latin typeface="Trebuchet MS"/>
                <a:cs typeface="Trebuchet MS"/>
              </a:rPr>
              <a:t>ibu</a:t>
            </a:r>
            <a:r>
              <a:rPr sz="2800" b="1" spc="-35" dirty="0">
                <a:solidFill>
                  <a:srgbClr val="B8E6C9"/>
                </a:solidFill>
                <a:latin typeface="Trebuchet MS"/>
                <a:cs typeface="Trebuchet MS"/>
              </a:rPr>
              <a:t>t</a:t>
            </a:r>
            <a:r>
              <a:rPr sz="2800" b="1" dirty="0">
                <a:solidFill>
                  <a:srgbClr val="B8E6C9"/>
                </a:solidFill>
                <a:latin typeface="Trebuchet MS"/>
                <a:cs typeface="Trebuchet MS"/>
              </a:rPr>
              <a:t>i</a:t>
            </a:r>
            <a:r>
              <a:rPr sz="2800" b="1" spc="15" dirty="0">
                <a:solidFill>
                  <a:srgbClr val="B8E6C9"/>
                </a:solidFill>
                <a:latin typeface="Trebuchet MS"/>
                <a:cs typeface="Trebuchet MS"/>
              </a:rPr>
              <a:t>o</a:t>
            </a:r>
            <a:r>
              <a:rPr sz="2800" b="1" spc="-15" dirty="0">
                <a:solidFill>
                  <a:srgbClr val="B8E6C9"/>
                </a:solidFill>
                <a:latin typeface="Trebuchet MS"/>
                <a:cs typeface="Trebuchet MS"/>
              </a:rPr>
              <a:t>n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10988" y="5025008"/>
            <a:ext cx="1875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Mean&lt;Median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53511" y="1716023"/>
            <a:ext cx="6284976" cy="291388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37691" y="275082"/>
            <a:ext cx="1430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spc="1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E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-422:</a:t>
            </a:r>
            <a:r>
              <a:rPr sz="1050" spc="-35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Data</a:t>
            </a:r>
            <a:r>
              <a:rPr sz="1050" spc="-160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n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-5" dirty="0">
                <a:solidFill>
                  <a:srgbClr val="698737"/>
                </a:solidFill>
                <a:latin typeface="Tahoma"/>
                <a:cs typeface="Tahoma"/>
              </a:rPr>
              <a:t>l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y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t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i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6"/>
          </a:solidFill>
        </p:spPr>
        <p:txBody>
          <a:bodyPr vert="horz" wrap="square" lIns="0" tIns="15430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215"/>
              </a:spcBef>
            </a:pPr>
            <a:r>
              <a:rPr sz="2800" b="1" spc="405" dirty="0">
                <a:solidFill>
                  <a:srgbClr val="B8E6C9"/>
                </a:solidFill>
                <a:latin typeface="Trebuchet MS"/>
                <a:cs typeface="Trebuchet MS"/>
              </a:rPr>
              <a:t>M</a:t>
            </a:r>
            <a:r>
              <a:rPr sz="2800" b="1" spc="-55" dirty="0">
                <a:solidFill>
                  <a:srgbClr val="B8E6C9"/>
                </a:solidFill>
                <a:latin typeface="Trebuchet MS"/>
                <a:cs typeface="Trebuchet MS"/>
              </a:rPr>
              <a:t>e</a:t>
            </a:r>
            <a:r>
              <a:rPr sz="2800" b="1" spc="-10" dirty="0">
                <a:solidFill>
                  <a:srgbClr val="B8E6C9"/>
                </a:solidFill>
                <a:latin typeface="Trebuchet MS"/>
                <a:cs typeface="Trebuchet MS"/>
              </a:rPr>
              <a:t>a</a:t>
            </a:r>
            <a:r>
              <a:rPr sz="2800" b="1" spc="-25" dirty="0">
                <a:solidFill>
                  <a:srgbClr val="B8E6C9"/>
                </a:solidFill>
                <a:latin typeface="Trebuchet MS"/>
                <a:cs typeface="Trebuchet MS"/>
              </a:rPr>
              <a:t>n</a:t>
            </a:r>
            <a:r>
              <a:rPr sz="2800" b="1" spc="-270" dirty="0">
                <a:solidFill>
                  <a:srgbClr val="B8E6C9"/>
                </a:solidFill>
                <a:latin typeface="Trebuchet MS"/>
                <a:cs typeface="Trebuchet MS"/>
              </a:rPr>
              <a:t>,</a:t>
            </a:r>
            <a:r>
              <a:rPr sz="2800" b="1" spc="-65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190" dirty="0">
                <a:solidFill>
                  <a:srgbClr val="B8E6C9"/>
                </a:solidFill>
                <a:latin typeface="Trebuchet MS"/>
                <a:cs typeface="Trebuchet MS"/>
              </a:rPr>
              <a:t>M</a:t>
            </a:r>
            <a:r>
              <a:rPr sz="2800" b="1" spc="150" dirty="0">
                <a:solidFill>
                  <a:srgbClr val="B8E6C9"/>
                </a:solidFill>
                <a:latin typeface="Trebuchet MS"/>
                <a:cs typeface="Trebuchet MS"/>
              </a:rPr>
              <a:t>e</a:t>
            </a:r>
            <a:r>
              <a:rPr sz="2800" b="1" spc="-20" dirty="0">
                <a:solidFill>
                  <a:srgbClr val="B8E6C9"/>
                </a:solidFill>
                <a:latin typeface="Trebuchet MS"/>
                <a:cs typeface="Trebuchet MS"/>
              </a:rPr>
              <a:t>dian</a:t>
            </a:r>
            <a:r>
              <a:rPr sz="2800" b="1" spc="-50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-200" dirty="0">
                <a:solidFill>
                  <a:srgbClr val="B8E6C9"/>
                </a:solidFill>
                <a:latin typeface="Trebuchet MS"/>
                <a:cs typeface="Trebuchet MS"/>
              </a:rPr>
              <a:t>f</a:t>
            </a:r>
            <a:r>
              <a:rPr sz="2800" b="1" spc="90" dirty="0">
                <a:solidFill>
                  <a:srgbClr val="B8E6C9"/>
                </a:solidFill>
                <a:latin typeface="Trebuchet MS"/>
                <a:cs typeface="Trebuchet MS"/>
              </a:rPr>
              <a:t>o</a:t>
            </a:r>
            <a:r>
              <a:rPr sz="2800" b="1" spc="60" dirty="0">
                <a:solidFill>
                  <a:srgbClr val="B8E6C9"/>
                </a:solidFill>
                <a:latin typeface="Trebuchet MS"/>
                <a:cs typeface="Trebuchet MS"/>
              </a:rPr>
              <a:t>r</a:t>
            </a:r>
            <a:r>
              <a:rPr sz="2800" b="1" spc="-90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145" dirty="0">
                <a:solidFill>
                  <a:srgbClr val="B8E6C9"/>
                </a:solidFill>
                <a:latin typeface="Trebuchet MS"/>
                <a:cs typeface="Trebuchet MS"/>
              </a:rPr>
              <a:t>Po</a:t>
            </a:r>
            <a:r>
              <a:rPr sz="2800" b="1" spc="-35" dirty="0">
                <a:solidFill>
                  <a:srgbClr val="B8E6C9"/>
                </a:solidFill>
                <a:latin typeface="Trebuchet MS"/>
                <a:cs typeface="Trebuchet MS"/>
              </a:rPr>
              <a:t>sitiv</a:t>
            </a:r>
            <a:r>
              <a:rPr sz="2800" b="1" spc="-45" dirty="0">
                <a:solidFill>
                  <a:srgbClr val="B8E6C9"/>
                </a:solidFill>
                <a:latin typeface="Trebuchet MS"/>
                <a:cs typeface="Trebuchet MS"/>
              </a:rPr>
              <a:t>e</a:t>
            </a:r>
            <a:r>
              <a:rPr sz="2800" b="1" spc="-65" dirty="0">
                <a:solidFill>
                  <a:srgbClr val="B8E6C9"/>
                </a:solidFill>
                <a:latin typeface="Trebuchet MS"/>
                <a:cs typeface="Trebuchet MS"/>
              </a:rPr>
              <a:t>ly</a:t>
            </a:r>
            <a:r>
              <a:rPr sz="2800" b="1" spc="-125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270" dirty="0">
                <a:solidFill>
                  <a:srgbClr val="B8E6C9"/>
                </a:solidFill>
                <a:latin typeface="Trebuchet MS"/>
                <a:cs typeface="Trebuchet MS"/>
              </a:rPr>
              <a:t>S</a:t>
            </a:r>
            <a:r>
              <a:rPr sz="2800" b="1" spc="20" dirty="0">
                <a:solidFill>
                  <a:srgbClr val="B8E6C9"/>
                </a:solidFill>
                <a:latin typeface="Trebuchet MS"/>
                <a:cs typeface="Trebuchet MS"/>
              </a:rPr>
              <a:t>k</a:t>
            </a:r>
            <a:r>
              <a:rPr sz="2800" b="1" spc="-55" dirty="0">
                <a:solidFill>
                  <a:srgbClr val="B8E6C9"/>
                </a:solidFill>
                <a:latin typeface="Trebuchet MS"/>
                <a:cs typeface="Trebuchet MS"/>
              </a:rPr>
              <a:t>e</a:t>
            </a:r>
            <a:r>
              <a:rPr sz="2800" b="1" spc="-15" dirty="0">
                <a:solidFill>
                  <a:srgbClr val="B8E6C9"/>
                </a:solidFill>
                <a:latin typeface="Trebuchet MS"/>
                <a:cs typeface="Trebuchet MS"/>
              </a:rPr>
              <a:t>w</a:t>
            </a:r>
            <a:r>
              <a:rPr sz="2800" b="1" spc="-55" dirty="0">
                <a:solidFill>
                  <a:srgbClr val="B8E6C9"/>
                </a:solidFill>
                <a:latin typeface="Trebuchet MS"/>
                <a:cs typeface="Trebuchet MS"/>
              </a:rPr>
              <a:t>e</a:t>
            </a:r>
            <a:r>
              <a:rPr sz="2800" b="1" spc="10" dirty="0">
                <a:solidFill>
                  <a:srgbClr val="B8E6C9"/>
                </a:solidFill>
                <a:latin typeface="Trebuchet MS"/>
                <a:cs typeface="Trebuchet MS"/>
              </a:rPr>
              <a:t>d</a:t>
            </a:r>
            <a:r>
              <a:rPr sz="2800" b="1" spc="-440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254" dirty="0">
                <a:solidFill>
                  <a:srgbClr val="B8E6C9"/>
                </a:solidFill>
                <a:latin typeface="Trebuchet MS"/>
                <a:cs typeface="Trebuchet MS"/>
              </a:rPr>
              <a:t>D</a:t>
            </a:r>
            <a:r>
              <a:rPr sz="2800" b="1" spc="125" dirty="0">
                <a:solidFill>
                  <a:srgbClr val="B8E6C9"/>
                </a:solidFill>
                <a:latin typeface="Trebuchet MS"/>
                <a:cs typeface="Trebuchet MS"/>
              </a:rPr>
              <a:t>i</a:t>
            </a:r>
            <a:r>
              <a:rPr sz="2800" b="1" spc="10" dirty="0">
                <a:solidFill>
                  <a:srgbClr val="B8E6C9"/>
                </a:solidFill>
                <a:latin typeface="Trebuchet MS"/>
                <a:cs typeface="Trebuchet MS"/>
              </a:rPr>
              <a:t>s</a:t>
            </a:r>
            <a:r>
              <a:rPr sz="2800" b="1" spc="-5" dirty="0">
                <a:solidFill>
                  <a:srgbClr val="B8E6C9"/>
                </a:solidFill>
                <a:latin typeface="Trebuchet MS"/>
                <a:cs typeface="Trebuchet MS"/>
              </a:rPr>
              <a:t>t</a:t>
            </a:r>
            <a:r>
              <a:rPr sz="2800" b="1" spc="45" dirty="0">
                <a:solidFill>
                  <a:srgbClr val="B8E6C9"/>
                </a:solidFill>
                <a:latin typeface="Trebuchet MS"/>
                <a:cs typeface="Trebuchet MS"/>
              </a:rPr>
              <a:t>r</a:t>
            </a:r>
            <a:r>
              <a:rPr sz="2800" b="1" spc="-15" dirty="0">
                <a:solidFill>
                  <a:srgbClr val="B8E6C9"/>
                </a:solidFill>
                <a:latin typeface="Trebuchet MS"/>
                <a:cs typeface="Trebuchet MS"/>
              </a:rPr>
              <a:t>ibu</a:t>
            </a:r>
            <a:r>
              <a:rPr sz="2800" b="1" spc="-35" dirty="0">
                <a:solidFill>
                  <a:srgbClr val="B8E6C9"/>
                </a:solidFill>
                <a:latin typeface="Trebuchet MS"/>
                <a:cs typeface="Trebuchet MS"/>
              </a:rPr>
              <a:t>t</a:t>
            </a:r>
            <a:r>
              <a:rPr sz="2800" b="1" dirty="0">
                <a:solidFill>
                  <a:srgbClr val="B8E6C9"/>
                </a:solidFill>
                <a:latin typeface="Trebuchet MS"/>
                <a:cs typeface="Trebuchet MS"/>
              </a:rPr>
              <a:t>i</a:t>
            </a:r>
            <a:r>
              <a:rPr sz="2800" b="1" spc="15" dirty="0">
                <a:solidFill>
                  <a:srgbClr val="B8E6C9"/>
                </a:solidFill>
                <a:latin typeface="Trebuchet MS"/>
                <a:cs typeface="Trebuchet MS"/>
              </a:rPr>
              <a:t>o</a:t>
            </a:r>
            <a:r>
              <a:rPr sz="2800" b="1" spc="-15" dirty="0">
                <a:solidFill>
                  <a:srgbClr val="B8E6C9"/>
                </a:solidFill>
                <a:latin typeface="Trebuchet MS"/>
                <a:cs typeface="Trebuchet MS"/>
              </a:rPr>
              <a:t>n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10988" y="5025008"/>
            <a:ext cx="1875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Mean&gt;Median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9983" y="2051304"/>
            <a:ext cx="6257544" cy="250240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37691" y="275082"/>
            <a:ext cx="1430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spc="1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E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-422:</a:t>
            </a:r>
            <a:r>
              <a:rPr sz="1050" spc="-35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Data</a:t>
            </a:r>
            <a:r>
              <a:rPr sz="1050" spc="-160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n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-5" dirty="0">
                <a:solidFill>
                  <a:srgbClr val="698737"/>
                </a:solidFill>
                <a:latin typeface="Tahoma"/>
                <a:cs typeface="Tahoma"/>
              </a:rPr>
              <a:t>l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y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t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i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6"/>
          </a:solidFill>
        </p:spPr>
        <p:txBody>
          <a:bodyPr vert="horz" wrap="square" lIns="0" tIns="1543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15"/>
              </a:spcBef>
            </a:pPr>
            <a:r>
              <a:rPr sz="2800" b="1" spc="70" dirty="0">
                <a:solidFill>
                  <a:srgbClr val="B8E6C9"/>
                </a:solidFill>
                <a:latin typeface="Trebuchet MS"/>
                <a:cs typeface="Trebuchet MS"/>
              </a:rPr>
              <a:t>P</a:t>
            </a:r>
            <a:r>
              <a:rPr sz="2800" b="1" spc="75" dirty="0">
                <a:solidFill>
                  <a:srgbClr val="B8E6C9"/>
                </a:solidFill>
                <a:latin typeface="Trebuchet MS"/>
                <a:cs typeface="Trebuchet MS"/>
              </a:rPr>
              <a:t>e</a:t>
            </a:r>
            <a:r>
              <a:rPr sz="2800" b="1" spc="35" dirty="0">
                <a:solidFill>
                  <a:srgbClr val="B8E6C9"/>
                </a:solidFill>
                <a:latin typeface="Trebuchet MS"/>
                <a:cs typeface="Trebuchet MS"/>
              </a:rPr>
              <a:t>a</a:t>
            </a:r>
            <a:r>
              <a:rPr sz="2800" b="1" spc="10" dirty="0">
                <a:solidFill>
                  <a:srgbClr val="B8E6C9"/>
                </a:solidFill>
                <a:latin typeface="Trebuchet MS"/>
                <a:cs typeface="Trebuchet MS"/>
              </a:rPr>
              <a:t>r</a:t>
            </a:r>
            <a:r>
              <a:rPr sz="2800" b="1" spc="30" dirty="0">
                <a:solidFill>
                  <a:srgbClr val="B8E6C9"/>
                </a:solidFill>
                <a:latin typeface="Trebuchet MS"/>
                <a:cs typeface="Trebuchet MS"/>
              </a:rPr>
              <a:t>s</a:t>
            </a:r>
            <a:r>
              <a:rPr sz="2800" b="1" spc="45" dirty="0">
                <a:solidFill>
                  <a:srgbClr val="B8E6C9"/>
                </a:solidFill>
                <a:latin typeface="Trebuchet MS"/>
                <a:cs typeface="Trebuchet MS"/>
              </a:rPr>
              <a:t>o</a:t>
            </a:r>
            <a:r>
              <a:rPr sz="2800" b="1" spc="-15" dirty="0">
                <a:solidFill>
                  <a:srgbClr val="B8E6C9"/>
                </a:solidFill>
                <a:latin typeface="Trebuchet MS"/>
                <a:cs typeface="Trebuchet MS"/>
              </a:rPr>
              <a:t>n</a:t>
            </a:r>
            <a:r>
              <a:rPr sz="2800" b="1" spc="-60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405" dirty="0">
                <a:solidFill>
                  <a:srgbClr val="B8E6C9"/>
                </a:solidFill>
                <a:latin typeface="Trebuchet MS"/>
                <a:cs typeface="Trebuchet MS"/>
              </a:rPr>
              <a:t>M</a:t>
            </a:r>
            <a:r>
              <a:rPr sz="2800" b="1" spc="-55" dirty="0">
                <a:solidFill>
                  <a:srgbClr val="B8E6C9"/>
                </a:solidFill>
                <a:latin typeface="Trebuchet MS"/>
                <a:cs typeface="Trebuchet MS"/>
              </a:rPr>
              <a:t>e</a:t>
            </a:r>
            <a:r>
              <a:rPr sz="2800" b="1" spc="15" dirty="0">
                <a:solidFill>
                  <a:srgbClr val="B8E6C9"/>
                </a:solidFill>
                <a:latin typeface="Trebuchet MS"/>
                <a:cs typeface="Trebuchet MS"/>
              </a:rPr>
              <a:t>t</a:t>
            </a:r>
            <a:r>
              <a:rPr sz="2800" b="1" spc="30" dirty="0">
                <a:solidFill>
                  <a:srgbClr val="B8E6C9"/>
                </a:solidFill>
                <a:latin typeface="Trebuchet MS"/>
                <a:cs typeface="Trebuchet MS"/>
              </a:rPr>
              <a:t>h</a:t>
            </a:r>
            <a:r>
              <a:rPr sz="2800" b="1" spc="35" dirty="0">
                <a:solidFill>
                  <a:srgbClr val="B8E6C9"/>
                </a:solidFill>
                <a:latin typeface="Trebuchet MS"/>
                <a:cs typeface="Trebuchet MS"/>
              </a:rPr>
              <a:t>o</a:t>
            </a:r>
            <a:r>
              <a:rPr sz="2800" b="1" spc="10" dirty="0">
                <a:solidFill>
                  <a:srgbClr val="B8E6C9"/>
                </a:solidFill>
                <a:latin typeface="Trebuchet MS"/>
                <a:cs typeface="Trebuchet MS"/>
              </a:rPr>
              <a:t>d</a:t>
            </a:r>
            <a:r>
              <a:rPr sz="2800" b="1" spc="-105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-200" dirty="0">
                <a:solidFill>
                  <a:srgbClr val="B8E6C9"/>
                </a:solidFill>
                <a:latin typeface="Trebuchet MS"/>
                <a:cs typeface="Trebuchet MS"/>
              </a:rPr>
              <a:t>f</a:t>
            </a:r>
            <a:r>
              <a:rPr sz="2800" b="1" spc="95" dirty="0">
                <a:solidFill>
                  <a:srgbClr val="B8E6C9"/>
                </a:solidFill>
                <a:latin typeface="Trebuchet MS"/>
                <a:cs typeface="Trebuchet MS"/>
              </a:rPr>
              <a:t>o</a:t>
            </a:r>
            <a:r>
              <a:rPr sz="2800" b="1" spc="60" dirty="0">
                <a:solidFill>
                  <a:srgbClr val="B8E6C9"/>
                </a:solidFill>
                <a:latin typeface="Trebuchet MS"/>
                <a:cs typeface="Trebuchet MS"/>
              </a:rPr>
              <a:t>r</a:t>
            </a:r>
            <a:r>
              <a:rPr sz="2800" b="1" spc="-90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135" dirty="0">
                <a:solidFill>
                  <a:srgbClr val="B8E6C9"/>
                </a:solidFill>
                <a:latin typeface="Trebuchet MS"/>
                <a:cs typeface="Trebuchet MS"/>
              </a:rPr>
              <a:t>S</a:t>
            </a:r>
            <a:r>
              <a:rPr sz="2800" b="1" spc="155" dirty="0">
                <a:solidFill>
                  <a:srgbClr val="B8E6C9"/>
                </a:solidFill>
                <a:latin typeface="Trebuchet MS"/>
                <a:cs typeface="Trebuchet MS"/>
              </a:rPr>
              <a:t>k</a:t>
            </a:r>
            <a:r>
              <a:rPr sz="2800" b="1" spc="-55" dirty="0">
                <a:solidFill>
                  <a:srgbClr val="B8E6C9"/>
                </a:solidFill>
                <a:latin typeface="Trebuchet MS"/>
                <a:cs typeface="Trebuchet MS"/>
              </a:rPr>
              <a:t>e</a:t>
            </a:r>
            <a:r>
              <a:rPr sz="2800" b="1" spc="-20" dirty="0">
                <a:solidFill>
                  <a:srgbClr val="B8E6C9"/>
                </a:solidFill>
                <a:latin typeface="Trebuchet MS"/>
                <a:cs typeface="Trebuchet MS"/>
              </a:rPr>
              <a:t>w</a:t>
            </a:r>
            <a:r>
              <a:rPr sz="2800" b="1" spc="-25" dirty="0">
                <a:solidFill>
                  <a:srgbClr val="B8E6C9"/>
                </a:solidFill>
                <a:latin typeface="Trebuchet MS"/>
                <a:cs typeface="Trebuchet MS"/>
              </a:rPr>
              <a:t>ness</a:t>
            </a:r>
            <a:r>
              <a:rPr sz="2800" b="1" spc="-330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240" dirty="0">
                <a:solidFill>
                  <a:srgbClr val="B8E6C9"/>
                </a:solidFill>
                <a:latin typeface="Trebuchet MS"/>
                <a:cs typeface="Trebuchet MS"/>
              </a:rPr>
              <a:t>C</a:t>
            </a:r>
            <a:r>
              <a:rPr sz="2800" b="1" spc="195" dirty="0">
                <a:solidFill>
                  <a:srgbClr val="B8E6C9"/>
                </a:solidFill>
                <a:latin typeface="Trebuchet MS"/>
                <a:cs typeface="Trebuchet MS"/>
              </a:rPr>
              <a:t>a</a:t>
            </a:r>
            <a:r>
              <a:rPr sz="2800" b="1" spc="-35" dirty="0">
                <a:solidFill>
                  <a:srgbClr val="B8E6C9"/>
                </a:solidFill>
                <a:latin typeface="Trebuchet MS"/>
                <a:cs typeface="Trebuchet MS"/>
              </a:rPr>
              <a:t>l</a:t>
            </a:r>
            <a:r>
              <a:rPr sz="2800" b="1" spc="-50" dirty="0">
                <a:solidFill>
                  <a:srgbClr val="B8E6C9"/>
                </a:solidFill>
                <a:latin typeface="Trebuchet MS"/>
                <a:cs typeface="Trebuchet MS"/>
              </a:rPr>
              <a:t>c</a:t>
            </a:r>
            <a:r>
              <a:rPr sz="2800" b="1" spc="-15" dirty="0">
                <a:solidFill>
                  <a:srgbClr val="B8E6C9"/>
                </a:solidFill>
                <a:latin typeface="Trebuchet MS"/>
                <a:cs typeface="Trebuchet MS"/>
              </a:rPr>
              <a:t>ula</a:t>
            </a:r>
            <a:r>
              <a:rPr sz="2800" b="1" spc="-35" dirty="0">
                <a:solidFill>
                  <a:srgbClr val="B8E6C9"/>
                </a:solidFill>
                <a:latin typeface="Trebuchet MS"/>
                <a:cs typeface="Trebuchet MS"/>
              </a:rPr>
              <a:t>t</a:t>
            </a:r>
            <a:r>
              <a:rPr sz="2800" b="1" dirty="0">
                <a:solidFill>
                  <a:srgbClr val="B8E6C9"/>
                </a:solidFill>
                <a:latin typeface="Trebuchet MS"/>
                <a:cs typeface="Trebuchet MS"/>
              </a:rPr>
              <a:t>i</a:t>
            </a:r>
            <a:r>
              <a:rPr sz="2800" b="1" spc="15" dirty="0">
                <a:solidFill>
                  <a:srgbClr val="B8E6C9"/>
                </a:solidFill>
                <a:latin typeface="Trebuchet MS"/>
                <a:cs typeface="Trebuchet MS"/>
              </a:rPr>
              <a:t>o</a:t>
            </a:r>
            <a:r>
              <a:rPr sz="2800" b="1" spc="-15" dirty="0">
                <a:solidFill>
                  <a:srgbClr val="B8E6C9"/>
                </a:solidFill>
                <a:latin typeface="Trebuchet MS"/>
                <a:cs typeface="Trebuchet MS"/>
              </a:rPr>
              <a:t>n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87345" y="2027300"/>
            <a:ext cx="7373620" cy="23266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90"/>
              </a:spcBef>
              <a:tabLst>
                <a:tab pos="1069340" algn="l"/>
              </a:tabLst>
            </a:pPr>
            <a:r>
              <a:rPr sz="3200" b="1" spc="-55" dirty="0">
                <a:solidFill>
                  <a:srgbClr val="385521"/>
                </a:solidFill>
                <a:latin typeface="Calibri"/>
                <a:cs typeface="Calibri"/>
              </a:rPr>
              <a:t>Skew	</a:t>
            </a:r>
            <a:r>
              <a:rPr sz="3200" b="1" spc="-5" dirty="0">
                <a:solidFill>
                  <a:srgbClr val="385521"/>
                </a:solidFill>
                <a:latin typeface="Calibri"/>
                <a:cs typeface="Calibri"/>
              </a:rPr>
              <a:t>=</a:t>
            </a:r>
            <a:r>
              <a:rPr sz="3200" b="1" spc="-30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3200" b="1" spc="-45" dirty="0">
                <a:solidFill>
                  <a:srgbClr val="385521"/>
                </a:solidFill>
                <a:latin typeface="Calibri"/>
                <a:cs typeface="Calibri"/>
              </a:rPr>
              <a:t>mean-mode/std</a:t>
            </a:r>
            <a:r>
              <a:rPr sz="3200" b="1" spc="75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3200" b="1" spc="-35" dirty="0">
                <a:solidFill>
                  <a:srgbClr val="385521"/>
                </a:solidFill>
                <a:latin typeface="Calibri"/>
                <a:cs typeface="Calibri"/>
              </a:rPr>
              <a:t>dev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765"/>
              </a:spcBef>
            </a:pPr>
            <a:r>
              <a:rPr sz="3200" b="1" spc="-5" dirty="0">
                <a:latin typeface="Calibri"/>
                <a:cs typeface="Calibri"/>
              </a:rPr>
              <a:t>When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mode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of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the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40" dirty="0">
                <a:latin typeface="Calibri"/>
                <a:cs typeface="Calibri"/>
              </a:rPr>
              <a:t>data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is </a:t>
            </a:r>
            <a:r>
              <a:rPr sz="3200" b="1" spc="-10" dirty="0">
                <a:latin typeface="Calibri"/>
                <a:cs typeface="Calibri"/>
              </a:rPr>
              <a:t>not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30" dirty="0">
                <a:latin typeface="Calibri"/>
                <a:cs typeface="Calibri"/>
              </a:rPr>
              <a:t>given,</a:t>
            </a:r>
            <a:r>
              <a:rPr sz="3200" b="1" spc="10" dirty="0">
                <a:latin typeface="Calibri"/>
                <a:cs typeface="Calibri"/>
              </a:rPr>
              <a:t> </a:t>
            </a:r>
            <a:r>
              <a:rPr sz="3200" b="1" spc="-30" dirty="0">
                <a:latin typeface="Calibri"/>
                <a:cs typeface="Calibri"/>
              </a:rPr>
              <a:t>we </a:t>
            </a:r>
            <a:r>
              <a:rPr sz="3200" b="1" spc="-10" dirty="0">
                <a:latin typeface="Calibri"/>
                <a:cs typeface="Calibri"/>
              </a:rPr>
              <a:t>use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3200" b="1" spc="-40" dirty="0">
                <a:solidFill>
                  <a:srgbClr val="385521"/>
                </a:solidFill>
                <a:latin typeface="Calibri"/>
                <a:cs typeface="Calibri"/>
              </a:rPr>
              <a:t>Skew=3(mean-median)/std</a:t>
            </a:r>
            <a:r>
              <a:rPr sz="3200" b="1" spc="180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3200" b="1" spc="-35" dirty="0">
                <a:solidFill>
                  <a:srgbClr val="385521"/>
                </a:solidFill>
                <a:latin typeface="Calibri"/>
                <a:cs typeface="Calibri"/>
              </a:rPr>
              <a:t>dev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275082"/>
            <a:ext cx="1430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spc="1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E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-422:</a:t>
            </a:r>
            <a:r>
              <a:rPr sz="1050" spc="-35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Data</a:t>
            </a:r>
            <a:r>
              <a:rPr sz="1050" spc="-160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n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-5" dirty="0">
                <a:solidFill>
                  <a:srgbClr val="698737"/>
                </a:solidFill>
                <a:latin typeface="Tahoma"/>
                <a:cs typeface="Tahoma"/>
              </a:rPr>
              <a:t>l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y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t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i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6"/>
          </a:solidFill>
        </p:spPr>
        <p:txBody>
          <a:bodyPr vert="horz" wrap="square" lIns="0" tIns="15430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215"/>
              </a:spcBef>
            </a:pPr>
            <a:r>
              <a:rPr sz="2800" b="1" spc="55" dirty="0">
                <a:solidFill>
                  <a:srgbClr val="B8E6C9"/>
                </a:solidFill>
                <a:latin typeface="Trebuchet MS"/>
                <a:cs typeface="Trebuchet MS"/>
              </a:rPr>
              <a:t>In</a:t>
            </a:r>
            <a:r>
              <a:rPr sz="2800" b="1" spc="30" dirty="0">
                <a:solidFill>
                  <a:srgbClr val="B8E6C9"/>
                </a:solidFill>
                <a:latin typeface="Trebuchet MS"/>
                <a:cs typeface="Trebuchet MS"/>
              </a:rPr>
              <a:t>t</a:t>
            </a:r>
            <a:r>
              <a:rPr sz="2800" b="1" spc="-55" dirty="0">
                <a:solidFill>
                  <a:srgbClr val="B8E6C9"/>
                </a:solidFill>
                <a:latin typeface="Trebuchet MS"/>
                <a:cs typeface="Trebuchet MS"/>
              </a:rPr>
              <a:t>e</a:t>
            </a:r>
            <a:r>
              <a:rPr sz="2800" b="1" spc="45" dirty="0">
                <a:solidFill>
                  <a:srgbClr val="B8E6C9"/>
                </a:solidFill>
                <a:latin typeface="Trebuchet MS"/>
                <a:cs typeface="Trebuchet MS"/>
              </a:rPr>
              <a:t>r</a:t>
            </a:r>
            <a:r>
              <a:rPr sz="2800" b="1" spc="40" dirty="0">
                <a:solidFill>
                  <a:srgbClr val="B8E6C9"/>
                </a:solidFill>
                <a:latin typeface="Trebuchet MS"/>
                <a:cs typeface="Trebuchet MS"/>
              </a:rPr>
              <a:t>p</a:t>
            </a:r>
            <a:r>
              <a:rPr sz="2800" b="1" spc="10" dirty="0">
                <a:solidFill>
                  <a:srgbClr val="B8E6C9"/>
                </a:solidFill>
                <a:latin typeface="Trebuchet MS"/>
                <a:cs typeface="Trebuchet MS"/>
              </a:rPr>
              <a:t>r</a:t>
            </a:r>
            <a:r>
              <a:rPr sz="2800" b="1" spc="-55" dirty="0">
                <a:solidFill>
                  <a:srgbClr val="B8E6C9"/>
                </a:solidFill>
                <a:latin typeface="Trebuchet MS"/>
                <a:cs typeface="Trebuchet MS"/>
              </a:rPr>
              <a:t>e</a:t>
            </a:r>
            <a:r>
              <a:rPr sz="2800" b="1" spc="15" dirty="0">
                <a:solidFill>
                  <a:srgbClr val="B8E6C9"/>
                </a:solidFill>
                <a:latin typeface="Trebuchet MS"/>
                <a:cs typeface="Trebuchet MS"/>
              </a:rPr>
              <a:t>t</a:t>
            </a:r>
            <a:r>
              <a:rPr sz="2800" b="1" spc="5" dirty="0">
                <a:solidFill>
                  <a:srgbClr val="B8E6C9"/>
                </a:solidFill>
                <a:latin typeface="Trebuchet MS"/>
                <a:cs typeface="Trebuchet MS"/>
              </a:rPr>
              <a:t>ing</a:t>
            </a:r>
            <a:r>
              <a:rPr sz="2800" b="1" spc="-140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15" dirty="0">
                <a:solidFill>
                  <a:srgbClr val="B8E6C9"/>
                </a:solidFill>
                <a:latin typeface="Trebuchet MS"/>
                <a:cs typeface="Trebuchet MS"/>
              </a:rPr>
              <a:t>t</a:t>
            </a:r>
            <a:r>
              <a:rPr sz="2800" b="1" spc="-40" dirty="0">
                <a:solidFill>
                  <a:srgbClr val="B8E6C9"/>
                </a:solidFill>
                <a:latin typeface="Trebuchet MS"/>
                <a:cs typeface="Trebuchet MS"/>
              </a:rPr>
              <a:t>he</a:t>
            </a:r>
            <a:r>
              <a:rPr sz="2800" b="1" spc="-60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145" dirty="0">
                <a:solidFill>
                  <a:srgbClr val="B8E6C9"/>
                </a:solidFill>
                <a:latin typeface="Trebuchet MS"/>
                <a:cs typeface="Trebuchet MS"/>
              </a:rPr>
              <a:t>V</a:t>
            </a:r>
            <a:r>
              <a:rPr sz="2800" b="1" spc="114" dirty="0">
                <a:solidFill>
                  <a:srgbClr val="B8E6C9"/>
                </a:solidFill>
                <a:latin typeface="Trebuchet MS"/>
                <a:cs typeface="Trebuchet MS"/>
              </a:rPr>
              <a:t>a</a:t>
            </a:r>
            <a:r>
              <a:rPr sz="2800" b="1" spc="-50" dirty="0">
                <a:solidFill>
                  <a:srgbClr val="B8E6C9"/>
                </a:solidFill>
                <a:latin typeface="Trebuchet MS"/>
                <a:cs typeface="Trebuchet MS"/>
              </a:rPr>
              <a:t>lue</a:t>
            </a:r>
            <a:r>
              <a:rPr sz="2800" b="1" spc="-65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-60" dirty="0">
                <a:solidFill>
                  <a:srgbClr val="B8E6C9"/>
                </a:solidFill>
                <a:latin typeface="Trebuchet MS"/>
                <a:cs typeface="Trebuchet MS"/>
              </a:rPr>
              <a:t>o</a:t>
            </a:r>
            <a:r>
              <a:rPr sz="2800" b="1" spc="-45" dirty="0">
                <a:solidFill>
                  <a:srgbClr val="B8E6C9"/>
                </a:solidFill>
                <a:latin typeface="Trebuchet MS"/>
                <a:cs typeface="Trebuchet MS"/>
              </a:rPr>
              <a:t>f</a:t>
            </a:r>
            <a:r>
              <a:rPr sz="2800" b="1" spc="-229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270" dirty="0">
                <a:solidFill>
                  <a:srgbClr val="B8E6C9"/>
                </a:solidFill>
                <a:latin typeface="Trebuchet MS"/>
                <a:cs typeface="Trebuchet MS"/>
              </a:rPr>
              <a:t>S</a:t>
            </a:r>
            <a:r>
              <a:rPr sz="2800" b="1" spc="20" dirty="0">
                <a:solidFill>
                  <a:srgbClr val="B8E6C9"/>
                </a:solidFill>
                <a:latin typeface="Trebuchet MS"/>
                <a:cs typeface="Trebuchet MS"/>
              </a:rPr>
              <a:t>k</a:t>
            </a:r>
            <a:r>
              <a:rPr sz="2800" b="1" spc="-55" dirty="0">
                <a:solidFill>
                  <a:srgbClr val="B8E6C9"/>
                </a:solidFill>
                <a:latin typeface="Trebuchet MS"/>
                <a:cs typeface="Trebuchet MS"/>
              </a:rPr>
              <a:t>e</a:t>
            </a:r>
            <a:r>
              <a:rPr sz="2800" b="1" spc="-5" dirty="0">
                <a:solidFill>
                  <a:srgbClr val="B8E6C9"/>
                </a:solidFill>
                <a:latin typeface="Trebuchet MS"/>
                <a:cs typeface="Trebuchet MS"/>
              </a:rPr>
              <a:t>w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1557273"/>
            <a:ext cx="1029906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value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0, </a:t>
            </a:r>
            <a:r>
              <a:rPr sz="2400" spc="-30" dirty="0">
                <a:latin typeface="Calibri"/>
                <a:cs typeface="Calibri"/>
              </a:rPr>
              <a:t>we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consider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distribution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normally</a:t>
            </a:r>
            <a:r>
              <a:rPr sz="2400" b="1" spc="-28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distributed.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&gt;0</a:t>
            </a:r>
            <a:r>
              <a:rPr sz="2400" b="1" spc="1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,</a:t>
            </a:r>
            <a:r>
              <a:rPr sz="2400" b="1" spc="13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we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consider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distribution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be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positively</a:t>
            </a:r>
            <a:r>
              <a:rPr sz="2400" b="1" spc="55" dirty="0">
                <a:latin typeface="Calibri"/>
                <a:cs typeface="Calibri"/>
              </a:rPr>
              <a:t> </a:t>
            </a:r>
            <a:r>
              <a:rPr sz="2400" b="1" spc="-40" dirty="0">
                <a:latin typeface="Calibri"/>
                <a:cs typeface="Calibri"/>
              </a:rPr>
              <a:t>skewed</a:t>
            </a:r>
            <a:r>
              <a:rPr sz="2400" b="1" spc="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or</a:t>
            </a:r>
            <a:r>
              <a:rPr sz="2400" b="1" spc="114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right-</a:t>
            </a:r>
            <a:endParaRPr sz="2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2400" b="1" spc="-40" dirty="0">
                <a:latin typeface="Calibri"/>
                <a:cs typeface="Calibri"/>
              </a:rPr>
              <a:t>skewed.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value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&lt;0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consider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distribution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 </a:t>
            </a:r>
            <a:r>
              <a:rPr sz="2400" b="1" spc="-35" dirty="0">
                <a:latin typeface="Calibri"/>
                <a:cs typeface="Calibri"/>
              </a:rPr>
              <a:t>negatively</a:t>
            </a:r>
            <a:r>
              <a:rPr sz="2400" b="1" spc="-100" dirty="0">
                <a:latin typeface="Calibri"/>
                <a:cs typeface="Calibri"/>
              </a:rPr>
              <a:t> </a:t>
            </a:r>
            <a:r>
              <a:rPr sz="2400" b="1" spc="-40" dirty="0">
                <a:latin typeface="Calibri"/>
                <a:cs typeface="Calibri"/>
              </a:rPr>
              <a:t>skewed.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275082"/>
            <a:ext cx="1430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spc="1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E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-422:</a:t>
            </a:r>
            <a:r>
              <a:rPr sz="1050" spc="-35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Data</a:t>
            </a:r>
            <a:r>
              <a:rPr sz="1050" spc="-160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n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-5" dirty="0">
                <a:solidFill>
                  <a:srgbClr val="698737"/>
                </a:solidFill>
                <a:latin typeface="Tahoma"/>
                <a:cs typeface="Tahoma"/>
              </a:rPr>
              <a:t>l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y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t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i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6"/>
          </a:solidFill>
        </p:spPr>
        <p:txBody>
          <a:bodyPr vert="horz" wrap="square" lIns="0" tIns="15430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215"/>
              </a:spcBef>
            </a:pPr>
            <a:r>
              <a:rPr sz="2800" b="1" spc="240" dirty="0">
                <a:solidFill>
                  <a:srgbClr val="B8E6C9"/>
                </a:solidFill>
                <a:latin typeface="Trebuchet MS"/>
                <a:cs typeface="Trebuchet MS"/>
              </a:rPr>
              <a:t>Why</a:t>
            </a:r>
            <a:r>
              <a:rPr sz="2800" b="1" spc="-75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265" dirty="0">
                <a:solidFill>
                  <a:srgbClr val="B8E6C9"/>
                </a:solidFill>
                <a:latin typeface="Trebuchet MS"/>
                <a:cs typeface="Trebuchet MS"/>
              </a:rPr>
              <a:t>Do</a:t>
            </a:r>
            <a:r>
              <a:rPr sz="2800" b="1" spc="-65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370" dirty="0">
                <a:solidFill>
                  <a:srgbClr val="B8E6C9"/>
                </a:solidFill>
                <a:latin typeface="Trebuchet MS"/>
                <a:cs typeface="Trebuchet MS"/>
              </a:rPr>
              <a:t>We</a:t>
            </a:r>
            <a:r>
              <a:rPr sz="2800" b="1" spc="-75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185" dirty="0">
                <a:solidFill>
                  <a:srgbClr val="B8E6C9"/>
                </a:solidFill>
                <a:latin typeface="Trebuchet MS"/>
                <a:cs typeface="Trebuchet MS"/>
              </a:rPr>
              <a:t>Ca</a:t>
            </a:r>
            <a:r>
              <a:rPr sz="2800" b="1" spc="125" dirty="0">
                <a:solidFill>
                  <a:srgbClr val="B8E6C9"/>
                </a:solidFill>
                <a:latin typeface="Trebuchet MS"/>
                <a:cs typeface="Trebuchet MS"/>
              </a:rPr>
              <a:t>r</a:t>
            </a:r>
            <a:r>
              <a:rPr sz="2800" b="1" spc="-60" dirty="0">
                <a:solidFill>
                  <a:srgbClr val="B8E6C9"/>
                </a:solidFill>
                <a:latin typeface="Trebuchet MS"/>
                <a:cs typeface="Trebuchet MS"/>
              </a:rPr>
              <a:t>e</a:t>
            </a:r>
            <a:r>
              <a:rPr sz="2800" b="1" spc="-100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405" dirty="0">
                <a:solidFill>
                  <a:srgbClr val="B8E6C9"/>
                </a:solidFill>
                <a:latin typeface="Trebuchet MS"/>
                <a:cs typeface="Trebuchet MS"/>
              </a:rPr>
              <a:t>A</a:t>
            </a:r>
            <a:r>
              <a:rPr sz="2800" b="1" spc="25" dirty="0">
                <a:solidFill>
                  <a:srgbClr val="B8E6C9"/>
                </a:solidFill>
                <a:latin typeface="Trebuchet MS"/>
                <a:cs typeface="Trebuchet MS"/>
              </a:rPr>
              <a:t>bout</a:t>
            </a:r>
            <a:r>
              <a:rPr sz="2800" b="1" spc="-305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135" dirty="0">
                <a:solidFill>
                  <a:srgbClr val="B8E6C9"/>
                </a:solidFill>
                <a:latin typeface="Trebuchet MS"/>
                <a:cs typeface="Trebuchet MS"/>
              </a:rPr>
              <a:t>S</a:t>
            </a:r>
            <a:r>
              <a:rPr sz="2800" b="1" spc="155" dirty="0">
                <a:solidFill>
                  <a:srgbClr val="B8E6C9"/>
                </a:solidFill>
                <a:latin typeface="Trebuchet MS"/>
                <a:cs typeface="Trebuchet MS"/>
              </a:rPr>
              <a:t>k</a:t>
            </a:r>
            <a:r>
              <a:rPr sz="2800" b="1" spc="-55" dirty="0">
                <a:solidFill>
                  <a:srgbClr val="B8E6C9"/>
                </a:solidFill>
                <a:latin typeface="Trebuchet MS"/>
                <a:cs typeface="Trebuchet MS"/>
              </a:rPr>
              <a:t>e</a:t>
            </a:r>
            <a:r>
              <a:rPr sz="2800" b="1" spc="-20" dirty="0">
                <a:solidFill>
                  <a:srgbClr val="B8E6C9"/>
                </a:solidFill>
                <a:latin typeface="Trebuchet MS"/>
                <a:cs typeface="Trebuchet MS"/>
              </a:rPr>
              <a:t>w</a:t>
            </a:r>
            <a:r>
              <a:rPr sz="2800" b="1" spc="-25" dirty="0">
                <a:solidFill>
                  <a:srgbClr val="B8E6C9"/>
                </a:solidFill>
                <a:latin typeface="Trebuchet MS"/>
                <a:cs typeface="Trebuchet MS"/>
              </a:rPr>
              <a:t>ness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1562226"/>
            <a:ext cx="10096500" cy="2768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-35" dirty="0">
                <a:latin typeface="Calibri"/>
                <a:cs typeface="Calibri"/>
              </a:rPr>
              <a:t>Many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machine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(specifically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linear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models) </a:t>
            </a:r>
            <a:r>
              <a:rPr sz="2000" spc="-35" dirty="0">
                <a:latin typeface="Calibri"/>
                <a:cs typeface="Calibri"/>
              </a:rPr>
              <a:t>work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 the</a:t>
            </a:r>
            <a:r>
              <a:rPr sz="2000" spc="-10" dirty="0">
                <a:latin typeface="Calibri"/>
                <a:cs typeface="Calibri"/>
              </a:rPr>
              <a:t> assumption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that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independent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variable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 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target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variable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similar. </a:t>
            </a:r>
            <a:r>
              <a:rPr sz="2000" spc="-45" dirty="0">
                <a:latin typeface="Calibri"/>
                <a:cs typeface="Calibri"/>
              </a:rPr>
              <a:t>Therefore,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knowing </a:t>
            </a:r>
            <a:r>
              <a:rPr sz="2000" dirty="0">
                <a:latin typeface="Calibri"/>
                <a:cs typeface="Calibri"/>
              </a:rPr>
              <a:t> about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skewness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data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helps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creating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better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linear</a:t>
            </a:r>
            <a:r>
              <a:rPr sz="2000" spc="2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models.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-10" dirty="0">
                <a:latin typeface="Calibri"/>
                <a:cs typeface="Calibri"/>
              </a:rPr>
              <a:t>Knowing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skewness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data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can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also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help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identify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class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imbalance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when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dealing</a:t>
            </a:r>
            <a:r>
              <a:rPr sz="2000" spc="3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with</a:t>
            </a:r>
            <a:endParaRPr sz="20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ML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problem.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-50" dirty="0">
                <a:latin typeface="Calibri"/>
                <a:cs typeface="Calibri"/>
              </a:rPr>
              <a:t>Skewed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can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spc="-40" dirty="0">
                <a:latin typeface="Calibri"/>
                <a:cs typeface="Calibri"/>
              </a:rPr>
              <a:t>converted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normal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45" dirty="0">
                <a:latin typeface="Calibri"/>
                <a:cs typeface="Calibri"/>
              </a:rPr>
              <a:t>Power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Transformation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Log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Transformation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Exponential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Transformation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275082"/>
            <a:ext cx="1430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spc="1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E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-422:</a:t>
            </a:r>
            <a:r>
              <a:rPr sz="1050" spc="-35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Data</a:t>
            </a:r>
            <a:r>
              <a:rPr sz="1050" spc="-160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n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-5" dirty="0">
                <a:solidFill>
                  <a:srgbClr val="698737"/>
                </a:solidFill>
                <a:latin typeface="Tahoma"/>
                <a:cs typeface="Tahoma"/>
              </a:rPr>
              <a:t>l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y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t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i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6"/>
          </a:solidFill>
        </p:spPr>
        <p:txBody>
          <a:bodyPr vert="horz" wrap="square" lIns="0" tIns="15430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215"/>
              </a:spcBef>
            </a:pPr>
            <a:r>
              <a:rPr sz="2800" b="1" spc="-5" dirty="0">
                <a:solidFill>
                  <a:srgbClr val="B8E6C9"/>
                </a:solidFill>
                <a:latin typeface="Trebuchet MS"/>
                <a:cs typeface="Trebuchet MS"/>
              </a:rPr>
              <a:t>Interquartile</a:t>
            </a:r>
            <a:r>
              <a:rPr sz="2800" b="1" spc="-125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40" dirty="0">
                <a:solidFill>
                  <a:srgbClr val="B8E6C9"/>
                </a:solidFill>
                <a:latin typeface="Trebuchet MS"/>
                <a:cs typeface="Trebuchet MS"/>
              </a:rPr>
              <a:t>Range</a:t>
            </a:r>
            <a:r>
              <a:rPr sz="2800" b="1" spc="-145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180" dirty="0">
                <a:solidFill>
                  <a:srgbClr val="B8E6C9"/>
                </a:solidFill>
                <a:latin typeface="Trebuchet MS"/>
                <a:cs typeface="Trebuchet MS"/>
              </a:rPr>
              <a:t>(IQR)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19632" y="1488694"/>
            <a:ext cx="10089515" cy="331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spc="5" dirty="0">
                <a:latin typeface="Calibri"/>
                <a:cs typeface="Calibri"/>
              </a:rPr>
              <a:t>Put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numbers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85" dirty="0">
                <a:latin typeface="Calibri"/>
                <a:cs typeface="Calibri"/>
              </a:rPr>
              <a:t>order.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en 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nt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q</a:t>
            </a:r>
            <a:r>
              <a:rPr sz="2400" spc="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ar</a:t>
            </a:r>
            <a:r>
              <a:rPr sz="2400" spc="1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s.</a:t>
            </a:r>
            <a:endParaRPr sz="2400">
              <a:latin typeface="Calibri"/>
              <a:cs typeface="Calibri"/>
            </a:endParaRPr>
          </a:p>
          <a:p>
            <a:pPr marL="356870" marR="508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values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divide </a:t>
            </a:r>
            <a:r>
              <a:rPr sz="2400" spc="-5" dirty="0">
                <a:latin typeface="Calibri"/>
                <a:cs typeface="Calibri"/>
              </a:rPr>
              <a:t>each </a:t>
            </a:r>
            <a:r>
              <a:rPr sz="2400" dirty="0">
                <a:latin typeface="Calibri"/>
                <a:cs typeface="Calibri"/>
              </a:rPr>
              <a:t>part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called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first,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second,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third</a:t>
            </a:r>
            <a:r>
              <a:rPr sz="2400" spc="-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quartiles;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ote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Q1,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Q2,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Q3,</a:t>
            </a:r>
            <a:r>
              <a:rPr sz="2400" spc="-16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l</a:t>
            </a:r>
            <a:r>
              <a:rPr sz="2400" spc="-20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814069" lvl="1" indent="-34480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2400" spc="-5" dirty="0">
                <a:latin typeface="Calibri"/>
                <a:cs typeface="Calibri"/>
              </a:rPr>
              <a:t>Q1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"middle"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first</a:t>
            </a:r>
            <a:r>
              <a:rPr sz="2400" i="1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half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rank-ordered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</a:t>
            </a:r>
            <a:r>
              <a:rPr sz="2400" spc="-3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set.</a:t>
            </a:r>
            <a:endParaRPr sz="2400">
              <a:latin typeface="Calibri"/>
              <a:cs typeface="Calibri"/>
            </a:endParaRPr>
          </a:p>
          <a:p>
            <a:pPr marL="814069" lvl="1" indent="-344805">
              <a:lnSpc>
                <a:spcPct val="100000"/>
              </a:lnSpc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2400" dirty="0">
                <a:latin typeface="Calibri"/>
                <a:cs typeface="Calibri"/>
              </a:rPr>
              <a:t>Q2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median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set.</a:t>
            </a:r>
            <a:endParaRPr sz="2400">
              <a:latin typeface="Calibri"/>
              <a:cs typeface="Calibri"/>
            </a:endParaRPr>
          </a:p>
          <a:p>
            <a:pPr marL="814069" lvl="1" indent="-344805">
              <a:lnSpc>
                <a:spcPct val="100000"/>
              </a:lnSpc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2400" spc="-5" dirty="0">
                <a:latin typeface="Calibri"/>
                <a:cs typeface="Calibri"/>
              </a:rPr>
              <a:t>Q3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"middle"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second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half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rank-ordered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</a:t>
            </a:r>
            <a:r>
              <a:rPr sz="2400" spc="-2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set.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spc="-5" dirty="0">
                <a:latin typeface="Calibri"/>
                <a:cs typeface="Calibri"/>
              </a:rPr>
              <a:t>IQR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sensitive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outlier.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b="1" spc="5" dirty="0">
                <a:latin typeface="Calibri"/>
                <a:cs typeface="Calibri"/>
              </a:rPr>
              <a:t>T</a:t>
            </a:r>
            <a:r>
              <a:rPr sz="2400" b="1" dirty="0">
                <a:latin typeface="Calibri"/>
                <a:cs typeface="Calibri"/>
              </a:rPr>
              <a:t>he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i</a:t>
            </a:r>
            <a:r>
              <a:rPr sz="2400" b="1" spc="-20" dirty="0">
                <a:latin typeface="Calibri"/>
                <a:cs typeface="Calibri"/>
              </a:rPr>
              <a:t>nt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spc="-15" dirty="0">
                <a:latin typeface="Calibri"/>
                <a:cs typeface="Calibri"/>
              </a:rPr>
              <a:t>r</a:t>
            </a:r>
            <a:r>
              <a:rPr sz="2400" b="1" dirty="0">
                <a:latin typeface="Calibri"/>
                <a:cs typeface="Calibri"/>
              </a:rPr>
              <a:t>q</a:t>
            </a:r>
            <a:r>
              <a:rPr sz="2400" b="1" spc="-15" dirty="0">
                <a:latin typeface="Calibri"/>
                <a:cs typeface="Calibri"/>
              </a:rPr>
              <a:t>u</a:t>
            </a:r>
            <a:r>
              <a:rPr sz="2400" b="1" spc="-10" dirty="0">
                <a:latin typeface="Calibri"/>
                <a:cs typeface="Calibri"/>
              </a:rPr>
              <a:t>a</a:t>
            </a:r>
            <a:r>
              <a:rPr sz="2400" b="1" spc="5" dirty="0">
                <a:latin typeface="Calibri"/>
                <a:cs typeface="Calibri"/>
              </a:rPr>
              <a:t>r</a:t>
            </a:r>
            <a:r>
              <a:rPr sz="2400" b="1" dirty="0">
                <a:latin typeface="Calibri"/>
                <a:cs typeface="Calibri"/>
              </a:rPr>
              <a:t>t</a:t>
            </a:r>
            <a:r>
              <a:rPr sz="2400" b="1" spc="-10" dirty="0">
                <a:latin typeface="Calibri"/>
                <a:cs typeface="Calibri"/>
              </a:rPr>
              <a:t>i</a:t>
            </a:r>
            <a:r>
              <a:rPr sz="2400" b="1" spc="-15" dirty="0">
                <a:latin typeface="Calibri"/>
                <a:cs typeface="Calibri"/>
              </a:rPr>
              <a:t>l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65" dirty="0">
                <a:latin typeface="Calibri"/>
                <a:cs typeface="Calibri"/>
              </a:rPr>
              <a:t>r</a:t>
            </a:r>
            <a:r>
              <a:rPr sz="2400" b="1" spc="-35" dirty="0">
                <a:latin typeface="Calibri"/>
                <a:cs typeface="Calibri"/>
              </a:rPr>
              <a:t>a</a:t>
            </a:r>
            <a:r>
              <a:rPr sz="2400" b="1" spc="-20" dirty="0">
                <a:latin typeface="Calibri"/>
                <a:cs typeface="Calibri"/>
              </a:rPr>
              <a:t>n</a:t>
            </a:r>
            <a:r>
              <a:rPr sz="2400" b="1" spc="-60" dirty="0">
                <a:latin typeface="Calibri"/>
                <a:cs typeface="Calibri"/>
              </a:rPr>
              <a:t>g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s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q</a:t>
            </a:r>
            <a:r>
              <a:rPr sz="2400" b="1" spc="10" dirty="0">
                <a:latin typeface="Calibri"/>
                <a:cs typeface="Calibri"/>
              </a:rPr>
              <a:t>u</a:t>
            </a:r>
            <a:r>
              <a:rPr sz="2400" b="1" spc="-10" dirty="0">
                <a:latin typeface="Calibri"/>
                <a:cs typeface="Calibri"/>
              </a:rPr>
              <a:t>a</a:t>
            </a:r>
            <a:r>
              <a:rPr sz="2400" b="1" dirty="0">
                <a:latin typeface="Calibri"/>
                <a:cs typeface="Calibri"/>
              </a:rPr>
              <a:t>l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t</a:t>
            </a:r>
            <a:r>
              <a:rPr sz="2400" b="1" dirty="0">
                <a:latin typeface="Calibri"/>
                <a:cs typeface="Calibri"/>
              </a:rPr>
              <a:t>o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Q3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m</a:t>
            </a:r>
            <a:r>
              <a:rPr sz="2400" b="1" spc="5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n</a:t>
            </a:r>
            <a:r>
              <a:rPr sz="2400" b="1" spc="10" dirty="0">
                <a:latin typeface="Calibri"/>
                <a:cs typeface="Calibri"/>
              </a:rPr>
              <a:t>u</a:t>
            </a:r>
            <a:r>
              <a:rPr sz="2400" b="1" dirty="0">
                <a:latin typeface="Calibri"/>
                <a:cs typeface="Calibri"/>
              </a:rPr>
              <a:t>s</a:t>
            </a:r>
            <a:r>
              <a:rPr sz="2400" b="1" spc="-200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Q1</a:t>
            </a:r>
            <a:r>
              <a:rPr sz="2400" b="1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275082"/>
            <a:ext cx="1430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spc="1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E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-422:</a:t>
            </a:r>
            <a:r>
              <a:rPr sz="1050" spc="-35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Data</a:t>
            </a:r>
            <a:r>
              <a:rPr sz="1050" spc="-160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n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-5" dirty="0">
                <a:solidFill>
                  <a:srgbClr val="698737"/>
                </a:solidFill>
                <a:latin typeface="Tahoma"/>
                <a:cs typeface="Tahoma"/>
              </a:rPr>
              <a:t>l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y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t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i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0072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6"/>
          </a:solidFill>
        </p:spPr>
        <p:txBody>
          <a:bodyPr vert="horz" wrap="square" lIns="0" tIns="15430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215"/>
              </a:spcBef>
            </a:pPr>
            <a:r>
              <a:rPr sz="2800" b="1" spc="-5" dirty="0">
                <a:solidFill>
                  <a:srgbClr val="B8E6C9"/>
                </a:solidFill>
                <a:latin typeface="Trebuchet MS"/>
                <a:cs typeface="Trebuchet MS"/>
              </a:rPr>
              <a:t>Interquartile</a:t>
            </a:r>
            <a:r>
              <a:rPr sz="2800" b="1" spc="-125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40" dirty="0">
                <a:solidFill>
                  <a:srgbClr val="B8E6C9"/>
                </a:solidFill>
                <a:latin typeface="Trebuchet MS"/>
                <a:cs typeface="Trebuchet MS"/>
              </a:rPr>
              <a:t>Range</a:t>
            </a:r>
            <a:r>
              <a:rPr sz="2800" b="1" spc="-145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180" dirty="0">
                <a:solidFill>
                  <a:srgbClr val="B8E6C9"/>
                </a:solidFill>
                <a:latin typeface="Trebuchet MS"/>
                <a:cs typeface="Trebuchet MS"/>
              </a:rPr>
              <a:t>(IQR)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71499" y="1536953"/>
            <a:ext cx="101803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IQR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useful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because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less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influenced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extreme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30" dirty="0">
                <a:latin typeface="Calibri"/>
                <a:cs typeface="Calibri"/>
              </a:rPr>
              <a:t>limitsthe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range</a:t>
            </a:r>
            <a:r>
              <a:rPr sz="2400" spc="-10" dirty="0">
                <a:latin typeface="Calibri"/>
                <a:cs typeface="Calibri"/>
              </a:rPr>
              <a:t> to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middle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50%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275082"/>
            <a:ext cx="1430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spc="1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E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-422:</a:t>
            </a:r>
            <a:r>
              <a:rPr sz="1050" spc="-35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Data</a:t>
            </a:r>
            <a:r>
              <a:rPr sz="1050" spc="-160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n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-5" dirty="0">
                <a:solidFill>
                  <a:srgbClr val="698737"/>
                </a:solidFill>
                <a:latin typeface="Tahoma"/>
                <a:cs typeface="Tahoma"/>
              </a:rPr>
              <a:t>l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y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t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i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0" y="2965704"/>
            <a:ext cx="4163567" cy="218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8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6"/>
          </a:solidFill>
        </p:spPr>
        <p:txBody>
          <a:bodyPr vert="horz" wrap="square" lIns="0" tIns="15430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215"/>
              </a:spcBef>
            </a:pPr>
            <a:r>
              <a:rPr sz="2800" b="1" spc="50" dirty="0">
                <a:solidFill>
                  <a:srgbClr val="B8E6C9"/>
                </a:solidFill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44695" y="1488694"/>
            <a:ext cx="33020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Data=5,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7,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4,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4,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6,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2,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O</a:t>
            </a:r>
            <a:r>
              <a:rPr sz="2400" b="1" spc="-15" dirty="0">
                <a:latin typeface="Calibri"/>
                <a:cs typeface="Calibri"/>
              </a:rPr>
              <a:t>r</a:t>
            </a:r>
            <a:r>
              <a:rPr sz="2400" b="1" dirty="0">
                <a:latin typeface="Calibri"/>
                <a:cs typeface="Calibri"/>
              </a:rPr>
              <a:t>de</a:t>
            </a:r>
            <a:r>
              <a:rPr sz="2400" b="1" spc="-40" dirty="0">
                <a:latin typeface="Calibri"/>
                <a:cs typeface="Calibri"/>
              </a:rPr>
              <a:t>r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d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2,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4,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4,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5,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6,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7,</a:t>
            </a:r>
            <a:r>
              <a:rPr sz="2400" b="1" spc="-1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7096" y="2691383"/>
            <a:ext cx="4002024" cy="189280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025265" y="4924170"/>
            <a:ext cx="41446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Quartile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(Q1)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Quartile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 </a:t>
            </a:r>
            <a:r>
              <a:rPr sz="1800" b="1" spc="-10" dirty="0">
                <a:latin typeface="Calibri"/>
                <a:cs typeface="Calibri"/>
              </a:rPr>
              <a:t>(Q2)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which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is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also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Median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Quartile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3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(Q3)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  <a:p>
            <a:pPr marL="3175" algn="ctr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IQR=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7-4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7691" y="275082"/>
            <a:ext cx="1430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spc="1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E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-422:</a:t>
            </a:r>
            <a:r>
              <a:rPr sz="1050" spc="-35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Data</a:t>
            </a:r>
            <a:r>
              <a:rPr sz="1050" spc="-160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n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-5" dirty="0">
                <a:solidFill>
                  <a:srgbClr val="698737"/>
                </a:solidFill>
                <a:latin typeface="Tahoma"/>
                <a:cs typeface="Tahoma"/>
              </a:rPr>
              <a:t>l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y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t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i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84279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6"/>
          </a:solidFill>
        </p:spPr>
        <p:txBody>
          <a:bodyPr vert="horz" wrap="square" lIns="0" tIns="15430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215"/>
              </a:spcBef>
            </a:pPr>
            <a:r>
              <a:rPr sz="2800" b="1" spc="45" dirty="0">
                <a:solidFill>
                  <a:srgbClr val="B8E6C9"/>
                </a:solidFill>
                <a:latin typeface="Trebuchet MS"/>
                <a:cs typeface="Trebuchet MS"/>
              </a:rPr>
              <a:t>Examples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8438" y="1486280"/>
            <a:ext cx="91370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Find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IQR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set: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7, 8,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9,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11,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15,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16,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20,</a:t>
            </a:r>
            <a:r>
              <a:rPr sz="2400" spc="-29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21.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Find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IQR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for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set: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7,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9,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12,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15,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18,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19,</a:t>
            </a:r>
            <a:r>
              <a:rPr sz="2400" spc="-24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27.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275082"/>
            <a:ext cx="1430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spc="1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E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-422:</a:t>
            </a:r>
            <a:r>
              <a:rPr sz="1050" spc="-35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Data</a:t>
            </a:r>
            <a:r>
              <a:rPr sz="1050" spc="-160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n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-5" dirty="0">
                <a:solidFill>
                  <a:srgbClr val="698737"/>
                </a:solidFill>
                <a:latin typeface="Tahoma"/>
                <a:cs typeface="Tahoma"/>
              </a:rPr>
              <a:t>l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y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t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i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4889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6"/>
          </a:solidFill>
        </p:spPr>
        <p:txBody>
          <a:bodyPr vert="horz" wrap="square" lIns="0" tIns="15430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215"/>
              </a:spcBef>
            </a:pPr>
            <a:r>
              <a:rPr sz="2800" b="1" spc="190" dirty="0">
                <a:solidFill>
                  <a:srgbClr val="B8E6C9"/>
                </a:solidFill>
                <a:latin typeface="Trebuchet MS"/>
                <a:cs typeface="Trebuchet MS"/>
              </a:rPr>
              <a:t>B</a:t>
            </a:r>
            <a:r>
              <a:rPr sz="2800" b="1" spc="195" dirty="0">
                <a:solidFill>
                  <a:srgbClr val="B8E6C9"/>
                </a:solidFill>
                <a:latin typeface="Trebuchet MS"/>
                <a:cs typeface="Trebuchet MS"/>
              </a:rPr>
              <a:t>o</a:t>
            </a:r>
            <a:r>
              <a:rPr sz="2800" b="1" dirty="0">
                <a:solidFill>
                  <a:srgbClr val="B8E6C9"/>
                </a:solidFill>
                <a:latin typeface="Trebuchet MS"/>
                <a:cs typeface="Trebuchet MS"/>
              </a:rPr>
              <a:t>x</a:t>
            </a:r>
            <a:r>
              <a:rPr sz="2800" b="1" spc="-90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-10" dirty="0">
                <a:solidFill>
                  <a:srgbClr val="B8E6C9"/>
                </a:solidFill>
                <a:latin typeface="Trebuchet MS"/>
                <a:cs typeface="Trebuchet MS"/>
              </a:rPr>
              <a:t>a</a:t>
            </a:r>
            <a:r>
              <a:rPr sz="2800" b="1" spc="-25" dirty="0">
                <a:solidFill>
                  <a:srgbClr val="B8E6C9"/>
                </a:solidFill>
                <a:latin typeface="Trebuchet MS"/>
                <a:cs typeface="Trebuchet MS"/>
              </a:rPr>
              <a:t>n</a:t>
            </a:r>
            <a:r>
              <a:rPr sz="2800" b="1" spc="10" dirty="0">
                <a:solidFill>
                  <a:srgbClr val="B8E6C9"/>
                </a:solidFill>
                <a:latin typeface="Trebuchet MS"/>
                <a:cs typeface="Trebuchet MS"/>
              </a:rPr>
              <a:t>d</a:t>
            </a:r>
            <a:r>
              <a:rPr sz="2800" b="1" spc="-60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140" dirty="0">
                <a:solidFill>
                  <a:srgbClr val="B8E6C9"/>
                </a:solidFill>
                <a:latin typeface="Trebuchet MS"/>
                <a:cs typeface="Trebuchet MS"/>
              </a:rPr>
              <a:t>Whis</a:t>
            </a:r>
            <a:r>
              <a:rPr sz="2800" b="1" spc="150" dirty="0">
                <a:solidFill>
                  <a:srgbClr val="B8E6C9"/>
                </a:solidFill>
                <a:latin typeface="Trebuchet MS"/>
                <a:cs typeface="Trebuchet MS"/>
              </a:rPr>
              <a:t>k</a:t>
            </a:r>
            <a:r>
              <a:rPr sz="2800" b="1" spc="-55" dirty="0">
                <a:solidFill>
                  <a:srgbClr val="B8E6C9"/>
                </a:solidFill>
                <a:latin typeface="Trebuchet MS"/>
                <a:cs typeface="Trebuchet MS"/>
              </a:rPr>
              <a:t>e</a:t>
            </a:r>
            <a:r>
              <a:rPr sz="2800" b="1" spc="60" dirty="0">
                <a:solidFill>
                  <a:srgbClr val="B8E6C9"/>
                </a:solidFill>
                <a:latin typeface="Trebuchet MS"/>
                <a:cs typeface="Trebuchet MS"/>
              </a:rPr>
              <a:t>r</a:t>
            </a:r>
            <a:r>
              <a:rPr sz="2800" b="1" spc="-295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90" dirty="0">
                <a:solidFill>
                  <a:srgbClr val="B8E6C9"/>
                </a:solidFill>
                <a:latin typeface="Trebuchet MS"/>
                <a:cs typeface="Trebuchet MS"/>
              </a:rPr>
              <a:t>P</a:t>
            </a:r>
            <a:r>
              <a:rPr sz="2800" b="1" spc="50" dirty="0">
                <a:solidFill>
                  <a:srgbClr val="B8E6C9"/>
                </a:solidFill>
                <a:latin typeface="Trebuchet MS"/>
                <a:cs typeface="Trebuchet MS"/>
              </a:rPr>
              <a:t>l</a:t>
            </a:r>
            <a:r>
              <a:rPr sz="2800" b="1" spc="90" dirty="0">
                <a:solidFill>
                  <a:srgbClr val="B8E6C9"/>
                </a:solidFill>
                <a:latin typeface="Trebuchet MS"/>
                <a:cs typeface="Trebuchet MS"/>
              </a:rPr>
              <a:t>o</a:t>
            </a:r>
            <a:r>
              <a:rPr sz="2800" b="1" spc="30" dirty="0">
                <a:solidFill>
                  <a:srgbClr val="B8E6C9"/>
                </a:solidFill>
                <a:latin typeface="Trebuchet MS"/>
                <a:cs typeface="Trebuchet MS"/>
              </a:rPr>
              <a:t>t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43989" y="1488694"/>
            <a:ext cx="95072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74315" marR="5080" indent="-276225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latin typeface="Calibri"/>
                <a:cs typeface="Calibri"/>
              </a:rPr>
              <a:t>Box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35" dirty="0">
                <a:latin typeface="Calibri"/>
                <a:cs typeface="Calibri"/>
              </a:rPr>
              <a:t>whisker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plot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gives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summary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dataset.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minimum,</a:t>
            </a:r>
            <a:r>
              <a:rPr sz="2400" spc="-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Q1,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Q2(median),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Q3,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maximum.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37432" y="2697479"/>
            <a:ext cx="5096256" cy="355396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37691" y="275082"/>
            <a:ext cx="1430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spc="1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E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-422:</a:t>
            </a:r>
            <a:r>
              <a:rPr sz="1050" spc="-35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Data</a:t>
            </a:r>
            <a:r>
              <a:rPr sz="1050" spc="-160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n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-5" dirty="0">
                <a:solidFill>
                  <a:srgbClr val="698737"/>
                </a:solidFill>
                <a:latin typeface="Tahoma"/>
                <a:cs typeface="Tahoma"/>
              </a:rPr>
              <a:t>l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y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t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i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711948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6"/>
          </a:solidFill>
        </p:spPr>
        <p:txBody>
          <a:bodyPr vert="horz" wrap="square" lIns="0" tIns="15430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215"/>
              </a:spcBef>
            </a:pPr>
            <a:r>
              <a:rPr sz="2800" b="1" spc="45" dirty="0">
                <a:solidFill>
                  <a:srgbClr val="B8E6C9"/>
                </a:solidFill>
                <a:latin typeface="Trebuchet MS"/>
                <a:cs typeface="Trebuchet MS"/>
              </a:rPr>
              <a:t>Examples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19632" y="1488694"/>
            <a:ext cx="9862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spc="-5" dirty="0">
                <a:latin typeface="Calibri"/>
                <a:cs typeface="Calibri"/>
              </a:rPr>
              <a:t>What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IQR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for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information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shown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box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35" dirty="0">
                <a:latin typeface="Calibri"/>
                <a:cs typeface="Calibri"/>
              </a:rPr>
              <a:t>whisker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25" dirty="0">
                <a:latin typeface="Calibri"/>
                <a:cs typeface="Calibri"/>
              </a:rPr>
              <a:t>plotbelow: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9632" y="4051807"/>
            <a:ext cx="98412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spc="-5" dirty="0">
                <a:latin typeface="Calibri"/>
                <a:cs typeface="Calibri"/>
              </a:rPr>
              <a:t>What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IQR,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Range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Median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for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information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shown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box</a:t>
            </a:r>
            <a:r>
              <a:rPr sz="2400" spc="-265" dirty="0">
                <a:latin typeface="Calibri"/>
                <a:cs typeface="Calibri"/>
              </a:rPr>
              <a:t> </a:t>
            </a:r>
            <a:r>
              <a:rPr lang="en-US" sz="2400" spc="-2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whisker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plot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below: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7691" y="275082"/>
            <a:ext cx="1430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spc="1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E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-422:</a:t>
            </a:r>
            <a:r>
              <a:rPr sz="1050" spc="-35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Data</a:t>
            </a:r>
            <a:r>
              <a:rPr sz="1050" spc="-160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n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-5" dirty="0">
                <a:solidFill>
                  <a:srgbClr val="698737"/>
                </a:solidFill>
                <a:latin typeface="Tahoma"/>
                <a:cs typeface="Tahoma"/>
              </a:rPr>
              <a:t>l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y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t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i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66288" y="2231135"/>
            <a:ext cx="4867656" cy="132283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33927" y="5017008"/>
            <a:ext cx="5724144" cy="99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94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6"/>
          </a:solidFill>
        </p:spPr>
        <p:txBody>
          <a:bodyPr vert="horz" wrap="square" lIns="0" tIns="15430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215"/>
              </a:spcBef>
            </a:pPr>
            <a:r>
              <a:rPr sz="2800" b="1" spc="160" dirty="0">
                <a:solidFill>
                  <a:srgbClr val="B8E6C9"/>
                </a:solidFill>
                <a:latin typeface="Trebuchet MS"/>
                <a:cs typeface="Trebuchet MS"/>
              </a:rPr>
              <a:t>Coe</a:t>
            </a:r>
            <a:r>
              <a:rPr sz="2800" b="1" spc="-200" dirty="0">
                <a:solidFill>
                  <a:srgbClr val="B8E6C9"/>
                </a:solidFill>
                <a:latin typeface="Trebuchet MS"/>
                <a:cs typeface="Trebuchet MS"/>
              </a:rPr>
              <a:t>ff</a:t>
            </a:r>
            <a:r>
              <a:rPr sz="2800" b="1" spc="-40" dirty="0">
                <a:solidFill>
                  <a:srgbClr val="B8E6C9"/>
                </a:solidFill>
                <a:latin typeface="Trebuchet MS"/>
                <a:cs typeface="Trebuchet MS"/>
              </a:rPr>
              <a:t>i</a:t>
            </a:r>
            <a:r>
              <a:rPr sz="2800" b="1" spc="-55" dirty="0">
                <a:solidFill>
                  <a:srgbClr val="B8E6C9"/>
                </a:solidFill>
                <a:latin typeface="Trebuchet MS"/>
                <a:cs typeface="Trebuchet MS"/>
              </a:rPr>
              <a:t>c</a:t>
            </a:r>
            <a:r>
              <a:rPr sz="2800" b="1" spc="-50" dirty="0">
                <a:solidFill>
                  <a:srgbClr val="B8E6C9"/>
                </a:solidFill>
                <a:latin typeface="Trebuchet MS"/>
                <a:cs typeface="Trebuchet MS"/>
              </a:rPr>
              <a:t>i</a:t>
            </a:r>
            <a:r>
              <a:rPr sz="2800" b="1" spc="-80" dirty="0">
                <a:solidFill>
                  <a:srgbClr val="B8E6C9"/>
                </a:solidFill>
                <a:latin typeface="Trebuchet MS"/>
                <a:cs typeface="Trebuchet MS"/>
              </a:rPr>
              <a:t>e</a:t>
            </a:r>
            <a:r>
              <a:rPr sz="2800" b="1" spc="5" dirty="0">
                <a:solidFill>
                  <a:srgbClr val="B8E6C9"/>
                </a:solidFill>
                <a:latin typeface="Trebuchet MS"/>
                <a:cs typeface="Trebuchet MS"/>
              </a:rPr>
              <a:t>nt</a:t>
            </a:r>
            <a:r>
              <a:rPr sz="2800" b="1" spc="-110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-60" dirty="0">
                <a:solidFill>
                  <a:srgbClr val="B8E6C9"/>
                </a:solidFill>
                <a:latin typeface="Trebuchet MS"/>
                <a:cs typeface="Trebuchet MS"/>
              </a:rPr>
              <a:t>o</a:t>
            </a:r>
            <a:r>
              <a:rPr sz="2800" b="1" spc="-45" dirty="0">
                <a:solidFill>
                  <a:srgbClr val="B8E6C9"/>
                </a:solidFill>
                <a:latin typeface="Trebuchet MS"/>
                <a:cs typeface="Trebuchet MS"/>
              </a:rPr>
              <a:t>f</a:t>
            </a:r>
            <a:r>
              <a:rPr sz="2800" b="1" spc="-204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120" dirty="0">
                <a:solidFill>
                  <a:srgbClr val="B8E6C9"/>
                </a:solidFill>
                <a:latin typeface="Trebuchet MS"/>
                <a:cs typeface="Trebuchet MS"/>
              </a:rPr>
              <a:t>Va</a:t>
            </a:r>
            <a:r>
              <a:rPr sz="2800" b="1" spc="75" dirty="0">
                <a:solidFill>
                  <a:srgbClr val="B8E6C9"/>
                </a:solidFill>
                <a:latin typeface="Trebuchet MS"/>
                <a:cs typeface="Trebuchet MS"/>
              </a:rPr>
              <a:t>r</a:t>
            </a:r>
            <a:r>
              <a:rPr sz="2800" b="1" spc="-10" dirty="0">
                <a:solidFill>
                  <a:srgbClr val="B8E6C9"/>
                </a:solidFill>
                <a:latin typeface="Trebuchet MS"/>
                <a:cs typeface="Trebuchet MS"/>
              </a:rPr>
              <a:t>iati</a:t>
            </a:r>
            <a:r>
              <a:rPr sz="2800" b="1" dirty="0">
                <a:solidFill>
                  <a:srgbClr val="B8E6C9"/>
                </a:solidFill>
                <a:latin typeface="Trebuchet MS"/>
                <a:cs typeface="Trebuchet MS"/>
              </a:rPr>
              <a:t>o</a:t>
            </a:r>
            <a:r>
              <a:rPr sz="2800" b="1" spc="-15" dirty="0">
                <a:solidFill>
                  <a:srgbClr val="B8E6C9"/>
                </a:solidFill>
                <a:latin typeface="Trebuchet MS"/>
                <a:cs typeface="Trebuchet MS"/>
              </a:rPr>
              <a:t>n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52288" y="1795272"/>
            <a:ext cx="1392936" cy="9875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85494" y="3281629"/>
            <a:ext cx="9177020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-5" dirty="0">
                <a:latin typeface="Calibri"/>
                <a:cs typeface="Calibri"/>
              </a:rPr>
              <a:t>Also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known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“relative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standard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deviation”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-5" dirty="0">
                <a:latin typeface="Calibri"/>
                <a:cs typeface="Calibri"/>
              </a:rPr>
              <a:t>But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why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need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it?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-10" dirty="0">
                <a:latin typeface="Calibri"/>
                <a:cs typeface="Calibri"/>
              </a:rPr>
              <a:t>CV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helpful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when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trying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compare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things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could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relative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</a:t>
            </a:r>
            <a:r>
              <a:rPr sz="2000" spc="3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their</a:t>
            </a:r>
            <a:endParaRPr sz="20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2000" spc="-25" dirty="0">
                <a:latin typeface="Calibri"/>
                <a:cs typeface="Calibri"/>
              </a:rPr>
              <a:t>respective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domains.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-5" dirty="0">
                <a:latin typeface="Calibri"/>
                <a:cs typeface="Calibri"/>
              </a:rPr>
              <a:t>When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want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compare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two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different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datasets</a:t>
            </a:r>
            <a:r>
              <a:rPr sz="2000" spc="-45" dirty="0">
                <a:latin typeface="Calibri"/>
                <a:cs typeface="Calibri"/>
              </a:rPr>
              <a:t> (different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scales),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CV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should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used.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-5" dirty="0">
                <a:latin typeface="Calibri"/>
                <a:cs typeface="Calibri"/>
              </a:rPr>
              <a:t>When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want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compare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two</a:t>
            </a:r>
            <a:r>
              <a:rPr sz="2000" spc="-10" dirty="0">
                <a:latin typeface="Calibri"/>
                <a:cs typeface="Calibri"/>
              </a:rPr>
              <a:t> similar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datasets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(same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scales),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should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used.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7691" y="275082"/>
            <a:ext cx="1430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spc="1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E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-422:</a:t>
            </a:r>
            <a:r>
              <a:rPr sz="1050" spc="-35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Data</a:t>
            </a:r>
            <a:r>
              <a:rPr sz="1050" spc="-160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n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-5" dirty="0">
                <a:solidFill>
                  <a:srgbClr val="698737"/>
                </a:solidFill>
                <a:latin typeface="Tahoma"/>
                <a:cs typeface="Tahoma"/>
              </a:rPr>
              <a:t>l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y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t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i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671824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6"/>
          </a:solidFill>
        </p:spPr>
        <p:txBody>
          <a:bodyPr vert="horz" wrap="square" lIns="0" tIns="15430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215"/>
              </a:spcBef>
            </a:pPr>
            <a:r>
              <a:rPr sz="2800" b="1" spc="50" dirty="0">
                <a:solidFill>
                  <a:srgbClr val="B8E6C9"/>
                </a:solidFill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1565275"/>
            <a:ext cx="98831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Suppose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we</a:t>
            </a:r>
            <a:r>
              <a:rPr sz="2400" spc="-35" dirty="0">
                <a:latin typeface="Calibri"/>
                <a:cs typeface="Calibri"/>
              </a:rPr>
              <a:t> want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analyze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pizza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prices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35" dirty="0">
                <a:latin typeface="Calibri"/>
                <a:cs typeface="Calibri"/>
              </a:rPr>
              <a:t>different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restaurants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New</a:t>
            </a:r>
            <a:r>
              <a:rPr sz="2400" spc="-285" dirty="0">
                <a:latin typeface="Calibri"/>
                <a:cs typeface="Calibri"/>
              </a:rPr>
              <a:t> </a:t>
            </a:r>
            <a:r>
              <a:rPr sz="2400" spc="-75" dirty="0">
                <a:latin typeface="Calibri"/>
                <a:cs typeface="Calibri"/>
              </a:rPr>
              <a:t>York.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75" dirty="0">
                <a:latin typeface="Calibri"/>
                <a:cs typeface="Calibri"/>
              </a:rPr>
              <a:t>We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have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sample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from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10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restaurants.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prices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dollars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follow: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275082"/>
            <a:ext cx="1430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spc="1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E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-422:</a:t>
            </a:r>
            <a:r>
              <a:rPr sz="1050" spc="-35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Data</a:t>
            </a:r>
            <a:r>
              <a:rPr sz="1050" spc="-160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n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-5" dirty="0">
                <a:solidFill>
                  <a:srgbClr val="698737"/>
                </a:solidFill>
                <a:latin typeface="Tahoma"/>
                <a:cs typeface="Tahoma"/>
              </a:rPr>
              <a:t>l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y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t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i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01640" y="2779776"/>
            <a:ext cx="1085088" cy="268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18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1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913</Words>
  <Application>Microsoft Office PowerPoint</Application>
  <PresentationFormat>Widescreen</PresentationFormat>
  <Paragraphs>101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Tahoma</vt:lpstr>
      <vt:lpstr>Trebuchet MS</vt:lpstr>
      <vt:lpstr>Wingdings</vt:lpstr>
      <vt:lpstr>Office Theme</vt:lpstr>
      <vt:lpstr>LECTURE -3b</vt:lpstr>
      <vt:lpstr>Interquartile Range (IQR)</vt:lpstr>
      <vt:lpstr>Interquartile Range (IQR)</vt:lpstr>
      <vt:lpstr>Example</vt:lpstr>
      <vt:lpstr>Examples</vt:lpstr>
      <vt:lpstr>Box and Whisker Plot</vt:lpstr>
      <vt:lpstr>Examples</vt:lpstr>
      <vt:lpstr>Coefficient of Variation</vt:lpstr>
      <vt:lpstr>Example</vt:lpstr>
      <vt:lpstr>Example</vt:lpstr>
      <vt:lpstr>Example 2</vt:lpstr>
      <vt:lpstr>Symmetrical Distribution</vt:lpstr>
      <vt:lpstr>Skewness</vt:lpstr>
      <vt:lpstr>Mean, Median for Symmetrical Distribution</vt:lpstr>
      <vt:lpstr>Mean, Median for Negatively Skewed Distribution</vt:lpstr>
      <vt:lpstr>Mean, Median for Positively Skewed Distribution</vt:lpstr>
      <vt:lpstr>PowerPoint Presentation</vt:lpstr>
      <vt:lpstr>Interpreting the Value of Skew</vt:lpstr>
      <vt:lpstr>Why Do We Care About Skewness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Muhammad Asif Ayub</cp:lastModifiedBy>
  <cp:revision>8</cp:revision>
  <dcterms:created xsi:type="dcterms:W3CDTF">2021-09-11T09:41:29Z</dcterms:created>
  <dcterms:modified xsi:type="dcterms:W3CDTF">2021-11-14T12:42:54Z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2021-09-11T00:00:00Z</vt:filetime>
  </property>
</Properties>
</file>