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75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816863"/>
            <a:ext cx="10515600" cy="5528945"/>
          </a:xfrm>
          <a:custGeom>
            <a:avLst/>
            <a:gdLst/>
            <a:ahLst/>
            <a:cxnLst/>
            <a:rect l="l" t="t" r="r" b="b"/>
            <a:pathLst>
              <a:path w="10515600" h="5528945">
                <a:moveTo>
                  <a:pt x="10515600" y="0"/>
                </a:moveTo>
                <a:lnTo>
                  <a:pt x="0" y="0"/>
                </a:lnTo>
                <a:lnTo>
                  <a:pt x="0" y="5528564"/>
                </a:lnTo>
                <a:lnTo>
                  <a:pt x="10515600" y="5528564"/>
                </a:lnTo>
                <a:lnTo>
                  <a:pt x="10515600" y="0"/>
                </a:lnTo>
                <a:close/>
              </a:path>
            </a:pathLst>
          </a:custGeom>
          <a:solidFill>
            <a:srgbClr val="3855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9465" y="2683205"/>
            <a:ext cx="6513068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8571" y="2773933"/>
            <a:ext cx="6068695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B271L3NtA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50720"/>
            <a:ext cx="8241665" cy="3169920"/>
          </a:xfrm>
          <a:custGeom>
            <a:avLst/>
            <a:gdLst/>
            <a:ahLst/>
            <a:cxnLst/>
            <a:rect l="l" t="t" r="r" b="b"/>
            <a:pathLst>
              <a:path w="8241665" h="3169920">
                <a:moveTo>
                  <a:pt x="8241283" y="0"/>
                </a:moveTo>
                <a:lnTo>
                  <a:pt x="0" y="0"/>
                </a:lnTo>
                <a:lnTo>
                  <a:pt x="0" y="3169919"/>
                </a:lnTo>
                <a:lnTo>
                  <a:pt x="8241283" y="3169919"/>
                </a:lnTo>
                <a:lnTo>
                  <a:pt x="8241283" y="0"/>
                </a:lnTo>
                <a:close/>
              </a:path>
            </a:pathLst>
          </a:custGeom>
          <a:solidFill>
            <a:srgbClr val="366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8640" y="1916048"/>
            <a:ext cx="202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14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28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CTU</a:t>
            </a:r>
            <a:r>
              <a:rPr sz="2400" b="1" u="heavy" spc="28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u="heavy" spc="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-21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9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b="1" u="heavy" spc="-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3</a:t>
            </a:r>
            <a:r>
              <a:rPr lang="en-US" sz="2400" b="1" u="heavy" spc="-4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350" y="3191713"/>
            <a:ext cx="4904105" cy="1588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800" b="1" spc="20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30" dirty="0">
                <a:solidFill>
                  <a:srgbClr val="FFFFFF"/>
                </a:solidFill>
                <a:latin typeface="Trebuchet MS"/>
                <a:cs typeface="Trebuchet MS"/>
              </a:rPr>
              <a:t>isti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280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lang="en-US"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5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rebuchet MS"/>
              <a:cs typeface="Trebuchet MS"/>
            </a:endParaRPr>
          </a:p>
          <a:p>
            <a:pPr marL="7620" algn="ctr">
              <a:lnSpc>
                <a:spcPct val="100000"/>
              </a:lnSpc>
            </a:pPr>
            <a:r>
              <a:rPr sz="2400" b="1" i="1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</a:t>
            </a:r>
            <a:r>
              <a:rPr sz="2400" b="1" i="1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2400" b="1" i="1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i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</a:t>
            </a:r>
            <a:r>
              <a:rPr sz="2400" b="1" i="1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i="1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uc</a:t>
            </a:r>
            <a:r>
              <a:rPr sz="24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endParaRPr sz="2400" dirty="0">
              <a:latin typeface="Trebuchet MS"/>
              <a:cs typeface="Trebuchet MS"/>
            </a:endParaRPr>
          </a:p>
          <a:p>
            <a:pPr marL="19050" algn="ctr">
              <a:lnSpc>
                <a:spcPct val="100000"/>
              </a:lnSpc>
              <a:spcBef>
                <a:spcPts val="15"/>
              </a:spcBef>
            </a:pPr>
            <a:r>
              <a:rPr sz="2000" i="1" spc="-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2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2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i="1" spc="-3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i="1" spc="-3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i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105" dirty="0">
                <a:solidFill>
                  <a:srgbClr val="B8E6C9"/>
                </a:solidFill>
                <a:latin typeface="Trebuchet MS"/>
                <a:cs typeface="Trebuchet MS"/>
              </a:rPr>
              <a:t>Sh</a:t>
            </a:r>
            <a:r>
              <a:rPr sz="2800" b="1" spc="114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80" dirty="0">
                <a:solidFill>
                  <a:srgbClr val="B8E6C9"/>
                </a:solidFill>
                <a:latin typeface="Trebuchet MS"/>
                <a:cs typeface="Trebuchet MS"/>
              </a:rPr>
              <a:t>min</a:t>
            </a:r>
            <a:r>
              <a:rPr sz="2800" b="1" spc="50" dirty="0">
                <a:solidFill>
                  <a:srgbClr val="B8E6C9"/>
                </a:solidFill>
                <a:latin typeface="Trebuchet MS"/>
                <a:cs typeface="Trebuchet MS"/>
              </a:rPr>
              <a:t>g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1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45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-204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80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26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va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30" dirty="0">
                <a:solidFill>
                  <a:srgbClr val="B8E6C9"/>
                </a:solidFill>
                <a:latin typeface="Trebuchet MS"/>
                <a:cs typeface="Trebuchet MS"/>
              </a:rPr>
              <a:t>ianc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102152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5866130" algn="l"/>
              </a:tabLst>
            </a:pPr>
            <a:r>
              <a:rPr sz="2400" spc="-5" dirty="0">
                <a:latin typeface="Calibri"/>
                <a:cs typeface="Calibri"/>
              </a:rPr>
              <a:t>Covariance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" dirty="0">
                <a:latin typeface="Calibri"/>
                <a:cs typeface="Calibri"/>
              </a:rPr>
              <a:t> tells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Direction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	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" dirty="0">
                <a:latin typeface="Calibri"/>
                <a:cs typeface="Calibri"/>
              </a:rPr>
              <a:t> tell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Strength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Relationship</a:t>
            </a:r>
            <a:r>
              <a:rPr sz="2400" spc="-65" dirty="0">
                <a:latin typeface="Calibri"/>
                <a:cs typeface="Calibri"/>
              </a:rPr>
              <a:t>”.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is?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negative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negative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is?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55" dirty="0">
                <a:latin typeface="Calibri"/>
                <a:cs typeface="Calibri"/>
              </a:rPr>
              <a:t>To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tackle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Correlation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Coefficient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15"/>
              </a:spcBef>
            </a:pPr>
            <a:r>
              <a:rPr sz="2800" b="1" spc="70" dirty="0">
                <a:solidFill>
                  <a:srgbClr val="B8E6C9"/>
                </a:solidFill>
                <a:latin typeface="Trebuchet MS"/>
                <a:cs typeface="Trebuchet MS"/>
              </a:rPr>
              <a:t>P</a:t>
            </a:r>
            <a:r>
              <a:rPr sz="2800" b="1" spc="7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75" dirty="0">
                <a:solidFill>
                  <a:srgbClr val="B8E6C9"/>
                </a:solidFill>
                <a:latin typeface="Trebuchet MS"/>
                <a:cs typeface="Trebuchet MS"/>
              </a:rPr>
              <a:t>Cor</a:t>
            </a:r>
            <a:r>
              <a:rPr sz="2800" b="1" spc="12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la</a:t>
            </a:r>
            <a:r>
              <a:rPr sz="2800" b="1" spc="-3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2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60" dirty="0">
                <a:solidFill>
                  <a:srgbClr val="B8E6C9"/>
                </a:solidFill>
                <a:latin typeface="Trebuchet MS"/>
                <a:cs typeface="Trebuchet MS"/>
              </a:rPr>
              <a:t>Coe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ff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8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691" y="275082"/>
            <a:ext cx="16116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-311: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hn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al</a:t>
            </a:r>
            <a:r>
              <a:rPr sz="1050" spc="-18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W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riti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g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3574" y="1547240"/>
            <a:ext cx="97802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ef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Measures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nature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strength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quantitative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48596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nature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	</a:t>
            </a:r>
            <a:r>
              <a:rPr sz="2400" spc="-5" dirty="0">
                <a:latin typeface="Calibri"/>
                <a:cs typeface="Calibri"/>
              </a:rPr>
              <a:t>association.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lu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72711" y="3745991"/>
            <a:ext cx="3944620" cy="1694814"/>
            <a:chOff x="4172711" y="3745991"/>
            <a:chExt cx="3944620" cy="169481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2711" y="3745991"/>
              <a:ext cx="3944112" cy="1694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7575" y="3800855"/>
              <a:ext cx="3782568" cy="1533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07763" y="3781043"/>
              <a:ext cx="3825240" cy="1576070"/>
            </a:xfrm>
            <a:custGeom>
              <a:avLst/>
              <a:gdLst/>
              <a:ahLst/>
              <a:cxnLst/>
              <a:rect l="l" t="t" r="r" b="b"/>
              <a:pathLst>
                <a:path w="3825240" h="1576070">
                  <a:moveTo>
                    <a:pt x="0" y="1575688"/>
                  </a:moveTo>
                  <a:lnTo>
                    <a:pt x="3824732" y="1575688"/>
                  </a:lnTo>
                  <a:lnTo>
                    <a:pt x="3824732" y="0"/>
                  </a:lnTo>
                  <a:lnTo>
                    <a:pt x="0" y="0"/>
                  </a:lnTo>
                  <a:lnTo>
                    <a:pt x="0" y="157568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70" dirty="0">
                <a:solidFill>
                  <a:srgbClr val="B8E6C9"/>
                </a:solidFill>
                <a:latin typeface="Trebuchet MS"/>
                <a:cs typeface="Trebuchet MS"/>
              </a:rPr>
              <a:t>P</a:t>
            </a:r>
            <a:r>
              <a:rPr sz="2800" b="1" spc="7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75" dirty="0">
                <a:solidFill>
                  <a:srgbClr val="B8E6C9"/>
                </a:solidFill>
                <a:latin typeface="Trebuchet MS"/>
                <a:cs typeface="Trebuchet MS"/>
              </a:rPr>
              <a:t>Cor</a:t>
            </a:r>
            <a:r>
              <a:rPr sz="2800" b="1" spc="12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la</a:t>
            </a:r>
            <a:r>
              <a:rPr sz="2800" b="1" spc="-3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1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60" dirty="0">
                <a:solidFill>
                  <a:srgbClr val="B8E6C9"/>
                </a:solidFill>
                <a:latin typeface="Trebuchet MS"/>
                <a:cs typeface="Trebuchet MS"/>
              </a:rPr>
              <a:t>Coe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ff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5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-8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nt</a:t>
            </a:r>
            <a:r>
              <a:rPr sz="2800" b="1" spc="-38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80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26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40" dirty="0">
                <a:solidFill>
                  <a:srgbClr val="B8E6C9"/>
                </a:solidFill>
                <a:latin typeface="Trebuchet MS"/>
                <a:cs typeface="Trebuchet MS"/>
              </a:rPr>
              <a:t>inu</a:t>
            </a:r>
            <a:r>
              <a:rPr sz="2800" b="1" spc="-4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75" dirty="0">
                <a:solidFill>
                  <a:srgbClr val="B8E6C9"/>
                </a:solidFill>
                <a:latin typeface="Trebuchet MS"/>
                <a:cs typeface="Trebuchet MS"/>
              </a:rPr>
              <a:t>d..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9381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ranges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-1)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+1)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strength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illustrated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bythe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iag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023" y="3124200"/>
            <a:ext cx="7997952" cy="2660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15"/>
              </a:spcBef>
            </a:pP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Interpreting</a:t>
            </a:r>
            <a:r>
              <a:rPr sz="2800" b="1" spc="-2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9"/>
                </a:solidFill>
                <a:latin typeface="Trebuchet MS"/>
                <a:cs typeface="Trebuchet MS"/>
              </a:rPr>
              <a:t>“r”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9217025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ect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814069" marR="5080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  <a:tab pos="213741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Zero	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association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correlation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 &lt;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0.25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weak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0.25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0.75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correlation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/moderatelystrong.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0.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3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ect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3470" y="1478407"/>
            <a:ext cx="10326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sample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6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children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was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selected,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about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their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age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years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weight 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4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kilograms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was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recorded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shown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following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table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.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required to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 the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correlation</a:t>
            </a:r>
            <a:r>
              <a:rPr sz="24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sz="24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age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weight.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98571" y="2773933"/>
          <a:ext cx="6049645" cy="3841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348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serial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590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45" dirty="0">
                          <a:latin typeface="Arial"/>
                          <a:cs typeface="Arial"/>
                        </a:rPr>
                        <a:t>Age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28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(years)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041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Weight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83946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(Kg)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84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-140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3470" y="1478407"/>
            <a:ext cx="9719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Find the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correlation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between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anxiety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test scores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students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given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table</a:t>
            </a:r>
            <a:r>
              <a:rPr sz="2400" spc="-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D0D0D"/>
                </a:solidFill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9" y="2517648"/>
            <a:ext cx="2910840" cy="34381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15"/>
              </a:spcBef>
            </a:pPr>
            <a:r>
              <a:rPr sz="2800" b="1" spc="27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2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P</a:t>
            </a:r>
            <a:r>
              <a:rPr sz="2800" b="1" spc="55" dirty="0">
                <a:solidFill>
                  <a:srgbClr val="B8E6C9"/>
                </a:solidFill>
                <a:latin typeface="Trebuchet MS"/>
                <a:cs typeface="Trebuchet MS"/>
              </a:rPr>
              <a:t>l</a:t>
            </a:r>
            <a:r>
              <a:rPr sz="2800" b="1" spc="9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s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30" dirty="0">
                <a:solidFill>
                  <a:srgbClr val="B8E6C9"/>
                </a:solidFill>
                <a:latin typeface="Trebuchet MS"/>
                <a:cs typeface="Trebuchet MS"/>
              </a:rPr>
              <a:t>Visu</a:t>
            </a:r>
            <a:r>
              <a:rPr sz="2800" b="1" spc="2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-70" dirty="0">
                <a:solidFill>
                  <a:srgbClr val="B8E6C9"/>
                </a:solidFill>
                <a:latin typeface="Trebuchet MS"/>
                <a:cs typeface="Trebuchet MS"/>
              </a:rPr>
              <a:t>l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zing</a:t>
            </a:r>
            <a:r>
              <a:rPr sz="2800" b="1" spc="-34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75" dirty="0">
                <a:solidFill>
                  <a:srgbClr val="B8E6C9"/>
                </a:solidFill>
                <a:latin typeface="Trebuchet MS"/>
                <a:cs typeface="Trebuchet MS"/>
              </a:rPr>
              <a:t>Cor</a:t>
            </a:r>
            <a:r>
              <a:rPr sz="2800" b="1" spc="12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la</a:t>
            </a:r>
            <a:r>
              <a:rPr sz="2800" b="1" spc="-3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9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1013142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Calibri"/>
                <a:cs typeface="Calibri"/>
              </a:rPr>
              <a:t>Scatter</a:t>
            </a:r>
            <a:r>
              <a:rPr sz="2400" b="1" i="1" spc="-8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Plot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is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graphical</a:t>
            </a:r>
            <a:r>
              <a:rPr sz="2400" b="1" i="1" spc="-9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representation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of</a:t>
            </a:r>
            <a:r>
              <a:rPr sz="2400" b="1" i="1" spc="5" dirty="0">
                <a:latin typeface="Calibri"/>
                <a:cs typeface="Calibri"/>
              </a:rPr>
              <a:t> two </a:t>
            </a:r>
            <a:r>
              <a:rPr sz="2400" b="1" i="1" spc="-10" dirty="0">
                <a:latin typeface="Calibri"/>
                <a:cs typeface="Calibri"/>
              </a:rPr>
              <a:t>quantitative</a:t>
            </a:r>
            <a:r>
              <a:rPr sz="2400" b="1" i="1" spc="-8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variables</a:t>
            </a:r>
            <a:r>
              <a:rPr sz="2400" b="1" i="1" spc="-65" dirty="0">
                <a:latin typeface="Calibri"/>
                <a:cs typeface="Calibri"/>
              </a:rPr>
              <a:t> </a:t>
            </a:r>
            <a:r>
              <a:rPr sz="2400" b="1" i="1" spc="45" dirty="0">
                <a:latin typeface="Calibri"/>
                <a:cs typeface="Calibri"/>
              </a:rPr>
              <a:t>inwhich </a:t>
            </a:r>
            <a:r>
              <a:rPr sz="2400" b="1" i="1" spc="-5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the </a:t>
            </a:r>
            <a:r>
              <a:rPr sz="2400" b="1" i="1" spc="-10" dirty="0">
                <a:latin typeface="Calibri"/>
                <a:cs typeface="Calibri"/>
              </a:rPr>
              <a:t>explanatory </a:t>
            </a:r>
            <a:r>
              <a:rPr sz="2400" b="1" i="1" dirty="0">
                <a:latin typeface="Calibri"/>
                <a:cs typeface="Calibri"/>
              </a:rPr>
              <a:t>variable is on the x-axis and the </a:t>
            </a:r>
            <a:r>
              <a:rPr sz="2400" b="1" i="1" spc="-5" dirty="0">
                <a:latin typeface="Calibri"/>
                <a:cs typeface="Calibri"/>
              </a:rPr>
              <a:t>response </a:t>
            </a:r>
            <a:r>
              <a:rPr sz="2400" b="1" i="1" dirty="0">
                <a:latin typeface="Calibri"/>
                <a:cs typeface="Calibri"/>
              </a:rPr>
              <a:t>variable is on the </a:t>
            </a:r>
            <a:r>
              <a:rPr sz="2400" b="1" i="1" spc="10" dirty="0">
                <a:latin typeface="Calibri"/>
                <a:cs typeface="Calibri"/>
              </a:rPr>
              <a:t>y- </a:t>
            </a:r>
            <a:r>
              <a:rPr sz="2400" b="1" i="1" spc="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axis.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Direction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(positive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negative)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ea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g)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lie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608" y="1664207"/>
            <a:ext cx="5501640" cy="3675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5739" y="5695899"/>
            <a:ext cx="3054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Calibri"/>
                <a:cs typeface="Calibri"/>
              </a:rPr>
              <a:t>Verdict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88333" y="5584952"/>
            <a:ext cx="38119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marR="5080" indent="-42672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5" dirty="0">
                <a:latin typeface="Calibri"/>
                <a:cs typeface="Calibri"/>
              </a:rPr>
              <a:t>h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5" dirty="0">
                <a:latin typeface="Calibri"/>
                <a:cs typeface="Calibri"/>
              </a:rPr>
              <a:t> D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/</a:t>
            </a:r>
            <a:r>
              <a:rPr sz="2400" b="1" spc="-135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si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15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  </a:t>
            </a:r>
            <a:r>
              <a:rPr sz="2400" b="1" spc="-10" dirty="0">
                <a:latin typeface="Calibri"/>
                <a:cs typeface="Calibri"/>
              </a:rPr>
              <a:t>Strength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Intermediate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7871" y="1581911"/>
            <a:ext cx="4800600" cy="4002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8183" y="5584952"/>
            <a:ext cx="3677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marR="5080" indent="-3568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Relationship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Direct/Positive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Strength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Intermediate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4032" y="1581911"/>
            <a:ext cx="5507736" cy="3675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7020" marR="5080" indent="-777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Measures</a:t>
            </a:r>
            <a:r>
              <a:rPr spc="-9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Relationship </a:t>
            </a:r>
            <a:r>
              <a:rPr spc="-980" dirty="0"/>
              <a:t> </a:t>
            </a:r>
            <a:r>
              <a:rPr spc="-30" dirty="0"/>
              <a:t>between</a:t>
            </a:r>
            <a:r>
              <a:rPr spc="65" dirty="0"/>
              <a:t> </a:t>
            </a:r>
            <a:r>
              <a:rPr spc="-25" dirty="0"/>
              <a:t>Variables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r>
              <a:rPr sz="2800" b="1" spc="-1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B8E6C9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96258" y="5584952"/>
            <a:ext cx="4004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5" dirty="0">
                <a:latin typeface="Calibri"/>
                <a:cs typeface="Calibri"/>
              </a:rPr>
              <a:t>h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spc="-85" dirty="0">
                <a:latin typeface="Calibri"/>
                <a:cs typeface="Calibri"/>
              </a:rPr>
              <a:t>g</a:t>
            </a:r>
            <a:r>
              <a:rPr sz="2400" b="1" spc="-60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60" dirty="0">
                <a:latin typeface="Calibri"/>
                <a:cs typeface="Calibri"/>
              </a:rPr>
              <a:t>v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/</a:t>
            </a:r>
            <a:r>
              <a:rPr sz="2400" b="1" spc="-8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  </a:t>
            </a:r>
            <a:r>
              <a:rPr sz="2400" b="1" spc="-10" dirty="0">
                <a:latin typeface="Calibri"/>
                <a:cs typeface="Calibri"/>
              </a:rPr>
              <a:t>Strength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Moderately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Strong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4511" y="1581911"/>
            <a:ext cx="5504688" cy="3675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15"/>
              </a:spcBef>
            </a:pPr>
            <a:r>
              <a:rPr sz="2800" b="1" spc="65" dirty="0">
                <a:solidFill>
                  <a:srgbClr val="B8E6C9"/>
                </a:solidFill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34413"/>
            <a:ext cx="9894570" cy="283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4695" marR="2205355" indent="-66802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"Correlation</a:t>
            </a:r>
            <a:r>
              <a:rPr sz="32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Causation” </a:t>
            </a:r>
            <a:r>
              <a:rPr sz="3200" b="1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does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mean???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Hi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6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d</a:t>
            </a:r>
            <a:r>
              <a:rPr sz="2400" spc="-23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ow</a:t>
            </a:r>
            <a:endParaRPr sz="2400" dirty="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</a:pPr>
            <a:r>
              <a:rPr sz="24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The</a:t>
            </a:r>
            <a:r>
              <a:rPr sz="24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danger</a:t>
            </a:r>
            <a:r>
              <a:rPr sz="2400" u="heavy" spc="-5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of</a:t>
            </a:r>
            <a:r>
              <a:rPr sz="2400" u="heavy" spc="-2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mixing</a:t>
            </a:r>
            <a:r>
              <a:rPr sz="2400" u="heavy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up</a:t>
            </a:r>
            <a:r>
              <a:rPr sz="2400" u="heavy" spc="-2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causality</a:t>
            </a:r>
            <a:r>
              <a:rPr sz="24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and</a:t>
            </a:r>
            <a:r>
              <a:rPr sz="2400" u="heavy" spc="-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1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correlation:</a:t>
            </a:r>
            <a:r>
              <a:rPr sz="2400" u="heavy" spc="-8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Ionica</a:t>
            </a:r>
            <a:r>
              <a:rPr sz="2400" u="heavy" spc="-6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Smeets</a:t>
            </a:r>
            <a:r>
              <a:rPr sz="2400" u="heavy" spc="-5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2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at</a:t>
            </a:r>
            <a:r>
              <a:rPr sz="2400" u="heavy" spc="-17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TEDxDelft</a:t>
            </a:r>
            <a:endParaRPr sz="2400" dirty="0">
              <a:latin typeface="Calibri"/>
              <a:cs typeface="Calibri"/>
            </a:endParaRPr>
          </a:p>
          <a:p>
            <a:pPr marL="356870" marR="34671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funny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misleading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in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your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215"/>
              </a:spcBef>
            </a:pP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Sta</a:t>
            </a:r>
            <a:r>
              <a:rPr sz="2800" b="1" spc="-5" dirty="0">
                <a:solidFill>
                  <a:srgbClr val="B8E6C9"/>
                </a:solidFill>
                <a:latin typeface="Trebuchet MS"/>
                <a:cs typeface="Trebuchet MS"/>
              </a:rPr>
              <a:t>n</a:t>
            </a:r>
            <a:r>
              <a:rPr sz="2800" b="1" spc="-20" dirty="0">
                <a:solidFill>
                  <a:srgbClr val="B8E6C9"/>
                </a:solidFill>
                <a:latin typeface="Trebuchet MS"/>
                <a:cs typeface="Trebuchet MS"/>
              </a:rPr>
              <a:t>d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rd</a:t>
            </a:r>
            <a:r>
              <a:rPr sz="2800" b="1" spc="-1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80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rr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6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13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B8E6C9"/>
                </a:solidFill>
                <a:latin typeface="Trebuchet MS"/>
                <a:cs typeface="Trebuchet MS"/>
              </a:rPr>
              <a:t>o</a:t>
            </a:r>
            <a:r>
              <a:rPr sz="2800" b="1" spc="-190" dirty="0">
                <a:solidFill>
                  <a:srgbClr val="B8E6C9"/>
                </a:solidFill>
                <a:latin typeface="Trebuchet MS"/>
                <a:cs typeface="Trebuchet MS"/>
              </a:rPr>
              <a:t>f</a:t>
            </a:r>
            <a:r>
              <a:rPr sz="2800" b="1" spc="-6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B8E6C9"/>
                </a:solidFill>
                <a:latin typeface="Trebuchet MS"/>
                <a:cs typeface="Trebuchet MS"/>
              </a:rPr>
              <a:t>Sample</a:t>
            </a:r>
            <a:r>
              <a:rPr sz="2800" b="1" spc="-3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9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9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9"/>
                </a:solidFill>
                <a:latin typeface="Trebuchet MS"/>
                <a:cs typeface="Trebuchet MS"/>
              </a:rPr>
              <a:t>an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998474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Sample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estimate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population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mean.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35687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30" dirty="0">
                <a:latin typeface="Calibri"/>
                <a:cs typeface="Calibri"/>
              </a:rPr>
              <a:t>Larger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be.</a:t>
            </a: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size,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will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be.</a:t>
            </a: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uncertainty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b="1" spc="-5" dirty="0">
                <a:latin typeface="Calibri"/>
                <a:cs typeface="Calibri"/>
              </a:rPr>
              <a:t>Standard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Error</a:t>
            </a:r>
            <a:r>
              <a:rPr sz="2400" b="1" spc="-2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Sample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35" dirty="0">
                <a:latin typeface="Calibri"/>
                <a:cs typeface="Calibri"/>
              </a:rPr>
              <a:t>Mean</a:t>
            </a:r>
            <a:r>
              <a:rPr sz="2400" spc="-135" dirty="0">
                <a:latin typeface="Calibri"/>
                <a:cs typeface="Calibri"/>
              </a:rPr>
              <a:t>”.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64" y="4595541"/>
            <a:ext cx="922720" cy="574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Covariance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491741"/>
            <a:ext cx="1001014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Often</a:t>
            </a:r>
            <a:r>
              <a:rPr sz="2400" spc="-4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in a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dataset,</a:t>
            </a:r>
            <a:r>
              <a:rPr sz="2400" spc="-1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there</a:t>
            </a:r>
            <a:r>
              <a:rPr sz="2400" spc="-5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relationship</a:t>
            </a:r>
            <a:r>
              <a:rPr sz="2400" spc="-9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between</a:t>
            </a:r>
            <a:r>
              <a:rPr sz="2400" spc="-6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different</a:t>
            </a:r>
            <a:r>
              <a:rPr sz="2400" spc="-6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variables/features.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75" dirty="0">
                <a:solidFill>
                  <a:srgbClr val="385521"/>
                </a:solidFill>
                <a:latin typeface="Calibri"/>
                <a:cs typeface="Calibri"/>
              </a:rPr>
              <a:t>We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care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about</a:t>
            </a:r>
            <a:r>
              <a:rPr sz="2400" spc="-5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finding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relationship</a:t>
            </a:r>
            <a:r>
              <a:rPr sz="2400" spc="-7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because</a:t>
            </a:r>
            <a:r>
              <a:rPr sz="2400" spc="-4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helps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us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taking</a:t>
            </a:r>
            <a:r>
              <a:rPr sz="2400" spc="-24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good</a:t>
            </a:r>
            <a:endParaRPr sz="24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decision.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also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helps</a:t>
            </a:r>
            <a:r>
              <a:rPr sz="2400" spc="-4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“</a:t>
            </a:r>
            <a:r>
              <a:rPr sz="2400" b="1" spc="-15" dirty="0">
                <a:solidFill>
                  <a:srgbClr val="385521"/>
                </a:solidFill>
                <a:latin typeface="Calibri"/>
                <a:cs typeface="Calibri"/>
              </a:rPr>
              <a:t>Feature</a:t>
            </a:r>
            <a:r>
              <a:rPr sz="2400" b="1" spc="-9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521"/>
                </a:solidFill>
                <a:latin typeface="Calibri"/>
                <a:cs typeface="Calibri"/>
              </a:rPr>
              <a:t>Selection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”</a:t>
            </a:r>
            <a:r>
              <a:rPr sz="2400" spc="-4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part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machine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385521"/>
                </a:solidFill>
                <a:latin typeface="Calibri"/>
                <a:cs typeface="Calibri"/>
              </a:rPr>
              <a:t>learning</a:t>
            </a:r>
            <a:r>
              <a:rPr lang="en-US" sz="2400" spc="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385521"/>
                </a:solidFill>
                <a:latin typeface="Calibri"/>
                <a:cs typeface="Calibri"/>
              </a:rPr>
              <a:t>pipeline.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Co</a:t>
            </a:r>
            <a:r>
              <a:rPr sz="2400" spc="-30" dirty="0">
                <a:solidFill>
                  <a:srgbClr val="38552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aria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ce</a:t>
            </a:r>
            <a:r>
              <a:rPr sz="2400" spc="-9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385521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8552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o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f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th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ee</a:t>
            </a:r>
            <a:r>
              <a:rPr sz="2400" spc="-17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es</a:t>
            </a:r>
            <a:endParaRPr sz="2400" dirty="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40" dirty="0">
                <a:solidFill>
                  <a:srgbClr val="385521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osi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38552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</a:t>
            </a:r>
            <a:r>
              <a:rPr sz="2400" spc="-1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ari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Negative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covariance.</a:t>
            </a:r>
            <a:endParaRPr sz="2400" dirty="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No</a:t>
            </a:r>
            <a:r>
              <a:rPr sz="2400" spc="-7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covariance.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Covariance</a:t>
            </a:r>
            <a:r>
              <a:rPr sz="2400" spc="-9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help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us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quantify</a:t>
            </a:r>
            <a:r>
              <a:rPr sz="2400" spc="-4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this</a:t>
            </a:r>
            <a:r>
              <a:rPr sz="2400" spc="-1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relationship.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Positive</a:t>
            </a:r>
            <a:r>
              <a:rPr sz="2800" b="1" spc="-17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Covariance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7235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variable</a:t>
            </a:r>
            <a:r>
              <a:rPr sz="2400" spc="-6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increases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second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variable</a:t>
            </a:r>
            <a:r>
              <a:rPr sz="2400" spc="-1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increases.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Ice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 cream</a:t>
            </a:r>
            <a:r>
              <a:rPr sz="2400" spc="-8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sales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increase</a:t>
            </a:r>
            <a:r>
              <a:rPr sz="2400" spc="-7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temperature</a:t>
            </a:r>
            <a:r>
              <a:rPr sz="2400" spc="-2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2673095"/>
            <a:ext cx="3130296" cy="15392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65647" y="2743200"/>
            <a:ext cx="490855" cy="2182495"/>
            <a:chOff x="5565647" y="2743200"/>
            <a:chExt cx="490855" cy="2182495"/>
          </a:xfrm>
        </p:grpSpPr>
        <p:sp>
          <p:nvSpPr>
            <p:cNvPr id="7" name="object 7"/>
            <p:cNvSpPr/>
            <p:nvPr/>
          </p:nvSpPr>
          <p:spPr>
            <a:xfrm>
              <a:off x="5571743" y="2749295"/>
              <a:ext cx="478790" cy="2170430"/>
            </a:xfrm>
            <a:custGeom>
              <a:avLst/>
              <a:gdLst/>
              <a:ahLst/>
              <a:cxnLst/>
              <a:rect l="l" t="t" r="r" b="b"/>
              <a:pathLst>
                <a:path w="478789" h="2170429">
                  <a:moveTo>
                    <a:pt x="239140" y="0"/>
                  </a:moveTo>
                  <a:lnTo>
                    <a:pt x="0" y="239267"/>
                  </a:lnTo>
                  <a:lnTo>
                    <a:pt x="119506" y="239267"/>
                  </a:lnTo>
                  <a:lnTo>
                    <a:pt x="119506" y="2169922"/>
                  </a:lnTo>
                  <a:lnTo>
                    <a:pt x="358647" y="2169922"/>
                  </a:lnTo>
                  <a:lnTo>
                    <a:pt x="358647" y="239267"/>
                  </a:lnTo>
                  <a:lnTo>
                    <a:pt x="478281" y="239267"/>
                  </a:lnTo>
                  <a:lnTo>
                    <a:pt x="239140" y="0"/>
                  </a:lnTo>
                  <a:close/>
                </a:path>
              </a:pathLst>
            </a:custGeom>
            <a:solidFill>
              <a:srgbClr val="BD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1743" y="2749295"/>
              <a:ext cx="478790" cy="2170430"/>
            </a:xfrm>
            <a:custGeom>
              <a:avLst/>
              <a:gdLst/>
              <a:ahLst/>
              <a:cxnLst/>
              <a:rect l="l" t="t" r="r" b="b"/>
              <a:pathLst>
                <a:path w="478789" h="2170429">
                  <a:moveTo>
                    <a:pt x="0" y="239267"/>
                  </a:moveTo>
                  <a:lnTo>
                    <a:pt x="239140" y="0"/>
                  </a:lnTo>
                  <a:lnTo>
                    <a:pt x="478281" y="239267"/>
                  </a:lnTo>
                  <a:lnTo>
                    <a:pt x="358647" y="239267"/>
                  </a:lnTo>
                  <a:lnTo>
                    <a:pt x="358647" y="2169922"/>
                  </a:lnTo>
                  <a:lnTo>
                    <a:pt x="119506" y="2169922"/>
                  </a:lnTo>
                  <a:lnTo>
                    <a:pt x="119506" y="239267"/>
                  </a:lnTo>
                  <a:lnTo>
                    <a:pt x="0" y="239267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3423" y="2749295"/>
            <a:ext cx="2145792" cy="214274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382511" y="2743200"/>
            <a:ext cx="432434" cy="2182495"/>
            <a:chOff x="6382511" y="2743200"/>
            <a:chExt cx="432434" cy="2182495"/>
          </a:xfrm>
        </p:grpSpPr>
        <p:sp>
          <p:nvSpPr>
            <p:cNvPr id="11" name="object 11"/>
            <p:cNvSpPr/>
            <p:nvPr/>
          </p:nvSpPr>
          <p:spPr>
            <a:xfrm>
              <a:off x="6388607" y="2749295"/>
              <a:ext cx="420370" cy="2170430"/>
            </a:xfrm>
            <a:custGeom>
              <a:avLst/>
              <a:gdLst/>
              <a:ahLst/>
              <a:cxnLst/>
              <a:rect l="l" t="t" r="r" b="b"/>
              <a:pathLst>
                <a:path w="420370" h="2170429">
                  <a:moveTo>
                    <a:pt x="210185" y="0"/>
                  </a:moveTo>
                  <a:lnTo>
                    <a:pt x="0" y="210312"/>
                  </a:lnTo>
                  <a:lnTo>
                    <a:pt x="105028" y="210312"/>
                  </a:lnTo>
                  <a:lnTo>
                    <a:pt x="105028" y="2169922"/>
                  </a:lnTo>
                  <a:lnTo>
                    <a:pt x="315213" y="2169922"/>
                  </a:lnTo>
                  <a:lnTo>
                    <a:pt x="315213" y="210312"/>
                  </a:lnTo>
                  <a:lnTo>
                    <a:pt x="420242" y="210312"/>
                  </a:lnTo>
                  <a:lnTo>
                    <a:pt x="210185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8607" y="2749295"/>
              <a:ext cx="420370" cy="2170430"/>
            </a:xfrm>
            <a:custGeom>
              <a:avLst/>
              <a:gdLst/>
              <a:ahLst/>
              <a:cxnLst/>
              <a:rect l="l" t="t" r="r" b="b"/>
              <a:pathLst>
                <a:path w="420370" h="2170429">
                  <a:moveTo>
                    <a:pt x="0" y="210312"/>
                  </a:moveTo>
                  <a:lnTo>
                    <a:pt x="210185" y="0"/>
                  </a:lnTo>
                  <a:lnTo>
                    <a:pt x="420242" y="210312"/>
                  </a:lnTo>
                  <a:lnTo>
                    <a:pt x="315213" y="210312"/>
                  </a:lnTo>
                  <a:lnTo>
                    <a:pt x="315213" y="2169922"/>
                  </a:lnTo>
                  <a:lnTo>
                    <a:pt x="105028" y="2169922"/>
                  </a:lnTo>
                  <a:lnTo>
                    <a:pt x="105028" y="210312"/>
                  </a:lnTo>
                  <a:lnTo>
                    <a:pt x="0" y="210312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2800" b="1" spc="45" dirty="0">
                <a:solidFill>
                  <a:srgbClr val="B8E6C9"/>
                </a:solidFill>
                <a:latin typeface="Trebuchet MS"/>
                <a:cs typeface="Trebuchet MS"/>
              </a:rPr>
              <a:t>Negative</a:t>
            </a:r>
            <a:r>
              <a:rPr sz="2800" b="1" spc="-20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Covariance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96056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variable</a:t>
            </a:r>
            <a:r>
              <a:rPr sz="2400" spc="-6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increases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 second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variable</a:t>
            </a:r>
            <a:r>
              <a:rPr sz="2400" spc="-17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decreases.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flu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patients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in a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hospital</a:t>
            </a:r>
            <a:r>
              <a:rPr sz="2400" spc="-1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increase</a:t>
            </a:r>
            <a:r>
              <a:rPr sz="2400" spc="-4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85521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temperaturedecreases.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65647" y="2743200"/>
            <a:ext cx="490855" cy="2182495"/>
            <a:chOff x="5565647" y="2743200"/>
            <a:chExt cx="490855" cy="2182495"/>
          </a:xfrm>
        </p:grpSpPr>
        <p:sp>
          <p:nvSpPr>
            <p:cNvPr id="6" name="object 6"/>
            <p:cNvSpPr/>
            <p:nvPr/>
          </p:nvSpPr>
          <p:spPr>
            <a:xfrm>
              <a:off x="5571743" y="2749295"/>
              <a:ext cx="478790" cy="2170430"/>
            </a:xfrm>
            <a:custGeom>
              <a:avLst/>
              <a:gdLst/>
              <a:ahLst/>
              <a:cxnLst/>
              <a:rect l="l" t="t" r="r" b="b"/>
              <a:pathLst>
                <a:path w="478789" h="2170429">
                  <a:moveTo>
                    <a:pt x="239140" y="0"/>
                  </a:moveTo>
                  <a:lnTo>
                    <a:pt x="0" y="239267"/>
                  </a:lnTo>
                  <a:lnTo>
                    <a:pt x="119506" y="239267"/>
                  </a:lnTo>
                  <a:lnTo>
                    <a:pt x="119506" y="2169922"/>
                  </a:lnTo>
                  <a:lnTo>
                    <a:pt x="358647" y="2169922"/>
                  </a:lnTo>
                  <a:lnTo>
                    <a:pt x="358647" y="239267"/>
                  </a:lnTo>
                  <a:lnTo>
                    <a:pt x="478281" y="239267"/>
                  </a:lnTo>
                  <a:lnTo>
                    <a:pt x="239140" y="0"/>
                  </a:lnTo>
                  <a:close/>
                </a:path>
              </a:pathLst>
            </a:custGeom>
            <a:solidFill>
              <a:srgbClr val="BD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1743" y="2749295"/>
              <a:ext cx="478790" cy="2170430"/>
            </a:xfrm>
            <a:custGeom>
              <a:avLst/>
              <a:gdLst/>
              <a:ahLst/>
              <a:cxnLst/>
              <a:rect l="l" t="t" r="r" b="b"/>
              <a:pathLst>
                <a:path w="478789" h="2170429">
                  <a:moveTo>
                    <a:pt x="0" y="239267"/>
                  </a:moveTo>
                  <a:lnTo>
                    <a:pt x="239140" y="0"/>
                  </a:lnTo>
                  <a:lnTo>
                    <a:pt x="478281" y="239267"/>
                  </a:lnTo>
                  <a:lnTo>
                    <a:pt x="358647" y="239267"/>
                  </a:lnTo>
                  <a:lnTo>
                    <a:pt x="358647" y="2169922"/>
                  </a:lnTo>
                  <a:lnTo>
                    <a:pt x="119506" y="2169922"/>
                  </a:lnTo>
                  <a:lnTo>
                    <a:pt x="119506" y="239267"/>
                  </a:lnTo>
                  <a:lnTo>
                    <a:pt x="0" y="239267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3423" y="2749295"/>
            <a:ext cx="2145792" cy="21427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6167" y="2749295"/>
            <a:ext cx="2322576" cy="22799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181344" y="2798064"/>
            <a:ext cx="408940" cy="2185035"/>
            <a:chOff x="6181344" y="2798064"/>
            <a:chExt cx="408940" cy="2185035"/>
          </a:xfrm>
        </p:grpSpPr>
        <p:sp>
          <p:nvSpPr>
            <p:cNvPr id="11" name="object 11"/>
            <p:cNvSpPr/>
            <p:nvPr/>
          </p:nvSpPr>
          <p:spPr>
            <a:xfrm>
              <a:off x="6187440" y="2804160"/>
              <a:ext cx="396240" cy="2172970"/>
            </a:xfrm>
            <a:custGeom>
              <a:avLst/>
              <a:gdLst/>
              <a:ahLst/>
              <a:cxnLst/>
              <a:rect l="l" t="t" r="r" b="b"/>
              <a:pathLst>
                <a:path w="396240" h="2172970">
                  <a:moveTo>
                    <a:pt x="297180" y="0"/>
                  </a:moveTo>
                  <a:lnTo>
                    <a:pt x="99060" y="0"/>
                  </a:lnTo>
                  <a:lnTo>
                    <a:pt x="99060" y="1974722"/>
                  </a:lnTo>
                  <a:lnTo>
                    <a:pt x="0" y="1974722"/>
                  </a:lnTo>
                  <a:lnTo>
                    <a:pt x="198120" y="2172842"/>
                  </a:lnTo>
                  <a:lnTo>
                    <a:pt x="396239" y="1974722"/>
                  </a:lnTo>
                  <a:lnTo>
                    <a:pt x="297180" y="1974722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87440" y="2804160"/>
              <a:ext cx="396240" cy="2172970"/>
            </a:xfrm>
            <a:custGeom>
              <a:avLst/>
              <a:gdLst/>
              <a:ahLst/>
              <a:cxnLst/>
              <a:rect l="l" t="t" r="r" b="b"/>
              <a:pathLst>
                <a:path w="396240" h="2172970">
                  <a:moveTo>
                    <a:pt x="0" y="1974722"/>
                  </a:moveTo>
                  <a:lnTo>
                    <a:pt x="99060" y="1974722"/>
                  </a:lnTo>
                  <a:lnTo>
                    <a:pt x="99060" y="0"/>
                  </a:lnTo>
                  <a:lnTo>
                    <a:pt x="297180" y="0"/>
                  </a:lnTo>
                  <a:lnTo>
                    <a:pt x="297180" y="1974722"/>
                  </a:lnTo>
                  <a:lnTo>
                    <a:pt x="396239" y="1974722"/>
                  </a:lnTo>
                  <a:lnTo>
                    <a:pt x="198120" y="2172842"/>
                  </a:lnTo>
                  <a:lnTo>
                    <a:pt x="0" y="1974722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15"/>
              </a:spcBef>
            </a:pPr>
            <a:r>
              <a:rPr sz="2800" b="1" spc="290" dirty="0">
                <a:solidFill>
                  <a:srgbClr val="B8E6C9"/>
                </a:solidFill>
                <a:latin typeface="Trebuchet MS"/>
                <a:cs typeface="Trebuchet MS"/>
              </a:rPr>
              <a:t>No</a:t>
            </a:r>
            <a:r>
              <a:rPr sz="2800" b="1" spc="-16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Covariance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9512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Increasing</a:t>
            </a:r>
            <a:r>
              <a:rPr sz="2400" spc="-9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decreasing</a:t>
            </a:r>
            <a:r>
              <a:rPr sz="2400" spc="-10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variable</a:t>
            </a:r>
            <a:r>
              <a:rPr sz="2400" spc="-7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has</a:t>
            </a:r>
            <a:r>
              <a:rPr sz="2400" spc="-1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no </a:t>
            </a:r>
            <a:r>
              <a:rPr sz="2400" spc="-40" dirty="0">
                <a:solidFill>
                  <a:srgbClr val="385521"/>
                </a:solidFill>
                <a:latin typeface="Calibri"/>
                <a:cs typeface="Calibri"/>
              </a:rPr>
              <a:t>effect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second</a:t>
            </a:r>
            <a:r>
              <a:rPr sz="2400" spc="-14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85521"/>
                </a:solidFill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relationship</a:t>
            </a:r>
            <a:r>
              <a:rPr sz="2400" spc="-9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between</a:t>
            </a:r>
            <a:r>
              <a:rPr sz="2400" spc="-6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your</a:t>
            </a:r>
            <a:r>
              <a:rPr sz="2400" spc="-55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85521"/>
                </a:solidFill>
                <a:latin typeface="Calibri"/>
                <a:cs typeface="Calibri"/>
              </a:rPr>
              <a:t>grades</a:t>
            </a:r>
            <a:r>
              <a:rPr sz="2400" spc="-8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85521"/>
                </a:solidFill>
                <a:latin typeface="Calibri"/>
                <a:cs typeface="Calibri"/>
              </a:rPr>
              <a:t>and the</a:t>
            </a:r>
            <a:r>
              <a:rPr sz="2400" spc="-160" dirty="0">
                <a:solidFill>
                  <a:srgbClr val="38552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85521"/>
                </a:solidFill>
                <a:latin typeface="Calibri"/>
                <a:cs typeface="Calibri"/>
              </a:rPr>
              <a:t>temperature.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3423" y="2749295"/>
            <a:ext cx="2389631" cy="23896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2587751"/>
            <a:ext cx="2328672" cy="24932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5335" y="2950464"/>
            <a:ext cx="1353312" cy="18623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15"/>
              </a:spcBef>
            </a:pPr>
            <a:r>
              <a:rPr sz="2800" b="1" spc="85" dirty="0">
                <a:solidFill>
                  <a:srgbClr val="B8E6C9"/>
                </a:solidFill>
                <a:latin typeface="Trebuchet MS"/>
                <a:cs typeface="Trebuchet MS"/>
              </a:rPr>
              <a:t>Cal</a:t>
            </a:r>
            <a:r>
              <a:rPr sz="2800" b="1" spc="100" dirty="0">
                <a:solidFill>
                  <a:srgbClr val="B8E6C9"/>
                </a:solidFill>
                <a:latin typeface="Trebuchet MS"/>
                <a:cs typeface="Trebuchet MS"/>
              </a:rPr>
              <a:t>c</a:t>
            </a:r>
            <a:r>
              <a:rPr sz="2800" b="1" spc="-15" dirty="0">
                <a:solidFill>
                  <a:srgbClr val="B8E6C9"/>
                </a:solidFill>
                <a:latin typeface="Trebuchet MS"/>
                <a:cs typeface="Trebuchet MS"/>
              </a:rPr>
              <a:t>ula</a:t>
            </a:r>
            <a:r>
              <a:rPr sz="2800" b="1" spc="-30" dirty="0">
                <a:solidFill>
                  <a:srgbClr val="B8E6C9"/>
                </a:solidFill>
                <a:latin typeface="Trebuchet MS"/>
                <a:cs typeface="Trebuchet MS"/>
              </a:rPr>
              <a:t>t</a:t>
            </a:r>
            <a:r>
              <a:rPr sz="2800" b="1" spc="5" dirty="0">
                <a:solidFill>
                  <a:srgbClr val="B8E6C9"/>
                </a:solidFill>
                <a:latin typeface="Trebuchet MS"/>
                <a:cs typeface="Trebuchet MS"/>
              </a:rPr>
              <a:t>ing</a:t>
            </a:r>
            <a:r>
              <a:rPr sz="2800" b="1" spc="-19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70" dirty="0">
                <a:solidFill>
                  <a:srgbClr val="B8E6C9"/>
                </a:solidFill>
                <a:latin typeface="Trebuchet MS"/>
                <a:cs typeface="Trebuchet MS"/>
              </a:rPr>
              <a:t>Co</a:t>
            </a:r>
            <a:r>
              <a:rPr sz="2800" b="1" spc="155" dirty="0">
                <a:solidFill>
                  <a:srgbClr val="B8E6C9"/>
                </a:solidFill>
                <a:latin typeface="Trebuchet MS"/>
                <a:cs typeface="Trebuchet MS"/>
              </a:rPr>
              <a:t>v</a:t>
            </a: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r</a:t>
            </a:r>
            <a:r>
              <a:rPr sz="2800" b="1" spc="-35" dirty="0">
                <a:solidFill>
                  <a:srgbClr val="B8E6C9"/>
                </a:solidFill>
                <a:latin typeface="Trebuchet MS"/>
                <a:cs typeface="Trebuchet MS"/>
              </a:rPr>
              <a:t>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1735" y="1758695"/>
            <a:ext cx="5748528" cy="39684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Covariance</a:t>
            </a:r>
            <a:r>
              <a:rPr sz="2800" b="1" spc="-215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50" dirty="0">
                <a:solidFill>
                  <a:srgbClr val="B8E6C9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08919" y="1819652"/>
            <a:ext cx="213360" cy="21590"/>
          </a:xfrm>
          <a:custGeom>
            <a:avLst/>
            <a:gdLst/>
            <a:ahLst/>
            <a:cxnLst/>
            <a:rect l="l" t="t" r="r" b="b"/>
            <a:pathLst>
              <a:path w="213359" h="21589">
                <a:moveTo>
                  <a:pt x="212839" y="0"/>
                </a:moveTo>
                <a:lnTo>
                  <a:pt x="0" y="0"/>
                </a:lnTo>
                <a:lnTo>
                  <a:pt x="0" y="21085"/>
                </a:lnTo>
                <a:lnTo>
                  <a:pt x="212839" y="21085"/>
                </a:lnTo>
                <a:lnTo>
                  <a:pt x="212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03864" y="1819652"/>
            <a:ext cx="194945" cy="21590"/>
          </a:xfrm>
          <a:custGeom>
            <a:avLst/>
            <a:gdLst/>
            <a:ahLst/>
            <a:cxnLst/>
            <a:rect l="l" t="t" r="r" b="b"/>
            <a:pathLst>
              <a:path w="194945" h="21589">
                <a:moveTo>
                  <a:pt x="194691" y="0"/>
                </a:moveTo>
                <a:lnTo>
                  <a:pt x="0" y="0"/>
                </a:lnTo>
                <a:lnTo>
                  <a:pt x="0" y="21085"/>
                </a:lnTo>
                <a:lnTo>
                  <a:pt x="194691" y="21085"/>
                </a:lnTo>
                <a:lnTo>
                  <a:pt x="194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63000" y="1819652"/>
            <a:ext cx="191770" cy="21590"/>
          </a:xfrm>
          <a:custGeom>
            <a:avLst/>
            <a:gdLst/>
            <a:ahLst/>
            <a:cxnLst/>
            <a:rect l="l" t="t" r="r" b="b"/>
            <a:pathLst>
              <a:path w="191770" h="21589">
                <a:moveTo>
                  <a:pt x="191643" y="0"/>
                </a:moveTo>
                <a:lnTo>
                  <a:pt x="0" y="0"/>
                </a:lnTo>
                <a:lnTo>
                  <a:pt x="0" y="21085"/>
                </a:lnTo>
                <a:lnTo>
                  <a:pt x="191643" y="21085"/>
                </a:lnTo>
                <a:lnTo>
                  <a:pt x="191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8403" y="1698751"/>
          <a:ext cx="11271884" cy="3690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2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2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2551"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#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6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1865" algn="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X-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4800" b="1" baseline="2604" dirty="0">
                          <a:latin typeface="Calibri"/>
                          <a:cs typeface="Calibri"/>
                        </a:rPr>
                        <a:t>̅</a:t>
                      </a:r>
                      <a:endParaRPr sz="4800" baseline="260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4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b="1" spc="-60" dirty="0">
                          <a:latin typeface="Arial"/>
                          <a:cs typeface="Arial"/>
                        </a:rPr>
                        <a:t>Y-</a:t>
                      </a:r>
                      <a:r>
                        <a:rPr sz="2400" spc="-60" dirty="0">
                          <a:latin typeface="Cambria Math"/>
                          <a:cs typeface="Cambria Math"/>
                        </a:rPr>
                        <a:t>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b="1" spc="-35" dirty="0">
                          <a:latin typeface="Arial"/>
                          <a:cs typeface="Arial"/>
                        </a:rPr>
                        <a:t>(X-</a:t>
                      </a:r>
                      <a:r>
                        <a:rPr sz="2400" spc="-35" dirty="0">
                          <a:latin typeface="Cambria Math"/>
                          <a:cs typeface="Cambria Math"/>
                        </a:rPr>
                        <a:t>𝑿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)(Y-</a:t>
                      </a:r>
                      <a:r>
                        <a:rPr sz="2400" spc="-35" dirty="0">
                          <a:latin typeface="Cambria Math"/>
                          <a:cs typeface="Cambria Math"/>
                        </a:rPr>
                        <a:t>𝒀</a:t>
                      </a:r>
                      <a:r>
                        <a:rPr sz="2400" b="1" spc="-35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94">
                <a:tc>
                  <a:txBody>
                    <a:bodyPr/>
                    <a:lstStyle/>
                    <a:p>
                      <a:pPr marR="3473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07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-3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81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528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20">
                <a:tc>
                  <a:txBody>
                    <a:bodyPr/>
                    <a:lstStyle/>
                    <a:p>
                      <a:pPr marR="3473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044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20" dirty="0">
                          <a:latin typeface="Arial MT"/>
                          <a:cs typeface="Arial MT"/>
                        </a:rPr>
                        <a:t>+2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5" dirty="0">
                          <a:latin typeface="Arial MT"/>
                          <a:cs typeface="Arial MT"/>
                        </a:rPr>
                        <a:t>+2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52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94">
                <a:tc>
                  <a:txBody>
                    <a:bodyPr/>
                    <a:lstStyle/>
                    <a:p>
                      <a:pPr marR="3473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spc="5" dirty="0">
                          <a:latin typeface="Arial"/>
                          <a:cs typeface="Arial"/>
                        </a:rPr>
                        <a:t>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29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+7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5" dirty="0">
                          <a:latin typeface="Arial MT"/>
                          <a:cs typeface="Arial MT"/>
                        </a:rPr>
                        <a:t>+2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40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5" dirty="0">
                          <a:latin typeface="Arial MT"/>
                          <a:cs typeface="Arial MT"/>
                        </a:rPr>
                        <a:t>14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 marR="347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0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-8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81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-2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40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694">
                <a:tc>
                  <a:txBody>
                    <a:bodyPr/>
                    <a:lstStyle/>
                    <a:p>
                      <a:pPr marR="3473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044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20" dirty="0">
                          <a:latin typeface="Arial MT"/>
                          <a:cs typeface="Arial MT"/>
                        </a:rPr>
                        <a:t>+2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81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84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-2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694"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Mean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Sum=35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282440" y="5669279"/>
            <a:ext cx="3910965" cy="524510"/>
          </a:xfrm>
          <a:prstGeom prst="rect">
            <a:avLst/>
          </a:prstGeom>
          <a:ln w="12192">
            <a:solidFill>
              <a:srgbClr val="4470C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0"/>
              </a:spcBef>
            </a:pPr>
            <a:r>
              <a:rPr sz="2800" i="1" spc="-5" dirty="0">
                <a:latin typeface="Calibri"/>
                <a:cs typeface="Calibri"/>
              </a:rPr>
              <a:t>Cov(x,y)=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35/4=8.75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6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800" b="1" spc="35" dirty="0">
                <a:solidFill>
                  <a:srgbClr val="B8E6C9"/>
                </a:solidFill>
                <a:latin typeface="Trebuchet MS"/>
                <a:cs typeface="Trebuchet MS"/>
              </a:rPr>
              <a:t>Covariance</a:t>
            </a:r>
            <a:r>
              <a:rPr sz="2800" b="1" spc="-13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25" dirty="0">
                <a:solidFill>
                  <a:srgbClr val="B8E6C9"/>
                </a:solidFill>
                <a:latin typeface="Trebuchet MS"/>
                <a:cs typeface="Trebuchet MS"/>
              </a:rPr>
              <a:t>Value</a:t>
            </a:r>
            <a:r>
              <a:rPr sz="2800" b="1" spc="-210" dirty="0">
                <a:solidFill>
                  <a:srgbClr val="B8E6C9"/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rgbClr val="B8E6C9"/>
                </a:solidFill>
                <a:latin typeface="Trebuchet MS"/>
                <a:cs typeface="Trebuchet MS"/>
              </a:rPr>
              <a:t>Interpretation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574" y="1547240"/>
            <a:ext cx="87966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covariance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could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15" dirty="0">
                <a:latin typeface="Calibri"/>
                <a:cs typeface="Calibri"/>
              </a:rPr>
              <a:t>Positive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positively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35" dirty="0">
                <a:latin typeface="Calibri"/>
                <a:cs typeface="Calibri"/>
              </a:rPr>
              <a:t>Negative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negatively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related.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40" dirty="0">
                <a:latin typeface="Calibri"/>
                <a:cs typeface="Calibri"/>
              </a:rPr>
              <a:t>Zero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5082"/>
            <a:ext cx="143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spc="1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E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-422:</a:t>
            </a:r>
            <a:r>
              <a:rPr sz="1050" spc="-35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Data</a:t>
            </a:r>
            <a:r>
              <a:rPr sz="1050" spc="-160" dirty="0">
                <a:solidFill>
                  <a:srgbClr val="698737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n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698737"/>
                </a:solidFill>
                <a:latin typeface="Tahoma"/>
                <a:cs typeface="Tahoma"/>
              </a:rPr>
              <a:t>l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698737"/>
                </a:solidFill>
                <a:latin typeface="Tahoma"/>
                <a:cs typeface="Tahoma"/>
              </a:rPr>
              <a:t>t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i</a:t>
            </a:r>
            <a:r>
              <a:rPr sz="1050" spc="-10" dirty="0">
                <a:solidFill>
                  <a:srgbClr val="698737"/>
                </a:solidFill>
                <a:latin typeface="Tahoma"/>
                <a:cs typeface="Tahoma"/>
              </a:rPr>
              <a:t>c</a:t>
            </a:r>
            <a:r>
              <a:rPr sz="1050" dirty="0">
                <a:solidFill>
                  <a:srgbClr val="698737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847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LECTURE -3c</vt:lpstr>
      <vt:lpstr>Measures of Relationship  between Variables</vt:lpstr>
      <vt:lpstr>Covariance</vt:lpstr>
      <vt:lpstr>Positive Covariance</vt:lpstr>
      <vt:lpstr>Negative Covariance</vt:lpstr>
      <vt:lpstr>No Covariance</vt:lpstr>
      <vt:lpstr>Calculating Covariance</vt:lpstr>
      <vt:lpstr>Covariance Example</vt:lpstr>
      <vt:lpstr>Covariance Value Interpretation</vt:lpstr>
      <vt:lpstr>Shortcomings of Covariance</vt:lpstr>
      <vt:lpstr>Pearson Correlation Coefficient</vt:lpstr>
      <vt:lpstr>Pearson Correlation Coefficient Continued..</vt:lpstr>
      <vt:lpstr>Interpreting “r”</vt:lpstr>
      <vt:lpstr>Example 1</vt:lpstr>
      <vt:lpstr>Example 2</vt:lpstr>
      <vt:lpstr>Scatter Plots for Visualizing Correlation</vt:lpstr>
      <vt:lpstr>Example 1</vt:lpstr>
      <vt:lpstr>Example 2</vt:lpstr>
      <vt:lpstr>Example 3</vt:lpstr>
      <vt:lpstr>Example 4</vt:lpstr>
      <vt:lpstr>Assignment</vt:lpstr>
      <vt:lpstr>Standard Error of Sample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Asif Ayub</cp:lastModifiedBy>
  <cp:revision>11</cp:revision>
  <dcterms:created xsi:type="dcterms:W3CDTF">2021-09-11T09:41:29Z</dcterms:created>
  <dcterms:modified xsi:type="dcterms:W3CDTF">2021-11-15T08:57:43Z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