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0" y="816902"/>
            <a:ext cx="10515600" cy="5528945"/>
          </a:xfrm>
          <a:custGeom>
            <a:avLst/>
            <a:gdLst/>
            <a:ahLst/>
            <a:cxnLst/>
            <a:rect l="l" t="t" r="r" b="b"/>
            <a:pathLst>
              <a:path w="10515600" h="5528945">
                <a:moveTo>
                  <a:pt x="10515600" y="0"/>
                </a:moveTo>
                <a:lnTo>
                  <a:pt x="0" y="0"/>
                </a:lnTo>
                <a:lnTo>
                  <a:pt x="0" y="5528691"/>
                </a:lnTo>
                <a:lnTo>
                  <a:pt x="10515600" y="5528691"/>
                </a:lnTo>
                <a:lnTo>
                  <a:pt x="10515600" y="0"/>
                </a:lnTo>
                <a:close/>
              </a:path>
            </a:pathLst>
          </a:custGeom>
          <a:solidFill>
            <a:srgbClr val="375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5148" y="2688158"/>
            <a:ext cx="4981702" cy="1246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5344" y="1438783"/>
            <a:ext cx="10281310" cy="220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50720"/>
            <a:ext cx="8242300" cy="3169920"/>
          </a:xfrm>
          <a:custGeom>
            <a:avLst/>
            <a:gdLst/>
            <a:ahLst/>
            <a:cxnLst/>
            <a:rect l="l" t="t" r="r" b="b"/>
            <a:pathLst>
              <a:path w="8242300" h="3169920">
                <a:moveTo>
                  <a:pt x="8241792" y="0"/>
                </a:moveTo>
                <a:lnTo>
                  <a:pt x="0" y="0"/>
                </a:lnTo>
                <a:lnTo>
                  <a:pt x="0" y="3169411"/>
                </a:lnTo>
                <a:lnTo>
                  <a:pt x="8241792" y="3169411"/>
                </a:lnTo>
                <a:lnTo>
                  <a:pt x="8241792" y="0"/>
                </a:lnTo>
                <a:close/>
              </a:path>
            </a:pathLst>
          </a:custGeom>
          <a:solidFill>
            <a:srgbClr val="366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0521" y="1913635"/>
            <a:ext cx="2411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</a:t>
            </a:r>
            <a:r>
              <a:rPr sz="2400" b="1" u="heavy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heavy" spc="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CT</a:t>
            </a:r>
            <a:r>
              <a:rPr sz="2400" b="1" u="heavy" spc="3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</a:t>
            </a:r>
            <a:r>
              <a:rPr sz="2400" b="1" u="heavy" spc="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-</a:t>
            </a:r>
            <a:r>
              <a:rPr sz="2400" b="1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0</a:t>
            </a:r>
            <a:r>
              <a:rPr sz="2400" b="1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4</a:t>
            </a:r>
            <a:r>
              <a:rPr sz="24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(</a:t>
            </a:r>
            <a:r>
              <a:rPr sz="24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4440" y="3195066"/>
            <a:ext cx="47307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0" dirty="0">
                <a:latin typeface="Trebuchet MS"/>
                <a:cs typeface="Trebuchet MS"/>
              </a:rPr>
              <a:t>In</a:t>
            </a:r>
            <a:r>
              <a:rPr sz="2800" spc="-30" dirty="0">
                <a:latin typeface="Trebuchet MS"/>
                <a:cs typeface="Trebuchet MS"/>
              </a:rPr>
              <a:t>f</a:t>
            </a:r>
            <a:r>
              <a:rPr sz="2800" spc="-55" dirty="0">
                <a:latin typeface="Trebuchet MS"/>
                <a:cs typeface="Trebuchet MS"/>
              </a:rPr>
              <a:t>e</a:t>
            </a:r>
            <a:r>
              <a:rPr sz="2800" spc="45" dirty="0">
                <a:latin typeface="Trebuchet MS"/>
                <a:cs typeface="Trebuchet MS"/>
              </a:rPr>
              <a:t>r</a:t>
            </a:r>
            <a:r>
              <a:rPr sz="2800" spc="-55" dirty="0">
                <a:latin typeface="Trebuchet MS"/>
                <a:cs typeface="Trebuchet MS"/>
              </a:rPr>
              <a:t>e</a:t>
            </a:r>
            <a:r>
              <a:rPr sz="2800" spc="5" dirty="0">
                <a:latin typeface="Trebuchet MS"/>
                <a:cs typeface="Trebuchet MS"/>
              </a:rPr>
              <a:t>n</a:t>
            </a:r>
            <a:r>
              <a:rPr sz="2800" spc="-15" dirty="0">
                <a:latin typeface="Trebuchet MS"/>
                <a:cs typeface="Trebuchet MS"/>
              </a:rPr>
              <a:t>t</a:t>
            </a:r>
            <a:r>
              <a:rPr sz="2800" spc="-50" dirty="0">
                <a:latin typeface="Trebuchet MS"/>
                <a:cs typeface="Trebuchet MS"/>
              </a:rPr>
              <a:t>ial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Sta</a:t>
            </a:r>
            <a:r>
              <a:rPr sz="2800" spc="45" dirty="0">
                <a:latin typeface="Trebuchet MS"/>
                <a:cs typeface="Trebuchet MS"/>
              </a:rPr>
              <a:t>t</a:t>
            </a:r>
            <a:r>
              <a:rPr sz="2800" spc="-30" dirty="0">
                <a:latin typeface="Trebuchet MS"/>
                <a:cs typeface="Trebuchet MS"/>
              </a:rPr>
              <a:t>isti</a:t>
            </a:r>
            <a:r>
              <a:rPr sz="2800" spc="-35" dirty="0">
                <a:latin typeface="Trebuchet MS"/>
                <a:cs typeface="Trebuchet MS"/>
              </a:rPr>
              <a:t>c</a:t>
            </a:r>
            <a:r>
              <a:rPr sz="2800" spc="-10" dirty="0">
                <a:latin typeface="Trebuchet MS"/>
                <a:cs typeface="Trebuchet MS"/>
              </a:rPr>
              <a:t>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Part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(a)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3705" y="4085666"/>
            <a:ext cx="227139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50" b="1" i="1" u="heavy" spc="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</a:t>
            </a:r>
            <a:r>
              <a:rPr sz="2450" b="1" i="1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2450" b="1" i="1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</a:t>
            </a:r>
            <a:r>
              <a:rPr sz="2450" b="1" i="1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50" b="1" i="1" u="heavy" spc="-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2450" b="1" i="1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50" b="1" i="1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2450" b="1" i="1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</a:t>
            </a:r>
            <a:r>
              <a:rPr sz="2450" b="1" i="1" u="heavy" spc="-2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2450" b="1" i="1" u="heavy" spc="-2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2450" b="1" i="1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50" b="1" i="1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</a:t>
            </a:r>
            <a:r>
              <a:rPr sz="2450" b="1" i="1" u="heavy" spc="-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</a:t>
            </a:r>
            <a:r>
              <a:rPr sz="2450" b="1" i="1" u="heavy" spc="-2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2450" b="1" i="1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2450" b="1" i="1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endParaRPr sz="2450">
              <a:latin typeface="Trebuchet MS"/>
              <a:cs typeface="Trebuchet MS"/>
            </a:endParaRPr>
          </a:p>
          <a:p>
            <a:pPr marR="635" algn="ctr">
              <a:lnSpc>
                <a:spcPct val="100000"/>
              </a:lnSpc>
              <a:spcBef>
                <a:spcPts val="5"/>
              </a:spcBef>
            </a:pP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i="1" spc="-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i="1" spc="-2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i="1" spc="-3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155" dirty="0">
                <a:solidFill>
                  <a:srgbClr val="FFFFFF"/>
                </a:solidFill>
                <a:latin typeface="Trebuchet MS"/>
                <a:cs typeface="Trebuchet MS"/>
              </a:rPr>
              <a:t>Sa</a:t>
            </a:r>
            <a:r>
              <a:rPr sz="2000" i="1" spc="-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800" spc="-10" dirty="0">
                <a:solidFill>
                  <a:srgbClr val="B8E6CA"/>
                </a:solidFill>
                <a:latin typeface="Trebuchet MS"/>
                <a:cs typeface="Trebuchet MS"/>
              </a:rPr>
              <a:t>Different</a:t>
            </a:r>
            <a:r>
              <a:rPr sz="2800" spc="-14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B8E6CA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B8E6CA"/>
                </a:solidFill>
                <a:latin typeface="Trebuchet MS"/>
                <a:cs typeface="Trebuchet MS"/>
              </a:rPr>
              <a:t>of</a:t>
            </a:r>
            <a:r>
              <a:rPr sz="2800" spc="-8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B8E6CA"/>
                </a:solidFill>
                <a:latin typeface="Trebuchet MS"/>
                <a:cs typeface="Trebuchet MS"/>
              </a:rPr>
              <a:t>Statistical</a:t>
            </a:r>
            <a:r>
              <a:rPr sz="2800" spc="-114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B8E6CA"/>
                </a:solidFill>
                <a:latin typeface="Trebuchet MS"/>
                <a:cs typeface="Trebuchet MS"/>
              </a:rPr>
              <a:t>Distribution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167" y="1932432"/>
            <a:ext cx="6677301" cy="46725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0"/>
              </a:spcBef>
            </a:pPr>
            <a:r>
              <a:rPr sz="2800" spc="45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spc="-16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B8E6CA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844" y="1438783"/>
            <a:ext cx="95948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probability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density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measured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pounds.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percentage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150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152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pounds?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023" y="2511552"/>
            <a:ext cx="7235952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0"/>
              </a:spcBef>
            </a:pPr>
            <a:r>
              <a:rPr sz="2800" spc="45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spc="-16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B8E6CA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844" y="1438783"/>
            <a:ext cx="9202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uniform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density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below,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percentage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12.3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18.6?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9127" y="2636519"/>
            <a:ext cx="6339840" cy="33162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00"/>
              </a:spcBef>
            </a:pPr>
            <a:r>
              <a:rPr sz="2800" spc="6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spc="-11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B8E6CA"/>
                </a:solidFill>
                <a:latin typeface="Trebuchet MS"/>
                <a:cs typeface="Trebuchet MS"/>
              </a:rPr>
              <a:t>Normal</a:t>
            </a:r>
            <a:r>
              <a:rPr sz="2800" spc="-16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B8E6CA"/>
                </a:solidFill>
                <a:latin typeface="Trebuchet MS"/>
                <a:cs typeface="Trebuchet MS"/>
              </a:rPr>
              <a:t>Distribution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5344" y="1423542"/>
            <a:ext cx="7667625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bell!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always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centered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deviation.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spc="-10" dirty="0">
                <a:latin typeface="Calibri"/>
                <a:cs typeface="Calibri"/>
              </a:rPr>
              <a:t>Example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Flight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Sydney.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3215" y="3005327"/>
            <a:ext cx="4925568" cy="29016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25159" y="5911392"/>
            <a:ext cx="6470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ou</a:t>
            </a:r>
            <a:r>
              <a:rPr sz="2000" b="1" spc="-2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800" spc="70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spc="-10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B8E6CA"/>
                </a:solidFill>
                <a:latin typeface="Trebuchet MS"/>
                <a:cs typeface="Trebuchet MS"/>
              </a:rPr>
              <a:t>Normal</a:t>
            </a:r>
            <a:r>
              <a:rPr sz="2800" spc="-15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B8E6CA"/>
                </a:solidFill>
                <a:latin typeface="Trebuchet MS"/>
                <a:cs typeface="Trebuchet MS"/>
              </a:rPr>
              <a:t>Distribution</a:t>
            </a:r>
            <a:r>
              <a:rPr sz="2800" spc="-18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B8E6CA"/>
                </a:solidFill>
                <a:latin typeface="Trebuchet MS"/>
                <a:cs typeface="Trebuchet MS"/>
              </a:rPr>
              <a:t>Continued..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152" y="1423542"/>
            <a:ext cx="1015746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99720">
              <a:lnSpc>
                <a:spcPct val="100000"/>
              </a:lnSpc>
              <a:spcBef>
                <a:spcPts val="100"/>
              </a:spcBef>
              <a:buFont typeface="Arial Black"/>
              <a:buChar char="▪"/>
              <a:tabLst>
                <a:tab pos="323215" algn="l"/>
                <a:tab pos="324485" algn="l"/>
              </a:tabLst>
            </a:pPr>
            <a:r>
              <a:rPr sz="2400" spc="-2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mal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781050" lvl="1" indent="-299720">
              <a:lnSpc>
                <a:spcPct val="100000"/>
              </a:lnSpc>
              <a:spcBef>
                <a:spcPts val="120"/>
              </a:spcBef>
              <a:buFont typeface="Arial Black"/>
              <a:buChar char="▪"/>
              <a:tabLst>
                <a:tab pos="781050" algn="l"/>
                <a:tab pos="7816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measurement.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tells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781050">
              <a:lnSpc>
                <a:spcPts val="2845"/>
              </a:lnSpc>
            </a:pP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be.</a:t>
            </a:r>
            <a:endParaRPr sz="2400">
              <a:latin typeface="Calibri"/>
              <a:cs typeface="Calibri"/>
            </a:endParaRPr>
          </a:p>
          <a:p>
            <a:pPr marL="781050" lvl="1" indent="-299720">
              <a:lnSpc>
                <a:spcPts val="2810"/>
              </a:lnSpc>
              <a:buFont typeface="Arial Black"/>
              <a:buChar char="▪"/>
              <a:tabLst>
                <a:tab pos="781050" algn="l"/>
                <a:tab pos="7816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deviation.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tells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be.</a:t>
            </a:r>
            <a:endParaRPr sz="2400">
              <a:latin typeface="Calibri"/>
              <a:cs typeface="Calibri"/>
            </a:endParaRPr>
          </a:p>
          <a:p>
            <a:pPr marL="323850" indent="-299720">
              <a:lnSpc>
                <a:spcPts val="2845"/>
              </a:lnSpc>
              <a:buFont typeface="Arial Black"/>
              <a:buChar char="▪"/>
              <a:tabLst>
                <a:tab pos="323215" algn="l"/>
                <a:tab pos="324485" algn="l"/>
              </a:tabLst>
            </a:pP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distributions,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mean=median=mode.</a:t>
            </a:r>
            <a:endParaRPr sz="2400">
              <a:latin typeface="Calibri"/>
              <a:cs typeface="Calibri"/>
            </a:endParaRPr>
          </a:p>
          <a:p>
            <a:pPr marL="323850" indent="-299720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323215" algn="l"/>
                <a:tab pos="324485" algn="l"/>
              </a:tabLst>
            </a:pPr>
            <a:r>
              <a:rPr sz="2400" spc="-5" dirty="0">
                <a:latin typeface="Calibri"/>
                <a:cs typeface="Calibri"/>
              </a:rPr>
              <a:t>Symmetry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center.</a:t>
            </a:r>
            <a:endParaRPr sz="2400">
              <a:latin typeface="Calibri"/>
              <a:cs typeface="Calibri"/>
            </a:endParaRPr>
          </a:p>
          <a:p>
            <a:pPr marL="323850" marR="2449195" indent="-311785">
              <a:lnSpc>
                <a:spcPct val="100000"/>
              </a:lnSpc>
              <a:spcBef>
                <a:spcPts val="120"/>
              </a:spcBef>
              <a:buFont typeface="Arial Black"/>
              <a:buChar char="▪"/>
              <a:tabLst>
                <a:tab pos="323215" algn="l"/>
                <a:tab pos="324485" algn="l"/>
                <a:tab pos="4573270" algn="l"/>
              </a:tabLst>
            </a:pPr>
            <a:r>
              <a:rPr sz="2400" dirty="0">
                <a:latin typeface="Calibri"/>
                <a:cs typeface="Calibri"/>
              </a:rPr>
              <a:t>5</a:t>
            </a:r>
            <a:r>
              <a:rPr sz="2400" spc="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an	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 5</a:t>
            </a:r>
            <a:r>
              <a:rPr sz="2400" spc="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  mean</a:t>
            </a:r>
            <a:endParaRPr sz="2400">
              <a:latin typeface="Calibri"/>
              <a:cs typeface="Calibri"/>
            </a:endParaRPr>
          </a:p>
          <a:p>
            <a:pPr marL="326390" indent="-302260">
              <a:lnSpc>
                <a:spcPct val="100000"/>
              </a:lnSpc>
              <a:spcBef>
                <a:spcPts val="30"/>
              </a:spcBef>
              <a:buFont typeface="Arial Black"/>
              <a:buChar char="▪"/>
              <a:tabLst>
                <a:tab pos="326390" algn="l"/>
                <a:tab pos="32702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represented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6840" y="3081527"/>
            <a:ext cx="2968752" cy="19324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0935" y="5251703"/>
            <a:ext cx="2380488" cy="7437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800" spc="-85" dirty="0">
                <a:solidFill>
                  <a:srgbClr val="B8E6CA"/>
                </a:solidFill>
                <a:latin typeface="Trebuchet MS"/>
                <a:cs typeface="Trebuchet MS"/>
              </a:rPr>
              <a:t>6</a:t>
            </a:r>
            <a:r>
              <a:rPr sz="2800" spc="-80" dirty="0">
                <a:solidFill>
                  <a:srgbClr val="B8E6CA"/>
                </a:solidFill>
                <a:latin typeface="Trebuchet MS"/>
                <a:cs typeface="Trebuchet MS"/>
              </a:rPr>
              <a:t>8</a:t>
            </a:r>
            <a:r>
              <a:rPr sz="2800" spc="-95" dirty="0">
                <a:solidFill>
                  <a:srgbClr val="B8E6CA"/>
                </a:solidFill>
                <a:latin typeface="Trebuchet MS"/>
                <a:cs typeface="Trebuchet MS"/>
              </a:rPr>
              <a:t>-</a:t>
            </a:r>
            <a:r>
              <a:rPr sz="2800" spc="-85" dirty="0">
                <a:solidFill>
                  <a:srgbClr val="B8E6CA"/>
                </a:solidFill>
                <a:latin typeface="Trebuchet MS"/>
                <a:cs typeface="Trebuchet MS"/>
              </a:rPr>
              <a:t>95</a:t>
            </a:r>
            <a:r>
              <a:rPr sz="2800" spc="-95" dirty="0">
                <a:solidFill>
                  <a:srgbClr val="B8E6CA"/>
                </a:solidFill>
                <a:latin typeface="Trebuchet MS"/>
                <a:cs typeface="Trebuchet MS"/>
              </a:rPr>
              <a:t>-</a:t>
            </a:r>
            <a:r>
              <a:rPr sz="2800" spc="-85" dirty="0">
                <a:solidFill>
                  <a:srgbClr val="B8E6CA"/>
                </a:solidFill>
                <a:latin typeface="Trebuchet MS"/>
                <a:cs typeface="Trebuchet MS"/>
              </a:rPr>
              <a:t>9</a:t>
            </a:r>
            <a:r>
              <a:rPr sz="2800" spc="-105" dirty="0">
                <a:solidFill>
                  <a:srgbClr val="B8E6CA"/>
                </a:solidFill>
                <a:latin typeface="Trebuchet MS"/>
                <a:cs typeface="Trebuchet MS"/>
              </a:rPr>
              <a:t>9</a:t>
            </a:r>
            <a:r>
              <a:rPr sz="2800" spc="-180" dirty="0">
                <a:solidFill>
                  <a:srgbClr val="B8E6CA"/>
                </a:solidFill>
                <a:latin typeface="Trebuchet MS"/>
                <a:cs typeface="Trebuchet MS"/>
              </a:rPr>
              <a:t>.7</a:t>
            </a:r>
            <a:r>
              <a:rPr sz="2800" spc="-15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B8E6CA"/>
                </a:solidFill>
                <a:latin typeface="Trebuchet MS"/>
                <a:cs typeface="Trebuchet MS"/>
              </a:rPr>
              <a:t>R</a:t>
            </a:r>
            <a:r>
              <a:rPr sz="2800" spc="70" dirty="0">
                <a:solidFill>
                  <a:srgbClr val="B8E6CA"/>
                </a:solidFill>
                <a:latin typeface="Trebuchet MS"/>
                <a:cs typeface="Trebuchet MS"/>
              </a:rPr>
              <a:t>u</a:t>
            </a:r>
            <a:r>
              <a:rPr sz="2800" spc="-65" dirty="0">
                <a:solidFill>
                  <a:srgbClr val="B8E6CA"/>
                </a:solidFill>
                <a:latin typeface="Trebuchet MS"/>
                <a:cs typeface="Trebuchet MS"/>
              </a:rPr>
              <a:t>le</a:t>
            </a:r>
            <a:r>
              <a:rPr sz="2800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200" dirty="0">
                <a:solidFill>
                  <a:srgbClr val="B8E6CA"/>
                </a:solidFill>
                <a:latin typeface="Trebuchet MS"/>
                <a:cs typeface="Trebuchet MS"/>
              </a:rPr>
              <a:t>f</a:t>
            </a:r>
            <a:r>
              <a:rPr sz="2800" spc="90" dirty="0">
                <a:solidFill>
                  <a:srgbClr val="B8E6CA"/>
                </a:solidFill>
                <a:latin typeface="Trebuchet MS"/>
                <a:cs typeface="Trebuchet MS"/>
              </a:rPr>
              <a:t>o</a:t>
            </a:r>
            <a:r>
              <a:rPr sz="2800" spc="60" dirty="0">
                <a:solidFill>
                  <a:srgbClr val="B8E6CA"/>
                </a:solidFill>
                <a:latin typeface="Trebuchet MS"/>
                <a:cs typeface="Trebuchet MS"/>
              </a:rPr>
              <a:t>r</a:t>
            </a:r>
            <a:r>
              <a:rPr sz="2800" spc="-114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310" dirty="0">
                <a:solidFill>
                  <a:srgbClr val="B8E6CA"/>
                </a:solidFill>
                <a:latin typeface="Trebuchet MS"/>
                <a:cs typeface="Trebuchet MS"/>
              </a:rPr>
              <a:t>N</a:t>
            </a:r>
            <a:r>
              <a:rPr sz="2800" spc="280" dirty="0">
                <a:solidFill>
                  <a:srgbClr val="B8E6CA"/>
                </a:solidFill>
                <a:latin typeface="Trebuchet MS"/>
                <a:cs typeface="Trebuchet MS"/>
              </a:rPr>
              <a:t>o</a:t>
            </a:r>
            <a:r>
              <a:rPr sz="2800" spc="45" dirty="0">
                <a:solidFill>
                  <a:srgbClr val="B8E6CA"/>
                </a:solidFill>
                <a:latin typeface="Trebuchet MS"/>
                <a:cs typeface="Trebuchet MS"/>
              </a:rPr>
              <a:t>r</a:t>
            </a:r>
            <a:r>
              <a:rPr sz="2800" spc="175" dirty="0">
                <a:solidFill>
                  <a:srgbClr val="B8E6CA"/>
                </a:solidFill>
                <a:latin typeface="Trebuchet MS"/>
                <a:cs typeface="Trebuchet MS"/>
              </a:rPr>
              <a:t>m</a:t>
            </a:r>
            <a:r>
              <a:rPr sz="2800" spc="95" dirty="0">
                <a:solidFill>
                  <a:srgbClr val="B8E6CA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B8E6CA"/>
                </a:solidFill>
                <a:latin typeface="Trebuchet MS"/>
                <a:cs typeface="Trebuchet MS"/>
              </a:rPr>
              <a:t>l</a:t>
            </a:r>
            <a:r>
              <a:rPr sz="2800" spc="-15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254" dirty="0">
                <a:solidFill>
                  <a:srgbClr val="B8E6CA"/>
                </a:solidFill>
                <a:latin typeface="Trebuchet MS"/>
                <a:cs typeface="Trebuchet MS"/>
              </a:rPr>
              <a:t>D</a:t>
            </a:r>
            <a:r>
              <a:rPr sz="2800" spc="125" dirty="0">
                <a:solidFill>
                  <a:srgbClr val="B8E6CA"/>
                </a:solidFill>
                <a:latin typeface="Trebuchet MS"/>
                <a:cs typeface="Trebuchet MS"/>
              </a:rPr>
              <a:t>i</a:t>
            </a:r>
            <a:r>
              <a:rPr sz="2800" spc="10" dirty="0">
                <a:solidFill>
                  <a:srgbClr val="B8E6CA"/>
                </a:solidFill>
                <a:latin typeface="Trebuchet MS"/>
                <a:cs typeface="Trebuchet MS"/>
              </a:rPr>
              <a:t>s</a:t>
            </a:r>
            <a:r>
              <a:rPr sz="2800" spc="-5" dirty="0">
                <a:solidFill>
                  <a:srgbClr val="B8E6CA"/>
                </a:solidFill>
                <a:latin typeface="Trebuchet MS"/>
                <a:cs typeface="Trebuchet MS"/>
              </a:rPr>
              <a:t>t</a:t>
            </a:r>
            <a:r>
              <a:rPr sz="2800" spc="45" dirty="0">
                <a:solidFill>
                  <a:srgbClr val="B8E6CA"/>
                </a:solidFill>
                <a:latin typeface="Trebuchet MS"/>
                <a:cs typeface="Trebuchet MS"/>
              </a:rPr>
              <a:t>r</a:t>
            </a:r>
            <a:r>
              <a:rPr sz="2800" spc="-15" dirty="0">
                <a:solidFill>
                  <a:srgbClr val="B8E6CA"/>
                </a:solidFill>
                <a:latin typeface="Trebuchet MS"/>
                <a:cs typeface="Trebuchet MS"/>
              </a:rPr>
              <a:t>ibu</a:t>
            </a:r>
            <a:r>
              <a:rPr sz="2800" spc="-35" dirty="0">
                <a:solidFill>
                  <a:srgbClr val="B8E6CA"/>
                </a:solidFill>
                <a:latin typeface="Trebuchet MS"/>
                <a:cs typeface="Trebuchet MS"/>
              </a:rPr>
              <a:t>t</a:t>
            </a:r>
            <a:r>
              <a:rPr sz="2800" dirty="0">
                <a:solidFill>
                  <a:srgbClr val="B8E6CA"/>
                </a:solidFill>
                <a:latin typeface="Trebuchet MS"/>
                <a:cs typeface="Trebuchet MS"/>
              </a:rPr>
              <a:t>i</a:t>
            </a:r>
            <a:r>
              <a:rPr sz="2800" spc="15" dirty="0">
                <a:solidFill>
                  <a:srgbClr val="B8E6CA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B8E6CA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606296"/>
            <a:ext cx="4224528" cy="20299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29764" y="3787267"/>
            <a:ext cx="29660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68%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spc="-15" dirty="0">
                <a:latin typeface="Calibri"/>
                <a:cs typeface="Calibri"/>
              </a:rPr>
              <a:t>standard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deviation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1695" y="1901951"/>
            <a:ext cx="3282696" cy="1859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98742" y="3794836"/>
            <a:ext cx="32251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95%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standard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deviations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06240" y="4346447"/>
            <a:ext cx="3642360" cy="17465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82846" y="6104940"/>
            <a:ext cx="322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99.7%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standard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deviations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800" spc="-85" dirty="0">
                <a:solidFill>
                  <a:srgbClr val="B8E6CA"/>
                </a:solidFill>
                <a:latin typeface="Trebuchet MS"/>
                <a:cs typeface="Trebuchet MS"/>
              </a:rPr>
              <a:t>6</a:t>
            </a:r>
            <a:r>
              <a:rPr sz="2800" spc="-80" dirty="0">
                <a:solidFill>
                  <a:srgbClr val="B8E6CA"/>
                </a:solidFill>
                <a:latin typeface="Trebuchet MS"/>
                <a:cs typeface="Trebuchet MS"/>
              </a:rPr>
              <a:t>8</a:t>
            </a:r>
            <a:r>
              <a:rPr sz="2800" spc="-95" dirty="0">
                <a:solidFill>
                  <a:srgbClr val="B8E6CA"/>
                </a:solidFill>
                <a:latin typeface="Trebuchet MS"/>
                <a:cs typeface="Trebuchet MS"/>
              </a:rPr>
              <a:t>-</a:t>
            </a:r>
            <a:r>
              <a:rPr sz="2800" spc="-85" dirty="0">
                <a:solidFill>
                  <a:srgbClr val="B8E6CA"/>
                </a:solidFill>
                <a:latin typeface="Trebuchet MS"/>
                <a:cs typeface="Trebuchet MS"/>
              </a:rPr>
              <a:t>95</a:t>
            </a:r>
            <a:r>
              <a:rPr sz="2800" spc="-95" dirty="0">
                <a:solidFill>
                  <a:srgbClr val="B8E6CA"/>
                </a:solidFill>
                <a:latin typeface="Trebuchet MS"/>
                <a:cs typeface="Trebuchet MS"/>
              </a:rPr>
              <a:t>-</a:t>
            </a:r>
            <a:r>
              <a:rPr sz="2800" spc="-85" dirty="0">
                <a:solidFill>
                  <a:srgbClr val="B8E6CA"/>
                </a:solidFill>
                <a:latin typeface="Trebuchet MS"/>
                <a:cs typeface="Trebuchet MS"/>
              </a:rPr>
              <a:t>9</a:t>
            </a:r>
            <a:r>
              <a:rPr sz="2800" spc="-105" dirty="0">
                <a:solidFill>
                  <a:srgbClr val="B8E6CA"/>
                </a:solidFill>
                <a:latin typeface="Trebuchet MS"/>
                <a:cs typeface="Trebuchet MS"/>
              </a:rPr>
              <a:t>9</a:t>
            </a:r>
            <a:r>
              <a:rPr sz="2800" spc="-180" dirty="0">
                <a:solidFill>
                  <a:srgbClr val="B8E6CA"/>
                </a:solidFill>
                <a:latin typeface="Trebuchet MS"/>
                <a:cs typeface="Trebuchet MS"/>
              </a:rPr>
              <a:t>.7</a:t>
            </a:r>
            <a:r>
              <a:rPr sz="2800" spc="-15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B8E6CA"/>
                </a:solidFill>
                <a:latin typeface="Trebuchet MS"/>
                <a:cs typeface="Trebuchet MS"/>
              </a:rPr>
              <a:t>R</a:t>
            </a:r>
            <a:r>
              <a:rPr sz="2800" spc="70" dirty="0">
                <a:solidFill>
                  <a:srgbClr val="B8E6CA"/>
                </a:solidFill>
                <a:latin typeface="Trebuchet MS"/>
                <a:cs typeface="Trebuchet MS"/>
              </a:rPr>
              <a:t>u</a:t>
            </a:r>
            <a:r>
              <a:rPr sz="2800" spc="-65" dirty="0">
                <a:solidFill>
                  <a:srgbClr val="B8E6CA"/>
                </a:solidFill>
                <a:latin typeface="Trebuchet MS"/>
                <a:cs typeface="Trebuchet MS"/>
              </a:rPr>
              <a:t>le</a:t>
            </a:r>
            <a:r>
              <a:rPr sz="2800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200" dirty="0">
                <a:solidFill>
                  <a:srgbClr val="B8E6CA"/>
                </a:solidFill>
                <a:latin typeface="Trebuchet MS"/>
                <a:cs typeface="Trebuchet MS"/>
              </a:rPr>
              <a:t>f</a:t>
            </a:r>
            <a:r>
              <a:rPr sz="2800" spc="90" dirty="0">
                <a:solidFill>
                  <a:srgbClr val="B8E6CA"/>
                </a:solidFill>
                <a:latin typeface="Trebuchet MS"/>
                <a:cs typeface="Trebuchet MS"/>
              </a:rPr>
              <a:t>o</a:t>
            </a:r>
            <a:r>
              <a:rPr sz="2800" spc="60" dirty="0">
                <a:solidFill>
                  <a:srgbClr val="B8E6CA"/>
                </a:solidFill>
                <a:latin typeface="Trebuchet MS"/>
                <a:cs typeface="Trebuchet MS"/>
              </a:rPr>
              <a:t>r</a:t>
            </a:r>
            <a:r>
              <a:rPr sz="2800" spc="-114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310" dirty="0">
                <a:solidFill>
                  <a:srgbClr val="B8E6CA"/>
                </a:solidFill>
                <a:latin typeface="Trebuchet MS"/>
                <a:cs typeface="Trebuchet MS"/>
              </a:rPr>
              <a:t>N</a:t>
            </a:r>
            <a:r>
              <a:rPr sz="2800" spc="280" dirty="0">
                <a:solidFill>
                  <a:srgbClr val="B8E6CA"/>
                </a:solidFill>
                <a:latin typeface="Trebuchet MS"/>
                <a:cs typeface="Trebuchet MS"/>
              </a:rPr>
              <a:t>o</a:t>
            </a:r>
            <a:r>
              <a:rPr sz="2800" spc="45" dirty="0">
                <a:solidFill>
                  <a:srgbClr val="B8E6CA"/>
                </a:solidFill>
                <a:latin typeface="Trebuchet MS"/>
                <a:cs typeface="Trebuchet MS"/>
              </a:rPr>
              <a:t>r</a:t>
            </a:r>
            <a:r>
              <a:rPr sz="2800" spc="175" dirty="0">
                <a:solidFill>
                  <a:srgbClr val="B8E6CA"/>
                </a:solidFill>
                <a:latin typeface="Trebuchet MS"/>
                <a:cs typeface="Trebuchet MS"/>
              </a:rPr>
              <a:t>m</a:t>
            </a:r>
            <a:r>
              <a:rPr sz="2800" spc="95" dirty="0">
                <a:solidFill>
                  <a:srgbClr val="B8E6CA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B8E6CA"/>
                </a:solidFill>
                <a:latin typeface="Trebuchet MS"/>
                <a:cs typeface="Trebuchet MS"/>
              </a:rPr>
              <a:t>l</a:t>
            </a:r>
            <a:r>
              <a:rPr sz="2800" spc="-15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254" dirty="0">
                <a:solidFill>
                  <a:srgbClr val="B8E6CA"/>
                </a:solidFill>
                <a:latin typeface="Trebuchet MS"/>
                <a:cs typeface="Trebuchet MS"/>
              </a:rPr>
              <a:t>D</a:t>
            </a:r>
            <a:r>
              <a:rPr sz="2800" spc="125" dirty="0">
                <a:solidFill>
                  <a:srgbClr val="B8E6CA"/>
                </a:solidFill>
                <a:latin typeface="Trebuchet MS"/>
                <a:cs typeface="Trebuchet MS"/>
              </a:rPr>
              <a:t>i</a:t>
            </a:r>
            <a:r>
              <a:rPr sz="2800" spc="10" dirty="0">
                <a:solidFill>
                  <a:srgbClr val="B8E6CA"/>
                </a:solidFill>
                <a:latin typeface="Trebuchet MS"/>
                <a:cs typeface="Trebuchet MS"/>
              </a:rPr>
              <a:t>s</a:t>
            </a:r>
            <a:r>
              <a:rPr sz="2800" spc="-5" dirty="0">
                <a:solidFill>
                  <a:srgbClr val="B8E6CA"/>
                </a:solidFill>
                <a:latin typeface="Trebuchet MS"/>
                <a:cs typeface="Trebuchet MS"/>
              </a:rPr>
              <a:t>t</a:t>
            </a:r>
            <a:r>
              <a:rPr sz="2800" spc="45" dirty="0">
                <a:solidFill>
                  <a:srgbClr val="B8E6CA"/>
                </a:solidFill>
                <a:latin typeface="Trebuchet MS"/>
                <a:cs typeface="Trebuchet MS"/>
              </a:rPr>
              <a:t>r</a:t>
            </a:r>
            <a:r>
              <a:rPr sz="2800" spc="-15" dirty="0">
                <a:solidFill>
                  <a:srgbClr val="B8E6CA"/>
                </a:solidFill>
                <a:latin typeface="Trebuchet MS"/>
                <a:cs typeface="Trebuchet MS"/>
              </a:rPr>
              <a:t>ibu</a:t>
            </a:r>
            <a:r>
              <a:rPr sz="2800" spc="-35" dirty="0">
                <a:solidFill>
                  <a:srgbClr val="B8E6CA"/>
                </a:solidFill>
                <a:latin typeface="Trebuchet MS"/>
                <a:cs typeface="Trebuchet MS"/>
              </a:rPr>
              <a:t>t</a:t>
            </a:r>
            <a:r>
              <a:rPr sz="2800" dirty="0">
                <a:solidFill>
                  <a:srgbClr val="B8E6CA"/>
                </a:solidFill>
                <a:latin typeface="Trebuchet MS"/>
                <a:cs typeface="Trebuchet MS"/>
              </a:rPr>
              <a:t>i</a:t>
            </a:r>
            <a:r>
              <a:rPr sz="2800" spc="15" dirty="0">
                <a:solidFill>
                  <a:srgbClr val="B8E6CA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B8E6CA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3744" y="2133600"/>
            <a:ext cx="6714743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0"/>
              </a:spcBef>
            </a:pPr>
            <a:r>
              <a:rPr sz="2800" spc="45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spc="-16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B8E6CA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5344" y="1438783"/>
            <a:ext cx="9928225" cy="220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5080" indent="-299085">
              <a:lnSpc>
                <a:spcPct val="100000"/>
              </a:lnSpc>
              <a:spcBef>
                <a:spcPts val="100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bell-shaped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72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standard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deviation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6.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ts val="2775"/>
              </a:lnSpc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spc="-10" dirty="0">
                <a:latin typeface="Calibri"/>
                <a:cs typeface="Calibri"/>
              </a:rPr>
              <a:t>According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empirical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  <a:p>
            <a:pPr marL="768350" lvl="1" indent="-299085">
              <a:lnSpc>
                <a:spcPts val="2845"/>
              </a:lnSpc>
              <a:buFont typeface="Arial Black"/>
              <a:buChar char="▪"/>
              <a:tabLst>
                <a:tab pos="768350" algn="l"/>
                <a:tab pos="768985" algn="l"/>
              </a:tabLst>
            </a:pP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68%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interval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72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1(6)=[66,78]</a:t>
            </a:r>
            <a:endParaRPr sz="2400">
              <a:latin typeface="Calibri"/>
              <a:cs typeface="Calibri"/>
            </a:endParaRPr>
          </a:p>
          <a:p>
            <a:pPr marL="768350" lvl="1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768350" algn="l"/>
                <a:tab pos="768985" algn="l"/>
              </a:tabLst>
            </a:pP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95%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interval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72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2400" spc="5" dirty="0">
                <a:latin typeface="Calibri"/>
                <a:cs typeface="Calibri"/>
              </a:rPr>
              <a:t>2(6)=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[60,84]</a:t>
            </a:r>
            <a:endParaRPr sz="2400">
              <a:latin typeface="Calibri"/>
              <a:cs typeface="Calibri"/>
            </a:endParaRPr>
          </a:p>
          <a:p>
            <a:pPr marL="768350" lvl="1" indent="-299085">
              <a:lnSpc>
                <a:spcPct val="100000"/>
              </a:lnSpc>
              <a:buFont typeface="Arial Black"/>
              <a:buChar char="▪"/>
              <a:tabLst>
                <a:tab pos="768350" algn="l"/>
                <a:tab pos="768985" algn="l"/>
              </a:tabLst>
            </a:pP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99.7%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interval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72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2400" spc="5" dirty="0">
                <a:latin typeface="Calibri"/>
                <a:cs typeface="Calibri"/>
              </a:rPr>
              <a:t>3(6)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=[54,90]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0"/>
              </a:spcBef>
            </a:pPr>
            <a:r>
              <a:rPr sz="2800" spc="45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spc="-16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B8E6CA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844" y="1438783"/>
            <a:ext cx="10282555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standard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10.Approximately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 area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contained between </a:t>
            </a:r>
            <a:r>
              <a:rPr sz="2400" dirty="0">
                <a:latin typeface="Calibri"/>
                <a:cs typeface="Calibri"/>
              </a:rPr>
              <a:t>70 and 90?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probability that </a:t>
            </a:r>
            <a:r>
              <a:rPr sz="2400" dirty="0">
                <a:latin typeface="Calibri"/>
                <a:cs typeface="Calibri"/>
              </a:rPr>
              <a:t> someone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90?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4488" y="2953511"/>
            <a:ext cx="4584192" cy="26487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0"/>
              </a:spcBef>
            </a:pPr>
            <a:r>
              <a:rPr sz="2800" spc="45" dirty="0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sz="2800" spc="-16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B8E6CA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844" y="1438783"/>
            <a:ext cx="10128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standard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1.Approximately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6264" y="2932176"/>
            <a:ext cx="4919472" cy="24719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800" spc="200" dirty="0">
                <a:solidFill>
                  <a:srgbClr val="B8E6CA"/>
                </a:solidFill>
                <a:latin typeface="Trebuchet MS"/>
                <a:cs typeface="Trebuchet MS"/>
              </a:rPr>
              <a:t>What</a:t>
            </a:r>
            <a:r>
              <a:rPr sz="2800" spc="-14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B8E6CA"/>
                </a:solidFill>
                <a:latin typeface="Trebuchet MS"/>
                <a:cs typeface="Trebuchet MS"/>
              </a:rPr>
              <a:t>is</a:t>
            </a:r>
            <a:r>
              <a:rPr sz="2800" spc="-10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B8E6CA"/>
                </a:solidFill>
                <a:latin typeface="Trebuchet MS"/>
                <a:cs typeface="Trebuchet MS"/>
              </a:rPr>
              <a:t>Inferential</a:t>
            </a:r>
            <a:r>
              <a:rPr sz="2800" spc="-7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B8E6CA"/>
                </a:solidFill>
                <a:latin typeface="Trebuchet MS"/>
                <a:cs typeface="Trebuchet MS"/>
              </a:rPr>
              <a:t>Statistics?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2283" y="1550873"/>
            <a:ext cx="10040620" cy="370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Calibri"/>
                <a:cs typeface="Calibri"/>
              </a:rPr>
              <a:t>Inferential</a:t>
            </a:r>
            <a:r>
              <a:rPr sz="2400" b="1" i="1" spc="-10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Statistics</a:t>
            </a:r>
            <a:r>
              <a:rPr sz="2400" b="1" i="1" spc="-7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is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used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to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draw</a:t>
            </a:r>
            <a:r>
              <a:rPr sz="2400" b="1" i="1" spc="-5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inferences</a:t>
            </a:r>
            <a:r>
              <a:rPr sz="2400" b="1" i="1" spc="-7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beyond</a:t>
            </a:r>
            <a:r>
              <a:rPr sz="2400" b="1" i="1" spc="-8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the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immediate</a:t>
            </a:r>
            <a:r>
              <a:rPr sz="2400" b="1" i="1" spc="-9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96850" algn="ctr">
              <a:lnSpc>
                <a:spcPct val="100000"/>
              </a:lnSpc>
              <a:spcBef>
                <a:spcPts val="5"/>
              </a:spcBef>
            </a:pPr>
            <a:r>
              <a:rPr sz="2400" b="1" i="1" spc="-5" dirty="0"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week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Pakistan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junk,</a:t>
            </a:r>
            <a:endParaRPr sz="24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25"/>
              </a:spcBef>
            </a:pP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option.</a:t>
            </a:r>
            <a:endParaRPr sz="2400">
              <a:latin typeface="Calibri"/>
              <a:cs typeface="Calibri"/>
            </a:endParaRPr>
          </a:p>
          <a:p>
            <a:pPr marL="768350" lvl="1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768350" algn="l"/>
                <a:tab pos="768985" algn="l"/>
              </a:tabLst>
            </a:pPr>
            <a:r>
              <a:rPr sz="2400" spc="-5" dirty="0">
                <a:latin typeface="Calibri"/>
                <a:cs typeface="Calibri"/>
              </a:rPr>
              <a:t>Meet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survey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impossible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endParaRPr sz="240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alibri"/>
                <a:cs typeface="Calibri"/>
              </a:rPr>
              <a:t>requires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enormous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resources)</a:t>
            </a:r>
            <a:endParaRPr sz="2400">
              <a:latin typeface="Calibri"/>
              <a:cs typeface="Calibri"/>
            </a:endParaRPr>
          </a:p>
          <a:p>
            <a:pPr marL="768350" lvl="1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768350" algn="l"/>
                <a:tab pos="768985" algn="l"/>
              </a:tabLst>
            </a:pPr>
            <a:r>
              <a:rPr sz="2400" dirty="0">
                <a:latin typeface="Calibri"/>
                <a:cs typeface="Calibri"/>
              </a:rPr>
              <a:t>Hand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teens,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survey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then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inference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entire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population.</a:t>
            </a:r>
            <a:endParaRPr sz="2400">
              <a:latin typeface="Calibri"/>
              <a:cs typeface="Calibri"/>
            </a:endParaRPr>
          </a:p>
          <a:p>
            <a:pPr marL="311150" marR="303530" indent="-299085">
              <a:lnSpc>
                <a:spcPct val="100800"/>
              </a:lnSpc>
              <a:spcBef>
                <a:spcPts val="5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spc="-10" dirty="0">
                <a:latin typeface="Calibri"/>
                <a:cs typeface="Calibri"/>
              </a:rPr>
              <a:t>Inferential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inferences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06450" marR="5080" indent="6985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Probability Density </a:t>
            </a:r>
            <a:r>
              <a:rPr spc="-890" dirty="0"/>
              <a:t> </a:t>
            </a:r>
            <a:r>
              <a:rPr spc="-5" dirty="0"/>
              <a:t>Curves/Distribution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CE | signification, définition dans le dictionnaire Anglais de Cambridge">
            <a:extLst>
              <a:ext uri="{FF2B5EF4-FFF2-40B4-BE49-F238E27FC236}">
                <a16:creationId xmlns:a16="http://schemas.microsoft.com/office/drawing/2014/main" id="{2A7C4A29-2BCA-4BFC-BE37-ECB1A483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762000"/>
            <a:ext cx="46291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0"/>
              </a:spcBef>
            </a:pPr>
            <a:r>
              <a:rPr sz="2800" spc="90" dirty="0">
                <a:solidFill>
                  <a:srgbClr val="B8E6CA"/>
                </a:solidFill>
                <a:latin typeface="Trebuchet MS"/>
                <a:cs typeface="Trebuchet MS"/>
              </a:rPr>
              <a:t>Histogram</a:t>
            </a:r>
            <a:r>
              <a:rPr sz="2800" spc="-114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B8E6CA"/>
                </a:solidFill>
                <a:latin typeface="Trebuchet MS"/>
                <a:cs typeface="Trebuchet MS"/>
              </a:rPr>
              <a:t>Recap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8191" y="1438783"/>
            <a:ext cx="1004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5195" marR="5080" indent="-472313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A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histogram</a:t>
            </a:r>
            <a:r>
              <a:rPr sz="2400" b="1" i="1" spc="-10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is</a:t>
            </a:r>
            <a:r>
              <a:rPr sz="2400" b="1" i="1" spc="-2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an</a:t>
            </a:r>
            <a:r>
              <a:rPr sz="2400" b="1" i="1" spc="-3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approximate</a:t>
            </a:r>
            <a:r>
              <a:rPr sz="2400" b="1" i="1" spc="-9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representation</a:t>
            </a:r>
            <a:r>
              <a:rPr sz="2400" b="1" i="1" spc="-10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of</a:t>
            </a:r>
            <a:r>
              <a:rPr sz="2400" b="1" i="1" spc="-2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“distribution”</a:t>
            </a:r>
            <a:r>
              <a:rPr sz="2400" b="1" i="1" spc="-8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of</a:t>
            </a:r>
            <a:r>
              <a:rPr sz="2400" b="1" i="1" spc="-2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numerical </a:t>
            </a:r>
            <a:r>
              <a:rPr sz="2400" b="1" i="1" spc="-53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8496" y="2267711"/>
            <a:ext cx="4255008" cy="38191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0"/>
              </a:spcBef>
            </a:pPr>
            <a:r>
              <a:rPr sz="2800" spc="90" dirty="0">
                <a:solidFill>
                  <a:srgbClr val="B8E6CA"/>
                </a:solidFill>
                <a:latin typeface="Trebuchet MS"/>
                <a:cs typeface="Trebuchet MS"/>
              </a:rPr>
              <a:t>Histogram</a:t>
            </a:r>
            <a:r>
              <a:rPr sz="2800" spc="-114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B8E6CA"/>
                </a:solidFill>
                <a:latin typeface="Trebuchet MS"/>
                <a:cs typeface="Trebuchet MS"/>
              </a:rPr>
              <a:t>Recap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4404" y="1438783"/>
            <a:ext cx="10007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9330" marR="5080" indent="-2247265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Histograms</a:t>
            </a:r>
            <a:r>
              <a:rPr sz="2400" b="1" i="1" spc="-7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can</a:t>
            </a:r>
            <a:r>
              <a:rPr sz="2400" b="1" i="1" spc="-3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either</a:t>
            </a:r>
            <a:r>
              <a:rPr sz="2400" b="1" i="1" spc="-6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give</a:t>
            </a:r>
            <a:r>
              <a:rPr sz="2400" b="1" i="1" spc="-3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us</a:t>
            </a:r>
            <a:r>
              <a:rPr sz="2400" b="1" i="1" spc="-4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375422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regular</a:t>
            </a:r>
            <a:r>
              <a:rPr sz="2400" b="1" i="1" spc="-6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frequency</a:t>
            </a:r>
            <a:r>
              <a:rPr sz="2400" b="1" i="1" spc="-6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distribution</a:t>
            </a:r>
            <a:r>
              <a:rPr sz="2400" b="1" i="1" spc="-10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of</a:t>
            </a:r>
            <a:r>
              <a:rPr sz="2400" b="1" i="1" spc="-4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a</a:t>
            </a: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variable</a:t>
            </a:r>
            <a:r>
              <a:rPr sz="2400" b="1" i="1" spc="-8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or </a:t>
            </a:r>
            <a:r>
              <a:rPr sz="2400" b="1" i="1" spc="-52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relative</a:t>
            </a:r>
            <a:r>
              <a:rPr sz="2400" b="1" i="1" spc="-9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frequency</a:t>
            </a:r>
            <a:r>
              <a:rPr sz="2400" b="1" i="1" spc="-9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distribution</a:t>
            </a:r>
            <a:r>
              <a:rPr sz="2400" b="1" i="1" spc="-10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of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 a</a:t>
            </a:r>
            <a:r>
              <a:rPr sz="2400" b="1" i="1" spc="-1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variable.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056" y="2727960"/>
            <a:ext cx="4660392" cy="33893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752" y="2727960"/>
            <a:ext cx="4706112" cy="34472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800" spc="50" dirty="0">
                <a:solidFill>
                  <a:srgbClr val="B8E6CA"/>
                </a:solidFill>
                <a:latin typeface="Trebuchet MS"/>
                <a:cs typeface="Trebuchet MS"/>
              </a:rPr>
              <a:t>Approximating</a:t>
            </a:r>
            <a:r>
              <a:rPr sz="2800" spc="-16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spc="-8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B8E6CA"/>
                </a:solidFill>
                <a:latin typeface="Trebuchet MS"/>
                <a:cs typeface="Trebuchet MS"/>
              </a:rPr>
              <a:t>Histogram</a:t>
            </a:r>
            <a:r>
              <a:rPr sz="2800" spc="-6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B8E6CA"/>
                </a:solidFill>
                <a:latin typeface="Trebuchet MS"/>
                <a:cs typeface="Trebuchet MS"/>
              </a:rPr>
              <a:t>with</a:t>
            </a:r>
            <a:r>
              <a:rPr sz="2800" spc="-90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B8E6CA"/>
                </a:solidFill>
                <a:latin typeface="Trebuchet MS"/>
                <a:cs typeface="Trebuchet MS"/>
              </a:rPr>
              <a:t>a</a:t>
            </a:r>
            <a:r>
              <a:rPr sz="2800" spc="-13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B8E6CA"/>
                </a:solidFill>
                <a:latin typeface="Trebuchet MS"/>
                <a:cs typeface="Trebuchet MS"/>
              </a:rPr>
              <a:t>Curve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8479" y="1853183"/>
            <a:ext cx="6163056" cy="2185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39054" y="4713554"/>
            <a:ext cx="1775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Calibri"/>
                <a:cs typeface="Calibri"/>
              </a:rPr>
              <a:t>But</a:t>
            </a:r>
            <a:r>
              <a:rPr sz="3200" b="1" spc="-16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why??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00"/>
              </a:spcBef>
            </a:pPr>
            <a:r>
              <a:rPr sz="2800" spc="5" dirty="0">
                <a:solidFill>
                  <a:srgbClr val="B8E6CA"/>
                </a:solidFill>
                <a:latin typeface="Trebuchet MS"/>
                <a:cs typeface="Trebuchet MS"/>
              </a:rPr>
              <a:t>Statistical</a:t>
            </a:r>
            <a:r>
              <a:rPr sz="2800" spc="-12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B8E6CA"/>
                </a:solidFill>
                <a:latin typeface="Trebuchet MS"/>
                <a:cs typeface="Trebuchet MS"/>
              </a:rPr>
              <a:t>Distribution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5344" y="1438783"/>
            <a:ext cx="9617075" cy="366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7240" marR="5080" indent="-270764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Distribution</a:t>
            </a:r>
            <a:r>
              <a:rPr sz="2400" b="1" i="1" spc="-10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gives</a:t>
            </a:r>
            <a:r>
              <a:rPr sz="2400" b="1" i="1" spc="-4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us</a:t>
            </a:r>
            <a:r>
              <a:rPr sz="2400" b="1" i="1" spc="-2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probabilities</a:t>
            </a:r>
            <a:r>
              <a:rPr sz="2400" b="1" i="1" spc="-10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of</a:t>
            </a:r>
            <a:r>
              <a:rPr sz="2400" b="1" i="1" spc="-2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occurrence</a:t>
            </a:r>
            <a:r>
              <a:rPr sz="2400" b="1" i="1" spc="-7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of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75422"/>
                </a:solidFill>
                <a:latin typeface="Calibri"/>
                <a:cs typeface="Calibri"/>
              </a:rPr>
              <a:t>different</a:t>
            </a:r>
            <a:r>
              <a:rPr sz="2400" b="1" i="1" spc="-8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possible </a:t>
            </a:r>
            <a:r>
              <a:rPr sz="2400" b="1" i="1" spc="-525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outcomes</a:t>
            </a:r>
            <a:r>
              <a:rPr sz="2400" b="1" i="1" spc="-8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for</a:t>
            </a:r>
            <a:r>
              <a:rPr sz="2400" b="1" i="1" spc="-2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75422"/>
                </a:solidFill>
                <a:latin typeface="Calibri"/>
                <a:cs typeface="Calibri"/>
              </a:rPr>
              <a:t>an</a:t>
            </a:r>
            <a:r>
              <a:rPr sz="2400" b="1" i="1" spc="-50" dirty="0">
                <a:solidFill>
                  <a:srgbClr val="375422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75422"/>
                </a:solidFill>
                <a:latin typeface="Calibri"/>
                <a:cs typeface="Calibri"/>
              </a:rPr>
              <a:t>experiment.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spc="-5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use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approximate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histogram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11150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latin typeface="Calibri"/>
                <a:cs typeface="Calibri"/>
              </a:rPr>
              <a:t>probabilities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occurrence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particular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event.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ts val="2795"/>
              </a:lnSpc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histogram.</a:t>
            </a:r>
            <a:endParaRPr sz="2400">
              <a:latin typeface="Calibri"/>
              <a:cs typeface="Calibri"/>
            </a:endParaRPr>
          </a:p>
          <a:p>
            <a:pPr marL="768350" lvl="1" indent="-299085">
              <a:lnSpc>
                <a:spcPts val="2845"/>
              </a:lnSpc>
              <a:buFont typeface="Arial Black"/>
              <a:buChar char="▪"/>
              <a:tabLst>
                <a:tab pos="768350" algn="l"/>
                <a:tab pos="768985" algn="l"/>
              </a:tabLst>
            </a:pP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then,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  <a:p>
            <a:pPr marL="768350" lvl="1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768350" algn="l"/>
                <a:tab pos="768985" algn="l"/>
              </a:tabLst>
            </a:pPr>
            <a:r>
              <a:rPr sz="2400" spc="-10" dirty="0">
                <a:latin typeface="Calibri"/>
                <a:cs typeface="Calibri"/>
              </a:rPr>
              <a:t>Because</a:t>
            </a:r>
            <a:endParaRPr sz="2400">
              <a:latin typeface="Calibri"/>
              <a:cs typeface="Calibri"/>
            </a:endParaRPr>
          </a:p>
          <a:p>
            <a:pPr marL="1225550" lvl="2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1225550" algn="l"/>
                <a:tab pos="1226185" algn="l"/>
              </a:tabLst>
            </a:pPr>
            <a:r>
              <a:rPr sz="2400" spc="-15" dirty="0">
                <a:latin typeface="Calibri"/>
                <a:cs typeface="Calibri"/>
              </a:rPr>
              <a:t>Relative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frequency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histogram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discrete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variables.</a:t>
            </a:r>
            <a:endParaRPr sz="2400">
              <a:latin typeface="Calibri"/>
              <a:cs typeface="Calibri"/>
            </a:endParaRPr>
          </a:p>
          <a:p>
            <a:pPr marL="1225550" lvl="2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1225550" algn="l"/>
                <a:tab pos="1226185" algn="l"/>
              </a:tabLst>
            </a:pP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continuous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would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approximation.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800" spc="50" dirty="0">
                <a:solidFill>
                  <a:srgbClr val="B8E6CA"/>
                </a:solidFill>
                <a:latin typeface="Trebuchet MS"/>
                <a:cs typeface="Trebuchet MS"/>
              </a:rPr>
              <a:t>Approximations</a:t>
            </a:r>
            <a:r>
              <a:rPr sz="2800" spc="-15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B8E6CA"/>
                </a:solidFill>
                <a:latin typeface="Trebuchet MS"/>
                <a:cs typeface="Trebuchet MS"/>
              </a:rPr>
              <a:t>Using</a:t>
            </a:r>
            <a:r>
              <a:rPr sz="2800" spc="-114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sz="2800" spc="-95" dirty="0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B8E6CA"/>
                </a:solidFill>
                <a:latin typeface="Trebuchet MS"/>
                <a:cs typeface="Trebuchet MS"/>
              </a:rPr>
              <a:t>Curves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463295"/>
            <a:ext cx="10610088" cy="20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5344" y="1423542"/>
            <a:ext cx="736727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spc="-5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curve/distribution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approximations.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spc="-45" dirty="0">
                <a:latin typeface="Calibri"/>
                <a:cs typeface="Calibri"/>
              </a:rPr>
              <a:t>Total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scores.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25"/>
              </a:spcBef>
              <a:buFont typeface="Arial Black"/>
              <a:buChar char="▪"/>
              <a:tabLst>
                <a:tab pos="311150" algn="l"/>
                <a:tab pos="311785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say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264998"/>
            <a:ext cx="1430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SE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-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4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2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2:</a:t>
            </a:r>
            <a:r>
              <a:rPr sz="1050" spc="-85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Data</a:t>
            </a:r>
            <a:r>
              <a:rPr sz="1050" spc="-114" dirty="0">
                <a:solidFill>
                  <a:srgbClr val="68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88737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688737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lyti</a:t>
            </a:r>
            <a:r>
              <a:rPr sz="1050" spc="-15" dirty="0">
                <a:solidFill>
                  <a:srgbClr val="68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8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4951" y="3157727"/>
            <a:ext cx="6010656" cy="3169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728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Tahoma</vt:lpstr>
      <vt:lpstr>Trebuchet MS</vt:lpstr>
      <vt:lpstr>Office Theme</vt:lpstr>
      <vt:lpstr>Inferential Statistics Part (a)</vt:lpstr>
      <vt:lpstr>What is Inferential Statistics?</vt:lpstr>
      <vt:lpstr>Probability Density  Curves/Distribution</vt:lpstr>
      <vt:lpstr>PowerPoint Presentation</vt:lpstr>
      <vt:lpstr>Histogram Recap</vt:lpstr>
      <vt:lpstr>Histogram Recap</vt:lpstr>
      <vt:lpstr>Approximating the Histogram with a Curve</vt:lpstr>
      <vt:lpstr>Statistical Distribution</vt:lpstr>
      <vt:lpstr>Approximations Using the Curves</vt:lpstr>
      <vt:lpstr>Different Types of Statistical Distribution</vt:lpstr>
      <vt:lpstr>Example 1</vt:lpstr>
      <vt:lpstr>Example 2</vt:lpstr>
      <vt:lpstr>The Normal Distribution</vt:lpstr>
      <vt:lpstr>The Normal Distribution Continued..</vt:lpstr>
      <vt:lpstr>68-95-99.7 Rule for Normal Distribution</vt:lpstr>
      <vt:lpstr>68-95-99.7 Rule for Normal Distribution</vt:lpstr>
      <vt:lpstr>Example 1</vt:lpstr>
      <vt:lpstr>Example 2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Inferential Statistics Part (a)</dc:title>
  <dc:creator>NainaSaid</dc:creator>
  <cp:lastModifiedBy>Muhammad Asif Ayub</cp:lastModifiedBy>
  <cp:revision>1</cp:revision>
  <dcterms:created xsi:type="dcterms:W3CDTF">2021-09-11T09:39:51Z</dcterms:created>
  <dcterms:modified xsi:type="dcterms:W3CDTF">2021-11-16T16:46:41Z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2021-09-11T00:00:00Z</vt:filetime>
  </property>
</Properties>
</file>