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Gill Sans" panose="020B0604020202020204" charset="0"/>
      <p:regular r:id="rId30"/>
      <p:bold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mathbitsnotebook.com/Algebra2/Statistics/STnormalDistribu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054786" y="1949632"/>
            <a:ext cx="8242300" cy="3171381"/>
          </a:xfrm>
          <a:prstGeom prst="rect">
            <a:avLst/>
          </a:prstGeom>
          <a:solidFill>
            <a:srgbClr val="366658"/>
          </a:solidFill>
          <a:ln>
            <a:noFill/>
          </a:ln>
        </p:spPr>
        <p:txBody>
          <a:bodyPr spcFirstLastPara="1" wrap="square" lIns="0" tIns="1250" rIns="0" bIns="0" anchor="t" anchorCtr="0">
            <a:noAutofit/>
          </a:bodyPr>
          <a:lstStyle/>
          <a:p>
            <a:pPr marL="0" marR="62230" lvl="0" indent="0" algn="ctr" rtl="0">
              <a:lnSpc>
                <a:spcPct val="100000"/>
              </a:lnSpc>
              <a:spcBef>
                <a:spcPts val="0"/>
              </a:spcBef>
              <a:spcAft>
                <a:spcPts val="0"/>
              </a:spcAft>
              <a:buClr>
                <a:srgbClr val="000000"/>
              </a:buClr>
              <a:buSzPts val="2400"/>
              <a:buFont typeface="Arial"/>
              <a:buNone/>
            </a:pPr>
            <a:r>
              <a:rPr lang="en-US" sz="2400" b="1" i="0" u="sng" strike="noStrike" cap="none">
                <a:solidFill>
                  <a:srgbClr val="FFFFFF"/>
                </a:solidFill>
                <a:latin typeface="Gill Sans"/>
                <a:ea typeface="Gill Sans"/>
                <a:cs typeface="Gill Sans"/>
                <a:sym typeface="Gill Sans"/>
              </a:rPr>
              <a:t>LECTURE -04(b)</a:t>
            </a:r>
            <a:endParaRPr sz="2400" b="0" i="0" u="none" strike="noStrike" cap="none">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73709" marR="53848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FFF"/>
                </a:solidFill>
                <a:latin typeface="Gill Sans"/>
                <a:ea typeface="Gill Sans"/>
                <a:cs typeface="Gill Sans"/>
                <a:sym typeface="Gill Sans"/>
              </a:rPr>
              <a:t>Inferential Statistics Part (a continued)</a:t>
            </a:r>
            <a:endParaRPr sz="2800" b="0" i="0" u="none" strike="noStrike" cap="none">
              <a:solidFill>
                <a:schemeClr val="dk1"/>
              </a:solidFill>
              <a:latin typeface="Gill Sans"/>
              <a:ea typeface="Gill Sans"/>
              <a:cs typeface="Gill Sans"/>
              <a:sym typeface="Gill Sans"/>
            </a:endParaRPr>
          </a:p>
          <a:p>
            <a:pPr marL="0" marR="0" lvl="0" indent="0" algn="l" rtl="0">
              <a:lnSpc>
                <a:spcPct val="100000"/>
              </a:lnSpc>
              <a:spcBef>
                <a:spcPts val="45"/>
              </a:spcBef>
              <a:spcAft>
                <a:spcPts val="0"/>
              </a:spcAft>
              <a:buClr>
                <a:srgbClr val="000000"/>
              </a:buClr>
              <a:buSzPts val="3000"/>
              <a:buFont typeface="Arial"/>
              <a:buNone/>
            </a:pPr>
            <a:endParaRPr sz="3000" b="0" i="0" u="none" strike="noStrike" cap="none">
              <a:solidFill>
                <a:schemeClr val="dk1"/>
              </a:solidFill>
              <a:latin typeface="Times New Roman"/>
              <a:ea typeface="Times New Roman"/>
              <a:cs typeface="Times New Roman"/>
              <a:sym typeface="Times New Roman"/>
            </a:endParaRPr>
          </a:p>
          <a:p>
            <a:pPr marL="0" marR="64769" lvl="0" indent="0" algn="ctr" rtl="0">
              <a:lnSpc>
                <a:spcPct val="100000"/>
              </a:lnSpc>
              <a:spcBef>
                <a:spcPts val="0"/>
              </a:spcBef>
              <a:spcAft>
                <a:spcPts val="0"/>
              </a:spcAft>
              <a:buClr>
                <a:srgbClr val="000000"/>
              </a:buClr>
              <a:buSzPts val="2400"/>
              <a:buFont typeface="Arial"/>
              <a:buNone/>
            </a:pPr>
            <a:r>
              <a:rPr lang="en-US" sz="2400" b="1" i="1" u="sng" strike="noStrike" cap="none">
                <a:solidFill>
                  <a:srgbClr val="FFFFFF"/>
                </a:solidFill>
                <a:latin typeface="Gill Sans"/>
                <a:ea typeface="Gill Sans"/>
                <a:cs typeface="Gill Sans"/>
                <a:sym typeface="Gill Sans"/>
              </a:rPr>
              <a:t>Course Instructor</a:t>
            </a:r>
            <a:endParaRPr sz="2400" b="0" i="0" u="none" strike="noStrike" cap="none">
              <a:solidFill>
                <a:schemeClr val="dk1"/>
              </a:solidFill>
              <a:latin typeface="Gill Sans"/>
              <a:ea typeface="Gill Sans"/>
              <a:cs typeface="Gill Sans"/>
              <a:sym typeface="Gill Sans"/>
            </a:endParaRPr>
          </a:p>
          <a:p>
            <a:pPr marL="0" marR="61594" lvl="0" indent="0" algn="ctr" rtl="0">
              <a:lnSpc>
                <a:spcPct val="100000"/>
              </a:lnSpc>
              <a:spcBef>
                <a:spcPts val="15"/>
              </a:spcBef>
              <a:spcAft>
                <a:spcPts val="0"/>
              </a:spcAft>
              <a:buClr>
                <a:srgbClr val="000000"/>
              </a:buClr>
              <a:buSzPts val="2000"/>
              <a:buFont typeface="Arial"/>
              <a:buNone/>
            </a:pPr>
            <a:r>
              <a:rPr lang="en-US" sz="2000" b="0" i="1" u="none" strike="noStrike" cap="none">
                <a:solidFill>
                  <a:srgbClr val="FFFFFF"/>
                </a:solidFill>
                <a:latin typeface="Gill Sans"/>
                <a:ea typeface="Gill Sans"/>
                <a:cs typeface="Gill Sans"/>
                <a:sym typeface="Gill Sans"/>
              </a:rPr>
              <a:t>Engr. Naina Said</a:t>
            </a:r>
            <a:endParaRPr sz="1400" b="0" i="0" u="none" strike="noStrike" cap="none">
              <a:solidFill>
                <a:srgbClr val="000000"/>
              </a:solidFill>
              <a:latin typeface="Arial"/>
              <a:ea typeface="Arial"/>
              <a:cs typeface="Arial"/>
              <a:sym typeface="Arial"/>
            </a:endParaRPr>
          </a:p>
          <a:p>
            <a:pPr marL="0" marR="61594" lvl="0" indent="0" algn="ctr" rtl="0">
              <a:lnSpc>
                <a:spcPct val="100000"/>
              </a:lnSpc>
              <a:spcBef>
                <a:spcPts val="15"/>
              </a:spcBef>
              <a:spcAft>
                <a:spcPts val="0"/>
              </a:spcAft>
              <a:buClr>
                <a:srgbClr val="000000"/>
              </a:buClr>
              <a:buSzPts val="2000"/>
              <a:buFont typeface="Arial"/>
              <a:buNone/>
            </a:pPr>
            <a:endParaRPr sz="20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Using the Z-Table</a:t>
            </a:r>
            <a:endParaRPr sz="2800" b="1" i="0" u="none" strike="noStrike" cap="none">
              <a:solidFill>
                <a:srgbClr val="B8E6CB"/>
              </a:solidFill>
              <a:latin typeface="Gill Sans"/>
              <a:ea typeface="Gill Sans"/>
              <a:cs typeface="Gill Sans"/>
              <a:sym typeface="Gill Sans"/>
            </a:endParaRPr>
          </a:p>
        </p:txBody>
      </p:sp>
      <p:pic>
        <p:nvPicPr>
          <p:cNvPr id="171" name="Google Shape;171;p22"/>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72" name="Google Shape;172;p22"/>
          <p:cNvSpPr txBox="1"/>
          <p:nvPr/>
        </p:nvSpPr>
        <p:spPr>
          <a:xfrm>
            <a:off x="838200" y="1436845"/>
            <a:ext cx="10515600" cy="452431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Z- table tells us the area under the bell curve to the left of z score.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In this table, the top row and the left column correspond to the z scores and the middle values correspond to areas.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Negative scores in the z-table correspond to  the values which are less than the mean.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Positive scores in the Z-table correspond to  the values which are greater than the mean.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73" name="Google Shape;173;p22"/>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Using the Z-Table</a:t>
            </a:r>
            <a:endParaRPr sz="2800" b="1" i="0" u="none" strike="noStrike" cap="none">
              <a:solidFill>
                <a:srgbClr val="B8E6CB"/>
              </a:solidFill>
              <a:latin typeface="Gill Sans"/>
              <a:ea typeface="Gill Sans"/>
              <a:cs typeface="Gill Sans"/>
              <a:sym typeface="Gill Sans"/>
            </a:endParaRPr>
          </a:p>
        </p:txBody>
      </p:sp>
      <p:pic>
        <p:nvPicPr>
          <p:cNvPr id="180" name="Google Shape;180;p23"/>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81" name="Google Shape;181;p23"/>
          <p:cNvSpPr txBox="1"/>
          <p:nvPr/>
        </p:nvSpPr>
        <p:spPr>
          <a:xfrm>
            <a:off x="838200" y="1436845"/>
            <a:ext cx="10515600" cy="156966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82" name="Google Shape;182;p23"/>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pic>
        <p:nvPicPr>
          <p:cNvPr id="183" name="Google Shape;183;p23"/>
          <p:cNvPicPr preferRelativeResize="0"/>
          <p:nvPr/>
        </p:nvPicPr>
        <p:blipFill rotWithShape="1">
          <a:blip r:embed="rId4">
            <a:alphaModFix/>
          </a:blip>
          <a:srcRect/>
          <a:stretch/>
        </p:blipFill>
        <p:spPr>
          <a:xfrm>
            <a:off x="838200" y="1864431"/>
            <a:ext cx="10267950" cy="443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Using the Z-Table</a:t>
            </a:r>
            <a:endParaRPr sz="2800" b="1" i="0" u="none" strike="noStrike" cap="none">
              <a:solidFill>
                <a:srgbClr val="B8E6CB"/>
              </a:solidFill>
              <a:latin typeface="Gill Sans"/>
              <a:ea typeface="Gill Sans"/>
              <a:cs typeface="Gill Sans"/>
              <a:sym typeface="Gill Sans"/>
            </a:endParaRPr>
          </a:p>
        </p:txBody>
      </p:sp>
      <p:pic>
        <p:nvPicPr>
          <p:cNvPr id="190" name="Google Shape;190;p24"/>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91" name="Google Shape;191;p24"/>
          <p:cNvSpPr txBox="1"/>
          <p:nvPr/>
        </p:nvSpPr>
        <p:spPr>
          <a:xfrm>
            <a:off x="838200" y="1436845"/>
            <a:ext cx="10515600" cy="23083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We can also use the z table to determine the area to the right of any z value.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92" name="Google Shape;192;p24"/>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pic>
        <p:nvPicPr>
          <p:cNvPr id="193" name="Google Shape;193;p24"/>
          <p:cNvPicPr preferRelativeResize="0"/>
          <p:nvPr/>
        </p:nvPicPr>
        <p:blipFill rotWithShape="1">
          <a:blip r:embed="rId4">
            <a:alphaModFix/>
          </a:blip>
          <a:srcRect/>
          <a:stretch/>
        </p:blipFill>
        <p:spPr>
          <a:xfrm>
            <a:off x="3036711" y="1917408"/>
            <a:ext cx="6697067" cy="46668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Example</a:t>
            </a:r>
            <a:endParaRPr sz="2800" b="1" i="0" u="none" strike="noStrike" cap="none">
              <a:solidFill>
                <a:srgbClr val="B8E6CB"/>
              </a:solidFill>
              <a:latin typeface="Gill Sans"/>
              <a:ea typeface="Gill Sans"/>
              <a:cs typeface="Gill Sans"/>
              <a:sym typeface="Gill Sans"/>
            </a:endParaRPr>
          </a:p>
        </p:txBody>
      </p:sp>
      <p:pic>
        <p:nvPicPr>
          <p:cNvPr id="200" name="Google Shape;200;p25"/>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01" name="Google Shape;201;p25"/>
          <p:cNvSpPr txBox="1"/>
          <p:nvPr/>
        </p:nvSpPr>
        <p:spPr>
          <a:xfrm>
            <a:off x="791391" y="1569849"/>
            <a:ext cx="10515600" cy="26776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 normally distributed population of test scores has a mean of 80 and a standard deviation of 5.2.</a:t>
            </a:r>
            <a:br>
              <a:rPr lang="en-US" sz="2400" b="0" i="0" u="none" strike="noStrike" cap="none">
                <a:solidFill>
                  <a:schemeClr val="dk1"/>
                </a:solidFill>
                <a:latin typeface="Calibri"/>
                <a:ea typeface="Calibri"/>
                <a:cs typeface="Calibri"/>
                <a:sym typeface="Calibri"/>
              </a:rPr>
            </a:br>
            <a:endParaRPr sz="2400" b="0" i="0" u="none" strike="noStrike" cap="none">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400"/>
              <a:buFont typeface="Calibri"/>
              <a:buAutoNum type="alphaLcParenR"/>
            </a:pPr>
            <a:r>
              <a:rPr lang="en-US" sz="2400" b="0" i="0" u="none" strike="noStrike" cap="none">
                <a:solidFill>
                  <a:schemeClr val="dk1"/>
                </a:solidFill>
                <a:latin typeface="Calibri"/>
                <a:ea typeface="Calibri"/>
                <a:cs typeface="Calibri"/>
                <a:sym typeface="Calibri"/>
              </a:rPr>
              <a:t>What is the percentage of scores that lies below 73? </a:t>
            </a:r>
            <a:r>
              <a:rPr lang="en-US" sz="2400" b="1" i="0" u="none" strike="noStrike" cap="none">
                <a:solidFill>
                  <a:srgbClr val="FF0000"/>
                </a:solidFill>
                <a:latin typeface="Calibri"/>
                <a:ea typeface="Calibri"/>
                <a:cs typeface="Calibri"/>
                <a:sym typeface="Calibri"/>
              </a:rPr>
              <a:t>OR </a:t>
            </a:r>
            <a:r>
              <a:rPr lang="en-US" sz="2400" b="0" i="0" u="none" strike="noStrike" cap="none">
                <a:solidFill>
                  <a:schemeClr val="dk1"/>
                </a:solidFill>
                <a:latin typeface="Calibri"/>
                <a:ea typeface="Calibri"/>
                <a:cs typeface="Calibri"/>
                <a:sym typeface="Calibri"/>
              </a:rPr>
              <a:t>What is the probability that a student will get a score below 73?</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400"/>
              <a:buFont typeface="Calibri"/>
              <a:buAutoNum type="alphaLcParenR"/>
            </a:pPr>
            <a:r>
              <a:rPr lang="en-US" sz="2400" b="0" i="0" u="none" strike="noStrike" cap="none">
                <a:solidFill>
                  <a:schemeClr val="dk1"/>
                </a:solidFill>
                <a:latin typeface="Calibri"/>
                <a:ea typeface="Calibri"/>
                <a:cs typeface="Calibri"/>
                <a:sym typeface="Calibri"/>
              </a:rPr>
              <a:t>What is the probability that a student will get a score between 82 and 86?</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2400"/>
              <a:buFont typeface="Calibri"/>
              <a:buAutoNum type="alphaLcParenR"/>
            </a:pPr>
            <a:r>
              <a:rPr lang="en-US" sz="2400" b="0" i="0" u="none" strike="noStrike" cap="none">
                <a:solidFill>
                  <a:schemeClr val="dk1"/>
                </a:solidFill>
                <a:latin typeface="Calibri"/>
                <a:ea typeface="Calibri"/>
                <a:cs typeface="Calibri"/>
                <a:sym typeface="Calibri"/>
              </a:rPr>
              <a:t>What is the probability that the student will get a score above 73?</a:t>
            </a:r>
            <a:endParaRPr sz="1400" b="0" i="0" u="none" strike="noStrike" cap="none">
              <a:solidFill>
                <a:srgbClr val="000000"/>
              </a:solidFill>
              <a:latin typeface="Arial"/>
              <a:ea typeface="Arial"/>
              <a:cs typeface="Arial"/>
              <a:sym typeface="Arial"/>
            </a:endParaRPr>
          </a:p>
        </p:txBody>
      </p:sp>
      <p:sp>
        <p:nvSpPr>
          <p:cNvPr id="202" name="Google Shape;202;p25"/>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Solution (a)</a:t>
            </a:r>
            <a:endParaRPr sz="2800" b="1" i="0" u="none" strike="noStrike" cap="none">
              <a:solidFill>
                <a:srgbClr val="B8E6CB"/>
              </a:solidFill>
              <a:latin typeface="Gill Sans"/>
              <a:ea typeface="Gill Sans"/>
              <a:cs typeface="Gill Sans"/>
              <a:sym typeface="Gill Sans"/>
            </a:endParaRPr>
          </a:p>
        </p:txBody>
      </p:sp>
      <p:pic>
        <p:nvPicPr>
          <p:cNvPr id="209" name="Google Shape;209;p26"/>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10" name="Google Shape;210;p26"/>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pic>
        <p:nvPicPr>
          <p:cNvPr id="211" name="Google Shape;211;p26"/>
          <p:cNvPicPr preferRelativeResize="0"/>
          <p:nvPr/>
        </p:nvPicPr>
        <p:blipFill rotWithShape="1">
          <a:blip r:embed="rId4">
            <a:alphaModFix/>
          </a:blip>
          <a:srcRect/>
          <a:stretch/>
        </p:blipFill>
        <p:spPr>
          <a:xfrm>
            <a:off x="1312827" y="1579851"/>
            <a:ext cx="9472727" cy="4222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Solution (b)</a:t>
            </a:r>
            <a:endParaRPr sz="2800" b="1" i="0" u="none" strike="noStrike" cap="none">
              <a:solidFill>
                <a:srgbClr val="B8E6CB"/>
              </a:solidFill>
              <a:latin typeface="Gill Sans"/>
              <a:ea typeface="Gill Sans"/>
              <a:cs typeface="Gill Sans"/>
              <a:sym typeface="Gill Sans"/>
            </a:endParaRPr>
          </a:p>
        </p:txBody>
      </p:sp>
      <p:pic>
        <p:nvPicPr>
          <p:cNvPr id="218" name="Google Shape;218;p27"/>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19" name="Google Shape;219;p27"/>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pic>
        <p:nvPicPr>
          <p:cNvPr id="220" name="Google Shape;220;p27"/>
          <p:cNvPicPr preferRelativeResize="0"/>
          <p:nvPr/>
        </p:nvPicPr>
        <p:blipFill rotWithShape="1">
          <a:blip r:embed="rId4">
            <a:alphaModFix/>
          </a:blip>
          <a:srcRect/>
          <a:stretch/>
        </p:blipFill>
        <p:spPr>
          <a:xfrm>
            <a:off x="2150424" y="2080432"/>
            <a:ext cx="7474849" cy="2724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Solution (c)</a:t>
            </a:r>
            <a:endParaRPr sz="2800" b="1" i="0" u="none" strike="noStrike" cap="none">
              <a:solidFill>
                <a:srgbClr val="B8E6CB"/>
              </a:solidFill>
              <a:latin typeface="Gill Sans"/>
              <a:ea typeface="Gill Sans"/>
              <a:cs typeface="Gill Sans"/>
              <a:sym typeface="Gill Sans"/>
            </a:endParaRPr>
          </a:p>
        </p:txBody>
      </p:sp>
      <p:pic>
        <p:nvPicPr>
          <p:cNvPr id="227" name="Google Shape;227;p28"/>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28" name="Google Shape;228;p28"/>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
        <p:nvSpPr>
          <p:cNvPr id="229" name="Google Shape;229;p28"/>
          <p:cNvSpPr txBox="1"/>
          <p:nvPr/>
        </p:nvSpPr>
        <p:spPr>
          <a:xfrm>
            <a:off x="838200" y="1562793"/>
            <a:ext cx="10515600" cy="304698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Remember the Z-Score table that are using gives you the area to the left of a particular Z-score.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To find the percentage of the area that lies "above" the z-score, take the total area under a normal curve (which is 1) and subtract the cumulative area to the left of the z-score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In part a, 73 had a z-score of -1.34615 with a cumulative area to the left of 0.0901 or 9.01%.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area to the right of this z-score will be 1 - 0.0901 = 0.9099 or 90.99%.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9"/>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35" name="Google Shape;235;p29"/>
          <p:cNvSpPr txBox="1"/>
          <p:nvPr/>
        </p:nvSpPr>
        <p:spPr>
          <a:xfrm>
            <a:off x="838200" y="817418"/>
            <a:ext cx="10515600" cy="5527964"/>
          </a:xfrm>
          <a:prstGeom prst="rect">
            <a:avLst/>
          </a:prstGeom>
          <a:solidFill>
            <a:srgbClr val="38562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Google Shape;236;p29"/>
          <p:cNvSpPr txBox="1"/>
          <p:nvPr/>
        </p:nvSpPr>
        <p:spPr>
          <a:xfrm>
            <a:off x="2715491" y="2715490"/>
            <a:ext cx="7550727"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Calibri"/>
                <a:ea typeface="Calibri"/>
                <a:cs typeface="Calibri"/>
                <a:sym typeface="Calibri"/>
              </a:rPr>
              <a:t>Central Limit Theorem</a:t>
            </a:r>
            <a:endParaRPr sz="4000" b="1" i="0" u="none" strike="noStrike" cap="none">
              <a:solidFill>
                <a:schemeClr val="lt1"/>
              </a:solidFill>
              <a:latin typeface="Calibri"/>
              <a:ea typeface="Calibri"/>
              <a:cs typeface="Calibri"/>
              <a:sym typeface="Calibri"/>
            </a:endParaRPr>
          </a:p>
        </p:txBody>
      </p:sp>
      <p:sp>
        <p:nvSpPr>
          <p:cNvPr id="237" name="Google Shape;237;p29"/>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Sampling Distribution</a:t>
            </a:r>
            <a:endParaRPr sz="2800" b="1" i="0" u="none" strike="noStrike" cap="none">
              <a:solidFill>
                <a:srgbClr val="B8E6CB"/>
              </a:solidFill>
              <a:latin typeface="Gill Sans"/>
              <a:ea typeface="Gill Sans"/>
              <a:cs typeface="Gill Sans"/>
              <a:sym typeface="Gill Sans"/>
            </a:endParaRPr>
          </a:p>
        </p:txBody>
      </p:sp>
      <p:pic>
        <p:nvPicPr>
          <p:cNvPr id="244" name="Google Shape;244;p30"/>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45" name="Google Shape;245;p30"/>
          <p:cNvSpPr txBox="1"/>
          <p:nvPr/>
        </p:nvSpPr>
        <p:spPr>
          <a:xfrm>
            <a:off x="885009" y="1549385"/>
            <a:ext cx="10468791" cy="267765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85623"/>
              </a:buClr>
              <a:buSzPts val="2400"/>
              <a:buFont typeface="Noto Sans Symbols"/>
              <a:buChar char="▪"/>
            </a:pPr>
            <a:r>
              <a:rPr lang="en-US" sz="2400" b="0" i="0" u="none" strike="noStrike" cap="none">
                <a:solidFill>
                  <a:srgbClr val="385623"/>
                </a:solidFill>
                <a:latin typeface="Calibri"/>
                <a:ea typeface="Calibri"/>
                <a:cs typeface="Calibri"/>
                <a:sym typeface="Calibri"/>
              </a:rPr>
              <a:t>Suppose you select 100 teens from the population and plot their mean on a graph.</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85623"/>
              </a:buClr>
              <a:buSzPts val="2400"/>
              <a:buFont typeface="Noto Sans Symbols"/>
              <a:buChar char="▪"/>
            </a:pPr>
            <a:r>
              <a:rPr lang="en-US" sz="2400" b="0" i="0" u="none" strike="noStrike" cap="none">
                <a:solidFill>
                  <a:srgbClr val="385623"/>
                </a:solidFill>
                <a:latin typeface="Calibri"/>
                <a:ea typeface="Calibri"/>
                <a:cs typeface="Calibri"/>
                <a:sym typeface="Calibri"/>
              </a:rPr>
              <a:t>Then you take another 100 teens and plot their mean on the graph as well.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85623"/>
              </a:buClr>
              <a:buSzPts val="2400"/>
              <a:buFont typeface="Noto Sans Symbols"/>
              <a:buChar char="▪"/>
            </a:pPr>
            <a:r>
              <a:rPr lang="en-US" sz="2400" b="0" i="0" u="none" strike="noStrike" cap="none">
                <a:solidFill>
                  <a:srgbClr val="385623"/>
                </a:solidFill>
                <a:latin typeface="Calibri"/>
                <a:ea typeface="Calibri"/>
                <a:cs typeface="Calibri"/>
                <a:sym typeface="Calibri"/>
              </a:rPr>
              <a:t>You repeat this process several times say 300 times.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385623"/>
              </a:buClr>
              <a:buSzPts val="2400"/>
              <a:buFont typeface="Noto Sans Symbols"/>
              <a:buChar char="▪"/>
            </a:pPr>
            <a:r>
              <a:rPr lang="en-US" sz="2400" b="0" i="0" u="none" strike="noStrike" cap="none">
                <a:solidFill>
                  <a:srgbClr val="385623"/>
                </a:solidFill>
                <a:latin typeface="Calibri"/>
                <a:ea typeface="Calibri"/>
                <a:cs typeface="Calibri"/>
                <a:sym typeface="Calibri"/>
              </a:rPr>
              <a:t>The graph of these sample means is called “Sampling Distribution” and is likely to look like this.</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rgbClr val="FF0000"/>
              </a:solidFill>
              <a:latin typeface="Calibri"/>
              <a:ea typeface="Calibri"/>
              <a:cs typeface="Calibri"/>
              <a:sym typeface="Calibri"/>
            </a:endParaRPr>
          </a:p>
        </p:txBody>
      </p:sp>
      <p:pic>
        <p:nvPicPr>
          <p:cNvPr id="246" name="Google Shape;246;p30"/>
          <p:cNvPicPr preferRelativeResize="0"/>
          <p:nvPr/>
        </p:nvPicPr>
        <p:blipFill rotWithShape="1">
          <a:blip r:embed="rId4">
            <a:alphaModFix/>
          </a:blip>
          <a:srcRect/>
          <a:stretch/>
        </p:blipFill>
        <p:spPr>
          <a:xfrm>
            <a:off x="4317072" y="3938600"/>
            <a:ext cx="3604664" cy="2223049"/>
          </a:xfrm>
          <a:prstGeom prst="rect">
            <a:avLst/>
          </a:prstGeom>
          <a:noFill/>
          <a:ln>
            <a:noFill/>
          </a:ln>
        </p:spPr>
      </p:pic>
      <p:sp>
        <p:nvSpPr>
          <p:cNvPr id="247" name="Google Shape;247;p30"/>
          <p:cNvSpPr txBox="1"/>
          <p:nvPr/>
        </p:nvSpPr>
        <p:spPr>
          <a:xfrm>
            <a:off x="6865034" y="4363347"/>
            <a:ext cx="4488765"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Plot of Sample Means follows a bell curve!!</a:t>
            </a:r>
            <a:endParaRPr sz="2400" b="1" i="0" u="none" strike="noStrike" cap="none">
              <a:solidFill>
                <a:srgbClr val="FF0000"/>
              </a:solidFill>
              <a:latin typeface="Calibri"/>
              <a:ea typeface="Calibri"/>
              <a:cs typeface="Calibri"/>
              <a:sym typeface="Calibri"/>
            </a:endParaRPr>
          </a:p>
        </p:txBody>
      </p:sp>
      <p:sp>
        <p:nvSpPr>
          <p:cNvPr id="248" name="Google Shape;248;p30"/>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Sampling Distribution Continued..</a:t>
            </a:r>
            <a:endParaRPr sz="2800" b="1" i="0" u="none" strike="noStrike" cap="none">
              <a:solidFill>
                <a:srgbClr val="B8E6CB"/>
              </a:solidFill>
              <a:latin typeface="Gill Sans"/>
              <a:ea typeface="Gill Sans"/>
              <a:cs typeface="Gill Sans"/>
              <a:sym typeface="Gill Sans"/>
            </a:endParaRPr>
          </a:p>
        </p:txBody>
      </p:sp>
      <p:pic>
        <p:nvPicPr>
          <p:cNvPr id="255" name="Google Shape;255;p31"/>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56" name="Google Shape;256;p31"/>
          <p:cNvSpPr txBox="1"/>
          <p:nvPr/>
        </p:nvSpPr>
        <p:spPr>
          <a:xfrm>
            <a:off x="885009" y="1549385"/>
            <a:ext cx="10468791" cy="193899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85623"/>
              </a:buClr>
              <a:buSzPts val="2400"/>
              <a:buFont typeface="Noto Sans Symbols"/>
              <a:buChar char="▪"/>
            </a:pPr>
            <a:r>
              <a:rPr lang="en-US" sz="2400" b="0" i="0" u="none" strike="noStrike" cap="none">
                <a:solidFill>
                  <a:srgbClr val="385623"/>
                </a:solidFill>
                <a:latin typeface="Calibri"/>
                <a:ea typeface="Calibri"/>
                <a:cs typeface="Calibri"/>
                <a:sym typeface="Calibri"/>
              </a:rPr>
              <a:t>Remember, just because the sampling distribution follows a bell curve does not mean that the population was normally distributed!!!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2400"/>
              <a:buFont typeface="Noto Sans Symbols"/>
              <a:buChar char="▪"/>
            </a:pPr>
            <a:r>
              <a:rPr lang="en-US" sz="2400" b="1" i="0" u="none" strike="noStrike" cap="none">
                <a:solidFill>
                  <a:srgbClr val="FF0000"/>
                </a:solidFill>
                <a:latin typeface="Calibri"/>
                <a:ea typeface="Calibri"/>
                <a:cs typeface="Calibri"/>
                <a:sym typeface="Calibri"/>
              </a:rPr>
              <a:t>No matter what the population distribution is, if you take many samples and then plot their means, the plot will follow normal distribution.</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rgbClr val="FF0000"/>
              </a:solidFill>
              <a:latin typeface="Calibri"/>
              <a:ea typeface="Calibri"/>
              <a:cs typeface="Calibri"/>
              <a:sym typeface="Calibri"/>
            </a:endParaRPr>
          </a:p>
        </p:txBody>
      </p:sp>
      <p:sp>
        <p:nvSpPr>
          <p:cNvPr id="257" name="Google Shape;257;p31"/>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Standard Normal Distribution</a:t>
            </a:r>
            <a:endParaRPr sz="2800" b="1" i="0" u="none" strike="noStrike" cap="none">
              <a:solidFill>
                <a:srgbClr val="B8E6CB"/>
              </a:solidFill>
              <a:latin typeface="Gill Sans"/>
              <a:ea typeface="Gill Sans"/>
              <a:cs typeface="Gill Sans"/>
              <a:sym typeface="Gill Sans"/>
            </a:endParaRPr>
          </a:p>
        </p:txBody>
      </p:sp>
      <p:pic>
        <p:nvPicPr>
          <p:cNvPr id="95" name="Google Shape;95;p14"/>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96" name="Google Shape;96;p14"/>
          <p:cNvSpPr txBox="1"/>
          <p:nvPr/>
        </p:nvSpPr>
        <p:spPr>
          <a:xfrm>
            <a:off x="838200" y="1436845"/>
            <a:ext cx="10515600" cy="3416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Calibri"/>
                <a:ea typeface="Calibri"/>
                <a:cs typeface="Calibri"/>
                <a:sym typeface="Calibri"/>
              </a:rPr>
              <a:t>A special type of  bell-shaped distribution with a mean of 0 and standard deviation of 1.</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pic>
        <p:nvPicPr>
          <p:cNvPr id="97" name="Google Shape;97;p14"/>
          <p:cNvPicPr preferRelativeResize="0"/>
          <p:nvPr/>
        </p:nvPicPr>
        <p:blipFill rotWithShape="1">
          <a:blip r:embed="rId4">
            <a:alphaModFix/>
          </a:blip>
          <a:srcRect/>
          <a:stretch/>
        </p:blipFill>
        <p:spPr>
          <a:xfrm>
            <a:off x="3392891" y="2483514"/>
            <a:ext cx="5705475" cy="3819525"/>
          </a:xfrm>
          <a:prstGeom prst="rect">
            <a:avLst/>
          </a:prstGeom>
          <a:noFill/>
          <a:ln>
            <a:noFill/>
          </a:ln>
        </p:spPr>
      </p:pic>
      <p:sp>
        <p:nvSpPr>
          <p:cNvPr id="98" name="Google Shape;98;p14"/>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Central Limit Theorem</a:t>
            </a:r>
            <a:endParaRPr sz="2800" b="1" i="0" u="none" strike="noStrike" cap="none">
              <a:solidFill>
                <a:srgbClr val="B8E6CB"/>
              </a:solidFill>
              <a:latin typeface="Gill Sans"/>
              <a:ea typeface="Gill Sans"/>
              <a:cs typeface="Gill Sans"/>
              <a:sym typeface="Gill Sans"/>
            </a:endParaRPr>
          </a:p>
        </p:txBody>
      </p:sp>
      <p:pic>
        <p:nvPicPr>
          <p:cNvPr id="264" name="Google Shape;264;p32"/>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65" name="Google Shape;265;p32"/>
          <p:cNvSpPr txBox="1"/>
          <p:nvPr/>
        </p:nvSpPr>
        <p:spPr>
          <a:xfrm>
            <a:off x="885009" y="1549385"/>
            <a:ext cx="10468791"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For samples of size n, the distribution of sample means is</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Is normal</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Has a mean of μ</a:t>
            </a:r>
            <a:endParaRPr sz="2400" b="0" i="0" u="none" strike="noStrike" cap="none">
              <a:solidFill>
                <a:schemeClr val="dk1"/>
              </a:solidFill>
              <a:latin typeface="Calibri"/>
              <a:ea typeface="Calibri"/>
              <a:cs typeface="Calibri"/>
              <a:sym typeface="Calibri"/>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Has a standard deviation of σ/√n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mean of the sample distribution represents the population mean.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σ represents the population standard deviation.</a:t>
            </a:r>
            <a:endParaRPr sz="2400" b="0" i="0" u="none" strike="noStrike" cap="none">
              <a:solidFill>
                <a:schemeClr val="dk1"/>
              </a:solidFill>
              <a:latin typeface="Calibri"/>
              <a:ea typeface="Calibri"/>
              <a:cs typeface="Calibri"/>
              <a:sym typeface="Calibri"/>
            </a:endParaRPr>
          </a:p>
        </p:txBody>
      </p:sp>
      <p:sp>
        <p:nvSpPr>
          <p:cNvPr id="266" name="Google Shape;266;p32"/>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Central Limit Theorem</a:t>
            </a:r>
            <a:endParaRPr sz="2800" b="1" i="0" u="none" strike="noStrike" cap="none">
              <a:solidFill>
                <a:srgbClr val="B8E6CB"/>
              </a:solidFill>
              <a:latin typeface="Gill Sans"/>
              <a:ea typeface="Gill Sans"/>
              <a:cs typeface="Gill Sans"/>
              <a:sym typeface="Gill Sans"/>
            </a:endParaRPr>
          </a:p>
        </p:txBody>
      </p:sp>
      <p:pic>
        <p:nvPicPr>
          <p:cNvPr id="279" name="Google Shape;279;p34"/>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80" name="Google Shape;280;p34"/>
          <p:cNvSpPr txBox="1"/>
          <p:nvPr/>
        </p:nvSpPr>
        <p:spPr>
          <a:xfrm>
            <a:off x="885009" y="1549385"/>
            <a:ext cx="10468791" cy="341632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a:t>
            </a:r>
            <a:r>
              <a:rPr lang="en-US" sz="2400" b="1" i="0" u="none" strike="noStrike" cap="none">
                <a:solidFill>
                  <a:schemeClr val="dk1"/>
                </a:solidFill>
                <a:latin typeface="Calibri"/>
                <a:ea typeface="Calibri"/>
                <a:cs typeface="Calibri"/>
                <a:sym typeface="Calibri"/>
              </a:rPr>
              <a:t>CLT </a:t>
            </a:r>
            <a:r>
              <a:rPr lang="en-US" sz="2400" b="0" i="0" u="none" strike="noStrike" cap="none">
                <a:solidFill>
                  <a:schemeClr val="dk1"/>
                </a:solidFill>
                <a:latin typeface="Calibri"/>
                <a:ea typeface="Calibri"/>
                <a:cs typeface="Calibri"/>
                <a:sym typeface="Calibri"/>
              </a:rPr>
              <a:t>is a theorem that gives us a way to turn a non-normal distribution into a normal distribution.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It tells us that, even if a population distribution is non-normal, its sampling distribution of the sample mean will be normal for a large number of samples (at least 30)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 central limit theorem is useful because it lets us apply what we know about normal distributions, like the properties of mean, variance, and standard deviation, to non-normal distributions.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We will see this later in action.</a:t>
            </a:r>
            <a:endParaRPr sz="2400" b="0" i="0" u="none" strike="noStrike" cap="none">
              <a:solidFill>
                <a:schemeClr val="dk1"/>
              </a:solidFill>
              <a:latin typeface="Calibri"/>
              <a:ea typeface="Calibri"/>
              <a:cs typeface="Calibri"/>
              <a:sym typeface="Calibri"/>
            </a:endParaRPr>
          </a:p>
        </p:txBody>
      </p:sp>
      <p:sp>
        <p:nvSpPr>
          <p:cNvPr id="281" name="Google Shape;281;p34"/>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Acknowledgment</a:t>
            </a:r>
            <a:endParaRPr sz="2800" b="1" i="0" u="none" strike="noStrike" cap="none">
              <a:solidFill>
                <a:srgbClr val="B8E6CB"/>
              </a:solidFill>
              <a:latin typeface="Gill Sans"/>
              <a:ea typeface="Gill Sans"/>
              <a:cs typeface="Gill Sans"/>
              <a:sym typeface="Gill Sans"/>
            </a:endParaRPr>
          </a:p>
        </p:txBody>
      </p:sp>
      <p:pic>
        <p:nvPicPr>
          <p:cNvPr id="288" name="Google Shape;288;p35"/>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289" name="Google Shape;289;p35"/>
          <p:cNvSpPr txBox="1"/>
          <p:nvPr/>
        </p:nvSpPr>
        <p:spPr>
          <a:xfrm>
            <a:off x="885009" y="1549385"/>
            <a:ext cx="1046879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content presented in this lecture is inspired by miscellaneous sources.</a:t>
            </a:r>
            <a:endParaRPr sz="2400" b="0" i="0" u="none" strike="noStrike" cap="none">
              <a:solidFill>
                <a:schemeClr val="dk1"/>
              </a:solidFill>
              <a:latin typeface="Calibri"/>
              <a:ea typeface="Calibri"/>
              <a:cs typeface="Calibri"/>
              <a:sym typeface="Calibri"/>
            </a:endParaRPr>
          </a:p>
        </p:txBody>
      </p:sp>
      <p:sp>
        <p:nvSpPr>
          <p:cNvPr id="290" name="Google Shape;290;p35"/>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CA14-DAB8-48B9-BA12-BD02EA2D6C64}"/>
              </a:ext>
            </a:extLst>
          </p:cNvPr>
          <p:cNvSpPr>
            <a:spLocks noGrp="1"/>
          </p:cNvSpPr>
          <p:nvPr>
            <p:ph type="title"/>
          </p:nvPr>
        </p:nvSpPr>
        <p:spPr/>
        <p:txBody>
          <a:bodyPr/>
          <a:lstStyle/>
          <a:p>
            <a:r>
              <a:rPr lang="en-US" dirty="0"/>
              <a:t>Quiz</a:t>
            </a:r>
          </a:p>
        </p:txBody>
      </p:sp>
      <p:sp>
        <p:nvSpPr>
          <p:cNvPr id="3" name="Text Placeholder 2">
            <a:extLst>
              <a:ext uri="{FF2B5EF4-FFF2-40B4-BE49-F238E27FC236}">
                <a16:creationId xmlns:a16="http://schemas.microsoft.com/office/drawing/2014/main" id="{A6C7ACE2-3455-4FE7-9A09-BE1494779C3B}"/>
              </a:ext>
            </a:extLst>
          </p:cNvPr>
          <p:cNvSpPr>
            <a:spLocks noGrp="1"/>
          </p:cNvSpPr>
          <p:nvPr>
            <p:ph type="body" idx="1"/>
          </p:nvPr>
        </p:nvSpPr>
        <p:spPr>
          <a:xfrm>
            <a:off x="718278" y="1690688"/>
            <a:ext cx="10515600" cy="4351338"/>
          </a:xfrm>
        </p:spPr>
        <p:txBody>
          <a:bodyPr/>
          <a:lstStyle/>
          <a:p>
            <a:pPr marL="114300" indent="0" algn="just">
              <a:buNone/>
            </a:pPr>
            <a:r>
              <a:rPr lang="en-US" sz="3600" dirty="0"/>
              <a:t>The average test score in a math class follows normal distribution with mean 74 and the standard deviation 8. The total number of students in the test was 2000.  How many students scored more than 98 marks in the test?</a:t>
            </a:r>
          </a:p>
        </p:txBody>
      </p:sp>
    </p:spTree>
    <p:extLst>
      <p:ext uri="{BB962C8B-B14F-4D97-AF65-F5344CB8AC3E}">
        <p14:creationId xmlns:p14="http://schemas.microsoft.com/office/powerpoint/2010/main" val="369251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Converting ND to SND</a:t>
            </a:r>
            <a:endParaRPr sz="2800" b="1" i="0" u="none" strike="noStrike" cap="none">
              <a:solidFill>
                <a:srgbClr val="B8E6CB"/>
              </a:solidFill>
              <a:latin typeface="Gill Sans"/>
              <a:ea typeface="Gill Sans"/>
              <a:cs typeface="Gill Sans"/>
              <a:sym typeface="Gill Sans"/>
            </a:endParaRPr>
          </a:p>
        </p:txBody>
      </p:sp>
      <p:pic>
        <p:nvPicPr>
          <p:cNvPr id="105" name="Google Shape;105;p15"/>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06" name="Google Shape;106;p15"/>
          <p:cNvSpPr txBox="1"/>
          <p:nvPr/>
        </p:nvSpPr>
        <p:spPr>
          <a:xfrm>
            <a:off x="838200" y="1436845"/>
            <a:ext cx="10515600" cy="5304081"/>
          </a:xfrm>
          <a:prstGeom prst="rect">
            <a:avLst/>
          </a:prstGeom>
          <a:blipFill rotWithShape="1">
            <a:blip r:embed="rId4">
              <a:alphaModFix/>
            </a:blip>
            <a:stretch>
              <a:fillRect l="-808" t="-9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7" name="Google Shape;107;p15"/>
          <p:cNvPicPr preferRelativeResize="0"/>
          <p:nvPr/>
        </p:nvPicPr>
        <p:blipFill rotWithShape="1">
          <a:blip r:embed="rId5">
            <a:alphaModFix/>
          </a:blip>
          <a:srcRect/>
          <a:stretch/>
        </p:blipFill>
        <p:spPr>
          <a:xfrm>
            <a:off x="4629150" y="2044844"/>
            <a:ext cx="2933700" cy="1438275"/>
          </a:xfrm>
          <a:prstGeom prst="rect">
            <a:avLst/>
          </a:prstGeom>
          <a:noFill/>
          <a:ln>
            <a:noFill/>
          </a:ln>
        </p:spPr>
      </p:pic>
      <p:pic>
        <p:nvPicPr>
          <p:cNvPr id="108" name="Google Shape;108;p15"/>
          <p:cNvPicPr preferRelativeResize="0"/>
          <p:nvPr/>
        </p:nvPicPr>
        <p:blipFill rotWithShape="1">
          <a:blip r:embed="rId6">
            <a:alphaModFix/>
          </a:blip>
          <a:srcRect/>
          <a:stretch/>
        </p:blipFill>
        <p:spPr>
          <a:xfrm>
            <a:off x="4945374" y="5286894"/>
            <a:ext cx="2617476" cy="1246907"/>
          </a:xfrm>
          <a:prstGeom prst="rect">
            <a:avLst/>
          </a:prstGeom>
          <a:noFill/>
          <a:ln>
            <a:noFill/>
          </a:ln>
        </p:spPr>
      </p:pic>
      <p:sp>
        <p:nvSpPr>
          <p:cNvPr id="109" name="Google Shape;109;p15"/>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Converting ND to SND</a:t>
            </a:r>
            <a:endParaRPr sz="2800" b="1" i="0" u="none" strike="noStrike" cap="none">
              <a:solidFill>
                <a:srgbClr val="B8E6CB"/>
              </a:solidFill>
              <a:latin typeface="Gill Sans"/>
              <a:ea typeface="Gill Sans"/>
              <a:cs typeface="Gill Sans"/>
              <a:sym typeface="Gill Sans"/>
            </a:endParaRPr>
          </a:p>
        </p:txBody>
      </p:sp>
      <p:pic>
        <p:nvPicPr>
          <p:cNvPr id="116" name="Google Shape;116;p16"/>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17" name="Google Shape;117;p16"/>
          <p:cNvSpPr txBox="1"/>
          <p:nvPr/>
        </p:nvSpPr>
        <p:spPr>
          <a:xfrm>
            <a:off x="838200" y="1436845"/>
            <a:ext cx="10515600"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18" name="Google Shape;118;p16"/>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pic>
        <p:nvPicPr>
          <p:cNvPr id="119" name="Google Shape;119;p16"/>
          <p:cNvPicPr preferRelativeResize="0"/>
          <p:nvPr/>
        </p:nvPicPr>
        <p:blipFill rotWithShape="1">
          <a:blip r:embed="rId4">
            <a:alphaModFix/>
          </a:blip>
          <a:srcRect/>
          <a:stretch/>
        </p:blipFill>
        <p:spPr>
          <a:xfrm>
            <a:off x="1242075" y="2151463"/>
            <a:ext cx="9707850" cy="36840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Why do We Standardize?</a:t>
            </a:r>
            <a:endParaRPr sz="2800" b="1" i="0" u="none" strike="noStrike" cap="none">
              <a:solidFill>
                <a:srgbClr val="B8E6CB"/>
              </a:solidFill>
              <a:latin typeface="Gill Sans"/>
              <a:ea typeface="Gill Sans"/>
              <a:cs typeface="Gill Sans"/>
              <a:sym typeface="Gill Sans"/>
            </a:endParaRPr>
          </a:p>
        </p:txBody>
      </p:sp>
      <p:pic>
        <p:nvPicPr>
          <p:cNvPr id="126" name="Google Shape;126;p17"/>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27" name="Google Shape;127;p17"/>
          <p:cNvSpPr txBox="1"/>
          <p:nvPr/>
        </p:nvSpPr>
        <p:spPr>
          <a:xfrm>
            <a:off x="838200" y="1436845"/>
            <a:ext cx="10515600" cy="67403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Suppose Ahmad takes two courses with the following score distribution</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Course A scores are normally distributed with a mean of 500 and standard deviation of 100.</a:t>
            </a:r>
            <a:endParaRPr sz="1400" b="0" i="0" u="none" strike="noStrike" cap="none" dirty="0">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Course B scores are normally distributed with a mean of 18 and standard deviation of 6.	</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Ahmad scores 600 in course A and 22 on course B.</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In which course did Ahmad perform better?</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We can not directly compare the scores because both scores have different scales.</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So we standardize the scores (or in other words, bring them down to the same scale) and then compare.</a:t>
            </a:r>
            <a:endParaRPr sz="2400" b="0" i="0" u="none" strike="noStrike" cap="none" dirty="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dirty="0">
              <a:solidFill>
                <a:srgbClr val="385623"/>
              </a:solidFill>
              <a:latin typeface="Calibri"/>
              <a:ea typeface="Calibri"/>
              <a:cs typeface="Calibri"/>
              <a:sym typeface="Calibri"/>
            </a:endParaRPr>
          </a:p>
        </p:txBody>
      </p:sp>
      <p:sp>
        <p:nvSpPr>
          <p:cNvPr id="128" name="Google Shape;128;p17"/>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Calculating the Z scores</a:t>
            </a:r>
            <a:endParaRPr sz="2800" b="1" i="0" u="none" strike="noStrike" cap="none">
              <a:solidFill>
                <a:srgbClr val="B8E6CB"/>
              </a:solidFill>
              <a:latin typeface="Gill Sans"/>
              <a:ea typeface="Gill Sans"/>
              <a:cs typeface="Gill Sans"/>
              <a:sym typeface="Gill Sans"/>
            </a:endParaRPr>
          </a:p>
        </p:txBody>
      </p:sp>
      <p:pic>
        <p:nvPicPr>
          <p:cNvPr id="135" name="Google Shape;135;p18"/>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36" name="Google Shape;136;p18"/>
          <p:cNvSpPr txBox="1"/>
          <p:nvPr/>
        </p:nvSpPr>
        <p:spPr>
          <a:xfrm>
            <a:off x="838200" y="1436845"/>
            <a:ext cx="10515600" cy="5550174"/>
          </a:xfrm>
          <a:prstGeom prst="rect">
            <a:avLst/>
          </a:prstGeom>
          <a:blipFill rotWithShape="1">
            <a:blip r:embed="rId4">
              <a:alphaModFix/>
            </a:blip>
            <a:stretch>
              <a:fillRect l="-808" t="-87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
        <p:nvSpPr>
          <p:cNvPr id="137" name="Google Shape;137;p18"/>
          <p:cNvSpPr txBox="1"/>
          <p:nvPr/>
        </p:nvSpPr>
        <p:spPr>
          <a:xfrm>
            <a:off x="1246909" y="5669280"/>
            <a:ext cx="9526386" cy="8309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Ahmad performed better on Course A than Course B because the z score is higher.</a:t>
            </a:r>
            <a:endParaRPr sz="2400" b="1" i="0" u="none" strike="noStrike" cap="none">
              <a:solidFill>
                <a:srgbClr val="FF0000"/>
              </a:solidFill>
              <a:latin typeface="Calibri"/>
              <a:ea typeface="Calibri"/>
              <a:cs typeface="Calibri"/>
              <a:sym typeface="Calibri"/>
            </a:endParaRPr>
          </a:p>
        </p:txBody>
      </p:sp>
      <p:sp>
        <p:nvSpPr>
          <p:cNvPr id="138" name="Google Shape;138;p18"/>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Importance of Z scores</a:t>
            </a:r>
            <a:endParaRPr sz="2800" b="1" i="0" u="none" strike="noStrike" cap="none">
              <a:solidFill>
                <a:srgbClr val="B8E6CB"/>
              </a:solidFill>
              <a:latin typeface="Gill Sans"/>
              <a:ea typeface="Gill Sans"/>
              <a:cs typeface="Gill Sans"/>
              <a:sym typeface="Gill Sans"/>
            </a:endParaRPr>
          </a:p>
        </p:txBody>
      </p:sp>
      <p:pic>
        <p:nvPicPr>
          <p:cNvPr id="145" name="Google Shape;145;p19"/>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46" name="Google Shape;146;p19"/>
          <p:cNvSpPr txBox="1"/>
          <p:nvPr/>
        </p:nvSpPr>
        <p:spPr>
          <a:xfrm>
            <a:off x="838200" y="1436845"/>
            <a:ext cx="10515600" cy="452431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In statistics, we mostly use z-scores to evaluate data.</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This is because its easier to compare different datasets with the help of z-scores no matter what the underlying units of the data are.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2400"/>
              <a:buFont typeface="Noto Sans Symbols"/>
              <a:buChar char="▪"/>
            </a:pPr>
            <a:r>
              <a:rPr lang="en-US" sz="2400" b="1" i="0" u="none" strike="noStrike" cap="none">
                <a:solidFill>
                  <a:srgbClr val="FF0000"/>
                </a:solidFill>
                <a:latin typeface="Calibri"/>
                <a:ea typeface="Calibri"/>
                <a:cs typeface="Calibri"/>
                <a:sym typeface="Calibri"/>
              </a:rPr>
              <a:t>Z scores help us find any area under the curve with the help of z-table!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Z scores will heavily be used in </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Confidence Interval Estimation.</a:t>
            </a:r>
            <a:endParaRPr sz="14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Hypothesis Testing.</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47" name="Google Shape;147;p19"/>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0"/>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53" name="Google Shape;153;p20"/>
          <p:cNvSpPr txBox="1"/>
          <p:nvPr/>
        </p:nvSpPr>
        <p:spPr>
          <a:xfrm>
            <a:off x="838200" y="817418"/>
            <a:ext cx="10515600" cy="5527964"/>
          </a:xfrm>
          <a:prstGeom prst="rect">
            <a:avLst/>
          </a:prstGeom>
          <a:solidFill>
            <a:srgbClr val="38562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20"/>
          <p:cNvSpPr txBox="1"/>
          <p:nvPr/>
        </p:nvSpPr>
        <p:spPr>
          <a:xfrm>
            <a:off x="2715492" y="2715490"/>
            <a:ext cx="7442662" cy="132343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lt1"/>
                </a:solidFill>
                <a:latin typeface="Calibri"/>
                <a:ea typeface="Calibri"/>
                <a:cs typeface="Calibri"/>
                <a:sym typeface="Calibri"/>
              </a:rPr>
              <a:t>Finding Probabilities Using the Z-Table</a:t>
            </a:r>
            <a:endParaRPr sz="4000" b="1" i="0" u="none" strike="noStrike" cap="none">
              <a:solidFill>
                <a:schemeClr val="lt1"/>
              </a:solidFill>
              <a:latin typeface="Calibri"/>
              <a:ea typeface="Calibri"/>
              <a:cs typeface="Calibri"/>
              <a:sym typeface="Calibri"/>
            </a:endParaRPr>
          </a:p>
        </p:txBody>
      </p:sp>
      <p:sp>
        <p:nvSpPr>
          <p:cNvPr id="155" name="Google Shape;155;p20"/>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p:nvPr/>
        </p:nvSpPr>
        <p:spPr>
          <a:xfrm>
            <a:off x="838200" y="707070"/>
            <a:ext cx="10515600" cy="614912"/>
          </a:xfrm>
          <a:prstGeom prst="rect">
            <a:avLst/>
          </a:prstGeom>
          <a:solidFill>
            <a:srgbClr val="366658"/>
          </a:solidFill>
          <a:ln>
            <a:noFill/>
          </a:ln>
        </p:spPr>
        <p:txBody>
          <a:bodyPr spcFirstLastPara="1" wrap="square" lIns="0" tIns="182225"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8E6CB"/>
                </a:solidFill>
                <a:latin typeface="Gill Sans"/>
                <a:ea typeface="Gill Sans"/>
                <a:cs typeface="Gill Sans"/>
                <a:sym typeface="Gill Sans"/>
              </a:rPr>
              <a:t>Using the Z-Table</a:t>
            </a:r>
            <a:endParaRPr sz="2800" b="1" i="0" u="none" strike="noStrike" cap="none">
              <a:solidFill>
                <a:srgbClr val="B8E6CB"/>
              </a:solidFill>
              <a:latin typeface="Gill Sans"/>
              <a:ea typeface="Gill Sans"/>
              <a:cs typeface="Gill Sans"/>
              <a:sym typeface="Gill Sans"/>
            </a:endParaRPr>
          </a:p>
        </p:txBody>
      </p:sp>
      <p:pic>
        <p:nvPicPr>
          <p:cNvPr id="162" name="Google Shape;162;p21"/>
          <p:cNvPicPr preferRelativeResize="0"/>
          <p:nvPr/>
        </p:nvPicPr>
        <p:blipFill rotWithShape="1">
          <a:blip r:embed="rId3">
            <a:alphaModFix/>
          </a:blip>
          <a:srcRect/>
          <a:stretch/>
        </p:blipFill>
        <p:spPr>
          <a:xfrm>
            <a:off x="744583" y="464163"/>
            <a:ext cx="10609217" cy="199239"/>
          </a:xfrm>
          <a:prstGeom prst="rect">
            <a:avLst/>
          </a:prstGeom>
          <a:noFill/>
          <a:ln>
            <a:noFill/>
          </a:ln>
        </p:spPr>
      </p:pic>
      <p:sp>
        <p:nvSpPr>
          <p:cNvPr id="163" name="Google Shape;163;p21"/>
          <p:cNvSpPr txBox="1"/>
          <p:nvPr/>
        </p:nvSpPr>
        <p:spPr>
          <a:xfrm>
            <a:off x="838200" y="1436845"/>
            <a:ext cx="10515600" cy="452431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We have seen that the </a:t>
            </a:r>
            <a:r>
              <a:rPr lang="en-US" sz="2400" b="0" i="0" u="sng" strike="noStrike" cap="none">
                <a:solidFill>
                  <a:schemeClr val="hlink"/>
                </a:solidFill>
                <a:latin typeface="Calibri"/>
                <a:ea typeface="Calibri"/>
                <a:cs typeface="Calibri"/>
                <a:sym typeface="Calibri"/>
                <a:hlinkClick r:id="rId4"/>
              </a:rPr>
              <a:t>Empirical Rule</a:t>
            </a:r>
            <a:r>
              <a:rPr lang="en-US" sz="2400" b="0" i="0" u="none" strike="noStrike" cap="none">
                <a:solidFill>
                  <a:schemeClr val="dk1"/>
                </a:solidFill>
                <a:latin typeface="Calibri"/>
                <a:ea typeface="Calibri"/>
                <a:cs typeface="Calibri"/>
                <a:sym typeface="Calibri"/>
              </a:rPr>
              <a:t> (68% - 95% - 99.7%) subdivides the area under a normal distribution into sections with widths of one standard deviation.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These subdivisions are fine for determining percentages as long as we are dealing with values that fall at these exact subdivision locations.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What to do when we when a value does not fall on the empirical rule’s sub-division?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We convert the value to z-score.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We then use the Z-Score Table to find the corresponding probability.</a:t>
            </a:r>
            <a:endParaRPr sz="1400" b="0" i="0" u="none" strike="noStrike" cap="none">
              <a:solidFill>
                <a:srgbClr val="000000"/>
              </a:solidFill>
              <a:latin typeface="Arial"/>
              <a:ea typeface="Arial"/>
              <a:cs typeface="Arial"/>
              <a:sym typeface="Arial"/>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800100" marR="0" lvl="1" indent="-190500" algn="l" rtl="0">
              <a:lnSpc>
                <a:spcPct val="100000"/>
              </a:lnSpc>
              <a:spcBef>
                <a:spcPts val="0"/>
              </a:spcBef>
              <a:spcAft>
                <a:spcPts val="0"/>
              </a:spcAft>
              <a:buClr>
                <a:schemeClr val="dk1"/>
              </a:buClr>
              <a:buSzPts val="2400"/>
              <a:buFont typeface="Noto Sans Symbols"/>
              <a:buNone/>
            </a:pPr>
            <a:endParaRPr sz="2400" b="1" i="1" u="none" strike="noStrike" cap="none">
              <a:solidFill>
                <a:srgbClr val="385623"/>
              </a:solidFill>
              <a:latin typeface="Calibri"/>
              <a:ea typeface="Calibri"/>
              <a:cs typeface="Calibri"/>
              <a:sym typeface="Calibri"/>
            </a:endParaRPr>
          </a:p>
        </p:txBody>
      </p:sp>
      <p:sp>
        <p:nvSpPr>
          <p:cNvPr id="164" name="Google Shape;164;p21"/>
          <p:cNvSpPr txBox="1"/>
          <p:nvPr/>
        </p:nvSpPr>
        <p:spPr>
          <a:xfrm>
            <a:off x="838200" y="273705"/>
            <a:ext cx="4184015" cy="175048"/>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698937"/>
                </a:solidFill>
                <a:latin typeface="Tahoma"/>
                <a:ea typeface="Tahoma"/>
                <a:cs typeface="Tahoma"/>
                <a:sym typeface="Tahoma"/>
              </a:rPr>
              <a:t>CSE-422: Data Analytics</a:t>
            </a:r>
            <a:endParaRPr sz="1050" b="0" i="0" u="none" strike="noStrike" cap="non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1071</Words>
  <Application>Microsoft Office PowerPoint</Application>
  <PresentationFormat>Widescreen</PresentationFormat>
  <Paragraphs>146</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Noto Sans Symbols</vt:lpstr>
      <vt:lpstr>Calibri</vt:lpstr>
      <vt:lpstr>Gill Sans</vt:lpstr>
      <vt:lpstr>Times New Roman</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Muhammad Asif Ayub</cp:lastModifiedBy>
  <cp:revision>4</cp:revision>
  <dcterms:modified xsi:type="dcterms:W3CDTF">2021-11-28T09:33:12Z</dcterms:modified>
</cp:coreProperties>
</file>