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7" r:id="rId3"/>
    <p:sldId id="278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912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 u="heavy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 u="heavy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 u="heavy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75022" y="1926158"/>
            <a:ext cx="2441955" cy="3917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 u="heavy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64235" y="1517141"/>
            <a:ext cx="10463529" cy="1489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54351" y="1949195"/>
            <a:ext cx="8243570" cy="3171825"/>
          </a:xfrm>
          <a:custGeom>
            <a:avLst/>
            <a:gdLst/>
            <a:ahLst/>
            <a:cxnLst/>
            <a:rect l="l" t="t" r="r" b="b"/>
            <a:pathLst>
              <a:path w="8243570" h="3171825">
                <a:moveTo>
                  <a:pt x="8243316" y="0"/>
                </a:moveTo>
                <a:lnTo>
                  <a:pt x="0" y="0"/>
                </a:lnTo>
                <a:lnTo>
                  <a:pt x="0" y="3171443"/>
                </a:lnTo>
                <a:lnTo>
                  <a:pt x="8243316" y="3171443"/>
                </a:lnTo>
                <a:lnTo>
                  <a:pt x="8243316" y="0"/>
                </a:lnTo>
                <a:close/>
              </a:path>
            </a:pathLst>
          </a:custGeom>
          <a:solidFill>
            <a:srgbClr val="3666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2395">
              <a:lnSpc>
                <a:spcPct val="100000"/>
              </a:lnSpc>
              <a:spcBef>
                <a:spcPts val="100"/>
              </a:spcBef>
            </a:pPr>
            <a:r>
              <a:rPr spc="225" dirty="0"/>
              <a:t>LECTURE</a:t>
            </a:r>
            <a:r>
              <a:rPr spc="-145" dirty="0"/>
              <a:t> </a:t>
            </a:r>
            <a:r>
              <a:rPr spc="-85" dirty="0"/>
              <a:t>-6</a:t>
            </a:r>
            <a:r>
              <a:rPr spc="-90" dirty="0"/>
              <a:t> </a:t>
            </a:r>
            <a:r>
              <a:rPr spc="25" dirty="0"/>
              <a:t>(a)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95240" y="3205733"/>
            <a:ext cx="3101975" cy="15836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800" b="1" spc="114" dirty="0">
                <a:solidFill>
                  <a:srgbClr val="FFFFFF"/>
                </a:solidFill>
                <a:latin typeface="Trebuchet MS"/>
                <a:cs typeface="Trebuchet MS"/>
              </a:rPr>
              <a:t>Hyp</a:t>
            </a:r>
            <a:r>
              <a:rPr sz="2800" b="1" spc="15" dirty="0">
                <a:solidFill>
                  <a:srgbClr val="FFFFFF"/>
                </a:solidFill>
                <a:latin typeface="Trebuchet MS"/>
                <a:cs typeface="Trebuchet MS"/>
              </a:rPr>
              <a:t>ot</a:t>
            </a:r>
            <a:r>
              <a:rPr sz="2800" b="1" spc="2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800" b="1" spc="-45" dirty="0">
                <a:solidFill>
                  <a:srgbClr val="FFFFFF"/>
                </a:solidFill>
                <a:latin typeface="Trebuchet MS"/>
                <a:cs typeface="Trebuchet MS"/>
              </a:rPr>
              <a:t>esis</a:t>
            </a:r>
            <a:r>
              <a:rPr sz="2800" b="1" spc="-48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15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1" spc="-20" dirty="0">
                <a:solidFill>
                  <a:srgbClr val="FFFFFF"/>
                </a:solidFill>
                <a:latin typeface="Trebuchet MS"/>
                <a:cs typeface="Trebuchet MS"/>
              </a:rPr>
              <a:t>es</a:t>
            </a:r>
            <a:r>
              <a:rPr sz="2800" b="1" spc="-1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1" dirty="0">
                <a:solidFill>
                  <a:srgbClr val="FFFFFF"/>
                </a:solidFill>
                <a:latin typeface="Trebuchet MS"/>
                <a:cs typeface="Trebuchet MS"/>
              </a:rPr>
              <a:t>ing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1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2400" b="1" i="1" u="heavy" spc="-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Course</a:t>
            </a:r>
            <a:r>
              <a:rPr sz="2400" b="1" i="1" u="heavy" spc="-4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b="1" i="1" u="heavy" spc="-10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Instructor</a:t>
            </a:r>
            <a:endParaRPr sz="2400">
              <a:latin typeface="Trebuchet MS"/>
              <a:cs typeface="Trebuchet MS"/>
            </a:endParaRPr>
          </a:p>
          <a:p>
            <a:pPr marL="1905" algn="ctr">
              <a:lnSpc>
                <a:spcPct val="100000"/>
              </a:lnSpc>
              <a:spcBef>
                <a:spcPts val="15"/>
              </a:spcBef>
            </a:pPr>
            <a:r>
              <a:rPr sz="2000" i="1" spc="-8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i="1" spc="-1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i="1" spc="-18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000" i="1" spc="-32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i="1" spc="-34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2000" i="1" spc="-2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i="1" spc="7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i="1" spc="-14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i="1" spc="-27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i="1" spc="-1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i="1" spc="-1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i="1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i="1" spc="-8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i="1" spc="-14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i="1" spc="-27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i="1" spc="-17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4680"/>
          </a:xfrm>
          <a:prstGeom prst="rect">
            <a:avLst/>
          </a:prstGeom>
          <a:solidFill>
            <a:srgbClr val="366657"/>
          </a:solidFill>
        </p:spPr>
        <p:txBody>
          <a:bodyPr vert="horz" wrap="square" lIns="0" tIns="1682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25"/>
              </a:spcBef>
            </a:pPr>
            <a:r>
              <a:rPr sz="2800" u="none" spc="60" dirty="0">
                <a:solidFill>
                  <a:srgbClr val="B8E6CA"/>
                </a:solidFill>
              </a:rPr>
              <a:t>Important</a:t>
            </a:r>
            <a:r>
              <a:rPr sz="2800" u="none" spc="-114" dirty="0">
                <a:solidFill>
                  <a:srgbClr val="B8E6CA"/>
                </a:solidFill>
              </a:rPr>
              <a:t> </a:t>
            </a:r>
            <a:r>
              <a:rPr sz="2800" u="none" spc="125" dirty="0">
                <a:solidFill>
                  <a:srgbClr val="B8E6CA"/>
                </a:solidFill>
              </a:rPr>
              <a:t>Note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981" y="464819"/>
            <a:ext cx="10455371" cy="1556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37691" y="272922"/>
            <a:ext cx="144081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solidFill>
                  <a:srgbClr val="698837"/>
                </a:solidFill>
                <a:latin typeface="Tahoma"/>
                <a:cs typeface="Tahoma"/>
              </a:rPr>
              <a:t>CSE-422:</a:t>
            </a:r>
            <a:r>
              <a:rPr sz="1050" spc="-35" dirty="0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698837"/>
                </a:solidFill>
                <a:latin typeface="Tahoma"/>
                <a:cs typeface="Tahoma"/>
              </a:rPr>
              <a:t>Data</a:t>
            </a:r>
            <a:r>
              <a:rPr sz="1050" spc="-50" dirty="0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sz="1050" spc="-5" dirty="0">
                <a:solidFill>
                  <a:srgbClr val="698837"/>
                </a:solidFill>
                <a:latin typeface="Tahoma"/>
                <a:cs typeface="Tahoma"/>
              </a:rPr>
              <a:t>Analytics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7670" marR="55880" indent="-34353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408305" algn="l"/>
                <a:tab pos="408940" algn="l"/>
              </a:tabLst>
            </a:pPr>
            <a:r>
              <a:rPr spc="-5" dirty="0"/>
              <a:t>H</a:t>
            </a:r>
            <a:r>
              <a:rPr sz="2400" spc="-7" baseline="-20833" dirty="0"/>
              <a:t>0</a:t>
            </a:r>
            <a:r>
              <a:rPr sz="2400" spc="412" baseline="-20833" dirty="0"/>
              <a:t> </a:t>
            </a:r>
            <a:r>
              <a:rPr sz="2400" spc="-20" dirty="0"/>
              <a:t>always</a:t>
            </a:r>
            <a:r>
              <a:rPr sz="2400" spc="100" dirty="0"/>
              <a:t> </a:t>
            </a:r>
            <a:r>
              <a:rPr sz="2400" spc="-5" dirty="0"/>
              <a:t>has</a:t>
            </a:r>
            <a:r>
              <a:rPr sz="2400" spc="105" dirty="0"/>
              <a:t> </a:t>
            </a:r>
            <a:r>
              <a:rPr sz="2400" dirty="0"/>
              <a:t>a</a:t>
            </a:r>
            <a:r>
              <a:rPr sz="2400" spc="105" dirty="0"/>
              <a:t> </a:t>
            </a:r>
            <a:r>
              <a:rPr sz="2400" spc="-10" dirty="0"/>
              <a:t>symbol</a:t>
            </a:r>
            <a:r>
              <a:rPr sz="2400" spc="85" dirty="0"/>
              <a:t> </a:t>
            </a:r>
            <a:r>
              <a:rPr sz="2400" dirty="0"/>
              <a:t>with</a:t>
            </a:r>
            <a:r>
              <a:rPr sz="2400" spc="105" dirty="0"/>
              <a:t> </a:t>
            </a:r>
            <a:r>
              <a:rPr sz="2400" dirty="0"/>
              <a:t>an</a:t>
            </a:r>
            <a:r>
              <a:rPr sz="2400" spc="100" dirty="0"/>
              <a:t> </a:t>
            </a:r>
            <a:r>
              <a:rPr sz="2400" dirty="0"/>
              <a:t>equal</a:t>
            </a:r>
            <a:r>
              <a:rPr sz="2400" spc="105" dirty="0"/>
              <a:t> </a:t>
            </a:r>
            <a:r>
              <a:rPr sz="2400" dirty="0"/>
              <a:t>in</a:t>
            </a:r>
            <a:r>
              <a:rPr sz="2400" spc="100" dirty="0"/>
              <a:t> </a:t>
            </a:r>
            <a:r>
              <a:rPr sz="2400" dirty="0"/>
              <a:t>it.</a:t>
            </a:r>
            <a:r>
              <a:rPr sz="2400" spc="95" dirty="0"/>
              <a:t> </a:t>
            </a:r>
            <a:r>
              <a:rPr sz="2400" spc="-5" dirty="0"/>
              <a:t>H</a:t>
            </a:r>
            <a:r>
              <a:rPr sz="2400" spc="-7" baseline="-20833" dirty="0"/>
              <a:t>a</a:t>
            </a:r>
            <a:r>
              <a:rPr sz="2400" spc="427" baseline="-20833" dirty="0"/>
              <a:t> </a:t>
            </a:r>
            <a:r>
              <a:rPr sz="2400" spc="-10" dirty="0"/>
              <a:t>never</a:t>
            </a:r>
            <a:r>
              <a:rPr sz="2400" spc="110" dirty="0"/>
              <a:t> </a:t>
            </a:r>
            <a:r>
              <a:rPr sz="2400" spc="-5" dirty="0"/>
              <a:t>has</a:t>
            </a:r>
            <a:r>
              <a:rPr sz="2400" spc="100" dirty="0"/>
              <a:t> </a:t>
            </a:r>
            <a:r>
              <a:rPr sz="2400" dirty="0"/>
              <a:t>a</a:t>
            </a:r>
            <a:r>
              <a:rPr sz="2400" spc="105" dirty="0"/>
              <a:t> </a:t>
            </a:r>
            <a:r>
              <a:rPr sz="2400" spc="-10" dirty="0"/>
              <a:t>symbol</a:t>
            </a:r>
            <a:r>
              <a:rPr sz="2400" spc="105" dirty="0"/>
              <a:t> </a:t>
            </a:r>
            <a:r>
              <a:rPr sz="2400" spc="-5" dirty="0"/>
              <a:t>with</a:t>
            </a:r>
            <a:r>
              <a:rPr sz="2400" spc="105" dirty="0"/>
              <a:t> </a:t>
            </a:r>
            <a:r>
              <a:rPr sz="2400" dirty="0"/>
              <a:t>an</a:t>
            </a:r>
            <a:r>
              <a:rPr sz="2400" spc="100" dirty="0"/>
              <a:t> </a:t>
            </a:r>
            <a:r>
              <a:rPr sz="2400" dirty="0"/>
              <a:t>equal </a:t>
            </a:r>
            <a:r>
              <a:rPr sz="2400" spc="-525" dirty="0"/>
              <a:t> </a:t>
            </a:r>
            <a:r>
              <a:rPr sz="2400" dirty="0"/>
              <a:t>in</a:t>
            </a:r>
            <a:r>
              <a:rPr sz="2400" spc="-10" dirty="0"/>
              <a:t> </a:t>
            </a:r>
            <a:r>
              <a:rPr sz="2400" dirty="0"/>
              <a:t>it.</a:t>
            </a:r>
            <a:endParaRPr sz="2400"/>
          </a:p>
          <a:p>
            <a:pPr marL="407670" indent="-343535">
              <a:lnSpc>
                <a:spcPct val="100000"/>
              </a:lnSpc>
              <a:buFont typeface="Wingdings"/>
              <a:buChar char=""/>
              <a:tabLst>
                <a:tab pos="408305" algn="l"/>
                <a:tab pos="408940" algn="l"/>
              </a:tabLst>
            </a:pPr>
            <a:r>
              <a:rPr spc="-40" dirty="0"/>
              <a:t>However,</a:t>
            </a:r>
            <a:r>
              <a:rPr spc="405" dirty="0"/>
              <a:t> </a:t>
            </a:r>
            <a:r>
              <a:rPr spc="-5" dirty="0"/>
              <a:t>be</a:t>
            </a:r>
            <a:r>
              <a:rPr spc="409" dirty="0"/>
              <a:t> </a:t>
            </a:r>
            <a:r>
              <a:rPr spc="-20" dirty="0"/>
              <a:t>aware</a:t>
            </a:r>
            <a:r>
              <a:rPr spc="400" dirty="0"/>
              <a:t> </a:t>
            </a:r>
            <a:r>
              <a:rPr spc="-10" dirty="0"/>
              <a:t>that</a:t>
            </a:r>
            <a:r>
              <a:rPr spc="390" dirty="0"/>
              <a:t> </a:t>
            </a:r>
            <a:r>
              <a:rPr spc="-15" dirty="0"/>
              <a:t>many</a:t>
            </a:r>
            <a:r>
              <a:rPr spc="409" dirty="0"/>
              <a:t> </a:t>
            </a:r>
            <a:r>
              <a:rPr spc="-10" dirty="0"/>
              <a:t>researchers</a:t>
            </a:r>
            <a:r>
              <a:rPr spc="390" dirty="0"/>
              <a:t> </a:t>
            </a:r>
            <a:r>
              <a:rPr spc="-5" dirty="0"/>
              <a:t>use</a:t>
            </a:r>
            <a:r>
              <a:rPr spc="395" dirty="0"/>
              <a:t> </a:t>
            </a:r>
            <a:r>
              <a:rPr dirty="0"/>
              <a:t>=</a:t>
            </a:r>
            <a:r>
              <a:rPr spc="409" dirty="0"/>
              <a:t> </a:t>
            </a:r>
            <a:r>
              <a:rPr dirty="0"/>
              <a:t>in</a:t>
            </a:r>
            <a:r>
              <a:rPr spc="395" dirty="0"/>
              <a:t> </a:t>
            </a:r>
            <a:r>
              <a:rPr spc="-5" dirty="0"/>
              <a:t>the</a:t>
            </a:r>
            <a:r>
              <a:rPr spc="409" dirty="0"/>
              <a:t> </a:t>
            </a:r>
            <a:r>
              <a:rPr spc="-10" dirty="0"/>
              <a:t>null</a:t>
            </a:r>
            <a:r>
              <a:rPr spc="409" dirty="0"/>
              <a:t> </a:t>
            </a:r>
            <a:r>
              <a:rPr spc="-5" dirty="0"/>
              <a:t>hypothesis,</a:t>
            </a:r>
            <a:r>
              <a:rPr spc="400" dirty="0"/>
              <a:t> </a:t>
            </a:r>
            <a:r>
              <a:rPr spc="-10" dirty="0"/>
              <a:t>even</a:t>
            </a:r>
          </a:p>
          <a:p>
            <a:pPr marL="407670">
              <a:lnSpc>
                <a:spcPct val="100000"/>
              </a:lnSpc>
            </a:pP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&gt;</a:t>
            </a:r>
            <a:r>
              <a:rPr spc="-5" dirty="0"/>
              <a:t> or</a:t>
            </a:r>
            <a:r>
              <a:rPr dirty="0"/>
              <a:t> &lt;</a:t>
            </a:r>
            <a:r>
              <a:rPr spc="-5" dirty="0"/>
              <a:t> </a:t>
            </a:r>
            <a:r>
              <a:rPr dirty="0"/>
              <a:t>as</a:t>
            </a:r>
            <a:r>
              <a:rPr spc="-20" dirty="0"/>
              <a:t> </a:t>
            </a:r>
            <a:r>
              <a:rPr dirty="0"/>
              <a:t>the </a:t>
            </a:r>
            <a:r>
              <a:rPr spc="-10" dirty="0"/>
              <a:t>symbol</a:t>
            </a:r>
            <a:r>
              <a:rPr spc="-5" dirty="0"/>
              <a:t> </a:t>
            </a:r>
            <a:r>
              <a:rPr dirty="0"/>
              <a:t>in</a:t>
            </a:r>
            <a:r>
              <a:rPr spc="-25" dirty="0"/>
              <a:t> </a:t>
            </a:r>
            <a:r>
              <a:rPr dirty="0"/>
              <a:t>the </a:t>
            </a:r>
            <a:r>
              <a:rPr spc="-10" dirty="0"/>
              <a:t>alternative </a:t>
            </a:r>
            <a:r>
              <a:rPr spc="-5" dirty="0"/>
              <a:t>hypothesis</a:t>
            </a:r>
            <a:r>
              <a:rPr spc="-10" dirty="0"/>
              <a:t> </a:t>
            </a:r>
            <a:r>
              <a:rPr dirty="0"/>
              <a:t>as</a:t>
            </a:r>
            <a:r>
              <a:rPr spc="-15" dirty="0"/>
              <a:t> </a:t>
            </a:r>
            <a:r>
              <a:rPr dirty="0"/>
              <a:t>an</a:t>
            </a:r>
            <a:r>
              <a:rPr spc="-5" dirty="0"/>
              <a:t> acceptable</a:t>
            </a:r>
            <a:r>
              <a:rPr spc="-25" dirty="0"/>
              <a:t> </a:t>
            </a:r>
            <a:r>
              <a:rPr spc="-5" dirty="0"/>
              <a:t>practice.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4680"/>
          </a:xfrm>
          <a:prstGeom prst="rect">
            <a:avLst/>
          </a:prstGeom>
          <a:solidFill>
            <a:srgbClr val="366657"/>
          </a:solidFill>
        </p:spPr>
        <p:txBody>
          <a:bodyPr vert="horz" wrap="square" lIns="0" tIns="1682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25"/>
              </a:spcBef>
            </a:pPr>
            <a:r>
              <a:rPr sz="2800" u="none" spc="40" dirty="0">
                <a:solidFill>
                  <a:srgbClr val="B8E6CA"/>
                </a:solidFill>
              </a:rPr>
              <a:t>Example</a:t>
            </a:r>
            <a:r>
              <a:rPr sz="2800" u="none" spc="-120" dirty="0">
                <a:solidFill>
                  <a:srgbClr val="B8E6CA"/>
                </a:solidFill>
              </a:rPr>
              <a:t> </a:t>
            </a:r>
            <a:r>
              <a:rPr sz="2800" u="none" spc="-100" dirty="0">
                <a:solidFill>
                  <a:srgbClr val="B8E6CA"/>
                </a:solidFill>
              </a:rPr>
              <a:t>1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981" y="464819"/>
            <a:ext cx="10455371" cy="1556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78839" y="1532635"/>
            <a:ext cx="10436225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 marR="523875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Research </a:t>
            </a:r>
            <a:r>
              <a:rPr sz="2400" b="1" spc="-5" dirty="0">
                <a:latin typeface="Calibri"/>
                <a:cs typeface="Calibri"/>
              </a:rPr>
              <a:t>question</a:t>
            </a:r>
            <a:r>
              <a:rPr sz="2400" spc="-5" dirty="0">
                <a:latin typeface="Calibri"/>
                <a:cs typeface="Calibri"/>
              </a:rPr>
              <a:t>: </a:t>
            </a:r>
            <a:r>
              <a:rPr sz="2400" dirty="0">
                <a:latin typeface="Calibri"/>
                <a:cs typeface="Calibri"/>
              </a:rPr>
              <a:t>Is the </a:t>
            </a:r>
            <a:r>
              <a:rPr sz="2400" spc="-20" dirty="0">
                <a:latin typeface="Calibri"/>
                <a:cs typeface="Calibri"/>
              </a:rPr>
              <a:t>average </a:t>
            </a:r>
            <a:r>
              <a:rPr sz="2400" spc="-5" dirty="0">
                <a:latin typeface="Calibri"/>
                <a:cs typeface="Calibri"/>
              </a:rPr>
              <a:t>monthly </a:t>
            </a:r>
            <a:r>
              <a:rPr sz="2400" spc="-15" dirty="0">
                <a:latin typeface="Calibri"/>
                <a:cs typeface="Calibri"/>
              </a:rPr>
              <a:t>rent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one-bedroom </a:t>
            </a:r>
            <a:r>
              <a:rPr sz="2400" spc="-5" dirty="0">
                <a:latin typeface="Calibri"/>
                <a:cs typeface="Calibri"/>
              </a:rPr>
              <a:t>apartment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State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College,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Pennsylvania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less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$900?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What</a:t>
            </a:r>
            <a:r>
              <a:rPr sz="2400" dirty="0">
                <a:latin typeface="Calibri"/>
                <a:cs typeface="Calibri"/>
              </a:rPr>
              <a:t> type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problem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this?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test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 used?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What</a:t>
            </a:r>
            <a:r>
              <a:rPr sz="2400" dirty="0">
                <a:latin typeface="Calibri"/>
                <a:cs typeface="Calibri"/>
              </a:rPr>
              <a:t> 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null </a:t>
            </a:r>
            <a:r>
              <a:rPr sz="2400" dirty="0">
                <a:latin typeface="Calibri"/>
                <a:cs typeface="Calibri"/>
              </a:rPr>
              <a:t>and</a:t>
            </a:r>
            <a:endParaRPr sz="24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alternative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hypothesis?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libri"/>
              <a:cs typeface="Calibri"/>
            </a:endParaRPr>
          </a:p>
          <a:p>
            <a:pPr marL="50800" marR="43180" algn="just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alibri"/>
                <a:cs typeface="Calibri"/>
              </a:rPr>
              <a:t>In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this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question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-10" dirty="0">
                <a:latin typeface="Calibri"/>
                <a:cs typeface="Calibri"/>
              </a:rPr>
              <a:t> comparing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mean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all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State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College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one-bedroom </a:t>
            </a:r>
            <a:r>
              <a:rPr sz="2400" spc="-5" dirty="0">
                <a:latin typeface="Calibri"/>
                <a:cs typeface="Calibri"/>
              </a:rPr>
              <a:t> apartments (i.e. </a:t>
            </a:r>
            <a:r>
              <a:rPr sz="2400" dirty="0">
                <a:latin typeface="Calibri"/>
                <a:cs typeface="Calibri"/>
              </a:rPr>
              <a:t>μ )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value </a:t>
            </a:r>
            <a:r>
              <a:rPr sz="2400" dirty="0">
                <a:latin typeface="Calibri"/>
                <a:cs typeface="Calibri"/>
              </a:rPr>
              <a:t>of </a:t>
            </a:r>
            <a:r>
              <a:rPr sz="2400" spc="-5" dirty="0">
                <a:latin typeface="Calibri"/>
                <a:cs typeface="Calibri"/>
              </a:rPr>
              <a:t>$900. This </a:t>
            </a:r>
            <a:r>
              <a:rPr sz="2400" dirty="0">
                <a:latin typeface="Calibri"/>
                <a:cs typeface="Calibri"/>
              </a:rPr>
              <a:t>is a </a:t>
            </a:r>
            <a:r>
              <a:rPr sz="2400" spc="-5" dirty="0">
                <a:latin typeface="Calibri"/>
                <a:cs typeface="Calibri"/>
              </a:rPr>
              <a:t>single sample </a:t>
            </a:r>
            <a:r>
              <a:rPr sz="2400" dirty="0">
                <a:latin typeface="Calibri"/>
                <a:cs typeface="Calibri"/>
              </a:rPr>
              <a:t>mean </a:t>
            </a:r>
            <a:r>
              <a:rPr sz="2400" spc="-15" dirty="0">
                <a:latin typeface="Calibri"/>
                <a:cs typeface="Calibri"/>
              </a:rPr>
              <a:t>test. </a:t>
            </a:r>
            <a:r>
              <a:rPr sz="2400" spc="-45" dirty="0">
                <a:latin typeface="Calibri"/>
                <a:cs typeface="Calibri"/>
              </a:rPr>
              <a:t>We </a:t>
            </a:r>
            <a:r>
              <a:rPr sz="2400" spc="-15" dirty="0">
                <a:latin typeface="Calibri"/>
                <a:cs typeface="Calibri"/>
              </a:rPr>
              <a:t>want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know </a:t>
            </a:r>
            <a:r>
              <a:rPr sz="2400" dirty="0">
                <a:latin typeface="Calibri"/>
                <a:cs typeface="Calibri"/>
              </a:rPr>
              <a:t>if </a:t>
            </a:r>
            <a:r>
              <a:rPr sz="2400" spc="-10" dirty="0">
                <a:latin typeface="Calibri"/>
                <a:cs typeface="Calibri"/>
              </a:rPr>
              <a:t>the population </a:t>
            </a:r>
            <a:r>
              <a:rPr sz="2400" dirty="0">
                <a:latin typeface="Calibri"/>
                <a:cs typeface="Calibri"/>
              </a:rPr>
              <a:t>mean is less than </a:t>
            </a:r>
            <a:r>
              <a:rPr sz="2400" spc="-5" dirty="0">
                <a:latin typeface="Calibri"/>
                <a:cs typeface="Calibri"/>
              </a:rPr>
              <a:t>$900, so </a:t>
            </a:r>
            <a:r>
              <a:rPr sz="2400" dirty="0">
                <a:latin typeface="Calibri"/>
                <a:cs typeface="Calibri"/>
              </a:rPr>
              <a:t>this </a:t>
            </a:r>
            <a:r>
              <a:rPr sz="2400" spc="-10" dirty="0">
                <a:latin typeface="Calibri"/>
                <a:cs typeface="Calibri"/>
              </a:rPr>
              <a:t>is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left-tailed </a:t>
            </a:r>
            <a:r>
              <a:rPr sz="2400" spc="-15" dirty="0">
                <a:latin typeface="Calibri"/>
                <a:cs typeface="Calibri"/>
              </a:rPr>
              <a:t>test. </a:t>
            </a:r>
            <a:r>
              <a:rPr sz="2400" spc="-5" dirty="0">
                <a:latin typeface="Calibri"/>
                <a:cs typeface="Calibri"/>
              </a:rPr>
              <a:t>Our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hypotheses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endParaRPr sz="2400">
              <a:latin typeface="Calibri"/>
              <a:cs typeface="Calibri"/>
            </a:endParaRPr>
          </a:p>
          <a:p>
            <a:pPr marL="4496435" marR="4467860" indent="-22860" algn="just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latin typeface="Calibri"/>
                <a:cs typeface="Calibri"/>
              </a:rPr>
              <a:t>H</a:t>
            </a:r>
            <a:r>
              <a:rPr sz="2400" b="1" spc="-7" baseline="-20833" dirty="0">
                <a:latin typeface="Calibri"/>
                <a:cs typeface="Calibri"/>
              </a:rPr>
              <a:t>0</a:t>
            </a:r>
            <a:r>
              <a:rPr sz="2400" b="1" baseline="-20833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: μ = 900 </a:t>
            </a:r>
            <a:r>
              <a:rPr sz="2400" b="1" spc="-53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H</a:t>
            </a:r>
            <a:r>
              <a:rPr sz="2400" b="1" spc="-7" baseline="-20833" dirty="0">
                <a:latin typeface="Calibri"/>
                <a:cs typeface="Calibri"/>
              </a:rPr>
              <a:t>1</a:t>
            </a:r>
            <a:r>
              <a:rPr sz="2400" b="1" spc="232" baseline="-20833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: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μ</a:t>
            </a:r>
            <a:r>
              <a:rPr sz="2400" b="1" spc="15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&lt;900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691" y="272922"/>
            <a:ext cx="144081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solidFill>
                  <a:srgbClr val="698837"/>
                </a:solidFill>
                <a:latin typeface="Tahoma"/>
                <a:cs typeface="Tahoma"/>
              </a:rPr>
              <a:t>CSE-422:</a:t>
            </a:r>
            <a:r>
              <a:rPr sz="1050" spc="-35" dirty="0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698837"/>
                </a:solidFill>
                <a:latin typeface="Tahoma"/>
                <a:cs typeface="Tahoma"/>
              </a:rPr>
              <a:t>Data</a:t>
            </a:r>
            <a:r>
              <a:rPr sz="1050" spc="-50" dirty="0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sz="1050" spc="-5" dirty="0">
                <a:solidFill>
                  <a:srgbClr val="698837"/>
                </a:solidFill>
                <a:latin typeface="Tahoma"/>
                <a:cs typeface="Tahoma"/>
              </a:rPr>
              <a:t>Analytics</a:t>
            </a:r>
            <a:endParaRPr sz="1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4680"/>
          </a:xfrm>
          <a:prstGeom prst="rect">
            <a:avLst/>
          </a:prstGeom>
          <a:solidFill>
            <a:srgbClr val="366657"/>
          </a:solidFill>
        </p:spPr>
        <p:txBody>
          <a:bodyPr vert="horz" wrap="square" lIns="0" tIns="1682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25"/>
              </a:spcBef>
            </a:pPr>
            <a:r>
              <a:rPr sz="2800" u="none" spc="40" dirty="0">
                <a:solidFill>
                  <a:srgbClr val="B8E6CA"/>
                </a:solidFill>
              </a:rPr>
              <a:t>Example</a:t>
            </a:r>
            <a:r>
              <a:rPr sz="2800" u="none" spc="-120" dirty="0">
                <a:solidFill>
                  <a:srgbClr val="B8E6CA"/>
                </a:solidFill>
              </a:rPr>
              <a:t> </a:t>
            </a:r>
            <a:r>
              <a:rPr sz="2800" u="none" spc="-100" dirty="0">
                <a:solidFill>
                  <a:srgbClr val="B8E6CA"/>
                </a:solidFill>
              </a:rPr>
              <a:t>2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981" y="464819"/>
            <a:ext cx="10455371" cy="1556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78839" y="1532635"/>
            <a:ext cx="10436225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 marR="26035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Research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question</a:t>
            </a:r>
            <a:r>
              <a:rPr sz="2400" spc="-5" dirty="0">
                <a:latin typeface="Calibri"/>
                <a:cs typeface="Calibri"/>
              </a:rPr>
              <a:t>: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20" dirty="0">
                <a:latin typeface="Calibri"/>
                <a:cs typeface="Calibri"/>
              </a:rPr>
              <a:t>average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IQ</a:t>
            </a:r>
            <a:r>
              <a:rPr sz="2400" spc="-15" dirty="0">
                <a:latin typeface="Calibri"/>
                <a:cs typeface="Calibri"/>
              </a:rPr>
              <a:t> score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all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World</a:t>
            </a:r>
            <a:r>
              <a:rPr sz="2400" spc="-5" dirty="0">
                <a:latin typeface="Calibri"/>
                <a:cs typeface="Calibri"/>
              </a:rPr>
              <a:t> Campus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5" dirty="0">
                <a:latin typeface="Calibri"/>
                <a:cs typeface="Calibri"/>
              </a:rPr>
              <a:t>STAT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200</a:t>
            </a:r>
            <a:r>
              <a:rPr sz="2400" spc="-10" dirty="0">
                <a:latin typeface="Calibri"/>
                <a:cs typeface="Calibri"/>
              </a:rPr>
              <a:t> students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higher </a:t>
            </a:r>
            <a:r>
              <a:rPr sz="2400" dirty="0">
                <a:latin typeface="Calibri"/>
                <a:cs typeface="Calibri"/>
              </a:rPr>
              <a:t>than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national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average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100?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What</a:t>
            </a:r>
            <a:r>
              <a:rPr sz="2400" dirty="0">
                <a:latin typeface="Calibri"/>
                <a:cs typeface="Calibri"/>
              </a:rPr>
              <a:t> type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problem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this?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test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 used?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What</a:t>
            </a:r>
            <a:r>
              <a:rPr sz="2400" dirty="0">
                <a:latin typeface="Calibri"/>
                <a:cs typeface="Calibri"/>
              </a:rPr>
              <a:t> 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null </a:t>
            </a:r>
            <a:r>
              <a:rPr sz="2400" dirty="0">
                <a:latin typeface="Calibri"/>
                <a:cs typeface="Calibri"/>
              </a:rPr>
              <a:t>and</a:t>
            </a:r>
            <a:endParaRPr sz="24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alternative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hypothesis?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libri"/>
              <a:cs typeface="Calibri"/>
            </a:endParaRPr>
          </a:p>
          <a:p>
            <a:pPr marL="50800" marR="43180" algn="just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alibri"/>
                <a:cs typeface="Calibri"/>
              </a:rPr>
              <a:t>In this </a:t>
            </a:r>
            <a:r>
              <a:rPr sz="2400" spc="-10" dirty="0">
                <a:latin typeface="Calibri"/>
                <a:cs typeface="Calibri"/>
              </a:rPr>
              <a:t>question </a:t>
            </a:r>
            <a:r>
              <a:rPr sz="2400" spc="-15" dirty="0">
                <a:latin typeface="Calibri"/>
                <a:cs typeface="Calibri"/>
              </a:rPr>
              <a:t>we </a:t>
            </a:r>
            <a:r>
              <a:rPr sz="2400" spc="-10" dirty="0">
                <a:latin typeface="Calibri"/>
                <a:cs typeface="Calibri"/>
              </a:rPr>
              <a:t>are </a:t>
            </a:r>
            <a:r>
              <a:rPr sz="2400" spc="-5" dirty="0">
                <a:latin typeface="Calibri"/>
                <a:cs typeface="Calibri"/>
              </a:rPr>
              <a:t>comparing the </a:t>
            </a:r>
            <a:r>
              <a:rPr sz="2400" dirty="0">
                <a:latin typeface="Calibri"/>
                <a:cs typeface="Calibri"/>
              </a:rPr>
              <a:t>mean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all </a:t>
            </a:r>
            <a:r>
              <a:rPr sz="2400" spc="-25" dirty="0">
                <a:latin typeface="Calibri"/>
                <a:cs typeface="Calibri"/>
              </a:rPr>
              <a:t>World </a:t>
            </a:r>
            <a:r>
              <a:rPr sz="2400" spc="-10" dirty="0">
                <a:latin typeface="Calibri"/>
                <a:cs typeface="Calibri"/>
              </a:rPr>
              <a:t>Campus </a:t>
            </a:r>
            <a:r>
              <a:rPr sz="2400" spc="-100" dirty="0">
                <a:latin typeface="Calibri"/>
                <a:cs typeface="Calibri"/>
              </a:rPr>
              <a:t>STAT </a:t>
            </a:r>
            <a:r>
              <a:rPr sz="2400" dirty="0">
                <a:latin typeface="Calibri"/>
                <a:cs typeface="Calibri"/>
              </a:rPr>
              <a:t>200 </a:t>
            </a:r>
            <a:r>
              <a:rPr sz="2400" spc="-10" dirty="0">
                <a:latin typeface="Calibri"/>
                <a:cs typeface="Calibri"/>
              </a:rPr>
              <a:t>students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(i.e. μ )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the given value </a:t>
            </a:r>
            <a:r>
              <a:rPr sz="2400" spc="-5" dirty="0">
                <a:latin typeface="Calibri"/>
                <a:cs typeface="Calibri"/>
              </a:rPr>
              <a:t>of 100. This </a:t>
            </a:r>
            <a:r>
              <a:rPr sz="2400" dirty="0">
                <a:latin typeface="Calibri"/>
                <a:cs typeface="Calibri"/>
              </a:rPr>
              <a:t>is a </a:t>
            </a:r>
            <a:r>
              <a:rPr sz="2400" spc="-5" dirty="0">
                <a:latin typeface="Calibri"/>
                <a:cs typeface="Calibri"/>
              </a:rPr>
              <a:t>single sample </a:t>
            </a:r>
            <a:r>
              <a:rPr sz="2400" dirty="0">
                <a:latin typeface="Calibri"/>
                <a:cs typeface="Calibri"/>
              </a:rPr>
              <a:t>mean </a:t>
            </a:r>
            <a:r>
              <a:rPr sz="2400" spc="-15" dirty="0">
                <a:latin typeface="Calibri"/>
                <a:cs typeface="Calibri"/>
              </a:rPr>
              <a:t>test. </a:t>
            </a:r>
            <a:r>
              <a:rPr sz="2400" spc="-45" dirty="0">
                <a:latin typeface="Calibri"/>
                <a:cs typeface="Calibri"/>
              </a:rPr>
              <a:t>We </a:t>
            </a:r>
            <a:r>
              <a:rPr sz="2400" spc="-15" dirty="0">
                <a:latin typeface="Calibri"/>
                <a:cs typeface="Calibri"/>
              </a:rPr>
              <a:t>want </a:t>
            </a:r>
            <a:r>
              <a:rPr sz="2400" spc="-25" dirty="0">
                <a:latin typeface="Calibri"/>
                <a:cs typeface="Calibri"/>
              </a:rPr>
              <a:t>to 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know </a:t>
            </a:r>
            <a:r>
              <a:rPr sz="2400" dirty="0">
                <a:latin typeface="Calibri"/>
                <a:cs typeface="Calibri"/>
              </a:rPr>
              <a:t>if the </a:t>
            </a:r>
            <a:r>
              <a:rPr sz="2400" spc="-10" dirty="0">
                <a:latin typeface="Calibri"/>
                <a:cs typeface="Calibri"/>
              </a:rPr>
              <a:t>population </a:t>
            </a:r>
            <a:r>
              <a:rPr sz="2400" dirty="0">
                <a:latin typeface="Calibri"/>
                <a:cs typeface="Calibri"/>
              </a:rPr>
              <a:t>mean is </a:t>
            </a:r>
            <a:r>
              <a:rPr sz="2400" spc="-15" dirty="0">
                <a:latin typeface="Calibri"/>
                <a:cs typeface="Calibri"/>
              </a:rPr>
              <a:t>greater </a:t>
            </a:r>
            <a:r>
              <a:rPr sz="2400" dirty="0">
                <a:latin typeface="Calibri"/>
                <a:cs typeface="Calibri"/>
              </a:rPr>
              <a:t>than </a:t>
            </a:r>
            <a:r>
              <a:rPr sz="2400" spc="-10" dirty="0">
                <a:latin typeface="Calibri"/>
                <a:cs typeface="Calibri"/>
              </a:rPr>
              <a:t>100, </a:t>
            </a:r>
            <a:r>
              <a:rPr sz="2400" spc="-5" dirty="0">
                <a:latin typeface="Calibri"/>
                <a:cs typeface="Calibri"/>
              </a:rPr>
              <a:t>so </a:t>
            </a:r>
            <a:r>
              <a:rPr sz="2400" dirty="0">
                <a:latin typeface="Calibri"/>
                <a:cs typeface="Calibri"/>
              </a:rPr>
              <a:t>this is a </a:t>
            </a:r>
            <a:r>
              <a:rPr sz="2400" spc="-10" dirty="0">
                <a:latin typeface="Calibri"/>
                <a:cs typeface="Calibri"/>
              </a:rPr>
              <a:t>right-tailed </a:t>
            </a:r>
            <a:r>
              <a:rPr sz="2400" spc="-15" dirty="0">
                <a:latin typeface="Calibri"/>
                <a:cs typeface="Calibri"/>
              </a:rPr>
              <a:t>test. </a:t>
            </a:r>
            <a:r>
              <a:rPr sz="2400" spc="-5" dirty="0">
                <a:latin typeface="Calibri"/>
                <a:cs typeface="Calibri"/>
              </a:rPr>
              <a:t>Our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hypotheses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are:</a:t>
            </a:r>
            <a:endParaRPr sz="2400">
              <a:latin typeface="Calibri"/>
              <a:cs typeface="Calibri"/>
            </a:endParaRPr>
          </a:p>
          <a:p>
            <a:pPr marL="4496435" marR="4467860" indent="-22860" algn="just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latin typeface="Calibri"/>
                <a:cs typeface="Calibri"/>
              </a:rPr>
              <a:t>H</a:t>
            </a:r>
            <a:r>
              <a:rPr sz="2400" b="1" spc="-7" baseline="-20833" dirty="0">
                <a:latin typeface="Calibri"/>
                <a:cs typeface="Calibri"/>
              </a:rPr>
              <a:t>0</a:t>
            </a:r>
            <a:r>
              <a:rPr sz="2400" b="1" baseline="-20833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: μ = 100 </a:t>
            </a:r>
            <a:r>
              <a:rPr sz="2400" b="1" spc="-53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H</a:t>
            </a:r>
            <a:r>
              <a:rPr sz="2400" b="1" spc="-7" baseline="-20833" dirty="0">
                <a:latin typeface="Calibri"/>
                <a:cs typeface="Calibri"/>
              </a:rPr>
              <a:t>1</a:t>
            </a:r>
            <a:r>
              <a:rPr sz="2400" b="1" spc="232" baseline="-20833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: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μ</a:t>
            </a:r>
            <a:r>
              <a:rPr sz="2400" b="1" spc="15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&gt;100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691" y="272922"/>
            <a:ext cx="144081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solidFill>
                  <a:srgbClr val="698837"/>
                </a:solidFill>
                <a:latin typeface="Tahoma"/>
                <a:cs typeface="Tahoma"/>
              </a:rPr>
              <a:t>CSE-422:</a:t>
            </a:r>
            <a:r>
              <a:rPr sz="1050" spc="-35" dirty="0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698837"/>
                </a:solidFill>
                <a:latin typeface="Tahoma"/>
                <a:cs typeface="Tahoma"/>
              </a:rPr>
              <a:t>Data</a:t>
            </a:r>
            <a:r>
              <a:rPr sz="1050" spc="-50" dirty="0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sz="1050" spc="-5" dirty="0">
                <a:solidFill>
                  <a:srgbClr val="698837"/>
                </a:solidFill>
                <a:latin typeface="Tahoma"/>
                <a:cs typeface="Tahoma"/>
              </a:rPr>
              <a:t>Analytics</a:t>
            </a:r>
            <a:endParaRPr sz="1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4680"/>
          </a:xfrm>
          <a:prstGeom prst="rect">
            <a:avLst/>
          </a:prstGeom>
          <a:solidFill>
            <a:srgbClr val="366657"/>
          </a:solidFill>
        </p:spPr>
        <p:txBody>
          <a:bodyPr vert="horz" wrap="square" lIns="0" tIns="1682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25"/>
              </a:spcBef>
            </a:pPr>
            <a:r>
              <a:rPr sz="2800" u="none" spc="30" dirty="0">
                <a:solidFill>
                  <a:srgbClr val="B8E6CA"/>
                </a:solidFill>
              </a:rPr>
              <a:t>Critical</a:t>
            </a:r>
            <a:r>
              <a:rPr sz="2800" u="none" spc="-130" dirty="0">
                <a:solidFill>
                  <a:srgbClr val="B8E6CA"/>
                </a:solidFill>
              </a:rPr>
              <a:t> </a:t>
            </a:r>
            <a:r>
              <a:rPr sz="2800" u="none" spc="15" dirty="0">
                <a:solidFill>
                  <a:srgbClr val="B8E6CA"/>
                </a:solidFill>
              </a:rPr>
              <a:t>Value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981" y="464819"/>
            <a:ext cx="10455371" cy="1556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63879" y="1563115"/>
            <a:ext cx="1031240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400" spc="-5" dirty="0">
                <a:latin typeface="Calibri"/>
                <a:cs typeface="Calibri"/>
              </a:rPr>
              <a:t>Critical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Value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cut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off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between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Acceptance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Zone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Rejection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Zone.</a:t>
            </a:r>
            <a:endParaRPr sz="2400">
              <a:latin typeface="Calibri"/>
              <a:cs typeface="Calibri"/>
            </a:endParaRPr>
          </a:p>
          <a:p>
            <a:pPr marL="355600" marR="5080" indent="-343535">
              <a:lnSpc>
                <a:spcPct val="100000"/>
              </a:lnSpc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400" spc="-45" dirty="0">
                <a:latin typeface="Calibri"/>
                <a:cs typeface="Calibri"/>
              </a:rPr>
              <a:t>We</a:t>
            </a:r>
            <a:r>
              <a:rPr sz="2400" spc="8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compare</a:t>
            </a:r>
            <a:r>
              <a:rPr sz="2400" spc="9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our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sample</a:t>
            </a:r>
            <a:r>
              <a:rPr sz="2400" spc="9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evidence</a:t>
            </a:r>
            <a:r>
              <a:rPr sz="2400" spc="8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to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critical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</a:t>
            </a:r>
            <a:r>
              <a:rPr sz="2400" spc="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8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see</a:t>
            </a:r>
            <a:r>
              <a:rPr sz="2400" spc="9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whether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lies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acceptance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zone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 rejection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zone.</a:t>
            </a:r>
            <a:endParaRPr sz="24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400" spc="-5" dirty="0">
                <a:latin typeface="Calibri"/>
                <a:cs typeface="Calibri"/>
              </a:rPr>
              <a:t>Critical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decided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based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level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significance.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691" y="272922"/>
            <a:ext cx="144081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solidFill>
                  <a:srgbClr val="698837"/>
                </a:solidFill>
                <a:latin typeface="Tahoma"/>
                <a:cs typeface="Tahoma"/>
              </a:rPr>
              <a:t>CSE-422:</a:t>
            </a:r>
            <a:r>
              <a:rPr sz="1050" spc="-35" dirty="0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698837"/>
                </a:solidFill>
                <a:latin typeface="Tahoma"/>
                <a:cs typeface="Tahoma"/>
              </a:rPr>
              <a:t>Data</a:t>
            </a:r>
            <a:r>
              <a:rPr sz="1050" spc="-50" dirty="0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sz="1050" spc="-5" dirty="0">
                <a:solidFill>
                  <a:srgbClr val="698837"/>
                </a:solidFill>
                <a:latin typeface="Tahoma"/>
                <a:cs typeface="Tahoma"/>
              </a:rPr>
              <a:t>Analytics</a:t>
            </a:r>
            <a:endParaRPr sz="1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4680"/>
          </a:xfrm>
          <a:prstGeom prst="rect">
            <a:avLst/>
          </a:prstGeom>
          <a:solidFill>
            <a:srgbClr val="366657"/>
          </a:solidFill>
        </p:spPr>
        <p:txBody>
          <a:bodyPr vert="horz" wrap="square" lIns="0" tIns="1682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25"/>
              </a:spcBef>
            </a:pPr>
            <a:r>
              <a:rPr sz="2800" u="none" spc="-20" dirty="0">
                <a:solidFill>
                  <a:srgbClr val="B8E6CA"/>
                </a:solidFill>
              </a:rPr>
              <a:t>Level</a:t>
            </a:r>
            <a:r>
              <a:rPr sz="2800" u="none" spc="-100" dirty="0">
                <a:solidFill>
                  <a:srgbClr val="B8E6CA"/>
                </a:solidFill>
              </a:rPr>
              <a:t> </a:t>
            </a:r>
            <a:r>
              <a:rPr sz="2800" u="none" spc="-60" dirty="0">
                <a:solidFill>
                  <a:srgbClr val="B8E6CA"/>
                </a:solidFill>
              </a:rPr>
              <a:t>of</a:t>
            </a:r>
            <a:r>
              <a:rPr sz="2800" u="none" spc="-90" dirty="0">
                <a:solidFill>
                  <a:srgbClr val="B8E6CA"/>
                </a:solidFill>
              </a:rPr>
              <a:t> </a:t>
            </a:r>
            <a:r>
              <a:rPr sz="2800" u="none" spc="-25" dirty="0">
                <a:solidFill>
                  <a:srgbClr val="B8E6CA"/>
                </a:solidFill>
              </a:rPr>
              <a:t>Significance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981" y="464819"/>
            <a:ext cx="10455371" cy="1556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63879" y="1563115"/>
            <a:ext cx="958024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400" spc="-5" dirty="0">
                <a:latin typeface="Calibri"/>
                <a:cs typeface="Calibri"/>
              </a:rPr>
              <a:t>Commonly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used</a:t>
            </a:r>
            <a:r>
              <a:rPr sz="2400" spc="-10" dirty="0">
                <a:latin typeface="Calibri"/>
                <a:cs typeface="Calibri"/>
              </a:rPr>
              <a:t> level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significance</a:t>
            </a:r>
            <a:r>
              <a:rPr sz="2400" spc="-15" dirty="0">
                <a:latin typeface="Calibri"/>
                <a:cs typeface="Calibri"/>
              </a:rPr>
              <a:t> are</a:t>
            </a:r>
            <a:r>
              <a:rPr sz="2400" spc="-5" dirty="0">
                <a:latin typeface="Calibri"/>
                <a:cs typeface="Calibri"/>
              </a:rPr>
              <a:t> 0.10,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0.05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0.01</a:t>
            </a:r>
            <a:endParaRPr sz="2400">
              <a:latin typeface="Calibri"/>
              <a:cs typeface="Calibri"/>
            </a:endParaRPr>
          </a:p>
          <a:p>
            <a:pPr marL="812800" lvl="1" indent="-343535">
              <a:lnSpc>
                <a:spcPct val="100000"/>
              </a:lnSpc>
              <a:buFont typeface="Wingdings"/>
              <a:buChar char=""/>
              <a:tabLst>
                <a:tab pos="812165" algn="l"/>
                <a:tab pos="813435" algn="l"/>
              </a:tabLst>
            </a:pPr>
            <a:r>
              <a:rPr sz="2400" b="1" dirty="0">
                <a:latin typeface="Calibri"/>
                <a:cs typeface="Calibri"/>
              </a:rPr>
              <a:t>α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0.10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-&gt;</a:t>
            </a:r>
            <a:r>
              <a:rPr sz="2400" spc="-10" dirty="0">
                <a:latin typeface="Calibri"/>
                <a:cs typeface="Calibri"/>
              </a:rPr>
              <a:t> there</a:t>
            </a:r>
            <a:r>
              <a:rPr sz="2400" dirty="0">
                <a:latin typeface="Calibri"/>
                <a:cs typeface="Calibri"/>
              </a:rPr>
              <a:t> is </a:t>
            </a:r>
            <a:r>
              <a:rPr sz="2400" spc="-5" dirty="0">
                <a:latin typeface="Calibri"/>
                <a:cs typeface="Calibri"/>
              </a:rPr>
              <a:t>10%</a:t>
            </a:r>
            <a:r>
              <a:rPr sz="2400" dirty="0">
                <a:latin typeface="Calibri"/>
                <a:cs typeface="Calibri"/>
              </a:rPr>
              <a:t> chance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commit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error.</a:t>
            </a:r>
            <a:endParaRPr sz="2400">
              <a:latin typeface="Calibri"/>
              <a:cs typeface="Calibri"/>
            </a:endParaRPr>
          </a:p>
          <a:p>
            <a:pPr marL="812800" lvl="1" indent="-343535">
              <a:lnSpc>
                <a:spcPct val="100000"/>
              </a:lnSpc>
              <a:buFont typeface="Wingdings"/>
              <a:buChar char=""/>
              <a:tabLst>
                <a:tab pos="812165" algn="l"/>
                <a:tab pos="813435" algn="l"/>
              </a:tabLst>
            </a:pPr>
            <a:r>
              <a:rPr sz="2400" b="1" dirty="0">
                <a:latin typeface="Calibri"/>
                <a:cs typeface="Calibri"/>
              </a:rPr>
              <a:t>α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 0.05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-&gt;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there</a:t>
            </a:r>
            <a:r>
              <a:rPr sz="2400" dirty="0">
                <a:latin typeface="Calibri"/>
                <a:cs typeface="Calibri"/>
              </a:rPr>
              <a:t> is </a:t>
            </a:r>
            <a:r>
              <a:rPr sz="2400" spc="-10" dirty="0">
                <a:latin typeface="Calibri"/>
                <a:cs typeface="Calibri"/>
              </a:rPr>
              <a:t>5%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chance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commit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 </a:t>
            </a:r>
            <a:r>
              <a:rPr sz="2400" spc="-50" dirty="0">
                <a:latin typeface="Calibri"/>
                <a:cs typeface="Calibri"/>
              </a:rPr>
              <a:t>error.</a:t>
            </a:r>
            <a:endParaRPr sz="2400">
              <a:latin typeface="Calibri"/>
              <a:cs typeface="Calibri"/>
            </a:endParaRPr>
          </a:p>
          <a:p>
            <a:pPr marL="812800" lvl="1" indent="-343535">
              <a:lnSpc>
                <a:spcPct val="100000"/>
              </a:lnSpc>
              <a:buFont typeface="Wingdings"/>
              <a:buChar char=""/>
              <a:tabLst>
                <a:tab pos="812165" algn="l"/>
                <a:tab pos="813435" algn="l"/>
              </a:tabLst>
            </a:pPr>
            <a:r>
              <a:rPr sz="2400" b="1" dirty="0">
                <a:latin typeface="Calibri"/>
                <a:cs typeface="Calibri"/>
              </a:rPr>
              <a:t>α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5" dirty="0">
                <a:latin typeface="Calibri"/>
                <a:cs typeface="Calibri"/>
              </a:rPr>
              <a:t> 0.01-&gt;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there</a:t>
            </a:r>
            <a:r>
              <a:rPr sz="2400" dirty="0">
                <a:latin typeface="Calibri"/>
                <a:cs typeface="Calibri"/>
              </a:rPr>
              <a:t> 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1% </a:t>
            </a:r>
            <a:r>
              <a:rPr sz="2400" spc="-10" dirty="0">
                <a:latin typeface="Calibri"/>
                <a:cs typeface="Calibri"/>
              </a:rPr>
              <a:t>percent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chance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spc="-15" dirty="0">
                <a:latin typeface="Calibri"/>
                <a:cs typeface="Calibri"/>
              </a:rPr>
              <a:t> we</a:t>
            </a:r>
            <a:r>
              <a:rPr sz="2400" dirty="0">
                <a:latin typeface="Calibri"/>
                <a:cs typeface="Calibri"/>
              </a:rPr>
              <a:t> will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commit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error.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691" y="272922"/>
            <a:ext cx="144081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solidFill>
                  <a:srgbClr val="698837"/>
                </a:solidFill>
                <a:latin typeface="Tahoma"/>
                <a:cs typeface="Tahoma"/>
              </a:rPr>
              <a:t>CSE-422:</a:t>
            </a:r>
            <a:r>
              <a:rPr sz="1050" spc="-35" dirty="0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698837"/>
                </a:solidFill>
                <a:latin typeface="Tahoma"/>
                <a:cs typeface="Tahoma"/>
              </a:rPr>
              <a:t>Data</a:t>
            </a:r>
            <a:r>
              <a:rPr sz="1050" spc="-50" dirty="0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sz="1050" spc="-5" dirty="0">
                <a:solidFill>
                  <a:srgbClr val="698837"/>
                </a:solidFill>
                <a:latin typeface="Tahoma"/>
                <a:cs typeface="Tahoma"/>
              </a:rPr>
              <a:t>Analytics</a:t>
            </a:r>
            <a:endParaRPr sz="1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4680"/>
          </a:xfrm>
          <a:prstGeom prst="rect">
            <a:avLst/>
          </a:prstGeom>
          <a:solidFill>
            <a:srgbClr val="366657"/>
          </a:solidFill>
        </p:spPr>
        <p:txBody>
          <a:bodyPr vert="horz" wrap="square" lIns="0" tIns="1682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25"/>
              </a:spcBef>
            </a:pPr>
            <a:r>
              <a:rPr sz="2800" u="none" spc="30" dirty="0">
                <a:solidFill>
                  <a:srgbClr val="B8E6CA"/>
                </a:solidFill>
              </a:rPr>
              <a:t>Critical</a:t>
            </a:r>
            <a:r>
              <a:rPr sz="2800" u="none" spc="-110" dirty="0">
                <a:solidFill>
                  <a:srgbClr val="B8E6CA"/>
                </a:solidFill>
              </a:rPr>
              <a:t> </a:t>
            </a:r>
            <a:r>
              <a:rPr sz="2800" u="none" spc="15" dirty="0">
                <a:solidFill>
                  <a:srgbClr val="B8E6CA"/>
                </a:solidFill>
              </a:rPr>
              <a:t>Value</a:t>
            </a:r>
            <a:r>
              <a:rPr sz="2800" u="none" spc="-90" dirty="0">
                <a:solidFill>
                  <a:srgbClr val="B8E6CA"/>
                </a:solidFill>
              </a:rPr>
              <a:t> </a:t>
            </a:r>
            <a:r>
              <a:rPr sz="2800" u="none" spc="-25" dirty="0">
                <a:solidFill>
                  <a:srgbClr val="B8E6CA"/>
                </a:solidFill>
              </a:rPr>
              <a:t>for</a:t>
            </a:r>
            <a:r>
              <a:rPr sz="2800" u="none" spc="-70" dirty="0">
                <a:solidFill>
                  <a:srgbClr val="B8E6CA"/>
                </a:solidFill>
              </a:rPr>
              <a:t> </a:t>
            </a:r>
            <a:r>
              <a:rPr sz="2800" u="none" spc="-20" dirty="0">
                <a:solidFill>
                  <a:srgbClr val="B8E6CA"/>
                </a:solidFill>
              </a:rPr>
              <a:t>Left</a:t>
            </a:r>
            <a:r>
              <a:rPr sz="2800" u="none" spc="-85" dirty="0">
                <a:solidFill>
                  <a:srgbClr val="B8E6CA"/>
                </a:solidFill>
              </a:rPr>
              <a:t> </a:t>
            </a:r>
            <a:r>
              <a:rPr sz="2800" u="none" spc="10" dirty="0">
                <a:solidFill>
                  <a:srgbClr val="B8E6CA"/>
                </a:solidFill>
              </a:rPr>
              <a:t>Tailed</a:t>
            </a:r>
            <a:r>
              <a:rPr sz="2800" u="none" spc="-95" dirty="0">
                <a:solidFill>
                  <a:srgbClr val="B8E6CA"/>
                </a:solidFill>
              </a:rPr>
              <a:t> </a:t>
            </a:r>
            <a:r>
              <a:rPr sz="2800" u="none" spc="60" dirty="0">
                <a:solidFill>
                  <a:srgbClr val="B8E6CA"/>
                </a:solidFill>
              </a:rPr>
              <a:t>Test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981" y="464819"/>
            <a:ext cx="10455371" cy="1556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80922" y="1501521"/>
            <a:ext cx="100285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65854" marR="5080" indent="-365379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If </a:t>
            </a:r>
            <a:r>
              <a:rPr sz="2400" b="1" spc="-5" dirty="0">
                <a:latin typeface="Calibri"/>
                <a:cs typeface="Calibri"/>
              </a:rPr>
              <a:t>the </a:t>
            </a:r>
            <a:r>
              <a:rPr sz="2400" b="1" spc="-15" dirty="0">
                <a:latin typeface="Calibri"/>
                <a:cs typeface="Calibri"/>
              </a:rPr>
              <a:t>test </a:t>
            </a:r>
            <a:r>
              <a:rPr sz="2400" b="1" dirty="0">
                <a:latin typeface="Calibri"/>
                <a:cs typeface="Calibri"/>
              </a:rPr>
              <a:t>is </a:t>
            </a:r>
            <a:r>
              <a:rPr sz="2400" b="1" spc="-5" dirty="0">
                <a:latin typeface="Calibri"/>
                <a:cs typeface="Calibri"/>
              </a:rPr>
              <a:t>left tailed, the critical region, with </a:t>
            </a:r>
            <a:r>
              <a:rPr sz="2400" b="1" dirty="0">
                <a:latin typeface="Calibri"/>
                <a:cs typeface="Calibri"/>
              </a:rPr>
              <a:t>an </a:t>
            </a:r>
            <a:r>
              <a:rPr sz="2400" b="1" spc="-10" dirty="0">
                <a:latin typeface="Calibri"/>
                <a:cs typeface="Calibri"/>
              </a:rPr>
              <a:t>area </a:t>
            </a:r>
            <a:r>
              <a:rPr sz="2400" b="1" spc="-5" dirty="0">
                <a:latin typeface="Calibri"/>
                <a:cs typeface="Calibri"/>
              </a:rPr>
              <a:t>equal </a:t>
            </a:r>
            <a:r>
              <a:rPr sz="2400" b="1" spc="-20" dirty="0">
                <a:latin typeface="Calibri"/>
                <a:cs typeface="Calibri"/>
              </a:rPr>
              <a:t>to </a:t>
            </a:r>
            <a:r>
              <a:rPr sz="2400" b="1" dirty="0">
                <a:latin typeface="Calibri"/>
                <a:cs typeface="Calibri"/>
              </a:rPr>
              <a:t>α </a:t>
            </a:r>
            <a:r>
              <a:rPr sz="2400" b="1" spc="-5" dirty="0">
                <a:latin typeface="Calibri"/>
                <a:cs typeface="Calibri"/>
              </a:rPr>
              <a:t>will be </a:t>
            </a:r>
            <a:r>
              <a:rPr sz="2400" b="1" dirty="0">
                <a:latin typeface="Calibri"/>
                <a:cs typeface="Calibri"/>
              </a:rPr>
              <a:t>on </a:t>
            </a:r>
            <a:r>
              <a:rPr sz="2400" b="1" spc="-5" dirty="0">
                <a:latin typeface="Calibri"/>
                <a:cs typeface="Calibri"/>
              </a:rPr>
              <a:t>the </a:t>
            </a:r>
            <a:r>
              <a:rPr sz="2400" b="1" spc="-53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left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side of </a:t>
            </a:r>
            <a:r>
              <a:rPr sz="2400" b="1" spc="-5" dirty="0">
                <a:latin typeface="Calibri"/>
                <a:cs typeface="Calibri"/>
              </a:rPr>
              <a:t>the</a:t>
            </a:r>
            <a:r>
              <a:rPr sz="2400" b="1" dirty="0">
                <a:latin typeface="Calibri"/>
                <a:cs typeface="Calibri"/>
              </a:rPr>
              <a:t> mean.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60186" y="2817469"/>
            <a:ext cx="4758822" cy="296306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37691" y="272922"/>
            <a:ext cx="144081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solidFill>
                  <a:srgbClr val="698837"/>
                </a:solidFill>
                <a:latin typeface="Tahoma"/>
                <a:cs typeface="Tahoma"/>
              </a:rPr>
              <a:t>CSE-422:</a:t>
            </a:r>
            <a:r>
              <a:rPr sz="1050" spc="-35" dirty="0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698837"/>
                </a:solidFill>
                <a:latin typeface="Tahoma"/>
                <a:cs typeface="Tahoma"/>
              </a:rPr>
              <a:t>Data</a:t>
            </a:r>
            <a:r>
              <a:rPr sz="1050" spc="-50" dirty="0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sz="1050" spc="-5" dirty="0">
                <a:solidFill>
                  <a:srgbClr val="698837"/>
                </a:solidFill>
                <a:latin typeface="Tahoma"/>
                <a:cs typeface="Tahoma"/>
              </a:rPr>
              <a:t>Analytics</a:t>
            </a:r>
            <a:endParaRPr sz="1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4680"/>
          </a:xfrm>
          <a:prstGeom prst="rect">
            <a:avLst/>
          </a:prstGeom>
          <a:solidFill>
            <a:srgbClr val="366657"/>
          </a:solidFill>
        </p:spPr>
        <p:txBody>
          <a:bodyPr vert="horz" wrap="square" lIns="0" tIns="1682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25"/>
              </a:spcBef>
            </a:pPr>
            <a:r>
              <a:rPr sz="2800" u="none" spc="30" dirty="0">
                <a:solidFill>
                  <a:srgbClr val="B8E6CA"/>
                </a:solidFill>
              </a:rPr>
              <a:t>Critical</a:t>
            </a:r>
            <a:r>
              <a:rPr sz="2800" u="none" spc="-105" dirty="0">
                <a:solidFill>
                  <a:srgbClr val="B8E6CA"/>
                </a:solidFill>
              </a:rPr>
              <a:t> </a:t>
            </a:r>
            <a:r>
              <a:rPr sz="2800" u="none" spc="20" dirty="0">
                <a:solidFill>
                  <a:srgbClr val="B8E6CA"/>
                </a:solidFill>
              </a:rPr>
              <a:t>Value</a:t>
            </a:r>
            <a:r>
              <a:rPr sz="2800" u="none" spc="-90" dirty="0">
                <a:solidFill>
                  <a:srgbClr val="B8E6CA"/>
                </a:solidFill>
              </a:rPr>
              <a:t> </a:t>
            </a:r>
            <a:r>
              <a:rPr sz="2800" u="none" spc="-25" dirty="0">
                <a:solidFill>
                  <a:srgbClr val="B8E6CA"/>
                </a:solidFill>
              </a:rPr>
              <a:t>for</a:t>
            </a:r>
            <a:r>
              <a:rPr sz="2800" u="none" spc="-75" dirty="0">
                <a:solidFill>
                  <a:srgbClr val="B8E6CA"/>
                </a:solidFill>
              </a:rPr>
              <a:t> </a:t>
            </a:r>
            <a:r>
              <a:rPr sz="2800" u="none" spc="40" dirty="0">
                <a:solidFill>
                  <a:srgbClr val="B8E6CA"/>
                </a:solidFill>
              </a:rPr>
              <a:t>Right</a:t>
            </a:r>
            <a:r>
              <a:rPr sz="2800" u="none" spc="-90" dirty="0">
                <a:solidFill>
                  <a:srgbClr val="B8E6CA"/>
                </a:solidFill>
              </a:rPr>
              <a:t> </a:t>
            </a:r>
            <a:r>
              <a:rPr sz="2800" u="none" spc="10" dirty="0">
                <a:solidFill>
                  <a:srgbClr val="B8E6CA"/>
                </a:solidFill>
              </a:rPr>
              <a:t>Tailed</a:t>
            </a:r>
            <a:r>
              <a:rPr sz="2800" u="none" spc="-95" dirty="0">
                <a:solidFill>
                  <a:srgbClr val="B8E6CA"/>
                </a:solidFill>
              </a:rPr>
              <a:t> </a:t>
            </a:r>
            <a:r>
              <a:rPr sz="2800" u="none" spc="60" dirty="0">
                <a:solidFill>
                  <a:srgbClr val="B8E6CA"/>
                </a:solidFill>
              </a:rPr>
              <a:t>Test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981" y="464819"/>
            <a:ext cx="10455371" cy="15566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9271" y="2484120"/>
            <a:ext cx="4659039" cy="396104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98626" y="1501521"/>
            <a:ext cx="101936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65854" marR="5080" indent="-365379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If </a:t>
            </a:r>
            <a:r>
              <a:rPr sz="2400" b="1" spc="-5" dirty="0">
                <a:latin typeface="Calibri"/>
                <a:cs typeface="Calibri"/>
              </a:rPr>
              <a:t>the </a:t>
            </a:r>
            <a:r>
              <a:rPr sz="2400" b="1" spc="-15" dirty="0">
                <a:latin typeface="Calibri"/>
                <a:cs typeface="Calibri"/>
              </a:rPr>
              <a:t>test </a:t>
            </a:r>
            <a:r>
              <a:rPr sz="2400" b="1" dirty="0">
                <a:latin typeface="Calibri"/>
                <a:cs typeface="Calibri"/>
              </a:rPr>
              <a:t>is </a:t>
            </a:r>
            <a:r>
              <a:rPr sz="2400" b="1" spc="-10" dirty="0">
                <a:latin typeface="Calibri"/>
                <a:cs typeface="Calibri"/>
              </a:rPr>
              <a:t>right </a:t>
            </a:r>
            <a:r>
              <a:rPr sz="2400" b="1" spc="-5" dirty="0">
                <a:latin typeface="Calibri"/>
                <a:cs typeface="Calibri"/>
              </a:rPr>
              <a:t>tailed, the critical region, with </a:t>
            </a:r>
            <a:r>
              <a:rPr sz="2400" b="1" dirty="0">
                <a:latin typeface="Calibri"/>
                <a:cs typeface="Calibri"/>
              </a:rPr>
              <a:t>an </a:t>
            </a:r>
            <a:r>
              <a:rPr sz="2400" b="1" spc="-10" dirty="0">
                <a:latin typeface="Calibri"/>
                <a:cs typeface="Calibri"/>
              </a:rPr>
              <a:t>area </a:t>
            </a:r>
            <a:r>
              <a:rPr sz="2400" b="1" spc="-5" dirty="0">
                <a:latin typeface="Calibri"/>
                <a:cs typeface="Calibri"/>
              </a:rPr>
              <a:t>equal </a:t>
            </a:r>
            <a:r>
              <a:rPr sz="2400" b="1" spc="-15" dirty="0">
                <a:latin typeface="Calibri"/>
                <a:cs typeface="Calibri"/>
              </a:rPr>
              <a:t>to </a:t>
            </a:r>
            <a:r>
              <a:rPr sz="2400" b="1" dirty="0">
                <a:latin typeface="Calibri"/>
                <a:cs typeface="Calibri"/>
              </a:rPr>
              <a:t>α </a:t>
            </a:r>
            <a:r>
              <a:rPr sz="2400" b="1" spc="-5" dirty="0">
                <a:latin typeface="Calibri"/>
                <a:cs typeface="Calibri"/>
              </a:rPr>
              <a:t>will be </a:t>
            </a:r>
            <a:r>
              <a:rPr sz="2400" b="1" dirty="0">
                <a:latin typeface="Calibri"/>
                <a:cs typeface="Calibri"/>
              </a:rPr>
              <a:t>on </a:t>
            </a:r>
            <a:r>
              <a:rPr sz="2400" b="1" spc="-5" dirty="0">
                <a:latin typeface="Calibri"/>
                <a:cs typeface="Calibri"/>
              </a:rPr>
              <a:t>the </a:t>
            </a:r>
            <a:r>
              <a:rPr sz="2400" b="1" spc="-5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right</a:t>
            </a:r>
            <a:r>
              <a:rPr sz="2400" b="1" spc="-5" dirty="0">
                <a:latin typeface="Calibri"/>
                <a:cs typeface="Calibri"/>
              </a:rPr>
              <a:t> side </a:t>
            </a:r>
            <a:r>
              <a:rPr sz="2400" b="1" dirty="0">
                <a:latin typeface="Calibri"/>
                <a:cs typeface="Calibri"/>
              </a:rPr>
              <a:t>of</a:t>
            </a:r>
            <a:r>
              <a:rPr sz="2400" b="1" spc="-5" dirty="0">
                <a:latin typeface="Calibri"/>
                <a:cs typeface="Calibri"/>
              </a:rPr>
              <a:t> the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mean.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7691" y="272922"/>
            <a:ext cx="144081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solidFill>
                  <a:srgbClr val="698837"/>
                </a:solidFill>
                <a:latin typeface="Tahoma"/>
                <a:cs typeface="Tahoma"/>
              </a:rPr>
              <a:t>CSE-422:</a:t>
            </a:r>
            <a:r>
              <a:rPr sz="1050" spc="-35" dirty="0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698837"/>
                </a:solidFill>
                <a:latin typeface="Tahoma"/>
                <a:cs typeface="Tahoma"/>
              </a:rPr>
              <a:t>Data</a:t>
            </a:r>
            <a:r>
              <a:rPr sz="1050" spc="-50" dirty="0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sz="1050" spc="-5" dirty="0">
                <a:solidFill>
                  <a:srgbClr val="698837"/>
                </a:solidFill>
                <a:latin typeface="Tahoma"/>
                <a:cs typeface="Tahoma"/>
              </a:rPr>
              <a:t>Analytics</a:t>
            </a:r>
            <a:endParaRPr sz="1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4680"/>
          </a:xfrm>
          <a:prstGeom prst="rect">
            <a:avLst/>
          </a:prstGeom>
          <a:solidFill>
            <a:srgbClr val="366657"/>
          </a:solidFill>
        </p:spPr>
        <p:txBody>
          <a:bodyPr vert="horz" wrap="square" lIns="0" tIns="1682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25"/>
              </a:spcBef>
            </a:pPr>
            <a:r>
              <a:rPr sz="2800" u="none" spc="30" dirty="0">
                <a:solidFill>
                  <a:srgbClr val="B8E6CA"/>
                </a:solidFill>
              </a:rPr>
              <a:t>Critical</a:t>
            </a:r>
            <a:r>
              <a:rPr sz="2800" u="none" spc="-110" dirty="0">
                <a:solidFill>
                  <a:srgbClr val="B8E6CA"/>
                </a:solidFill>
              </a:rPr>
              <a:t> </a:t>
            </a:r>
            <a:r>
              <a:rPr sz="2800" u="none" spc="15" dirty="0">
                <a:solidFill>
                  <a:srgbClr val="B8E6CA"/>
                </a:solidFill>
              </a:rPr>
              <a:t>Value</a:t>
            </a:r>
            <a:r>
              <a:rPr sz="2800" u="none" spc="-85" dirty="0">
                <a:solidFill>
                  <a:srgbClr val="B8E6CA"/>
                </a:solidFill>
              </a:rPr>
              <a:t> </a:t>
            </a:r>
            <a:r>
              <a:rPr sz="2800" u="none" spc="-25" dirty="0">
                <a:solidFill>
                  <a:srgbClr val="B8E6CA"/>
                </a:solidFill>
              </a:rPr>
              <a:t>for</a:t>
            </a:r>
            <a:r>
              <a:rPr sz="2800" u="none" spc="-75" dirty="0">
                <a:solidFill>
                  <a:srgbClr val="B8E6CA"/>
                </a:solidFill>
              </a:rPr>
              <a:t> </a:t>
            </a:r>
            <a:r>
              <a:rPr sz="2800" u="none" spc="114" dirty="0">
                <a:solidFill>
                  <a:srgbClr val="B8E6CA"/>
                </a:solidFill>
              </a:rPr>
              <a:t>Two</a:t>
            </a:r>
            <a:r>
              <a:rPr sz="2800" u="none" spc="-95" dirty="0">
                <a:solidFill>
                  <a:srgbClr val="B8E6CA"/>
                </a:solidFill>
              </a:rPr>
              <a:t> </a:t>
            </a:r>
            <a:r>
              <a:rPr sz="2800" u="none" spc="10" dirty="0">
                <a:solidFill>
                  <a:srgbClr val="B8E6CA"/>
                </a:solidFill>
              </a:rPr>
              <a:t>Tailed</a:t>
            </a:r>
            <a:r>
              <a:rPr sz="2800" u="none" spc="-90" dirty="0">
                <a:solidFill>
                  <a:srgbClr val="B8E6CA"/>
                </a:solidFill>
              </a:rPr>
              <a:t> </a:t>
            </a:r>
            <a:r>
              <a:rPr sz="2800" u="none" spc="60" dirty="0">
                <a:solidFill>
                  <a:srgbClr val="B8E6CA"/>
                </a:solidFill>
              </a:rPr>
              <a:t>Test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981" y="464819"/>
            <a:ext cx="10455371" cy="1556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19962" y="1501521"/>
            <a:ext cx="101492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636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If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the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test</a:t>
            </a:r>
            <a:r>
              <a:rPr sz="2400" b="1" dirty="0">
                <a:latin typeface="Calibri"/>
                <a:cs typeface="Calibri"/>
              </a:rPr>
              <a:t> is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two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tailed/non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directional,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α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must</a:t>
            </a:r>
            <a:r>
              <a:rPr sz="2400" b="1" dirty="0">
                <a:latin typeface="Calibri"/>
                <a:cs typeface="Calibri"/>
              </a:rPr>
              <a:t> be </a:t>
            </a:r>
            <a:r>
              <a:rPr sz="2400" b="1" spc="-5" dirty="0">
                <a:latin typeface="Calibri"/>
                <a:cs typeface="Calibri"/>
              </a:rPr>
              <a:t>divided</a:t>
            </a:r>
            <a:r>
              <a:rPr sz="2400" b="1" spc="-10" dirty="0">
                <a:latin typeface="Calibri"/>
                <a:cs typeface="Calibri"/>
              </a:rPr>
              <a:t> by</a:t>
            </a:r>
            <a:r>
              <a:rPr sz="2400" b="1" dirty="0">
                <a:latin typeface="Calibri"/>
                <a:cs typeface="Calibri"/>
              </a:rPr>
              <a:t> 2.</a:t>
            </a:r>
            <a:r>
              <a:rPr sz="2400" b="1" spc="-10" dirty="0">
                <a:latin typeface="Calibri"/>
                <a:cs typeface="Calibri"/>
              </a:rPr>
              <a:t> One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half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of </a:t>
            </a:r>
            <a:r>
              <a:rPr sz="2400" b="1" spc="-5" dirty="0">
                <a:latin typeface="Calibri"/>
                <a:cs typeface="Calibri"/>
              </a:rPr>
              <a:t>the 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area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will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be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to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the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right</a:t>
            </a:r>
            <a:r>
              <a:rPr sz="2400" b="1" dirty="0">
                <a:latin typeface="Calibri"/>
                <a:cs typeface="Calibri"/>
              </a:rPr>
              <a:t> of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the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mean</a:t>
            </a:r>
            <a:r>
              <a:rPr sz="2400" b="1" spc="-5" dirty="0">
                <a:latin typeface="Calibri"/>
                <a:cs typeface="Calibri"/>
              </a:rPr>
              <a:t> and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one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half </a:t>
            </a:r>
            <a:r>
              <a:rPr sz="2400" b="1" spc="-5" dirty="0">
                <a:latin typeface="Calibri"/>
                <a:cs typeface="Calibri"/>
              </a:rPr>
              <a:t>will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be </a:t>
            </a:r>
            <a:r>
              <a:rPr sz="2400" b="1" spc="-15" dirty="0">
                <a:latin typeface="Calibri"/>
                <a:cs typeface="Calibri"/>
              </a:rPr>
              <a:t>to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the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left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of</a:t>
            </a:r>
            <a:r>
              <a:rPr sz="2400" b="1" spc="-5" dirty="0">
                <a:latin typeface="Calibri"/>
                <a:cs typeface="Calibri"/>
              </a:rPr>
              <a:t> the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mean.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16422" y="2585387"/>
            <a:ext cx="4012297" cy="334185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37691" y="272922"/>
            <a:ext cx="144081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solidFill>
                  <a:srgbClr val="698837"/>
                </a:solidFill>
                <a:latin typeface="Tahoma"/>
                <a:cs typeface="Tahoma"/>
              </a:rPr>
              <a:t>CSE-422:</a:t>
            </a:r>
            <a:r>
              <a:rPr sz="1050" spc="-35" dirty="0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698837"/>
                </a:solidFill>
                <a:latin typeface="Tahoma"/>
                <a:cs typeface="Tahoma"/>
              </a:rPr>
              <a:t>Data</a:t>
            </a:r>
            <a:r>
              <a:rPr sz="1050" spc="-50" dirty="0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sz="1050" spc="-5" dirty="0">
                <a:solidFill>
                  <a:srgbClr val="698837"/>
                </a:solidFill>
                <a:latin typeface="Tahoma"/>
                <a:cs typeface="Tahoma"/>
              </a:rPr>
              <a:t>Analytics</a:t>
            </a:r>
            <a:endParaRPr sz="1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4680"/>
          </a:xfrm>
          <a:prstGeom prst="rect">
            <a:avLst/>
          </a:prstGeom>
          <a:solidFill>
            <a:srgbClr val="366657"/>
          </a:solidFill>
        </p:spPr>
        <p:txBody>
          <a:bodyPr vert="horz" wrap="square" lIns="0" tIns="1682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25"/>
              </a:spcBef>
            </a:pPr>
            <a:r>
              <a:rPr sz="2800" u="none" spc="25" dirty="0">
                <a:solidFill>
                  <a:srgbClr val="B8E6CA"/>
                </a:solidFill>
              </a:rPr>
              <a:t>Hypothesis</a:t>
            </a:r>
            <a:r>
              <a:rPr sz="2800" u="none" spc="-125" dirty="0">
                <a:solidFill>
                  <a:srgbClr val="B8E6CA"/>
                </a:solidFill>
              </a:rPr>
              <a:t> </a:t>
            </a:r>
            <a:r>
              <a:rPr sz="2800" u="none" spc="35" dirty="0">
                <a:solidFill>
                  <a:srgbClr val="B8E6CA"/>
                </a:solidFill>
              </a:rPr>
              <a:t>Testing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981" y="464819"/>
            <a:ext cx="10455371" cy="1556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63879" y="1563115"/>
            <a:ext cx="10008870" cy="4050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400" spc="-5" dirty="0">
                <a:latin typeface="Calibri"/>
                <a:cs typeface="Calibri"/>
              </a:rPr>
              <a:t>Once </a:t>
            </a:r>
            <a:r>
              <a:rPr sz="2400" dirty="0">
                <a:latin typeface="Calibri"/>
                <a:cs typeface="Calibri"/>
              </a:rPr>
              <a:t>claim is made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25" dirty="0">
                <a:latin typeface="Calibri"/>
                <a:cs typeface="Calibri"/>
              </a:rPr>
              <a:t>researcher, </a:t>
            </a:r>
            <a:r>
              <a:rPr sz="2400" spc="-5" dirty="0">
                <a:latin typeface="Calibri"/>
                <a:cs typeface="Calibri"/>
              </a:rPr>
              <a:t>he selects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correct 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statististical test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appropriate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level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 of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significance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5" dirty="0">
                <a:latin typeface="Calibri"/>
                <a:cs typeface="Calibri"/>
              </a:rPr>
              <a:t> see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whether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5" dirty="0">
                <a:latin typeface="Calibri"/>
                <a:cs typeface="Calibri"/>
              </a:rPr>
              <a:t> accept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fail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reject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null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hypothesis.</a:t>
            </a:r>
            <a:endParaRPr sz="2400">
              <a:latin typeface="Calibri"/>
              <a:cs typeface="Calibri"/>
            </a:endParaRPr>
          </a:p>
          <a:p>
            <a:pPr marL="355600" marR="638175" indent="-343535">
              <a:lnSpc>
                <a:spcPct val="100000"/>
              </a:lnSpc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statistical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test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uses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data</a:t>
            </a:r>
            <a:r>
              <a:rPr sz="2400" b="1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from</a:t>
            </a: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sample</a:t>
            </a:r>
            <a:r>
              <a:rPr sz="24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make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decision </a:t>
            </a:r>
            <a:r>
              <a:rPr sz="2400" dirty="0">
                <a:latin typeface="Calibri"/>
                <a:cs typeface="Calibri"/>
              </a:rPr>
              <a:t>about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whether</a:t>
            </a:r>
            <a:r>
              <a:rPr sz="2400" spc="-15" dirty="0">
                <a:latin typeface="Calibri"/>
                <a:cs typeface="Calibri"/>
              </a:rPr>
              <a:t> 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accept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spc="-15" dirty="0">
                <a:latin typeface="Calibri"/>
                <a:cs typeface="Calibri"/>
              </a:rPr>
              <a:t>fail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reject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null hypothesis.</a:t>
            </a:r>
            <a:endParaRPr sz="24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numerical</a:t>
            </a:r>
            <a:r>
              <a:rPr sz="2400" spc="-10" dirty="0">
                <a:latin typeface="Calibri"/>
                <a:cs typeface="Calibri"/>
              </a:rPr>
              <a:t> value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obtained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statistical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test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called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“test</a:t>
            </a:r>
            <a:r>
              <a:rPr sz="2400" b="1" spc="1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value”</a:t>
            </a:r>
            <a:endParaRPr sz="24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400" spc="-10" dirty="0">
                <a:latin typeface="Calibri"/>
                <a:cs typeface="Calibri"/>
              </a:rPr>
              <a:t>There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several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statistical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tests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hypothesis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testing.</a:t>
            </a:r>
            <a:endParaRPr sz="2400">
              <a:latin typeface="Calibri"/>
              <a:cs typeface="Calibri"/>
            </a:endParaRPr>
          </a:p>
          <a:p>
            <a:pPr marL="812800" lvl="1" indent="-343535">
              <a:lnSpc>
                <a:spcPct val="100000"/>
              </a:lnSpc>
              <a:buFont typeface="Wingdings"/>
              <a:buChar char=""/>
              <a:tabLst>
                <a:tab pos="812165" algn="l"/>
                <a:tab pos="813435" algn="l"/>
              </a:tabLst>
            </a:pP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Z</a:t>
            </a:r>
            <a:r>
              <a:rPr sz="2400" b="1" spc="-1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test</a:t>
            </a:r>
            <a:endParaRPr sz="2400">
              <a:latin typeface="Calibri"/>
              <a:cs typeface="Calibri"/>
            </a:endParaRPr>
          </a:p>
          <a:p>
            <a:pPr marL="812800" lvl="1" indent="-343535">
              <a:lnSpc>
                <a:spcPct val="100000"/>
              </a:lnSpc>
              <a:buFont typeface="Wingdings"/>
              <a:buChar char=""/>
              <a:tabLst>
                <a:tab pos="812165" algn="l"/>
                <a:tab pos="813435" algn="l"/>
              </a:tabLst>
            </a:pP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b="1" spc="-10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test</a:t>
            </a:r>
            <a:endParaRPr sz="2400">
              <a:latin typeface="Calibri"/>
              <a:cs typeface="Calibri"/>
            </a:endParaRPr>
          </a:p>
          <a:p>
            <a:pPr marL="812800" lvl="1" indent="-343535">
              <a:lnSpc>
                <a:spcPct val="100000"/>
              </a:lnSpc>
              <a:buFont typeface="Wingdings"/>
              <a:buChar char=""/>
              <a:tabLst>
                <a:tab pos="812165" algn="l"/>
                <a:tab pos="813435" algn="l"/>
              </a:tabLst>
            </a:pPr>
            <a:r>
              <a:rPr sz="2400" spc="-30" dirty="0">
                <a:latin typeface="Calibri"/>
                <a:cs typeface="Calibri"/>
              </a:rPr>
              <a:t>ANOVA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test</a:t>
            </a:r>
            <a:endParaRPr sz="2400">
              <a:latin typeface="Calibri"/>
              <a:cs typeface="Calibri"/>
            </a:endParaRPr>
          </a:p>
          <a:p>
            <a:pPr marL="812800" lvl="1" indent="-343535">
              <a:lnSpc>
                <a:spcPct val="100000"/>
              </a:lnSpc>
              <a:buFont typeface="Wingdings"/>
              <a:buChar char=""/>
              <a:tabLst>
                <a:tab pos="812165" algn="l"/>
                <a:tab pos="813435" algn="l"/>
              </a:tabLst>
            </a:pPr>
            <a:r>
              <a:rPr sz="2400" spc="-5" dirty="0">
                <a:latin typeface="Calibri"/>
                <a:cs typeface="Calibri"/>
              </a:rPr>
              <a:t>Chi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Square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test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691" y="272922"/>
            <a:ext cx="144081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solidFill>
                  <a:srgbClr val="698837"/>
                </a:solidFill>
                <a:latin typeface="Tahoma"/>
                <a:cs typeface="Tahoma"/>
              </a:rPr>
              <a:t>CSE-422:</a:t>
            </a:r>
            <a:r>
              <a:rPr sz="1050" spc="-35" dirty="0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698837"/>
                </a:solidFill>
                <a:latin typeface="Tahoma"/>
                <a:cs typeface="Tahoma"/>
              </a:rPr>
              <a:t>Data</a:t>
            </a:r>
            <a:r>
              <a:rPr sz="1050" spc="-50" dirty="0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sz="1050" spc="-5" dirty="0">
                <a:solidFill>
                  <a:srgbClr val="698837"/>
                </a:solidFill>
                <a:latin typeface="Tahoma"/>
                <a:cs typeface="Tahoma"/>
              </a:rPr>
              <a:t>Analytics</a:t>
            </a:r>
            <a:endParaRPr sz="1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4680"/>
          </a:xfrm>
          <a:prstGeom prst="rect">
            <a:avLst/>
          </a:prstGeom>
          <a:solidFill>
            <a:srgbClr val="366657"/>
          </a:solidFill>
        </p:spPr>
        <p:txBody>
          <a:bodyPr vert="horz" wrap="square" lIns="0" tIns="1682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25"/>
              </a:spcBef>
            </a:pPr>
            <a:r>
              <a:rPr sz="2800" u="none" spc="35" dirty="0">
                <a:solidFill>
                  <a:srgbClr val="B8E6CA"/>
                </a:solidFill>
              </a:rPr>
              <a:t>Type</a:t>
            </a:r>
            <a:r>
              <a:rPr sz="2800" u="none" spc="-100" dirty="0">
                <a:solidFill>
                  <a:srgbClr val="B8E6CA"/>
                </a:solidFill>
              </a:rPr>
              <a:t> 1</a:t>
            </a:r>
            <a:r>
              <a:rPr sz="2800" u="none" spc="-95" dirty="0">
                <a:solidFill>
                  <a:srgbClr val="B8E6CA"/>
                </a:solidFill>
              </a:rPr>
              <a:t> </a:t>
            </a:r>
            <a:r>
              <a:rPr sz="2800" u="none" spc="-10" dirty="0">
                <a:solidFill>
                  <a:srgbClr val="B8E6CA"/>
                </a:solidFill>
              </a:rPr>
              <a:t>and</a:t>
            </a:r>
            <a:r>
              <a:rPr sz="2800" u="none" spc="-75" dirty="0">
                <a:solidFill>
                  <a:srgbClr val="B8E6CA"/>
                </a:solidFill>
              </a:rPr>
              <a:t> </a:t>
            </a:r>
            <a:r>
              <a:rPr sz="2800" u="none" spc="35" dirty="0">
                <a:solidFill>
                  <a:srgbClr val="B8E6CA"/>
                </a:solidFill>
              </a:rPr>
              <a:t>Type</a:t>
            </a:r>
            <a:r>
              <a:rPr sz="2800" u="none" spc="-95" dirty="0">
                <a:solidFill>
                  <a:srgbClr val="B8E6CA"/>
                </a:solidFill>
              </a:rPr>
              <a:t> </a:t>
            </a:r>
            <a:r>
              <a:rPr sz="2800" u="none" spc="-100" dirty="0">
                <a:solidFill>
                  <a:srgbClr val="B8E6CA"/>
                </a:solidFill>
              </a:rPr>
              <a:t>2</a:t>
            </a:r>
            <a:r>
              <a:rPr sz="2800" u="none" spc="-80" dirty="0">
                <a:solidFill>
                  <a:srgbClr val="B8E6CA"/>
                </a:solidFill>
              </a:rPr>
              <a:t> </a:t>
            </a:r>
            <a:r>
              <a:rPr sz="2800" u="none" spc="80" dirty="0">
                <a:solidFill>
                  <a:srgbClr val="B8E6CA"/>
                </a:solidFill>
              </a:rPr>
              <a:t>Error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981" y="464819"/>
            <a:ext cx="10455371" cy="15566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40804" y="2757170"/>
            <a:ext cx="6857105" cy="162737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16939" y="1454607"/>
            <a:ext cx="982218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When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make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conclusion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statistical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test </a:t>
            </a:r>
            <a:r>
              <a:rPr sz="2400" spc="-5" dirty="0">
                <a:latin typeface="Calibri"/>
                <a:cs typeface="Calibri"/>
              </a:rPr>
              <a:t>there</a:t>
            </a:r>
            <a:r>
              <a:rPr sz="2400" spc="-10" dirty="0">
                <a:latin typeface="Calibri"/>
                <a:cs typeface="Calibri"/>
              </a:rPr>
              <a:t> 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two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errors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alibri"/>
                <a:cs typeface="Calibri"/>
              </a:rPr>
              <a:t>that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could </a:t>
            </a:r>
            <a:r>
              <a:rPr sz="2400" spc="-15" dirty="0">
                <a:latin typeface="Calibri"/>
                <a:cs typeface="Calibri"/>
              </a:rPr>
              <a:t>make.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They </a:t>
            </a:r>
            <a:r>
              <a:rPr sz="2400" spc="-10" dirty="0">
                <a:latin typeface="Calibri"/>
                <a:cs typeface="Calibri"/>
              </a:rPr>
              <a:t>are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called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errors.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7691" y="272922"/>
            <a:ext cx="144081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solidFill>
                  <a:srgbClr val="698837"/>
                </a:solidFill>
                <a:latin typeface="Tahoma"/>
                <a:cs typeface="Tahoma"/>
              </a:rPr>
              <a:t>CSE-422:</a:t>
            </a:r>
            <a:r>
              <a:rPr sz="1050" spc="-35" dirty="0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698837"/>
                </a:solidFill>
                <a:latin typeface="Tahoma"/>
                <a:cs typeface="Tahoma"/>
              </a:rPr>
              <a:t>Data</a:t>
            </a:r>
            <a:r>
              <a:rPr sz="1050" spc="-50" dirty="0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sz="1050" spc="-5" dirty="0">
                <a:solidFill>
                  <a:srgbClr val="698837"/>
                </a:solidFill>
                <a:latin typeface="Tahoma"/>
                <a:cs typeface="Tahoma"/>
              </a:rPr>
              <a:t>Analytics</a:t>
            </a:r>
            <a:endParaRPr sz="1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FB2D14-CBEB-42CB-8CF4-B9628321B286}"/>
              </a:ext>
            </a:extLst>
          </p:cNvPr>
          <p:cNvSpPr txBox="1"/>
          <p:nvPr/>
        </p:nvSpPr>
        <p:spPr>
          <a:xfrm>
            <a:off x="381000" y="381000"/>
            <a:ext cx="116586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If I say its cloudy outside, how would you prove me right/wrong?</a:t>
            </a:r>
          </a:p>
          <a:p>
            <a:pPr algn="ctr"/>
            <a:endParaRPr lang="en-US" sz="3200" b="1" dirty="0"/>
          </a:p>
          <a:p>
            <a:pPr algn="ctr"/>
            <a:r>
              <a:rPr lang="en-US" sz="3200" b="1" dirty="0"/>
              <a:t>My claim : It is cloudy</a:t>
            </a:r>
          </a:p>
          <a:p>
            <a:pPr algn="ctr"/>
            <a:endParaRPr lang="en-US" sz="3200" b="1" dirty="0"/>
          </a:p>
          <a:p>
            <a:pPr algn="ctr"/>
            <a:r>
              <a:rPr lang="en-US" sz="3200" b="1" dirty="0"/>
              <a:t>What will you look for : Is it sunny?</a:t>
            </a:r>
          </a:p>
          <a:p>
            <a:pPr algn="ctr"/>
            <a:endParaRPr lang="en-US" sz="3200" b="1" dirty="0"/>
          </a:p>
          <a:p>
            <a:pPr algn="ctr"/>
            <a:r>
              <a:rPr lang="en-US" sz="3200" b="1" dirty="0"/>
              <a:t>If it is sunny, obviously my claim is wrong, and we can reject it.</a:t>
            </a:r>
          </a:p>
          <a:p>
            <a:pPr algn="ctr"/>
            <a:endParaRPr lang="en-US" sz="3200" b="1" dirty="0"/>
          </a:p>
          <a:p>
            <a:pPr algn="ctr"/>
            <a:r>
              <a:rPr lang="en-US" sz="3200" b="1" dirty="0"/>
              <a:t>If you are not able to prove that its sunny, then you have to accept my claim that it is cloudy.</a:t>
            </a:r>
          </a:p>
        </p:txBody>
      </p:sp>
    </p:spTree>
    <p:extLst>
      <p:ext uri="{BB962C8B-B14F-4D97-AF65-F5344CB8AC3E}">
        <p14:creationId xmlns:p14="http://schemas.microsoft.com/office/powerpoint/2010/main" val="16649235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4680"/>
          </a:xfrm>
          <a:prstGeom prst="rect">
            <a:avLst/>
          </a:prstGeom>
          <a:solidFill>
            <a:srgbClr val="366657"/>
          </a:solidFill>
        </p:spPr>
        <p:txBody>
          <a:bodyPr vert="horz" wrap="square" lIns="0" tIns="16827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325"/>
              </a:spcBef>
            </a:pPr>
            <a:r>
              <a:rPr sz="2800" u="none" spc="40" dirty="0">
                <a:solidFill>
                  <a:srgbClr val="B8E6CA"/>
                </a:solidFill>
              </a:rPr>
              <a:t>Example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981" y="464819"/>
            <a:ext cx="10455371" cy="1556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53439" y="1532635"/>
            <a:ext cx="10328910" cy="4110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goes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trial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where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being </a:t>
            </a:r>
            <a:r>
              <a:rPr sz="2400" dirty="0">
                <a:latin typeface="Calibri"/>
                <a:cs typeface="Calibri"/>
              </a:rPr>
              <a:t>tried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murder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his </a:t>
            </a:r>
            <a:r>
              <a:rPr sz="2400" spc="-25" dirty="0">
                <a:latin typeface="Calibri"/>
                <a:cs typeface="Calibri"/>
              </a:rPr>
              <a:t>wife.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libri"/>
              <a:cs typeface="Calibri"/>
            </a:endParaRPr>
          </a:p>
          <a:p>
            <a:pPr marR="115570" algn="ctr">
              <a:lnSpc>
                <a:spcPct val="100000"/>
              </a:lnSpc>
            </a:pPr>
            <a:r>
              <a:rPr sz="2400" spc="-45" dirty="0">
                <a:latin typeface="Calibri"/>
                <a:cs typeface="Calibri"/>
              </a:rPr>
              <a:t>We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can put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 a </a:t>
            </a:r>
            <a:r>
              <a:rPr sz="2400" spc="-10" dirty="0">
                <a:latin typeface="Calibri"/>
                <a:cs typeface="Calibri"/>
              </a:rPr>
              <a:t>hypothesis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testing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framework.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hypotheses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being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tested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endParaRPr sz="2400">
              <a:latin typeface="Calibri"/>
              <a:cs typeface="Calibri"/>
            </a:endParaRPr>
          </a:p>
          <a:p>
            <a:pPr marL="154305" algn="ctr">
              <a:lnSpc>
                <a:spcPct val="100000"/>
              </a:lnSpc>
              <a:spcBef>
                <a:spcPts val="370"/>
              </a:spcBef>
              <a:tabLst>
                <a:tab pos="786765" algn="l"/>
              </a:tabLst>
            </a:pPr>
            <a:r>
              <a:rPr sz="2400" b="1" spc="-5" dirty="0">
                <a:latin typeface="Calibri"/>
                <a:cs typeface="Calibri"/>
              </a:rPr>
              <a:t>H</a:t>
            </a:r>
            <a:r>
              <a:rPr sz="2400" b="1" spc="-7" baseline="-20833" dirty="0">
                <a:latin typeface="Calibri"/>
                <a:cs typeface="Calibri"/>
              </a:rPr>
              <a:t>0</a:t>
            </a:r>
            <a:r>
              <a:rPr sz="2400" b="1" spc="817" baseline="-20833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:	Not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Guilty</a:t>
            </a:r>
            <a:endParaRPr sz="2400">
              <a:latin typeface="Calibri"/>
              <a:cs typeface="Calibri"/>
            </a:endParaRPr>
          </a:p>
          <a:p>
            <a:pPr marL="155575" algn="ctr">
              <a:lnSpc>
                <a:spcPct val="100000"/>
              </a:lnSpc>
              <a:spcBef>
                <a:spcPts val="110"/>
              </a:spcBef>
            </a:pPr>
            <a:r>
              <a:rPr sz="2400" b="1" spc="-5" dirty="0">
                <a:latin typeface="Calibri"/>
                <a:cs typeface="Calibri"/>
              </a:rPr>
              <a:t>H</a:t>
            </a:r>
            <a:r>
              <a:rPr sz="2400" b="1" spc="-7" baseline="-20833" dirty="0">
                <a:latin typeface="Calibri"/>
                <a:cs typeface="Calibri"/>
              </a:rPr>
              <a:t>1</a:t>
            </a:r>
            <a:r>
              <a:rPr sz="2400" b="1" spc="225" baseline="-20833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: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Guilty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libri"/>
              <a:cs typeface="Calibri"/>
            </a:endParaRPr>
          </a:p>
          <a:p>
            <a:pPr marL="76200">
              <a:lnSpc>
                <a:spcPct val="100000"/>
              </a:lnSpc>
              <a:spcBef>
                <a:spcPts val="5"/>
              </a:spcBef>
            </a:pPr>
            <a:r>
              <a:rPr sz="2400" b="1" spc="-20" dirty="0">
                <a:latin typeface="Calibri"/>
                <a:cs typeface="Calibri"/>
              </a:rPr>
              <a:t>Type</a:t>
            </a:r>
            <a:r>
              <a:rPr sz="2400" b="1" dirty="0">
                <a:latin typeface="Calibri"/>
                <a:cs typeface="Calibri"/>
              </a:rPr>
              <a:t> I </a:t>
            </a:r>
            <a:r>
              <a:rPr sz="2400" b="1" spc="-5" dirty="0">
                <a:latin typeface="Calibri"/>
                <a:cs typeface="Calibri"/>
              </a:rPr>
              <a:t>error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committed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we</a:t>
            </a:r>
            <a:r>
              <a:rPr sz="2400" spc="-5" dirty="0">
                <a:latin typeface="Calibri"/>
                <a:cs typeface="Calibri"/>
              </a:rPr>
              <a:t> reject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H</a:t>
            </a:r>
            <a:r>
              <a:rPr sz="2400" b="1" spc="-7" baseline="-20833" dirty="0">
                <a:latin typeface="Calibri"/>
                <a:cs typeface="Calibri"/>
              </a:rPr>
              <a:t>0</a:t>
            </a:r>
            <a:r>
              <a:rPr sz="2400" b="1" spc="277" baseline="-208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when it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true.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other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words,</a:t>
            </a:r>
            <a:r>
              <a:rPr sz="2400" spc="-5" dirty="0">
                <a:latin typeface="Calibri"/>
                <a:cs typeface="Calibri"/>
              </a:rPr>
              <a:t> did not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kill</a:t>
            </a:r>
            <a:endParaRPr sz="2400">
              <a:latin typeface="Calibri"/>
              <a:cs typeface="Calibri"/>
            </a:endParaRPr>
          </a:p>
          <a:p>
            <a:pPr marL="762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his </a:t>
            </a:r>
            <a:r>
              <a:rPr sz="2400" spc="-15" dirty="0">
                <a:latin typeface="Calibri"/>
                <a:cs typeface="Calibri"/>
              </a:rPr>
              <a:t>wife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but </a:t>
            </a:r>
            <a:r>
              <a:rPr sz="2400" spc="-10" dirty="0">
                <a:latin typeface="Calibri"/>
                <a:cs typeface="Calibri"/>
              </a:rPr>
              <a:t>was </a:t>
            </a:r>
            <a:r>
              <a:rPr sz="2400" spc="-15" dirty="0">
                <a:latin typeface="Calibri"/>
                <a:cs typeface="Calibri"/>
              </a:rPr>
              <a:t>found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guilty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punished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crime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did not really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commit.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libri"/>
              <a:cs typeface="Calibri"/>
            </a:endParaRPr>
          </a:p>
          <a:p>
            <a:pPr marL="76200">
              <a:lnSpc>
                <a:spcPct val="100000"/>
              </a:lnSpc>
              <a:spcBef>
                <a:spcPts val="5"/>
              </a:spcBef>
            </a:pPr>
            <a:r>
              <a:rPr sz="2400" b="1" spc="-20" dirty="0">
                <a:latin typeface="Calibri"/>
                <a:cs typeface="Calibri"/>
              </a:rPr>
              <a:t>Type</a:t>
            </a:r>
            <a:r>
              <a:rPr sz="2400" b="1" dirty="0">
                <a:latin typeface="Calibri"/>
                <a:cs typeface="Calibri"/>
              </a:rPr>
              <a:t> II </a:t>
            </a:r>
            <a:r>
              <a:rPr sz="2400" b="1" spc="-10" dirty="0">
                <a:latin typeface="Calibri"/>
                <a:cs typeface="Calibri"/>
              </a:rPr>
              <a:t>error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committed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fail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5" dirty="0">
                <a:latin typeface="Calibri"/>
                <a:cs typeface="Calibri"/>
              </a:rPr>
              <a:t> reject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H</a:t>
            </a:r>
            <a:r>
              <a:rPr sz="2400" b="1" spc="-7" baseline="-20833" dirty="0">
                <a:latin typeface="Calibri"/>
                <a:cs typeface="Calibri"/>
              </a:rPr>
              <a:t>0</a:t>
            </a:r>
            <a:r>
              <a:rPr sz="2400" b="1" spc="254" baseline="-208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false.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other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words,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</a:t>
            </a:r>
            <a:endParaRPr sz="2400">
              <a:latin typeface="Calibri"/>
              <a:cs typeface="Calibri"/>
            </a:endParaRPr>
          </a:p>
          <a:p>
            <a:pPr marL="762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the man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did </a:t>
            </a:r>
            <a:r>
              <a:rPr sz="2400" dirty="0">
                <a:latin typeface="Calibri"/>
                <a:cs typeface="Calibri"/>
              </a:rPr>
              <a:t>kill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his </a:t>
            </a:r>
            <a:r>
              <a:rPr sz="2400" spc="-15" dirty="0">
                <a:latin typeface="Calibri"/>
                <a:cs typeface="Calibri"/>
              </a:rPr>
              <a:t>wife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but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was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found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guilty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was </a:t>
            </a:r>
            <a:r>
              <a:rPr sz="2400" spc="-5" dirty="0">
                <a:latin typeface="Calibri"/>
                <a:cs typeface="Calibri"/>
              </a:rPr>
              <a:t>not punished.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691" y="272922"/>
            <a:ext cx="144081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solidFill>
                  <a:srgbClr val="698837"/>
                </a:solidFill>
                <a:latin typeface="Tahoma"/>
                <a:cs typeface="Tahoma"/>
              </a:rPr>
              <a:t>CSE-422:</a:t>
            </a:r>
            <a:r>
              <a:rPr sz="1050" spc="-35" dirty="0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698837"/>
                </a:solidFill>
                <a:latin typeface="Tahoma"/>
                <a:cs typeface="Tahoma"/>
              </a:rPr>
              <a:t>Data</a:t>
            </a:r>
            <a:r>
              <a:rPr sz="1050" spc="-50" dirty="0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sz="1050" spc="-5" dirty="0">
                <a:solidFill>
                  <a:srgbClr val="698837"/>
                </a:solidFill>
                <a:latin typeface="Tahoma"/>
                <a:cs typeface="Tahoma"/>
              </a:rPr>
              <a:t>Analytics</a:t>
            </a:r>
            <a:endParaRPr sz="1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4680"/>
          </a:xfrm>
          <a:prstGeom prst="rect">
            <a:avLst/>
          </a:prstGeom>
          <a:solidFill>
            <a:srgbClr val="366657"/>
          </a:solidFill>
        </p:spPr>
        <p:txBody>
          <a:bodyPr vert="horz" wrap="square" lIns="0" tIns="1682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25"/>
              </a:spcBef>
            </a:pPr>
            <a:r>
              <a:rPr sz="2800" u="none" spc="60" dirty="0">
                <a:solidFill>
                  <a:srgbClr val="B8E6CA"/>
                </a:solidFill>
              </a:rPr>
              <a:t>Important</a:t>
            </a:r>
            <a:r>
              <a:rPr sz="2800" u="none" spc="-114" dirty="0">
                <a:solidFill>
                  <a:srgbClr val="B8E6CA"/>
                </a:solidFill>
              </a:rPr>
              <a:t> </a:t>
            </a:r>
            <a:r>
              <a:rPr sz="2800" u="none" spc="125" dirty="0">
                <a:solidFill>
                  <a:srgbClr val="B8E6CA"/>
                </a:solidFill>
              </a:rPr>
              <a:t>Note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981" y="464819"/>
            <a:ext cx="10455371" cy="1556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63879" y="1563115"/>
            <a:ext cx="1031430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6235" algn="l"/>
              </a:tabLst>
            </a:pPr>
            <a:r>
              <a:rPr sz="2400" dirty="0">
                <a:latin typeface="Calibri"/>
                <a:cs typeface="Calibri"/>
              </a:rPr>
              <a:t>When the </a:t>
            </a:r>
            <a:r>
              <a:rPr sz="2400" spc="-5" dirty="0">
                <a:latin typeface="Calibri"/>
                <a:cs typeface="Calibri"/>
              </a:rPr>
              <a:t>null hypothesis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not </a:t>
            </a:r>
            <a:r>
              <a:rPr sz="2400" spc="-10" dirty="0">
                <a:latin typeface="Calibri"/>
                <a:cs typeface="Calibri"/>
              </a:rPr>
              <a:t>rejected, </a:t>
            </a:r>
            <a:r>
              <a:rPr sz="2400" spc="-15" dirty="0">
                <a:latin typeface="Calibri"/>
                <a:cs typeface="Calibri"/>
              </a:rPr>
              <a:t>we </a:t>
            </a:r>
            <a:r>
              <a:rPr sz="2400" spc="-10" dirty="0">
                <a:latin typeface="Calibri"/>
                <a:cs typeface="Calibri"/>
              </a:rPr>
              <a:t>do </a:t>
            </a:r>
            <a:r>
              <a:rPr sz="2400" spc="-5" dirty="0">
                <a:latin typeface="Calibri"/>
                <a:cs typeface="Calibri"/>
              </a:rPr>
              <a:t>not accept </a:t>
            </a:r>
            <a:r>
              <a:rPr sz="2400" dirty="0">
                <a:latin typeface="Calibri"/>
                <a:cs typeface="Calibri"/>
              </a:rPr>
              <a:t>it as </a:t>
            </a:r>
            <a:r>
              <a:rPr sz="2400" spc="-5" dirty="0">
                <a:latin typeface="Calibri"/>
                <a:cs typeface="Calibri"/>
              </a:rPr>
              <a:t>true. </a:t>
            </a:r>
            <a:r>
              <a:rPr sz="2400" spc="-10" dirty="0">
                <a:latin typeface="Calibri"/>
                <a:cs typeface="Calibri"/>
              </a:rPr>
              <a:t>There </a:t>
            </a:r>
            <a:r>
              <a:rPr sz="2400" spc="15" dirty="0">
                <a:latin typeface="Calibri"/>
                <a:cs typeface="Calibri"/>
              </a:rPr>
              <a:t>is 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merely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enough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evidence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say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false.</a:t>
            </a:r>
            <a:endParaRPr sz="2400">
              <a:latin typeface="Calibri"/>
              <a:cs typeface="Calibri"/>
            </a:endParaRPr>
          </a:p>
          <a:p>
            <a:pPr marL="355600" marR="5080" indent="-343535" algn="just">
              <a:lnSpc>
                <a:spcPct val="100000"/>
              </a:lnSpc>
              <a:buFont typeface="Wingdings"/>
              <a:buChar char=""/>
              <a:tabLst>
                <a:tab pos="356235" algn="l"/>
              </a:tabLst>
            </a:pPr>
            <a:r>
              <a:rPr sz="2400" spc="-5" dirty="0">
                <a:latin typeface="Calibri"/>
                <a:cs typeface="Calibri"/>
              </a:rPr>
              <a:t>Consider the </a:t>
            </a:r>
            <a:r>
              <a:rPr sz="2400" dirty="0">
                <a:latin typeface="Calibri"/>
                <a:cs typeface="Calibri"/>
              </a:rPr>
              <a:t>jury </a:t>
            </a:r>
            <a:r>
              <a:rPr sz="2400" spc="-5" dirty="0">
                <a:latin typeface="Calibri"/>
                <a:cs typeface="Calibri"/>
              </a:rPr>
              <a:t>trial </a:t>
            </a:r>
            <a:r>
              <a:rPr sz="2400" spc="-25" dirty="0">
                <a:latin typeface="Calibri"/>
                <a:cs typeface="Calibri"/>
              </a:rPr>
              <a:t>analogy. </a:t>
            </a:r>
            <a:r>
              <a:rPr sz="2400" spc="-45" dirty="0">
                <a:latin typeface="Calibri"/>
                <a:cs typeface="Calibri"/>
              </a:rPr>
              <a:t>We </a:t>
            </a:r>
            <a:r>
              <a:rPr sz="2400" spc="-5" dirty="0">
                <a:latin typeface="Calibri"/>
                <a:cs typeface="Calibri"/>
              </a:rPr>
              <a:t>don’t find </a:t>
            </a:r>
            <a:r>
              <a:rPr sz="2400" dirty="0">
                <a:latin typeface="Calibri"/>
                <a:cs typeface="Calibri"/>
              </a:rPr>
              <a:t>people </a:t>
            </a:r>
            <a:r>
              <a:rPr sz="2400" spc="-5" dirty="0">
                <a:latin typeface="Calibri"/>
                <a:cs typeface="Calibri"/>
              </a:rPr>
              <a:t>innocent, only guilty or </a:t>
            </a:r>
            <a:r>
              <a:rPr sz="2400" spc="-10" dirty="0">
                <a:latin typeface="Calibri"/>
                <a:cs typeface="Calibri"/>
              </a:rPr>
              <a:t>not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guilty. </a:t>
            </a:r>
            <a:r>
              <a:rPr sz="2400" spc="-5" dirty="0">
                <a:latin typeface="Calibri"/>
                <a:cs typeface="Calibri"/>
              </a:rPr>
              <a:t>If someone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5" dirty="0">
                <a:latin typeface="Calibri"/>
                <a:cs typeface="Calibri"/>
              </a:rPr>
              <a:t>found </a:t>
            </a:r>
            <a:r>
              <a:rPr sz="2400" spc="-5" dirty="0">
                <a:latin typeface="Calibri"/>
                <a:cs typeface="Calibri"/>
              </a:rPr>
              <a:t>not </a:t>
            </a:r>
            <a:r>
              <a:rPr sz="2400" spc="-30" dirty="0">
                <a:latin typeface="Calibri"/>
                <a:cs typeface="Calibri"/>
              </a:rPr>
              <a:t>guilty, </a:t>
            </a:r>
            <a:r>
              <a:rPr sz="2400" dirty="0">
                <a:latin typeface="Calibri"/>
                <a:cs typeface="Calibri"/>
              </a:rPr>
              <a:t>it </a:t>
            </a:r>
            <a:r>
              <a:rPr sz="2400" spc="-5" dirty="0">
                <a:latin typeface="Calibri"/>
                <a:cs typeface="Calibri"/>
              </a:rPr>
              <a:t>does </a:t>
            </a:r>
            <a:r>
              <a:rPr sz="2400" spc="-10" dirty="0">
                <a:latin typeface="Calibri"/>
                <a:cs typeface="Calibri"/>
              </a:rPr>
              <a:t>not </a:t>
            </a:r>
            <a:r>
              <a:rPr sz="2400" dirty="0">
                <a:latin typeface="Calibri"/>
                <a:cs typeface="Calibri"/>
              </a:rPr>
              <a:t>mean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spc="-5" dirty="0">
                <a:latin typeface="Calibri"/>
                <a:cs typeface="Calibri"/>
              </a:rPr>
              <a:t>they </a:t>
            </a:r>
            <a:r>
              <a:rPr sz="2400" spc="-20" dirty="0">
                <a:latin typeface="Calibri"/>
                <a:cs typeface="Calibri"/>
              </a:rPr>
              <a:t>were </a:t>
            </a:r>
            <a:r>
              <a:rPr sz="2400" spc="-15" dirty="0">
                <a:latin typeface="Calibri"/>
                <a:cs typeface="Calibri"/>
              </a:rPr>
              <a:t>proven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innocent; </a:t>
            </a:r>
            <a:r>
              <a:rPr sz="2400" dirty="0">
                <a:latin typeface="Calibri"/>
                <a:cs typeface="Calibri"/>
              </a:rPr>
              <a:t>it </a:t>
            </a:r>
            <a:r>
              <a:rPr sz="2400" spc="-5" dirty="0">
                <a:latin typeface="Calibri"/>
                <a:cs typeface="Calibri"/>
              </a:rPr>
              <a:t>only means </a:t>
            </a:r>
            <a:r>
              <a:rPr sz="2400" spc="-10" dirty="0">
                <a:latin typeface="Calibri"/>
                <a:cs typeface="Calibri"/>
              </a:rPr>
              <a:t>that there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not enough evidence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reach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guilty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verdict.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691" y="272922"/>
            <a:ext cx="144081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solidFill>
                  <a:srgbClr val="698837"/>
                </a:solidFill>
                <a:latin typeface="Tahoma"/>
                <a:cs typeface="Tahoma"/>
              </a:rPr>
              <a:t>CSE-422:</a:t>
            </a:r>
            <a:r>
              <a:rPr sz="1050" spc="-35" dirty="0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698837"/>
                </a:solidFill>
                <a:latin typeface="Tahoma"/>
                <a:cs typeface="Tahoma"/>
              </a:rPr>
              <a:t>Data</a:t>
            </a:r>
            <a:r>
              <a:rPr sz="1050" spc="-50" dirty="0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sz="1050" spc="-5" dirty="0">
                <a:solidFill>
                  <a:srgbClr val="698837"/>
                </a:solidFill>
                <a:latin typeface="Tahoma"/>
                <a:cs typeface="Tahoma"/>
              </a:rPr>
              <a:t>Analytics</a:t>
            </a:r>
            <a:endParaRPr sz="1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4680"/>
          </a:xfrm>
          <a:prstGeom prst="rect">
            <a:avLst/>
          </a:prstGeom>
          <a:solidFill>
            <a:srgbClr val="366657"/>
          </a:solidFill>
        </p:spPr>
        <p:txBody>
          <a:bodyPr vert="horz" wrap="square" lIns="0" tIns="16827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325"/>
              </a:spcBef>
            </a:pPr>
            <a:r>
              <a:rPr sz="2800" u="none" spc="35" dirty="0">
                <a:solidFill>
                  <a:srgbClr val="B8E6CA"/>
                </a:solidFill>
              </a:rPr>
              <a:t>Type</a:t>
            </a:r>
            <a:r>
              <a:rPr sz="2800" u="none" spc="-95" dirty="0">
                <a:solidFill>
                  <a:srgbClr val="B8E6CA"/>
                </a:solidFill>
              </a:rPr>
              <a:t> </a:t>
            </a:r>
            <a:r>
              <a:rPr sz="2800" u="none" spc="-100" dirty="0">
                <a:solidFill>
                  <a:srgbClr val="B8E6CA"/>
                </a:solidFill>
              </a:rPr>
              <a:t>1</a:t>
            </a:r>
            <a:r>
              <a:rPr sz="2800" u="none" spc="-95" dirty="0">
                <a:solidFill>
                  <a:srgbClr val="B8E6CA"/>
                </a:solidFill>
              </a:rPr>
              <a:t> </a:t>
            </a:r>
            <a:r>
              <a:rPr sz="2800" u="none" spc="-10" dirty="0">
                <a:solidFill>
                  <a:srgbClr val="B8E6CA"/>
                </a:solidFill>
              </a:rPr>
              <a:t>and</a:t>
            </a:r>
            <a:r>
              <a:rPr sz="2800" u="none" spc="-75" dirty="0">
                <a:solidFill>
                  <a:srgbClr val="B8E6CA"/>
                </a:solidFill>
              </a:rPr>
              <a:t> </a:t>
            </a:r>
            <a:r>
              <a:rPr sz="2800" u="none" spc="35" dirty="0">
                <a:solidFill>
                  <a:srgbClr val="B8E6CA"/>
                </a:solidFill>
              </a:rPr>
              <a:t>Type</a:t>
            </a:r>
            <a:r>
              <a:rPr sz="2800" u="none" spc="-95" dirty="0">
                <a:solidFill>
                  <a:srgbClr val="B8E6CA"/>
                </a:solidFill>
              </a:rPr>
              <a:t> </a:t>
            </a:r>
            <a:r>
              <a:rPr lang="en-US" sz="2800" u="none" spc="-100" dirty="0">
                <a:solidFill>
                  <a:srgbClr val="B8E6CA"/>
                </a:solidFill>
              </a:rPr>
              <a:t>2</a:t>
            </a:r>
            <a:r>
              <a:rPr sz="2800" u="none" spc="-80" dirty="0">
                <a:solidFill>
                  <a:srgbClr val="B8E6CA"/>
                </a:solidFill>
              </a:rPr>
              <a:t> </a:t>
            </a:r>
            <a:r>
              <a:rPr sz="2800" u="none" spc="80" dirty="0">
                <a:solidFill>
                  <a:srgbClr val="B8E6CA"/>
                </a:solidFill>
              </a:rPr>
              <a:t>Error</a:t>
            </a:r>
            <a:endParaRPr sz="28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981" y="464819"/>
            <a:ext cx="10455371" cy="1556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25779" y="1563115"/>
            <a:ext cx="1032827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indent="-34353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93065" algn="l"/>
                <a:tab pos="394335" algn="l"/>
              </a:tabLst>
            </a:pPr>
            <a:r>
              <a:rPr sz="2400" spc="-5" dirty="0">
                <a:latin typeface="Calibri"/>
                <a:cs typeface="Calibri"/>
              </a:rPr>
              <a:t>Rejecting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H</a:t>
            </a:r>
            <a:r>
              <a:rPr sz="2400" b="1" spc="-7" baseline="-20833" dirty="0">
                <a:latin typeface="Calibri"/>
                <a:cs typeface="Calibri"/>
              </a:rPr>
              <a:t>0</a:t>
            </a:r>
            <a:r>
              <a:rPr sz="2400" b="1" spc="277" baseline="-208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H</a:t>
            </a:r>
            <a:r>
              <a:rPr sz="2400" b="1" spc="-7" baseline="-20833" dirty="0">
                <a:latin typeface="Calibri"/>
                <a:cs typeface="Calibri"/>
              </a:rPr>
              <a:t>0</a:t>
            </a:r>
            <a:r>
              <a:rPr sz="2400" b="1" spc="254" baseline="-208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really </a:t>
            </a:r>
            <a:r>
              <a:rPr sz="2400" dirty="0">
                <a:latin typeface="Calibri"/>
                <a:cs typeface="Calibri"/>
              </a:rPr>
              <a:t>true is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-10" dirty="0">
                <a:latin typeface="Calibri"/>
                <a:cs typeface="Calibri"/>
              </a:rPr>
              <a:t> error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denoted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by</a:t>
            </a:r>
            <a:r>
              <a:rPr sz="2400" dirty="0">
                <a:latin typeface="Calibri"/>
                <a:cs typeface="Calibri"/>
              </a:rPr>
              <a:t> alpha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</a:t>
            </a:r>
            <a:r>
              <a:rPr sz="2400" b="1" dirty="0">
                <a:latin typeface="Calibri"/>
                <a:cs typeface="Calibri"/>
              </a:rPr>
              <a:t>α</a:t>
            </a:r>
            <a:r>
              <a:rPr sz="2400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393700" marR="55880" indent="-343535">
              <a:lnSpc>
                <a:spcPct val="100000"/>
              </a:lnSpc>
              <a:buFont typeface="Wingdings"/>
              <a:buChar char=""/>
              <a:tabLst>
                <a:tab pos="393065" algn="l"/>
                <a:tab pos="394335" algn="l"/>
              </a:tabLst>
            </a:pPr>
            <a:r>
              <a:rPr sz="2400" b="1" dirty="0">
                <a:latin typeface="Calibri"/>
                <a:cs typeface="Calibri"/>
              </a:rPr>
              <a:t>α </a:t>
            </a:r>
            <a:r>
              <a:rPr sz="2400" dirty="0">
                <a:latin typeface="Calibri"/>
                <a:cs typeface="Calibri"/>
              </a:rPr>
              <a:t>is the </a:t>
            </a:r>
            <a:r>
              <a:rPr sz="2400" spc="-10" dirty="0">
                <a:latin typeface="Calibri"/>
                <a:cs typeface="Calibri"/>
              </a:rPr>
              <a:t>maximum probability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committing </a:t>
            </a:r>
            <a:r>
              <a:rPr sz="2400" dirty="0">
                <a:latin typeface="Calibri"/>
                <a:cs typeface="Calibri"/>
              </a:rPr>
              <a:t>type 1 </a:t>
            </a:r>
            <a:r>
              <a:rPr sz="2400" spc="-50" dirty="0">
                <a:latin typeface="Calibri"/>
                <a:cs typeface="Calibri"/>
              </a:rPr>
              <a:t>error. </a:t>
            </a:r>
            <a:r>
              <a:rPr sz="2400" dirty="0">
                <a:latin typeface="Calibri"/>
                <a:cs typeface="Calibri"/>
              </a:rPr>
              <a:t>It is also </a:t>
            </a:r>
            <a:r>
              <a:rPr sz="2400" spc="-5" dirty="0">
                <a:latin typeface="Calibri"/>
                <a:cs typeface="Calibri"/>
              </a:rPr>
              <a:t>called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level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of </a:t>
            </a:r>
            <a:r>
              <a:rPr sz="2400" b="1" spc="-5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significance.</a:t>
            </a:r>
            <a:endParaRPr sz="2400">
              <a:latin typeface="Calibri"/>
              <a:cs typeface="Calibri"/>
            </a:endParaRPr>
          </a:p>
          <a:p>
            <a:pPr marL="393700" indent="-343535">
              <a:lnSpc>
                <a:spcPct val="100000"/>
              </a:lnSpc>
              <a:buFont typeface="Wingdings"/>
              <a:buChar char=""/>
              <a:tabLst>
                <a:tab pos="393065" algn="l"/>
                <a:tab pos="394335" algn="l"/>
              </a:tabLst>
            </a:pPr>
            <a:r>
              <a:rPr sz="2400" spc="-10" dirty="0">
                <a:latin typeface="Calibri"/>
                <a:cs typeface="Calibri"/>
              </a:rPr>
              <a:t>Failing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5" dirty="0">
                <a:latin typeface="Calibri"/>
                <a:cs typeface="Calibri"/>
              </a:rPr>
              <a:t> reject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H</a:t>
            </a:r>
            <a:r>
              <a:rPr sz="2400" b="1" spc="-7" baseline="-20833" dirty="0">
                <a:latin typeface="Calibri"/>
                <a:cs typeface="Calibri"/>
              </a:rPr>
              <a:t>0</a:t>
            </a:r>
            <a:r>
              <a:rPr sz="2400" b="1" spc="277" baseline="-208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H</a:t>
            </a:r>
            <a:r>
              <a:rPr sz="2400" b="1" spc="-7" baseline="-20833" dirty="0">
                <a:latin typeface="Calibri"/>
                <a:cs typeface="Calibri"/>
              </a:rPr>
              <a:t>0</a:t>
            </a:r>
            <a:r>
              <a:rPr sz="2400" b="1" spc="277" baseline="-208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really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false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</a:t>
            </a:r>
            <a:r>
              <a:rPr sz="2400" spc="-10" dirty="0">
                <a:latin typeface="Calibri"/>
                <a:cs typeface="Calibri"/>
              </a:rPr>
              <a:t> error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denoted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by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β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("beta")</a:t>
            </a:r>
            <a:endParaRPr sz="2400">
              <a:latin typeface="Calibri"/>
              <a:cs typeface="Calibri"/>
            </a:endParaRPr>
          </a:p>
          <a:p>
            <a:pPr marL="393700" indent="-343535">
              <a:lnSpc>
                <a:spcPct val="100000"/>
              </a:lnSpc>
              <a:buFont typeface="Wingdings"/>
              <a:buChar char=""/>
              <a:tabLst>
                <a:tab pos="393065" algn="l"/>
                <a:tab pos="394335" algn="l"/>
                <a:tab pos="696595" algn="l"/>
              </a:tabLst>
            </a:pPr>
            <a:r>
              <a:rPr sz="2400" b="1" dirty="0">
                <a:latin typeface="Calibri"/>
                <a:cs typeface="Calibri"/>
              </a:rPr>
              <a:t>β	</a:t>
            </a:r>
            <a:r>
              <a:rPr sz="2400" dirty="0">
                <a:latin typeface="Calibri"/>
                <a:cs typeface="Calibri"/>
              </a:rPr>
              <a:t>is 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maximum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probability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committing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error.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691" y="272922"/>
            <a:ext cx="144081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solidFill>
                  <a:srgbClr val="698837"/>
                </a:solidFill>
                <a:latin typeface="Tahoma"/>
                <a:cs typeface="Tahoma"/>
              </a:rPr>
              <a:t>CSE-422:</a:t>
            </a:r>
            <a:r>
              <a:rPr sz="1050" spc="-35" dirty="0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698837"/>
                </a:solidFill>
                <a:latin typeface="Tahoma"/>
                <a:cs typeface="Tahoma"/>
              </a:rPr>
              <a:t>Data</a:t>
            </a:r>
            <a:r>
              <a:rPr sz="1050" spc="-50" dirty="0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sz="1050" spc="-5" dirty="0">
                <a:solidFill>
                  <a:srgbClr val="698837"/>
                </a:solidFill>
                <a:latin typeface="Tahoma"/>
                <a:cs typeface="Tahoma"/>
              </a:rPr>
              <a:t>Analytics</a:t>
            </a:r>
            <a:endParaRPr sz="1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4680"/>
          </a:xfrm>
          <a:prstGeom prst="rect">
            <a:avLst/>
          </a:prstGeom>
          <a:solidFill>
            <a:srgbClr val="366657"/>
          </a:solidFill>
        </p:spPr>
        <p:txBody>
          <a:bodyPr vert="horz" wrap="square" lIns="0" tIns="1682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25"/>
              </a:spcBef>
            </a:pPr>
            <a:r>
              <a:rPr sz="2800" u="none" spc="40" dirty="0">
                <a:solidFill>
                  <a:srgbClr val="B8E6CA"/>
                </a:solidFill>
              </a:rPr>
              <a:t>Acknowledgment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981" y="464819"/>
            <a:ext cx="10455371" cy="1556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6939" y="1521028"/>
            <a:ext cx="10313035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73735" algn="l"/>
                <a:tab pos="1830705" algn="l"/>
                <a:tab pos="3286760" algn="l"/>
                <a:tab pos="3717925" algn="l"/>
                <a:tab pos="4601845" algn="l"/>
                <a:tab pos="5493385" algn="l"/>
                <a:tab pos="5883910" algn="l"/>
                <a:tab pos="7077075" algn="l"/>
                <a:tab pos="7574280" algn="l"/>
                <a:tab pos="9526905" algn="l"/>
              </a:tabLst>
            </a:pPr>
            <a:r>
              <a:rPr sz="2400" spc="-5" dirty="0">
                <a:latin typeface="Calibri"/>
                <a:cs typeface="Calibri"/>
              </a:rPr>
              <a:t>Th</a:t>
            </a:r>
            <a:r>
              <a:rPr sz="2400" dirty="0">
                <a:latin typeface="Calibri"/>
                <a:cs typeface="Calibri"/>
              </a:rPr>
              <a:t>e	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35" dirty="0">
                <a:latin typeface="Calibri"/>
                <a:cs typeface="Calibri"/>
              </a:rPr>
              <a:t>n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	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ese</a:t>
            </a:r>
            <a:r>
              <a:rPr sz="2400" spc="-25" dirty="0">
                <a:latin typeface="Calibri"/>
                <a:cs typeface="Calibri"/>
              </a:rPr>
              <a:t>nt</a:t>
            </a:r>
            <a:r>
              <a:rPr sz="2400" dirty="0">
                <a:latin typeface="Calibri"/>
                <a:cs typeface="Calibri"/>
              </a:rPr>
              <a:t>ed	in	these	</a:t>
            </a:r>
            <a:r>
              <a:rPr sz="2400" spc="-5" dirty="0">
                <a:latin typeface="Calibri"/>
                <a:cs typeface="Calibri"/>
              </a:rPr>
              <a:t>slide</a:t>
            </a:r>
            <a:r>
              <a:rPr sz="2400" dirty="0">
                <a:latin typeface="Calibri"/>
                <a:cs typeface="Calibri"/>
              </a:rPr>
              <a:t>s	is	i</a:t>
            </a:r>
            <a:r>
              <a:rPr sz="2400" spc="-15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spi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ed	</a:t>
            </a:r>
            <a:r>
              <a:rPr sz="2400" spc="-15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y	misce</a:t>
            </a:r>
            <a:r>
              <a:rPr sz="2400" spc="-10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laneous	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line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Calibri"/>
                <a:cs typeface="Calibri"/>
              </a:rPr>
              <a:t>resources.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691" y="272922"/>
            <a:ext cx="144081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solidFill>
                  <a:srgbClr val="698837"/>
                </a:solidFill>
                <a:latin typeface="Tahoma"/>
                <a:cs typeface="Tahoma"/>
              </a:rPr>
              <a:t>CSE-422:</a:t>
            </a:r>
            <a:r>
              <a:rPr sz="1050" spc="-35" dirty="0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698837"/>
                </a:solidFill>
                <a:latin typeface="Tahoma"/>
                <a:cs typeface="Tahoma"/>
              </a:rPr>
              <a:t>Data</a:t>
            </a:r>
            <a:r>
              <a:rPr sz="1050" spc="-50" dirty="0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sz="1050" spc="-5" dirty="0">
                <a:solidFill>
                  <a:srgbClr val="698837"/>
                </a:solidFill>
                <a:latin typeface="Tahoma"/>
                <a:cs typeface="Tahoma"/>
              </a:rPr>
              <a:t>Analytics</a:t>
            </a:r>
            <a:endParaRPr sz="1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ays Chips French Cheese 155G | Jalal Sons Lahore">
            <a:extLst>
              <a:ext uri="{FF2B5EF4-FFF2-40B4-BE49-F238E27FC236}">
                <a16:creationId xmlns:a16="http://schemas.microsoft.com/office/drawing/2014/main" id="{A240B9D8-F364-49FF-85BC-8DC85F37C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6462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4680"/>
          </a:xfrm>
          <a:prstGeom prst="rect">
            <a:avLst/>
          </a:prstGeom>
          <a:solidFill>
            <a:srgbClr val="366657"/>
          </a:solidFill>
        </p:spPr>
        <p:txBody>
          <a:bodyPr vert="horz" wrap="square" lIns="0" tIns="1682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25"/>
              </a:spcBef>
            </a:pPr>
            <a:r>
              <a:rPr sz="2800" u="none" spc="190" dirty="0">
                <a:solidFill>
                  <a:srgbClr val="B8E6CA"/>
                </a:solidFill>
              </a:rPr>
              <a:t>What</a:t>
            </a:r>
            <a:r>
              <a:rPr sz="2800" u="none" spc="-90" dirty="0">
                <a:solidFill>
                  <a:srgbClr val="B8E6CA"/>
                </a:solidFill>
              </a:rPr>
              <a:t> </a:t>
            </a:r>
            <a:r>
              <a:rPr sz="2800" u="none" spc="-50" dirty="0">
                <a:solidFill>
                  <a:srgbClr val="B8E6CA"/>
                </a:solidFill>
              </a:rPr>
              <a:t>is</a:t>
            </a:r>
            <a:r>
              <a:rPr sz="2800" u="none" spc="-90" dirty="0">
                <a:solidFill>
                  <a:srgbClr val="B8E6CA"/>
                </a:solidFill>
              </a:rPr>
              <a:t> </a:t>
            </a:r>
            <a:r>
              <a:rPr sz="2800" u="none" spc="-10" dirty="0">
                <a:solidFill>
                  <a:srgbClr val="B8E6CA"/>
                </a:solidFill>
              </a:rPr>
              <a:t>a</a:t>
            </a:r>
            <a:r>
              <a:rPr sz="2800" u="none" spc="-70" dirty="0">
                <a:solidFill>
                  <a:srgbClr val="B8E6CA"/>
                </a:solidFill>
              </a:rPr>
              <a:t> </a:t>
            </a:r>
            <a:r>
              <a:rPr sz="2800" u="none" dirty="0">
                <a:solidFill>
                  <a:srgbClr val="B8E6CA"/>
                </a:solidFill>
              </a:rPr>
              <a:t>Hypothesis?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981" y="464819"/>
            <a:ext cx="10455371" cy="1556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71778" y="1563115"/>
            <a:ext cx="10056495" cy="2070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52215" marR="5080" indent="-324548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385622"/>
                </a:solidFill>
                <a:latin typeface="Calibri"/>
                <a:cs typeface="Calibri"/>
              </a:rPr>
              <a:t>In</a:t>
            </a:r>
            <a:r>
              <a:rPr sz="2400" b="1" spc="-10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385622"/>
                </a:solidFill>
                <a:latin typeface="Calibri"/>
                <a:cs typeface="Calibri"/>
              </a:rPr>
              <a:t>statistics,</a:t>
            </a:r>
            <a:r>
              <a:rPr sz="2400" b="1" spc="30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85622"/>
                </a:solidFill>
                <a:latin typeface="Calibri"/>
                <a:cs typeface="Calibri"/>
              </a:rPr>
              <a:t>a</a:t>
            </a:r>
            <a:r>
              <a:rPr sz="2400" b="1" spc="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385622"/>
                </a:solidFill>
                <a:latin typeface="Calibri"/>
                <a:cs typeface="Calibri"/>
              </a:rPr>
              <a:t>hypothesis</a:t>
            </a:r>
            <a:r>
              <a:rPr sz="2400" b="1" spc="1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85622"/>
                </a:solidFill>
                <a:latin typeface="Calibri"/>
                <a:cs typeface="Calibri"/>
              </a:rPr>
              <a:t>is</a:t>
            </a:r>
            <a:r>
              <a:rPr sz="2400" b="1" spc="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85622"/>
                </a:solidFill>
                <a:latin typeface="Calibri"/>
                <a:cs typeface="Calibri"/>
              </a:rPr>
              <a:t>a</a:t>
            </a:r>
            <a:r>
              <a:rPr sz="2400" b="1" spc="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85622"/>
                </a:solidFill>
                <a:latin typeface="Calibri"/>
                <a:cs typeface="Calibri"/>
              </a:rPr>
              <a:t>conclusion</a:t>
            </a:r>
            <a:r>
              <a:rPr sz="2400" b="1" spc="-2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85622"/>
                </a:solidFill>
                <a:latin typeface="Calibri"/>
                <a:cs typeface="Calibri"/>
              </a:rPr>
              <a:t>about</a:t>
            </a:r>
            <a:r>
              <a:rPr sz="2400" b="1" spc="-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385622"/>
                </a:solidFill>
                <a:latin typeface="Calibri"/>
                <a:cs typeface="Calibri"/>
              </a:rPr>
              <a:t>population</a:t>
            </a:r>
            <a:r>
              <a:rPr sz="2400" b="1" spc="10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385622"/>
                </a:solidFill>
                <a:latin typeface="Calibri"/>
                <a:cs typeface="Calibri"/>
              </a:rPr>
              <a:t>parameter</a:t>
            </a:r>
            <a:r>
              <a:rPr sz="2400" b="1" spc="-20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385622"/>
                </a:solidFill>
                <a:latin typeface="Calibri"/>
                <a:cs typeface="Calibri"/>
              </a:rPr>
              <a:t>which </a:t>
            </a:r>
            <a:r>
              <a:rPr sz="2400" b="1" spc="-52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385622"/>
                </a:solidFill>
                <a:latin typeface="Calibri"/>
                <a:cs typeface="Calibri"/>
              </a:rPr>
              <a:t>may </a:t>
            </a:r>
            <a:r>
              <a:rPr sz="2400" b="1" dirty="0">
                <a:solidFill>
                  <a:srgbClr val="385622"/>
                </a:solidFill>
                <a:latin typeface="Calibri"/>
                <a:cs typeface="Calibri"/>
              </a:rPr>
              <a:t>or</a:t>
            </a:r>
            <a:r>
              <a:rPr sz="2400" b="1" spc="-10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385622"/>
                </a:solidFill>
                <a:latin typeface="Calibri"/>
                <a:cs typeface="Calibri"/>
              </a:rPr>
              <a:t>may</a:t>
            </a:r>
            <a:r>
              <a:rPr sz="2400" b="1" dirty="0">
                <a:solidFill>
                  <a:srgbClr val="385622"/>
                </a:solidFill>
                <a:latin typeface="Calibri"/>
                <a:cs typeface="Calibri"/>
              </a:rPr>
              <a:t> not</a:t>
            </a:r>
            <a:r>
              <a:rPr sz="2400" b="1" spc="-1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85622"/>
                </a:solidFill>
                <a:latin typeface="Calibri"/>
                <a:cs typeface="Calibri"/>
              </a:rPr>
              <a:t>be </a:t>
            </a:r>
            <a:r>
              <a:rPr sz="2400" b="1" spc="-5" dirty="0">
                <a:solidFill>
                  <a:srgbClr val="385622"/>
                </a:solidFill>
                <a:latin typeface="Calibri"/>
                <a:cs typeface="Calibri"/>
              </a:rPr>
              <a:t>true.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000">
              <a:latin typeface="Calibri"/>
              <a:cs typeface="Calibri"/>
            </a:endParaRPr>
          </a:p>
          <a:p>
            <a:pPr marL="354965" indent="-342900">
              <a:lnSpc>
                <a:spcPts val="286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Example</a:t>
            </a:r>
            <a:endParaRPr sz="2400">
              <a:latin typeface="Calibri"/>
              <a:cs typeface="Calibri"/>
            </a:endParaRPr>
          </a:p>
          <a:p>
            <a:pPr marL="1322705">
              <a:lnSpc>
                <a:spcPts val="3820"/>
              </a:lnSpc>
            </a:pPr>
            <a:r>
              <a:rPr sz="3200" b="1" spc="-5" dirty="0">
                <a:latin typeface="Calibri"/>
                <a:cs typeface="Calibri"/>
              </a:rPr>
              <a:t>The</a:t>
            </a:r>
            <a:r>
              <a:rPr sz="3200" b="1" spc="-15" dirty="0">
                <a:latin typeface="Calibri"/>
                <a:cs typeface="Calibri"/>
              </a:rPr>
              <a:t> </a:t>
            </a:r>
            <a:r>
              <a:rPr sz="3200" b="1" spc="-25" dirty="0">
                <a:latin typeface="Calibri"/>
                <a:cs typeface="Calibri"/>
              </a:rPr>
              <a:t>average</a:t>
            </a:r>
            <a:r>
              <a:rPr sz="3200" b="1" spc="-3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age</a:t>
            </a:r>
            <a:r>
              <a:rPr sz="3200" b="1" spc="-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of</a:t>
            </a:r>
            <a:r>
              <a:rPr sz="3200" b="1" spc="-1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a </a:t>
            </a:r>
            <a:r>
              <a:rPr sz="3200" b="1" spc="-10" dirty="0">
                <a:latin typeface="Calibri"/>
                <a:cs typeface="Calibri"/>
              </a:rPr>
              <a:t>university</a:t>
            </a:r>
            <a:r>
              <a:rPr sz="3200" b="1" spc="-4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student</a:t>
            </a:r>
            <a:r>
              <a:rPr sz="3200" b="1" spc="-2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is</a:t>
            </a:r>
            <a:r>
              <a:rPr sz="3200" b="1" spc="-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22.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691" y="272922"/>
            <a:ext cx="144081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solidFill>
                  <a:srgbClr val="698837"/>
                </a:solidFill>
                <a:latin typeface="Tahoma"/>
                <a:cs typeface="Tahoma"/>
              </a:rPr>
              <a:t>CSE-422:</a:t>
            </a:r>
            <a:r>
              <a:rPr sz="1050" spc="-35" dirty="0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698837"/>
                </a:solidFill>
                <a:latin typeface="Tahoma"/>
                <a:cs typeface="Tahoma"/>
              </a:rPr>
              <a:t>Data</a:t>
            </a:r>
            <a:r>
              <a:rPr sz="1050" spc="-50" dirty="0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sz="1050" spc="-5" dirty="0">
                <a:solidFill>
                  <a:srgbClr val="698837"/>
                </a:solidFill>
                <a:latin typeface="Tahoma"/>
                <a:cs typeface="Tahoma"/>
              </a:rPr>
              <a:t>Analytics</a:t>
            </a:r>
            <a:endParaRPr sz="1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4680"/>
          </a:xfrm>
          <a:prstGeom prst="rect">
            <a:avLst/>
          </a:prstGeom>
          <a:solidFill>
            <a:srgbClr val="366657"/>
          </a:solidFill>
        </p:spPr>
        <p:txBody>
          <a:bodyPr vert="horz" wrap="square" lIns="0" tIns="16827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325"/>
              </a:spcBef>
            </a:pPr>
            <a:r>
              <a:rPr sz="2800" u="none" spc="305" dirty="0">
                <a:solidFill>
                  <a:srgbClr val="B8E6CA"/>
                </a:solidFill>
              </a:rPr>
              <a:t>NULL</a:t>
            </a:r>
            <a:r>
              <a:rPr sz="2800" u="none" spc="-125" dirty="0">
                <a:solidFill>
                  <a:srgbClr val="B8E6CA"/>
                </a:solidFill>
              </a:rPr>
              <a:t> </a:t>
            </a:r>
            <a:r>
              <a:rPr sz="2800" u="none" spc="25" dirty="0">
                <a:solidFill>
                  <a:srgbClr val="B8E6CA"/>
                </a:solidFill>
              </a:rPr>
              <a:t>Hypothesis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981" y="464819"/>
            <a:ext cx="10455371" cy="1556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20978" y="1563115"/>
            <a:ext cx="10011410" cy="4515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180" marR="123825" algn="ctr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A </a:t>
            </a:r>
            <a:r>
              <a:rPr sz="2400" b="1" spc="-5" dirty="0">
                <a:latin typeface="Calibri"/>
                <a:cs typeface="Calibri"/>
              </a:rPr>
              <a:t>null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hypothesis</a:t>
            </a:r>
            <a:r>
              <a:rPr sz="2400" b="1" spc="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is a </a:t>
            </a:r>
            <a:r>
              <a:rPr sz="2400" b="1" spc="-10" dirty="0">
                <a:latin typeface="Calibri"/>
                <a:cs typeface="Calibri"/>
              </a:rPr>
              <a:t>hypothesis</a:t>
            </a:r>
            <a:r>
              <a:rPr sz="2400" b="1" spc="1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that</a:t>
            </a:r>
            <a:r>
              <a:rPr sz="2400" b="1" spc="1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says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there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is</a:t>
            </a:r>
            <a:r>
              <a:rPr sz="2400" b="1" spc="20" dirty="0"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no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difference</a:t>
            </a:r>
            <a:r>
              <a:rPr sz="24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between</a:t>
            </a:r>
            <a:r>
              <a:rPr sz="2400" b="1" dirty="0">
                <a:latin typeface="Calibri"/>
                <a:cs typeface="Calibri"/>
              </a:rPr>
              <a:t> a </a:t>
            </a:r>
            <a:r>
              <a:rPr sz="2400" b="1" spc="-52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parameter </a:t>
            </a:r>
            <a:r>
              <a:rPr sz="2400" b="1" dirty="0">
                <a:latin typeface="Calibri"/>
                <a:cs typeface="Calibri"/>
              </a:rPr>
              <a:t>and a specific </a:t>
            </a:r>
            <a:r>
              <a:rPr sz="2400" b="1" spc="-10" dirty="0">
                <a:latin typeface="Calibri"/>
                <a:cs typeface="Calibri"/>
              </a:rPr>
              <a:t>value </a:t>
            </a:r>
            <a:r>
              <a:rPr sz="2400" b="1" dirty="0">
                <a:latin typeface="Calibri"/>
                <a:cs typeface="Calibri"/>
              </a:rPr>
              <a:t>or </a:t>
            </a:r>
            <a:r>
              <a:rPr sz="2400" b="1" spc="-10" dirty="0">
                <a:latin typeface="Calibri"/>
                <a:cs typeface="Calibri"/>
              </a:rPr>
              <a:t>that there </a:t>
            </a:r>
            <a:r>
              <a:rPr sz="2400" b="1" dirty="0">
                <a:latin typeface="Calibri"/>
                <a:cs typeface="Calibri"/>
              </a:rPr>
              <a:t>is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no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difference </a:t>
            </a:r>
            <a:r>
              <a:rPr sz="2400" b="1" spc="-10" dirty="0">
                <a:latin typeface="Calibri"/>
                <a:cs typeface="Calibri"/>
              </a:rPr>
              <a:t>between two 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parameters</a:t>
            </a:r>
            <a:endParaRPr sz="2400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Example</a:t>
            </a:r>
            <a:endParaRPr sz="2400">
              <a:latin typeface="Calibri"/>
              <a:cs typeface="Calibri"/>
            </a:endParaRPr>
          </a:p>
          <a:p>
            <a:pPr marL="63500" marR="137795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In the </a:t>
            </a:r>
            <a:r>
              <a:rPr sz="2400" spc="-10" dirty="0">
                <a:latin typeface="Calibri"/>
                <a:cs typeface="Calibri"/>
              </a:rPr>
              <a:t>previous </a:t>
            </a:r>
            <a:r>
              <a:rPr sz="2400" spc="-5" dirty="0">
                <a:latin typeface="Calibri"/>
                <a:cs typeface="Calibri"/>
              </a:rPr>
              <a:t>slide, </a:t>
            </a:r>
            <a:r>
              <a:rPr sz="2400" spc="-15" dirty="0">
                <a:latin typeface="Calibri"/>
                <a:cs typeface="Calibri"/>
              </a:rPr>
              <a:t>we </a:t>
            </a:r>
            <a:r>
              <a:rPr sz="2400" dirty="0">
                <a:latin typeface="Calibri"/>
                <a:cs typeface="Calibri"/>
              </a:rPr>
              <a:t>made a </a:t>
            </a:r>
            <a:r>
              <a:rPr sz="2400" spc="-5" dirty="0">
                <a:latin typeface="Calibri"/>
                <a:cs typeface="Calibri"/>
              </a:rPr>
              <a:t>hypothesis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20" dirty="0">
                <a:latin typeface="Calibri"/>
                <a:cs typeface="Calibri"/>
              </a:rPr>
              <a:t>average </a:t>
            </a:r>
            <a:r>
              <a:rPr sz="2400" spc="-10" dirty="0">
                <a:latin typeface="Calibri"/>
                <a:cs typeface="Calibri"/>
              </a:rPr>
              <a:t>age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university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student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22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years.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00">
              <a:latin typeface="Calibri"/>
              <a:cs typeface="Calibri"/>
            </a:endParaRPr>
          </a:p>
          <a:p>
            <a:pPr marL="63500" marR="55880">
              <a:lnSpc>
                <a:spcPct val="100800"/>
              </a:lnSpc>
            </a:pPr>
            <a:r>
              <a:rPr sz="2400" dirty="0">
                <a:latin typeface="Calibri"/>
                <a:cs typeface="Calibri"/>
              </a:rPr>
              <a:t>Null</a:t>
            </a:r>
            <a:r>
              <a:rPr sz="2400" spc="-5" dirty="0">
                <a:latin typeface="Calibri"/>
                <a:cs typeface="Calibri"/>
              </a:rPr>
              <a:t> Hypothesis 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</a:t>
            </a:r>
            <a:r>
              <a:rPr sz="2775" baseline="-21021" dirty="0">
                <a:latin typeface="Calibri"/>
                <a:cs typeface="Calibri"/>
              </a:rPr>
              <a:t>0</a:t>
            </a:r>
            <a:r>
              <a:rPr sz="2775" spc="187" baseline="-2102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there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no</a:t>
            </a:r>
            <a:r>
              <a:rPr sz="2400" spc="-15" dirty="0">
                <a:latin typeface="Calibri"/>
                <a:cs typeface="Calibri"/>
              </a:rPr>
              <a:t> difference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between </a:t>
            </a:r>
            <a:r>
              <a:rPr sz="2400" spc="-10" dirty="0">
                <a:latin typeface="Calibri"/>
                <a:cs typeface="Calibri"/>
              </a:rPr>
              <a:t>hypothesis</a:t>
            </a:r>
            <a:r>
              <a:rPr sz="2400" dirty="0">
                <a:latin typeface="Calibri"/>
                <a:cs typeface="Calibri"/>
              </a:rPr>
              <a:t> 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actual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population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mean</a:t>
            </a:r>
            <a:endParaRPr sz="2400">
              <a:latin typeface="Calibri"/>
              <a:cs typeface="Calibri"/>
            </a:endParaRPr>
          </a:p>
          <a:p>
            <a:pPr marL="4149090">
              <a:lnSpc>
                <a:spcPct val="100000"/>
              </a:lnSpc>
              <a:spcBef>
                <a:spcPts val="5"/>
              </a:spcBef>
              <a:tabLst>
                <a:tab pos="4580890" algn="l"/>
              </a:tabLst>
            </a:pPr>
            <a:r>
              <a:rPr sz="2400" b="1" spc="-5" dirty="0">
                <a:latin typeface="Calibri"/>
                <a:cs typeface="Calibri"/>
              </a:rPr>
              <a:t>H</a:t>
            </a:r>
            <a:r>
              <a:rPr sz="2400" b="1" spc="-7" baseline="-20833" dirty="0">
                <a:latin typeface="Calibri"/>
                <a:cs typeface="Calibri"/>
              </a:rPr>
              <a:t>0	</a:t>
            </a:r>
            <a:r>
              <a:rPr sz="2400" b="1" dirty="0">
                <a:latin typeface="Calibri"/>
                <a:cs typeface="Calibri"/>
              </a:rPr>
              <a:t>=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μ=22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years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Calibri"/>
              <a:cs typeface="Calibri"/>
            </a:endParaRPr>
          </a:p>
          <a:p>
            <a:pPr marL="19685" algn="ctr">
              <a:lnSpc>
                <a:spcPct val="100000"/>
              </a:lnSpc>
            </a:pP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Null</a:t>
            </a:r>
            <a:r>
              <a:rPr sz="240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hypothesis</a:t>
            </a:r>
            <a:r>
              <a:rPr sz="2400" b="1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always</a:t>
            </a: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contains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 the equality!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691" y="272922"/>
            <a:ext cx="144081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solidFill>
                  <a:srgbClr val="698837"/>
                </a:solidFill>
                <a:latin typeface="Tahoma"/>
                <a:cs typeface="Tahoma"/>
              </a:rPr>
              <a:t>CSE-422:</a:t>
            </a:r>
            <a:r>
              <a:rPr sz="1050" spc="-35" dirty="0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698837"/>
                </a:solidFill>
                <a:latin typeface="Tahoma"/>
                <a:cs typeface="Tahoma"/>
              </a:rPr>
              <a:t>Data</a:t>
            </a:r>
            <a:r>
              <a:rPr sz="1050" spc="-50" dirty="0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sz="1050" spc="-5" dirty="0">
                <a:solidFill>
                  <a:srgbClr val="698837"/>
                </a:solidFill>
                <a:latin typeface="Tahoma"/>
                <a:cs typeface="Tahoma"/>
              </a:rPr>
              <a:t>Analytics</a:t>
            </a:r>
            <a:endParaRPr sz="1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4680"/>
          </a:xfrm>
          <a:prstGeom prst="rect">
            <a:avLst/>
          </a:prstGeom>
          <a:solidFill>
            <a:srgbClr val="366657"/>
          </a:solidFill>
        </p:spPr>
        <p:txBody>
          <a:bodyPr vert="horz" wrap="square" lIns="0" tIns="16827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325"/>
              </a:spcBef>
            </a:pPr>
            <a:r>
              <a:rPr sz="2800" u="none" spc="10" dirty="0">
                <a:solidFill>
                  <a:srgbClr val="B8E6CA"/>
                </a:solidFill>
              </a:rPr>
              <a:t>Alternative</a:t>
            </a:r>
            <a:r>
              <a:rPr sz="2800" u="none" spc="-130" dirty="0">
                <a:solidFill>
                  <a:srgbClr val="B8E6CA"/>
                </a:solidFill>
              </a:rPr>
              <a:t> </a:t>
            </a:r>
            <a:r>
              <a:rPr sz="2800" u="none" spc="25" dirty="0">
                <a:solidFill>
                  <a:srgbClr val="B8E6CA"/>
                </a:solidFill>
              </a:rPr>
              <a:t>Hypothesis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981" y="464819"/>
            <a:ext cx="10455371" cy="1556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08278" y="1563115"/>
            <a:ext cx="10218420" cy="4097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225" marR="30480" algn="ctr">
              <a:lnSpc>
                <a:spcPct val="100000"/>
              </a:lnSpc>
              <a:spcBef>
                <a:spcPts val="100"/>
              </a:spcBef>
              <a:tabLst>
                <a:tab pos="3659504" algn="l"/>
              </a:tabLst>
            </a:pPr>
            <a:r>
              <a:rPr sz="2400" b="1" spc="-15" dirty="0">
                <a:latin typeface="Calibri"/>
                <a:cs typeface="Calibri"/>
              </a:rPr>
              <a:t>Alterative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hypothesis</a:t>
            </a:r>
            <a:r>
              <a:rPr sz="2400" b="1" spc="2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says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that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there</a:t>
            </a:r>
            <a:r>
              <a:rPr sz="2400" b="1" spc="25" dirty="0"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is a</a:t>
            </a:r>
            <a:r>
              <a:rPr sz="24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difference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between</a:t>
            </a:r>
            <a:r>
              <a:rPr sz="2400" b="1" dirty="0">
                <a:latin typeface="Calibri"/>
                <a:cs typeface="Calibri"/>
              </a:rPr>
              <a:t> a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parameter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and a </a:t>
            </a:r>
            <a:r>
              <a:rPr sz="2400" b="1" spc="-5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specific</a:t>
            </a:r>
            <a:r>
              <a:rPr sz="2400" b="1" spc="-10" dirty="0">
                <a:latin typeface="Calibri"/>
                <a:cs typeface="Calibri"/>
              </a:rPr>
              <a:t> value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or</a:t>
            </a:r>
            <a:r>
              <a:rPr sz="2400" b="1" spc="-10" dirty="0">
                <a:latin typeface="Calibri"/>
                <a:cs typeface="Calibri"/>
              </a:rPr>
              <a:t> that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there	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is a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difference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between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two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parameters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libri"/>
              <a:cs typeface="Calibri"/>
            </a:endParaRPr>
          </a:p>
          <a:p>
            <a:pPr marL="76200">
              <a:lnSpc>
                <a:spcPct val="100000"/>
              </a:lnSpc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Example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>
              <a:latin typeface="Calibri"/>
              <a:cs typeface="Calibri"/>
            </a:endParaRPr>
          </a:p>
          <a:p>
            <a:pPr marL="76200">
              <a:lnSpc>
                <a:spcPct val="100000"/>
              </a:lnSpc>
            </a:pPr>
            <a:r>
              <a:rPr sz="2400" b="1" spc="-15" dirty="0">
                <a:latin typeface="Calibri"/>
                <a:cs typeface="Calibri"/>
              </a:rPr>
              <a:t>Alternate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hypothesis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:</a:t>
            </a:r>
            <a:r>
              <a:rPr sz="2400" b="1" spc="2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H</a:t>
            </a:r>
            <a:r>
              <a:rPr sz="2775" b="1" baseline="-21021" dirty="0">
                <a:latin typeface="Calibri"/>
                <a:cs typeface="Calibri"/>
              </a:rPr>
              <a:t>1</a:t>
            </a:r>
            <a:r>
              <a:rPr sz="2775" b="1" spc="179" baseline="-21021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=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The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average</a:t>
            </a:r>
            <a:r>
              <a:rPr sz="2400" b="1" spc="-10" dirty="0">
                <a:latin typeface="Calibri"/>
                <a:cs typeface="Calibri"/>
              </a:rPr>
              <a:t> age </a:t>
            </a:r>
            <a:r>
              <a:rPr sz="2400" b="1" dirty="0">
                <a:latin typeface="Calibri"/>
                <a:cs typeface="Calibri"/>
              </a:rPr>
              <a:t>of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university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students</a:t>
            </a:r>
            <a:r>
              <a:rPr sz="2400" b="1" spc="35" dirty="0"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24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not</a:t>
            </a:r>
            <a:r>
              <a:rPr sz="24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equal</a:t>
            </a:r>
            <a:endParaRPr sz="2400">
              <a:latin typeface="Calibri"/>
              <a:cs typeface="Calibri"/>
            </a:endParaRPr>
          </a:p>
          <a:p>
            <a:pPr marL="76200">
              <a:lnSpc>
                <a:spcPct val="100000"/>
              </a:lnSpc>
              <a:spcBef>
                <a:spcPts val="30"/>
              </a:spcBef>
            </a:pPr>
            <a:r>
              <a:rPr sz="2400" b="1" spc="-15" dirty="0">
                <a:latin typeface="Calibri"/>
                <a:cs typeface="Calibri"/>
              </a:rPr>
              <a:t>to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22.</a:t>
            </a:r>
            <a:endParaRPr sz="2400">
              <a:latin typeface="Calibri"/>
              <a:cs typeface="Calibri"/>
            </a:endParaRPr>
          </a:p>
          <a:p>
            <a:pPr marL="112395" algn="ctr">
              <a:lnSpc>
                <a:spcPct val="100000"/>
              </a:lnSpc>
              <a:tabLst>
                <a:tab pos="590550" algn="l"/>
              </a:tabLst>
            </a:pPr>
            <a:r>
              <a:rPr sz="2400" b="1" spc="-5" dirty="0">
                <a:latin typeface="Calibri"/>
                <a:cs typeface="Calibri"/>
              </a:rPr>
              <a:t>H</a:t>
            </a:r>
            <a:r>
              <a:rPr sz="2400" b="1" spc="-7" baseline="-20833" dirty="0">
                <a:latin typeface="Calibri"/>
                <a:cs typeface="Calibri"/>
              </a:rPr>
              <a:t>1</a:t>
            </a:r>
            <a:r>
              <a:rPr sz="2400" b="1" baseline="-20833" dirty="0">
                <a:latin typeface="Calibri"/>
                <a:cs typeface="Calibri"/>
              </a:rPr>
              <a:t>	</a:t>
            </a:r>
            <a:r>
              <a:rPr sz="2400" b="1" dirty="0">
                <a:latin typeface="Calibri"/>
                <a:cs typeface="Calibri"/>
              </a:rPr>
              <a:t>=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μ ≠</a:t>
            </a:r>
            <a:r>
              <a:rPr sz="2400" b="1" spc="-13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22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>
              <a:latin typeface="Calibri"/>
              <a:cs typeface="Calibri"/>
            </a:endParaRPr>
          </a:p>
          <a:p>
            <a:pPr marL="109220" algn="ctr">
              <a:lnSpc>
                <a:spcPct val="100000"/>
              </a:lnSpc>
              <a:spcBef>
                <a:spcPts val="2235"/>
              </a:spcBef>
            </a:pP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Alternative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hypothesis</a:t>
            </a:r>
            <a:r>
              <a:rPr sz="24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never contains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 the equality!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691" y="272922"/>
            <a:ext cx="144081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solidFill>
                  <a:srgbClr val="698837"/>
                </a:solidFill>
                <a:latin typeface="Tahoma"/>
                <a:cs typeface="Tahoma"/>
              </a:rPr>
              <a:t>CSE-422:</a:t>
            </a:r>
            <a:r>
              <a:rPr sz="1050" spc="-35" dirty="0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698837"/>
                </a:solidFill>
                <a:latin typeface="Tahoma"/>
                <a:cs typeface="Tahoma"/>
              </a:rPr>
              <a:t>Data</a:t>
            </a:r>
            <a:r>
              <a:rPr sz="1050" spc="-50" dirty="0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sz="1050" spc="-5" dirty="0">
                <a:solidFill>
                  <a:srgbClr val="698837"/>
                </a:solidFill>
                <a:latin typeface="Tahoma"/>
                <a:cs typeface="Tahoma"/>
              </a:rPr>
              <a:t>Analytics</a:t>
            </a:r>
            <a:endParaRPr sz="1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4680"/>
          </a:xfrm>
          <a:prstGeom prst="rect">
            <a:avLst/>
          </a:prstGeom>
          <a:solidFill>
            <a:srgbClr val="366657"/>
          </a:solidFill>
        </p:spPr>
        <p:txBody>
          <a:bodyPr vert="horz" wrap="square" lIns="0" tIns="1682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25"/>
              </a:spcBef>
            </a:pPr>
            <a:r>
              <a:rPr sz="2800" u="none" spc="190" dirty="0">
                <a:solidFill>
                  <a:srgbClr val="B8E6CA"/>
                </a:solidFill>
              </a:rPr>
              <a:t>What</a:t>
            </a:r>
            <a:r>
              <a:rPr sz="2800" u="none" spc="-105" dirty="0">
                <a:solidFill>
                  <a:srgbClr val="B8E6CA"/>
                </a:solidFill>
              </a:rPr>
              <a:t> </a:t>
            </a:r>
            <a:r>
              <a:rPr sz="2800" u="none" spc="-50" dirty="0">
                <a:solidFill>
                  <a:srgbClr val="B8E6CA"/>
                </a:solidFill>
              </a:rPr>
              <a:t>is</a:t>
            </a:r>
            <a:r>
              <a:rPr sz="2800" u="none" spc="-100" dirty="0">
                <a:solidFill>
                  <a:srgbClr val="B8E6CA"/>
                </a:solidFill>
              </a:rPr>
              <a:t> </a:t>
            </a:r>
            <a:r>
              <a:rPr sz="2800" u="none" spc="25" dirty="0">
                <a:solidFill>
                  <a:srgbClr val="B8E6CA"/>
                </a:solidFill>
              </a:rPr>
              <a:t>Hypothesis</a:t>
            </a:r>
            <a:r>
              <a:rPr sz="2800" u="none" spc="-95" dirty="0">
                <a:solidFill>
                  <a:srgbClr val="B8E6CA"/>
                </a:solidFill>
              </a:rPr>
              <a:t> </a:t>
            </a:r>
            <a:r>
              <a:rPr sz="2800" u="none" spc="35" dirty="0">
                <a:solidFill>
                  <a:srgbClr val="B8E6CA"/>
                </a:solidFill>
              </a:rPr>
              <a:t>Testing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981" y="464819"/>
            <a:ext cx="10455371" cy="1556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63879" y="1563115"/>
            <a:ext cx="10276840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19425" marR="95885" indent="-2879725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Calibri"/>
                <a:cs typeface="Calibri"/>
              </a:rPr>
              <a:t>Hypothesis </a:t>
            </a:r>
            <a:r>
              <a:rPr sz="2400" b="1" i="1" spc="-15" dirty="0">
                <a:latin typeface="Calibri"/>
                <a:cs typeface="Calibri"/>
              </a:rPr>
              <a:t>testing</a:t>
            </a:r>
            <a:r>
              <a:rPr sz="2400" b="1" i="1" spc="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is an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act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in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statistics</a:t>
            </a:r>
            <a:r>
              <a:rPr sz="2400" b="1" spc="2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whereby </a:t>
            </a:r>
            <a:r>
              <a:rPr sz="2400" b="1" dirty="0">
                <a:latin typeface="Calibri"/>
                <a:cs typeface="Calibri"/>
              </a:rPr>
              <a:t>an </a:t>
            </a:r>
            <a:r>
              <a:rPr sz="2400" b="1" spc="-10" dirty="0">
                <a:latin typeface="Calibri"/>
                <a:cs typeface="Calibri"/>
              </a:rPr>
              <a:t>analyst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i="1" spc="-15" dirty="0">
                <a:latin typeface="Calibri"/>
                <a:cs typeface="Calibri"/>
              </a:rPr>
              <a:t>tests</a:t>
            </a:r>
            <a:r>
              <a:rPr sz="2400" b="1" i="1" spc="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an </a:t>
            </a:r>
            <a:r>
              <a:rPr sz="2400" b="1" spc="-5" dirty="0">
                <a:latin typeface="Calibri"/>
                <a:cs typeface="Calibri"/>
              </a:rPr>
              <a:t>assumption </a:t>
            </a:r>
            <a:r>
              <a:rPr sz="2400" b="1" spc="-52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regarding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 </a:t>
            </a:r>
            <a:r>
              <a:rPr sz="2400" b="1" spc="-5" dirty="0">
                <a:latin typeface="Calibri"/>
                <a:cs typeface="Calibri"/>
              </a:rPr>
              <a:t>population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parameter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libri"/>
              <a:cs typeface="Calibri"/>
            </a:endParaRPr>
          </a:p>
          <a:p>
            <a:pPr marL="355600" marR="163830" indent="-343535">
              <a:lnSpc>
                <a:spcPct val="100000"/>
              </a:lnSpc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400" spc="-5" dirty="0">
                <a:latin typeface="Calibri"/>
                <a:cs typeface="Calibri"/>
              </a:rPr>
              <a:t>Once </a:t>
            </a:r>
            <a:r>
              <a:rPr sz="2400" spc="-15" dirty="0">
                <a:latin typeface="Calibri"/>
                <a:cs typeface="Calibri"/>
              </a:rPr>
              <a:t>we </a:t>
            </a:r>
            <a:r>
              <a:rPr sz="2400" spc="-20" dirty="0">
                <a:latin typeface="Calibri"/>
                <a:cs typeface="Calibri"/>
              </a:rPr>
              <a:t>have </a:t>
            </a:r>
            <a:r>
              <a:rPr sz="2400" dirty="0">
                <a:latin typeface="Calibri"/>
                <a:cs typeface="Calibri"/>
              </a:rPr>
              <a:t>made a </a:t>
            </a:r>
            <a:r>
              <a:rPr sz="2400" spc="-5" dirty="0">
                <a:latin typeface="Calibri"/>
                <a:cs typeface="Calibri"/>
              </a:rPr>
              <a:t>claim/assumption (in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form </a:t>
            </a:r>
            <a:r>
              <a:rPr sz="2400" spc="-5" dirty="0">
                <a:latin typeface="Calibri"/>
                <a:cs typeface="Calibri"/>
              </a:rPr>
              <a:t>of hypothesis), </a:t>
            </a:r>
            <a:r>
              <a:rPr sz="2400" spc="-15" dirty="0">
                <a:latin typeface="Calibri"/>
                <a:cs typeface="Calibri"/>
              </a:rPr>
              <a:t>we </a:t>
            </a: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5" dirty="0">
                <a:latin typeface="Calibri"/>
                <a:cs typeface="Calibri"/>
              </a:rPr>
              <a:t>do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some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tests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check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validity of our </a:t>
            </a:r>
            <a:r>
              <a:rPr sz="2400" dirty="0">
                <a:latin typeface="Calibri"/>
                <a:cs typeface="Calibri"/>
              </a:rPr>
              <a:t>claim.</a:t>
            </a:r>
            <a:endParaRPr sz="24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purpose </a:t>
            </a:r>
            <a:r>
              <a:rPr sz="2400" b="1" dirty="0">
                <a:latin typeface="Calibri"/>
                <a:cs typeface="Calibri"/>
              </a:rPr>
              <a:t>of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hypothesis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testing</a:t>
            </a:r>
            <a:r>
              <a:rPr sz="2400" b="1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determine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whether</a:t>
            </a:r>
            <a:r>
              <a:rPr sz="2400" spc="-10" dirty="0">
                <a:latin typeface="Calibri"/>
                <a:cs typeface="Calibri"/>
              </a:rPr>
              <a:t> there</a:t>
            </a:r>
            <a:r>
              <a:rPr sz="2400" dirty="0">
                <a:latin typeface="Calibri"/>
                <a:cs typeface="Calibri"/>
              </a:rPr>
              <a:t> 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enough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spc="-15" dirty="0">
                <a:latin typeface="Calibri"/>
                <a:cs typeface="Calibri"/>
              </a:rPr>
              <a:t>statistical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evidence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favor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certain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belief,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hypothesis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about 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parameter.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691" y="272922"/>
            <a:ext cx="144081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solidFill>
                  <a:srgbClr val="698837"/>
                </a:solidFill>
                <a:latin typeface="Tahoma"/>
                <a:cs typeface="Tahoma"/>
              </a:rPr>
              <a:t>CSE-422:</a:t>
            </a:r>
            <a:r>
              <a:rPr sz="1050" spc="-35" dirty="0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698837"/>
                </a:solidFill>
                <a:latin typeface="Tahoma"/>
                <a:cs typeface="Tahoma"/>
              </a:rPr>
              <a:t>Data</a:t>
            </a:r>
            <a:r>
              <a:rPr sz="1050" spc="-50" dirty="0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sz="1050" spc="-5" dirty="0">
                <a:solidFill>
                  <a:srgbClr val="698837"/>
                </a:solidFill>
                <a:latin typeface="Tahoma"/>
                <a:cs typeface="Tahoma"/>
              </a:rPr>
              <a:t>Analytics</a:t>
            </a:r>
            <a:endParaRPr sz="1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4680"/>
          </a:xfrm>
          <a:prstGeom prst="rect">
            <a:avLst/>
          </a:prstGeom>
          <a:solidFill>
            <a:srgbClr val="366657"/>
          </a:solidFill>
        </p:spPr>
        <p:txBody>
          <a:bodyPr vert="horz" wrap="square" lIns="0" tIns="1682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25"/>
              </a:spcBef>
            </a:pPr>
            <a:r>
              <a:rPr sz="2800" u="none" spc="190" dirty="0">
                <a:solidFill>
                  <a:srgbClr val="B8E6CA"/>
                </a:solidFill>
              </a:rPr>
              <a:t>What</a:t>
            </a:r>
            <a:r>
              <a:rPr sz="2800" u="none" spc="-95" dirty="0">
                <a:solidFill>
                  <a:srgbClr val="B8E6CA"/>
                </a:solidFill>
              </a:rPr>
              <a:t> </a:t>
            </a:r>
            <a:r>
              <a:rPr sz="2800" u="none" spc="-50" dirty="0">
                <a:solidFill>
                  <a:srgbClr val="B8E6CA"/>
                </a:solidFill>
              </a:rPr>
              <a:t>is</a:t>
            </a:r>
            <a:r>
              <a:rPr sz="2800" u="none" spc="-100" dirty="0">
                <a:solidFill>
                  <a:srgbClr val="B8E6CA"/>
                </a:solidFill>
              </a:rPr>
              <a:t> </a:t>
            </a:r>
            <a:r>
              <a:rPr sz="2800" u="none" spc="25" dirty="0">
                <a:solidFill>
                  <a:srgbClr val="B8E6CA"/>
                </a:solidFill>
              </a:rPr>
              <a:t>Hypothesis</a:t>
            </a:r>
            <a:r>
              <a:rPr sz="2800" u="none" spc="-90" dirty="0">
                <a:solidFill>
                  <a:srgbClr val="B8E6CA"/>
                </a:solidFill>
              </a:rPr>
              <a:t> </a:t>
            </a:r>
            <a:r>
              <a:rPr sz="2800" u="none" spc="35" dirty="0">
                <a:solidFill>
                  <a:srgbClr val="B8E6CA"/>
                </a:solidFill>
              </a:rPr>
              <a:t>Testing</a:t>
            </a:r>
            <a:r>
              <a:rPr sz="2800" u="none" spc="-95" dirty="0">
                <a:solidFill>
                  <a:srgbClr val="B8E6CA"/>
                </a:solidFill>
              </a:rPr>
              <a:t> </a:t>
            </a:r>
            <a:r>
              <a:rPr sz="2800" u="none" spc="-5" dirty="0">
                <a:solidFill>
                  <a:srgbClr val="B8E6CA"/>
                </a:solidFill>
              </a:rPr>
              <a:t>(2)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981" y="464819"/>
            <a:ext cx="10455371" cy="1556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63879" y="1563115"/>
            <a:ext cx="10271125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834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469265" algn="l"/>
                <a:tab pos="470534" algn="l"/>
              </a:tabLst>
            </a:pPr>
            <a:r>
              <a:rPr sz="2400" spc="-5" dirty="0">
                <a:latin typeface="Calibri"/>
                <a:cs typeface="Calibri"/>
              </a:rPr>
              <a:t>Since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null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alternative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hypotheses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contradictory,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must </a:t>
            </a:r>
            <a:r>
              <a:rPr sz="2400" spc="-15" dirty="0">
                <a:latin typeface="Calibri"/>
                <a:cs typeface="Calibri"/>
              </a:rPr>
              <a:t>examine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evidence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decide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 </a:t>
            </a:r>
            <a:r>
              <a:rPr sz="2400" spc="-20" dirty="0">
                <a:latin typeface="Calibri"/>
                <a:cs typeface="Calibri"/>
              </a:rPr>
              <a:t>have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enough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evidence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reject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null hypothesis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not.</a:t>
            </a:r>
            <a:endParaRPr sz="24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buFont typeface="Wingdings"/>
              <a:buChar char=""/>
              <a:tabLst>
                <a:tab pos="469265" algn="l"/>
                <a:tab pos="470534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evidence </a:t>
            </a:r>
            <a:r>
              <a:rPr sz="2400" dirty="0">
                <a:latin typeface="Calibri"/>
                <a:cs typeface="Calibri"/>
              </a:rPr>
              <a:t>is 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form</a:t>
            </a:r>
            <a:r>
              <a:rPr sz="2400" spc="-5" dirty="0">
                <a:latin typeface="Calibri"/>
                <a:cs typeface="Calibri"/>
              </a:rPr>
              <a:t> 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sample</a:t>
            </a:r>
            <a:r>
              <a:rPr sz="2400" b="1" spc="-10" dirty="0">
                <a:latin typeface="Calibri"/>
                <a:cs typeface="Calibri"/>
              </a:rPr>
              <a:t> data.</a:t>
            </a:r>
            <a:endParaRPr sz="24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buFont typeface="Wingdings"/>
              <a:buChar char=""/>
              <a:tabLst>
                <a:tab pos="469265" algn="l"/>
                <a:tab pos="470534" algn="l"/>
              </a:tabLst>
            </a:pPr>
            <a:r>
              <a:rPr sz="2400" spc="-5" dirty="0">
                <a:latin typeface="Calibri"/>
                <a:cs typeface="Calibri"/>
              </a:rPr>
              <a:t>After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have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determined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hypothesis</a:t>
            </a:r>
            <a:r>
              <a:rPr sz="2400" dirty="0">
                <a:latin typeface="Calibri"/>
                <a:cs typeface="Calibri"/>
              </a:rPr>
              <a:t> the</a:t>
            </a:r>
            <a:r>
              <a:rPr sz="2400" spc="-5" dirty="0">
                <a:latin typeface="Calibri"/>
                <a:cs typeface="Calibri"/>
              </a:rPr>
              <a:t> sample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supports,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make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2400" b="1" spc="-5" dirty="0">
                <a:latin typeface="Calibri"/>
                <a:cs typeface="Calibri"/>
              </a:rPr>
              <a:t>decision.</a:t>
            </a:r>
            <a:endParaRPr sz="24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469265" algn="l"/>
                <a:tab pos="470534" algn="l"/>
              </a:tabLst>
            </a:pPr>
            <a:r>
              <a:rPr sz="2400" spc="-10" dirty="0">
                <a:latin typeface="Calibri"/>
                <a:cs typeface="Calibri"/>
              </a:rPr>
              <a:t>There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two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options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decision</a:t>
            </a:r>
            <a:endParaRPr sz="2400">
              <a:latin typeface="Calibri"/>
              <a:cs typeface="Calibri"/>
            </a:endParaRPr>
          </a:p>
          <a:p>
            <a:pPr marL="927100" lvl="1" indent="-457834">
              <a:lnSpc>
                <a:spcPct val="100000"/>
              </a:lnSpc>
              <a:buFont typeface="Wingdings"/>
              <a:buChar char=""/>
              <a:tabLst>
                <a:tab pos="926465" algn="l"/>
                <a:tab pos="927735" algn="l"/>
              </a:tabLst>
            </a:pPr>
            <a:r>
              <a:rPr sz="2400" spc="-5" dirty="0">
                <a:latin typeface="Calibri"/>
                <a:cs typeface="Calibri"/>
              </a:rPr>
              <a:t>Reject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null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hypothesis.</a:t>
            </a:r>
            <a:endParaRPr sz="2400">
              <a:latin typeface="Calibri"/>
              <a:cs typeface="Calibri"/>
            </a:endParaRPr>
          </a:p>
          <a:p>
            <a:pPr marL="927100" lvl="1" indent="-457834">
              <a:lnSpc>
                <a:spcPct val="100000"/>
              </a:lnSpc>
              <a:buFont typeface="Wingdings"/>
              <a:buChar char=""/>
              <a:tabLst>
                <a:tab pos="926465" algn="l"/>
                <a:tab pos="927735" algn="l"/>
              </a:tabLst>
            </a:pPr>
            <a:r>
              <a:rPr sz="2400" spc="-15" dirty="0">
                <a:latin typeface="Calibri"/>
                <a:cs typeface="Calibri"/>
              </a:rPr>
              <a:t>Fail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reject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null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hypothesis.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691" y="272922"/>
            <a:ext cx="144081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solidFill>
                  <a:srgbClr val="698837"/>
                </a:solidFill>
                <a:latin typeface="Tahoma"/>
                <a:cs typeface="Tahoma"/>
              </a:rPr>
              <a:t>CSE-422:</a:t>
            </a:r>
            <a:r>
              <a:rPr sz="1050" spc="-35" dirty="0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698837"/>
                </a:solidFill>
                <a:latin typeface="Tahoma"/>
                <a:cs typeface="Tahoma"/>
              </a:rPr>
              <a:t>Data</a:t>
            </a:r>
            <a:r>
              <a:rPr sz="1050" spc="-50" dirty="0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sz="1050" spc="-5" dirty="0">
                <a:solidFill>
                  <a:srgbClr val="698837"/>
                </a:solidFill>
                <a:latin typeface="Tahoma"/>
                <a:cs typeface="Tahoma"/>
              </a:rPr>
              <a:t>Analytics</a:t>
            </a:r>
            <a:endParaRPr sz="1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4680"/>
          </a:xfrm>
          <a:prstGeom prst="rect">
            <a:avLst/>
          </a:prstGeom>
          <a:solidFill>
            <a:srgbClr val="366657"/>
          </a:solidFill>
        </p:spPr>
        <p:txBody>
          <a:bodyPr vert="horz" wrap="square" lIns="0" tIns="1682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25"/>
              </a:spcBef>
            </a:pPr>
            <a:r>
              <a:rPr sz="2800" u="none" spc="25" dirty="0">
                <a:solidFill>
                  <a:srgbClr val="B8E6CA"/>
                </a:solidFill>
              </a:rPr>
              <a:t>Hypothesis</a:t>
            </a:r>
            <a:r>
              <a:rPr sz="2800" u="none" spc="-90" dirty="0">
                <a:solidFill>
                  <a:srgbClr val="B8E6CA"/>
                </a:solidFill>
              </a:rPr>
              <a:t> </a:t>
            </a:r>
            <a:r>
              <a:rPr sz="2800" u="none" spc="45" dirty="0">
                <a:solidFill>
                  <a:srgbClr val="B8E6CA"/>
                </a:solidFill>
              </a:rPr>
              <a:t>Tests</a:t>
            </a:r>
            <a:r>
              <a:rPr sz="2800" u="none" spc="-95" dirty="0">
                <a:solidFill>
                  <a:srgbClr val="B8E6CA"/>
                </a:solidFill>
              </a:rPr>
              <a:t> </a:t>
            </a:r>
            <a:r>
              <a:rPr sz="2800" u="none" spc="-25" dirty="0">
                <a:solidFill>
                  <a:srgbClr val="B8E6CA"/>
                </a:solidFill>
              </a:rPr>
              <a:t>for</a:t>
            </a:r>
            <a:r>
              <a:rPr sz="2800" u="none" spc="-75" dirty="0">
                <a:solidFill>
                  <a:srgbClr val="B8E6CA"/>
                </a:solidFill>
              </a:rPr>
              <a:t> </a:t>
            </a:r>
            <a:r>
              <a:rPr sz="2800" u="none" spc="125" dirty="0">
                <a:solidFill>
                  <a:srgbClr val="B8E6CA"/>
                </a:solidFill>
              </a:rPr>
              <a:t>One</a:t>
            </a:r>
            <a:r>
              <a:rPr sz="2800" u="none" spc="-90" dirty="0">
                <a:solidFill>
                  <a:srgbClr val="B8E6CA"/>
                </a:solidFill>
              </a:rPr>
              <a:t> </a:t>
            </a:r>
            <a:r>
              <a:rPr sz="2800" u="none" spc="95" dirty="0">
                <a:solidFill>
                  <a:srgbClr val="B8E6CA"/>
                </a:solidFill>
              </a:rPr>
              <a:t>Group</a:t>
            </a:r>
            <a:r>
              <a:rPr sz="2800" u="none" spc="-80" dirty="0">
                <a:solidFill>
                  <a:srgbClr val="B8E6CA"/>
                </a:solidFill>
              </a:rPr>
              <a:t> </a:t>
            </a:r>
            <a:r>
              <a:rPr sz="2800" u="none" spc="70" dirty="0">
                <a:solidFill>
                  <a:srgbClr val="B8E6CA"/>
                </a:solidFill>
              </a:rPr>
              <a:t>Mean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981" y="464819"/>
            <a:ext cx="10455371" cy="15566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783332" y="1690104"/>
            <a:ext cx="10676255" cy="4660900"/>
            <a:chOff x="783332" y="1690104"/>
            <a:chExt cx="10676255" cy="466090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3332" y="1690104"/>
              <a:ext cx="10675627" cy="46604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8199" y="1735836"/>
              <a:ext cx="10515600" cy="450951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19149" y="1716786"/>
              <a:ext cx="10553700" cy="4547870"/>
            </a:xfrm>
            <a:custGeom>
              <a:avLst/>
              <a:gdLst/>
              <a:ahLst/>
              <a:cxnLst/>
              <a:rect l="l" t="t" r="r" b="b"/>
              <a:pathLst>
                <a:path w="10553700" h="4547870">
                  <a:moveTo>
                    <a:pt x="0" y="4547616"/>
                  </a:moveTo>
                  <a:lnTo>
                    <a:pt x="10553700" y="4547616"/>
                  </a:lnTo>
                  <a:lnTo>
                    <a:pt x="10553700" y="0"/>
                  </a:lnTo>
                  <a:lnTo>
                    <a:pt x="0" y="0"/>
                  </a:lnTo>
                  <a:lnTo>
                    <a:pt x="0" y="4547616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37691" y="272922"/>
            <a:ext cx="144081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solidFill>
                  <a:srgbClr val="698837"/>
                </a:solidFill>
                <a:latin typeface="Tahoma"/>
                <a:cs typeface="Tahoma"/>
              </a:rPr>
              <a:t>CSE-422:</a:t>
            </a:r>
            <a:r>
              <a:rPr sz="1050" spc="-35" dirty="0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698837"/>
                </a:solidFill>
                <a:latin typeface="Tahoma"/>
                <a:cs typeface="Tahoma"/>
              </a:rPr>
              <a:t>Data</a:t>
            </a:r>
            <a:r>
              <a:rPr sz="1050" spc="-50" dirty="0">
                <a:solidFill>
                  <a:srgbClr val="698837"/>
                </a:solidFill>
                <a:latin typeface="Tahoma"/>
                <a:cs typeface="Tahoma"/>
              </a:rPr>
              <a:t> </a:t>
            </a:r>
            <a:r>
              <a:rPr sz="1050" spc="-5" dirty="0">
                <a:solidFill>
                  <a:srgbClr val="698837"/>
                </a:solidFill>
                <a:latin typeface="Tahoma"/>
                <a:cs typeface="Tahoma"/>
              </a:rPr>
              <a:t>Analytics</a:t>
            </a:r>
            <a:endParaRPr sz="1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</TotalTime>
  <Words>1445</Words>
  <Application>Microsoft Office PowerPoint</Application>
  <PresentationFormat>Widescreen</PresentationFormat>
  <Paragraphs>143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Tahoma</vt:lpstr>
      <vt:lpstr>Trebuchet MS</vt:lpstr>
      <vt:lpstr>Wingdings</vt:lpstr>
      <vt:lpstr>Office Theme</vt:lpstr>
      <vt:lpstr>LECTURE -6 (a)</vt:lpstr>
      <vt:lpstr>PowerPoint Presentation</vt:lpstr>
      <vt:lpstr>PowerPoint Presentation</vt:lpstr>
      <vt:lpstr>What is a Hypothesis?</vt:lpstr>
      <vt:lpstr>NULL Hypothesis</vt:lpstr>
      <vt:lpstr>Alternative Hypothesis</vt:lpstr>
      <vt:lpstr>What is Hypothesis Testing</vt:lpstr>
      <vt:lpstr>What is Hypothesis Testing (2)</vt:lpstr>
      <vt:lpstr>Hypothesis Tests for One Group Mean</vt:lpstr>
      <vt:lpstr>Important Note</vt:lpstr>
      <vt:lpstr>Example 1</vt:lpstr>
      <vt:lpstr>Example 2</vt:lpstr>
      <vt:lpstr>Critical Value</vt:lpstr>
      <vt:lpstr>Level of Significance</vt:lpstr>
      <vt:lpstr>Critical Value for Left Tailed Test</vt:lpstr>
      <vt:lpstr>Critical Value for Right Tailed Test</vt:lpstr>
      <vt:lpstr>Critical Value for Two Tailed Test</vt:lpstr>
      <vt:lpstr>Hypothesis Testing</vt:lpstr>
      <vt:lpstr>Type 1 and Type 2 Error</vt:lpstr>
      <vt:lpstr>Example</vt:lpstr>
      <vt:lpstr>Important Note</vt:lpstr>
      <vt:lpstr>Type 1 and Type 2 Error</vt:lpstr>
      <vt:lpstr>Acknowledgment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Muhammad Asif Ayub</cp:lastModifiedBy>
  <cp:revision>2</cp:revision>
  <dcterms:created xsi:type="dcterms:W3CDTF">2021-09-11T09:39:35Z</dcterms:created>
  <dcterms:modified xsi:type="dcterms:W3CDTF">2021-12-26T08:50:45Z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2021-01-11T00:00:00Z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2021-09-11T00:00:00Z</vt:filetime>
  </property>
</Properties>
</file>