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0" y="816863"/>
            <a:ext cx="10515600" cy="5529580"/>
          </a:xfrm>
          <a:custGeom>
            <a:avLst/>
            <a:gdLst/>
            <a:ahLst/>
            <a:cxnLst/>
            <a:rect l="l" t="t" r="r" b="b"/>
            <a:pathLst>
              <a:path w="10515600" h="5529580">
                <a:moveTo>
                  <a:pt x="10515600" y="0"/>
                </a:moveTo>
                <a:lnTo>
                  <a:pt x="0" y="0"/>
                </a:lnTo>
                <a:lnTo>
                  <a:pt x="0" y="5529072"/>
                </a:lnTo>
                <a:lnTo>
                  <a:pt x="10515600" y="5529072"/>
                </a:lnTo>
                <a:lnTo>
                  <a:pt x="10515600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5257" y="2712847"/>
            <a:ext cx="7301484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879" y="1379346"/>
            <a:ext cx="10264241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49195"/>
            <a:ext cx="8243570" cy="3171825"/>
          </a:xfrm>
          <a:custGeom>
            <a:avLst/>
            <a:gdLst/>
            <a:ahLst/>
            <a:cxnLst/>
            <a:rect l="l" t="t" r="r" b="b"/>
            <a:pathLst>
              <a:path w="8243570" h="3171825">
                <a:moveTo>
                  <a:pt x="8243316" y="0"/>
                </a:moveTo>
                <a:lnTo>
                  <a:pt x="0" y="0"/>
                </a:lnTo>
                <a:lnTo>
                  <a:pt x="0" y="3171443"/>
                </a:lnTo>
                <a:lnTo>
                  <a:pt x="8243316" y="3171443"/>
                </a:lnTo>
                <a:lnTo>
                  <a:pt x="8243316" y="0"/>
                </a:lnTo>
                <a:close/>
              </a:path>
            </a:pathLst>
          </a:custGeom>
          <a:solidFill>
            <a:srgbClr val="366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7478" y="1926158"/>
            <a:ext cx="2357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22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LECTURE</a:t>
            </a:r>
            <a:r>
              <a:rPr sz="2400" b="1" u="heavy" spc="-15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8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-6</a:t>
            </a:r>
            <a:r>
              <a:rPr sz="2400" b="1" u="heavy" spc="-9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3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(b)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5240" y="3205733"/>
            <a:ext cx="3101975" cy="158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FFFF"/>
                </a:solidFill>
                <a:latin typeface="Trebuchet MS"/>
                <a:cs typeface="Trebuchet MS"/>
              </a:rPr>
              <a:t>Hyp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ot</a:t>
            </a:r>
            <a:r>
              <a:rPr sz="2800" b="1" spc="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1" spc="-45" dirty="0">
                <a:solidFill>
                  <a:srgbClr val="FFFFFF"/>
                </a:solidFill>
                <a:latin typeface="Trebuchet MS"/>
                <a:cs typeface="Trebuchet MS"/>
              </a:rPr>
              <a:t>esis</a:t>
            </a:r>
            <a:r>
              <a:rPr sz="2800" b="1" spc="-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b="1" i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Course</a:t>
            </a:r>
            <a:r>
              <a:rPr sz="2400" b="1" i="1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i="1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Instructor</a:t>
            </a:r>
            <a:endParaRPr sz="24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15"/>
              </a:spcBef>
            </a:pPr>
            <a:r>
              <a:rPr sz="20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i="1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i="1" spc="-3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i="1" spc="-3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i="1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55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10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4- </a:t>
            </a:r>
            <a:r>
              <a:rPr sz="2800" b="1" spc="80" dirty="0">
                <a:solidFill>
                  <a:srgbClr val="B8E6CA"/>
                </a:solidFill>
                <a:latin typeface="Trebuchet MS"/>
                <a:cs typeface="Trebuchet MS"/>
              </a:rPr>
              <a:t>Make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25" dirty="0">
                <a:solidFill>
                  <a:srgbClr val="B8E6CA"/>
                </a:solidFill>
                <a:latin typeface="Trebuchet MS"/>
                <a:cs typeface="Trebuchet MS"/>
              </a:rPr>
              <a:t>Decision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204450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this is a </a:t>
            </a:r>
            <a:r>
              <a:rPr sz="2400" spc="-5" dirty="0">
                <a:latin typeface="Calibri"/>
                <a:cs typeface="Calibri"/>
              </a:rPr>
              <a:t>left-tailed </a:t>
            </a:r>
            <a:r>
              <a:rPr sz="2400" spc="-10" dirty="0">
                <a:latin typeface="Calibri"/>
                <a:cs typeface="Calibri"/>
              </a:rPr>
              <a:t>test, </a:t>
            </a:r>
            <a:r>
              <a:rPr sz="2400" spc="-5" dirty="0">
                <a:latin typeface="Calibri"/>
                <a:cs typeface="Calibri"/>
              </a:rPr>
              <a:t>our rejection </a:t>
            </a:r>
            <a:r>
              <a:rPr sz="2400" spc="-10" dirty="0">
                <a:latin typeface="Calibri"/>
                <a:cs typeface="Calibri"/>
              </a:rPr>
              <a:t>region consists of values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Z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 critical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-1.64.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(-1.716341) </a:t>
            </a:r>
            <a:r>
              <a:rPr sz="2400" spc="-5" dirty="0">
                <a:latin typeface="Calibri"/>
                <a:cs typeface="Calibri"/>
              </a:rPr>
              <a:t>is less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 </a:t>
            </a:r>
            <a:r>
              <a:rPr sz="2400" spc="-10" dirty="0">
                <a:latin typeface="Calibri"/>
                <a:cs typeface="Calibri"/>
              </a:rPr>
              <a:t>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(-1.64),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55"/>
              </a:spcBef>
            </a:pP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hypothesis.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55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5- </a:t>
            </a:r>
            <a:r>
              <a:rPr sz="2800" b="1" spc="70" dirty="0">
                <a:solidFill>
                  <a:srgbClr val="B8E6CA"/>
                </a:solidFill>
                <a:latin typeface="Trebuchet MS"/>
                <a:cs typeface="Trebuchet MS"/>
              </a:rPr>
              <a:t>Summarize</a:t>
            </a:r>
            <a:r>
              <a:rPr sz="2800" b="1" spc="-8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B8E6CA"/>
                </a:solidFill>
                <a:latin typeface="Trebuchet MS"/>
                <a:cs typeface="Trebuchet MS"/>
              </a:rPr>
              <a:t>Results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96253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senate</a:t>
            </a:r>
            <a:r>
              <a:rPr sz="2400" dirty="0">
                <a:latin typeface="Calibri"/>
                <a:cs typeface="Calibri"/>
              </a:rPr>
              <a:t> claim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university’s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seniors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credit</a:t>
            </a:r>
            <a:r>
              <a:rPr sz="2400" spc="-15" dirty="0">
                <a:latin typeface="Calibri"/>
                <a:cs typeface="Calibri"/>
              </a:rPr>
              <a:t> card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debt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is less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reported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debt.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Type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0.05.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falsely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above</a:t>
            </a:r>
            <a:r>
              <a:rPr sz="2400" dirty="0">
                <a:latin typeface="Calibri"/>
                <a:cs typeface="Calibri"/>
              </a:rPr>
              <a:t> claim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5%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25"/>
              </a:spcBef>
            </a:pPr>
            <a:r>
              <a:rPr sz="2800" b="1" spc="40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2-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20" dirty="0">
                <a:solidFill>
                  <a:srgbClr val="B8E6CA"/>
                </a:solidFill>
                <a:latin typeface="Trebuchet MS"/>
                <a:cs typeface="Trebuchet MS"/>
              </a:rPr>
              <a:t>Two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0" dirty="0">
                <a:solidFill>
                  <a:srgbClr val="B8E6CA"/>
                </a:solidFill>
                <a:latin typeface="Trebuchet MS"/>
                <a:cs typeface="Trebuchet MS"/>
              </a:rPr>
              <a:t>Tailed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65" dirty="0">
                <a:solidFill>
                  <a:srgbClr val="B8E6CA"/>
                </a:solidFill>
                <a:latin typeface="Trebuchet MS"/>
                <a:cs typeface="Trebuchet MS"/>
              </a:rPr>
              <a:t>Problem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16507"/>
            <a:ext cx="1031303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medical </a:t>
            </a:r>
            <a:r>
              <a:rPr sz="2400" spc="-15" dirty="0">
                <a:latin typeface="Calibri"/>
                <a:cs typeface="Calibri"/>
              </a:rPr>
              <a:t>Rehabilitation Education </a:t>
            </a:r>
            <a:r>
              <a:rPr sz="2400" spc="-10" dirty="0">
                <a:latin typeface="Calibri"/>
                <a:cs typeface="Calibri"/>
              </a:rPr>
              <a:t>Foundation </a:t>
            </a:r>
            <a:r>
              <a:rPr sz="2400" spc="-5" dirty="0">
                <a:latin typeface="Calibri"/>
                <a:cs typeface="Calibri"/>
              </a:rPr>
              <a:t>reports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average </a:t>
            </a:r>
            <a:r>
              <a:rPr sz="2400" spc="-15" dirty="0">
                <a:latin typeface="Calibri"/>
                <a:cs typeface="Calibri"/>
              </a:rPr>
              <a:t>cost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rehabilitation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25" dirty="0">
                <a:latin typeface="Calibri"/>
                <a:cs typeface="Calibri"/>
              </a:rPr>
              <a:t>stroke </a:t>
            </a:r>
            <a:r>
              <a:rPr sz="2400" dirty="0">
                <a:latin typeface="Calibri"/>
                <a:cs typeface="Calibri"/>
              </a:rPr>
              <a:t>victims is </a:t>
            </a:r>
            <a:r>
              <a:rPr sz="2400" spc="-10" dirty="0">
                <a:latin typeface="Calibri"/>
                <a:cs typeface="Calibri"/>
              </a:rPr>
              <a:t>$24,672. </a:t>
            </a:r>
            <a:r>
              <a:rPr sz="2400" spc="-10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see if 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15" dirty="0">
                <a:latin typeface="Calibri"/>
                <a:cs typeface="Calibri"/>
              </a:rPr>
              <a:t>cost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rehab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spc="-10" dirty="0">
                <a:latin typeface="Calibri"/>
                <a:cs typeface="Calibri"/>
              </a:rPr>
              <a:t>hospital,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researcher </a:t>
            </a:r>
            <a:r>
              <a:rPr sz="2400" spc="-5" dirty="0">
                <a:latin typeface="Calibri"/>
                <a:cs typeface="Calibri"/>
              </a:rPr>
              <a:t>selects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random </a:t>
            </a:r>
            <a:r>
              <a:rPr sz="2400" spc="-5" dirty="0">
                <a:latin typeface="Calibri"/>
                <a:cs typeface="Calibri"/>
              </a:rPr>
              <a:t>sample of 35 </a:t>
            </a:r>
            <a:r>
              <a:rPr sz="2400" spc="-25" dirty="0">
                <a:latin typeface="Calibri"/>
                <a:cs typeface="Calibri"/>
              </a:rPr>
              <a:t>stroke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victims </a:t>
            </a:r>
            <a:r>
              <a:rPr sz="2400" spc="-10" dirty="0">
                <a:latin typeface="Calibri"/>
                <a:cs typeface="Calibri"/>
              </a:rPr>
              <a:t>at the hospital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finds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 cost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rehab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$25,250.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 </a:t>
            </a:r>
            <a:r>
              <a:rPr sz="2400" spc="-10" dirty="0">
                <a:latin typeface="Calibri"/>
                <a:cs typeface="Calibri"/>
              </a:rPr>
              <a:t>deviation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population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$3251. </a:t>
            </a:r>
            <a:r>
              <a:rPr sz="2400" spc="-3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α = </a:t>
            </a:r>
            <a:r>
              <a:rPr sz="2400" spc="-10" dirty="0">
                <a:latin typeface="Calibri"/>
                <a:cs typeface="Calibri"/>
              </a:rPr>
              <a:t>0.01, can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be concluded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stroke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rehabilitation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particular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hospital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$24,672?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25" dirty="0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B8E6CA"/>
                </a:solidFill>
                <a:latin typeface="Trebuchet MS"/>
                <a:cs typeface="Trebuchet MS"/>
              </a:rPr>
              <a:t>Test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35" dirty="0">
                <a:solidFill>
                  <a:srgbClr val="B8E6CA"/>
                </a:solidFill>
                <a:latin typeface="Trebuchet MS"/>
                <a:cs typeface="Trebuchet MS"/>
              </a:rPr>
              <a:t>when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10" dirty="0">
                <a:solidFill>
                  <a:srgbClr val="B8E6CA"/>
                </a:solidFill>
                <a:latin typeface="Trebuchet MS"/>
                <a:cs typeface="Trebuchet MS"/>
              </a:rPr>
              <a:t>Sigma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B8E6CA"/>
                </a:solidFill>
                <a:latin typeface="Trebuchet MS"/>
                <a:cs typeface="Trebuchet MS"/>
              </a:rPr>
              <a:t>is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50" dirty="0">
                <a:solidFill>
                  <a:srgbClr val="B8E6CA"/>
                </a:solidFill>
                <a:latin typeface="Trebuchet MS"/>
                <a:cs typeface="Trebuchet MS"/>
              </a:rPr>
              <a:t>Unknown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01521"/>
            <a:ext cx="89674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  <a:tab pos="285686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reality,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hardly	ever</a:t>
            </a:r>
            <a:r>
              <a:rPr sz="2400" spc="-5" dirty="0">
                <a:latin typeface="Calibri"/>
                <a:cs typeface="Calibri"/>
              </a:rPr>
              <a:t> know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sigma.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sigma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sigma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unknown case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spc="-15" dirty="0">
                <a:latin typeface="Calibri"/>
                <a:cs typeface="Calibri"/>
              </a:rPr>
              <a:t>standard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deviation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estimate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sigma.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T-Statistics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instead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Z-Statistics.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6831" y="3429754"/>
            <a:ext cx="1961286" cy="9808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40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b="1" spc="-12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01521"/>
            <a:ext cx="103600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wish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whether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body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temperature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7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98.6 degrees.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random </a:t>
            </a:r>
            <a:r>
              <a:rPr sz="2400" spc="-5" dirty="0">
                <a:latin typeface="Calibri"/>
                <a:cs typeface="Calibri"/>
              </a:rPr>
              <a:t>sample of n=18 individuals,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dirty="0">
                <a:latin typeface="Calibri"/>
                <a:cs typeface="Calibri"/>
              </a:rPr>
              <a:t>mean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15" dirty="0">
                <a:latin typeface="Calibri"/>
                <a:cs typeface="Calibri"/>
              </a:rPr>
              <a:t>found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98.217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standard </a:t>
            </a:r>
            <a:r>
              <a:rPr sz="2400" spc="-5" dirty="0">
                <a:latin typeface="Calibri"/>
                <a:cs typeface="Calibri"/>
              </a:rPr>
              <a:t>deviation </a:t>
            </a:r>
            <a:r>
              <a:rPr sz="2400" spc="-10" dirty="0">
                <a:latin typeface="Calibri"/>
                <a:cs typeface="Calibri"/>
              </a:rPr>
              <a:t>was 0.684 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provide </a:t>
            </a:r>
            <a:r>
              <a:rPr sz="2400" spc="-5" dirty="0">
                <a:latin typeface="Calibri"/>
                <a:cs typeface="Calibri"/>
              </a:rPr>
              <a:t>enough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evidence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conclude 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normal body </a:t>
            </a:r>
            <a:r>
              <a:rPr sz="2400" spc="-15" dirty="0">
                <a:latin typeface="Calibri"/>
                <a:cs typeface="Calibri"/>
              </a:rPr>
              <a:t>temperature </a:t>
            </a:r>
            <a:r>
              <a:rPr sz="2400" spc="-5" dirty="0">
                <a:latin typeface="Calibri"/>
                <a:cs typeface="Calibri"/>
              </a:rPr>
              <a:t>of human </a:t>
            </a:r>
            <a:r>
              <a:rPr sz="2400" dirty="0">
                <a:latin typeface="Calibri"/>
                <a:cs typeface="Calibri"/>
              </a:rPr>
              <a:t>beings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98.6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degrees.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Test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α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0.05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1109345">
              <a:lnSpc>
                <a:spcPct val="100000"/>
              </a:lnSpc>
              <a:spcBef>
                <a:spcPts val="1325"/>
              </a:spcBef>
            </a:pPr>
            <a:r>
              <a:rPr sz="2800" b="1" spc="229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1-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B8E6CA"/>
                </a:solidFill>
                <a:latin typeface="Trebuchet MS"/>
                <a:cs typeface="Trebuchet MS"/>
              </a:rPr>
              <a:t>State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75" dirty="0">
                <a:solidFill>
                  <a:srgbClr val="B8E6CA"/>
                </a:solidFill>
                <a:latin typeface="Trebuchet MS"/>
                <a:cs typeface="Trebuchet MS"/>
              </a:rPr>
              <a:t>Null</a:t>
            </a:r>
            <a:r>
              <a:rPr sz="2800" b="1" spc="-7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B8E6CA"/>
                </a:solidFill>
                <a:latin typeface="Trebuchet MS"/>
                <a:cs typeface="Trebuchet MS"/>
              </a:rPr>
              <a:t>and</a:t>
            </a:r>
            <a:r>
              <a:rPr sz="2800" b="1" spc="-7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0" dirty="0">
                <a:solidFill>
                  <a:srgbClr val="B8E6CA"/>
                </a:solidFill>
                <a:latin typeface="Trebuchet MS"/>
                <a:cs typeface="Trebuchet MS"/>
              </a:rPr>
              <a:t>Alternative</a:t>
            </a:r>
            <a:r>
              <a:rPr sz="2800" b="1" spc="-10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1016" y="2531043"/>
            <a:ext cx="4486579" cy="8967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229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2-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15" dirty="0">
                <a:solidFill>
                  <a:srgbClr val="B8E6CA"/>
                </a:solidFill>
                <a:latin typeface="Trebuchet MS"/>
                <a:cs typeface="Trebuchet MS"/>
              </a:rPr>
              <a:t>Find</a:t>
            </a:r>
            <a:r>
              <a:rPr sz="2800" b="1" spc="-7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30" dirty="0">
                <a:solidFill>
                  <a:srgbClr val="B8E6CA"/>
                </a:solidFill>
                <a:latin typeface="Trebuchet MS"/>
                <a:cs typeface="Trebuchet MS"/>
              </a:rPr>
              <a:t>Critical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B8E6CA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27225" y="4756480"/>
            <a:ext cx="291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critical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-1.740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578990"/>
            <a:ext cx="102019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n &lt;30,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t-statistics </a:t>
            </a:r>
            <a:r>
              <a:rPr sz="2400" dirty="0">
                <a:latin typeface="Calibri"/>
                <a:cs typeface="Calibri"/>
              </a:rPr>
              <a:t>in this </a:t>
            </a:r>
            <a:r>
              <a:rPr sz="2400" spc="-5" dirty="0">
                <a:latin typeface="Calibri"/>
                <a:cs typeface="Calibri"/>
              </a:rPr>
              <a:t>case. This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left tailed </a:t>
            </a:r>
            <a:r>
              <a:rPr sz="2400" spc="-10" dirty="0">
                <a:latin typeface="Calibri"/>
                <a:cs typeface="Calibri"/>
              </a:rPr>
              <a:t>test, </a:t>
            </a:r>
            <a:r>
              <a:rPr sz="2400" spc="-5" dirty="0">
                <a:latin typeface="Calibri"/>
                <a:cs typeface="Calibri"/>
              </a:rPr>
              <a:t>so use </a:t>
            </a:r>
            <a:r>
              <a:rPr sz="2400" dirty="0">
                <a:latin typeface="Calibri"/>
                <a:cs typeface="Calibri"/>
              </a:rPr>
              <a:t> the 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α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5" dirty="0">
                <a:latin typeface="Calibri"/>
                <a:cs typeface="Calibri"/>
              </a:rPr>
              <a:t> t-table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df=18-1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17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note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CV)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311" y="2639567"/>
            <a:ext cx="6571488" cy="39425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229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11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3- </a:t>
            </a:r>
            <a:r>
              <a:rPr sz="2800" b="1" spc="-10" dirty="0">
                <a:solidFill>
                  <a:srgbClr val="B8E6CA"/>
                </a:solidFill>
                <a:latin typeface="Trebuchet MS"/>
                <a:cs typeface="Trebuchet MS"/>
              </a:rPr>
              <a:t>Find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B8E6CA"/>
                </a:solidFill>
                <a:latin typeface="Trebuchet MS"/>
                <a:cs typeface="Trebuchet MS"/>
              </a:rPr>
              <a:t>Test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B8E6CA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7355" y="2824938"/>
            <a:ext cx="4496619" cy="10628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55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10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4- </a:t>
            </a:r>
            <a:r>
              <a:rPr sz="2800" b="1" spc="80" dirty="0">
                <a:solidFill>
                  <a:srgbClr val="B8E6CA"/>
                </a:solidFill>
                <a:latin typeface="Trebuchet MS"/>
                <a:cs typeface="Trebuchet MS"/>
              </a:rPr>
              <a:t>Make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25" dirty="0">
                <a:solidFill>
                  <a:srgbClr val="B8E6CA"/>
                </a:solidFill>
                <a:latin typeface="Trebuchet MS"/>
                <a:cs typeface="Trebuchet MS"/>
              </a:rPr>
              <a:t>Decision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7094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smaller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-1.74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reject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hypothesis.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55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5- </a:t>
            </a:r>
            <a:r>
              <a:rPr sz="2800" b="1" spc="70" dirty="0">
                <a:solidFill>
                  <a:srgbClr val="B8E6CA"/>
                </a:solidFill>
                <a:latin typeface="Trebuchet MS"/>
                <a:cs typeface="Trebuchet MS"/>
              </a:rPr>
              <a:t>Summarize</a:t>
            </a:r>
            <a:r>
              <a:rPr sz="2800" b="1" spc="-8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B8E6CA"/>
                </a:solidFill>
                <a:latin typeface="Trebuchet MS"/>
                <a:cs typeface="Trebuchet MS"/>
              </a:rPr>
              <a:t>Results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95586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84835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-5" dirty="0">
                <a:latin typeface="Calibri"/>
                <a:cs typeface="Calibri"/>
              </a:rPr>
              <a:t> evidence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claim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body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temperature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individuals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 than</a:t>
            </a:r>
            <a:r>
              <a:rPr sz="2400" spc="-5" dirty="0">
                <a:latin typeface="Calibri"/>
                <a:cs typeface="Calibri"/>
              </a:rPr>
              <a:t> 98.6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0.05. This</a:t>
            </a:r>
            <a:r>
              <a:rPr sz="2400" dirty="0">
                <a:latin typeface="Calibri"/>
                <a:cs typeface="Calibri"/>
              </a:rPr>
              <a:t> means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falsely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above</a:t>
            </a:r>
            <a:r>
              <a:rPr sz="2400" dirty="0">
                <a:latin typeface="Calibri"/>
                <a:cs typeface="Calibri"/>
              </a:rPr>
              <a:t> claim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5%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5820" marR="5080" indent="-2582545">
              <a:lnSpc>
                <a:spcPct val="100000"/>
              </a:lnSpc>
              <a:spcBef>
                <a:spcPts val="105"/>
              </a:spcBef>
            </a:pPr>
            <a:r>
              <a:rPr dirty="0"/>
              <a:t>Hypothesis</a:t>
            </a:r>
            <a:r>
              <a:rPr spc="-40" dirty="0"/>
              <a:t> </a:t>
            </a:r>
            <a:r>
              <a:rPr spc="-65" dirty="0"/>
              <a:t>Testing</a:t>
            </a:r>
            <a:r>
              <a:rPr spc="-15" dirty="0"/>
              <a:t> </a:t>
            </a:r>
            <a:r>
              <a:rPr spc="-35" dirty="0"/>
              <a:t>for</a:t>
            </a:r>
            <a:r>
              <a:rPr spc="-15" dirty="0"/>
              <a:t> </a:t>
            </a:r>
            <a:r>
              <a:rPr dirty="0"/>
              <a:t>Single </a:t>
            </a:r>
            <a:r>
              <a:rPr spc="-980" dirty="0"/>
              <a:t> </a:t>
            </a:r>
            <a:r>
              <a:rPr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40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b="1" spc="-12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313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certain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would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waste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day.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random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121.80 </a:t>
            </a:r>
            <a:r>
              <a:rPr sz="2400" spc="-5" dirty="0">
                <a:latin typeface="Calibri"/>
                <a:cs typeface="Calibri"/>
              </a:rPr>
              <a:t>minutes </a:t>
            </a:r>
            <a:r>
              <a:rPr sz="2400" spc="-15" dirty="0">
                <a:latin typeface="Calibri"/>
                <a:cs typeface="Calibri"/>
              </a:rPr>
              <a:t>wasted </a:t>
            </a:r>
            <a:r>
              <a:rPr sz="2400" spc="-5" dirty="0">
                <a:latin typeface="Calibri"/>
                <a:cs typeface="Calibri"/>
              </a:rPr>
              <a:t>per </a:t>
            </a:r>
            <a:r>
              <a:rPr sz="2400" spc="-20" dirty="0">
                <a:latin typeface="Calibri"/>
                <a:cs typeface="Calibri"/>
              </a:rPr>
              <a:t>day </a:t>
            </a:r>
            <a:r>
              <a:rPr sz="2400" spc="-1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standard </a:t>
            </a:r>
            <a:r>
              <a:rPr sz="2400" spc="-10" dirty="0">
                <a:latin typeface="Calibri"/>
                <a:cs typeface="Calibri"/>
              </a:rPr>
              <a:t>deviation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9.45 </a:t>
            </a:r>
            <a:r>
              <a:rPr sz="2400" spc="-5" dirty="0">
                <a:latin typeface="Calibri"/>
                <a:cs typeface="Calibri"/>
              </a:rPr>
              <a:t>minutes per </a:t>
            </a:r>
            <a:r>
              <a:rPr sz="2400" spc="-55" dirty="0">
                <a:latin typeface="Calibri"/>
                <a:cs typeface="Calibri"/>
              </a:rPr>
              <a:t>day. 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-5" dirty="0">
                <a:latin typeface="Calibri"/>
                <a:cs typeface="Calibri"/>
              </a:rPr>
              <a:t> evidence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time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wasted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day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than</a:t>
            </a:r>
            <a:r>
              <a:rPr sz="2400" spc="-5" dirty="0">
                <a:latin typeface="Calibri"/>
                <a:cs typeface="Calibri"/>
              </a:rPr>
              <a:t> 120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minutes?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α=.05.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25"/>
              </a:spcBef>
            </a:pPr>
            <a:r>
              <a:rPr sz="2800" b="1" spc="40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b="1" spc="-11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065"/>
            <a:ext cx="1031303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Among </a:t>
            </a:r>
            <a:r>
              <a:rPr sz="2400" spc="-5" dirty="0">
                <a:latin typeface="Calibri"/>
                <a:cs typeface="Calibri"/>
              </a:rPr>
              <a:t>157 African-American </a:t>
            </a:r>
            <a:r>
              <a:rPr sz="2400" dirty="0">
                <a:latin typeface="Calibri"/>
                <a:cs typeface="Calibri"/>
              </a:rPr>
              <a:t>men </a:t>
            </a:r>
            <a:r>
              <a:rPr sz="2400" spc="-20" dirty="0">
                <a:latin typeface="Calibri"/>
                <a:cs typeface="Calibri"/>
              </a:rPr>
              <a:t>,the </a:t>
            </a:r>
            <a:r>
              <a:rPr sz="2400" dirty="0">
                <a:latin typeface="Calibri"/>
                <a:cs typeface="Calibri"/>
              </a:rPr>
              <a:t>mean </a:t>
            </a:r>
            <a:r>
              <a:rPr sz="2400" spc="-20" dirty="0">
                <a:latin typeface="Calibri"/>
                <a:cs typeface="Calibri"/>
              </a:rPr>
              <a:t>systolic </a:t>
            </a:r>
            <a:r>
              <a:rPr sz="2400" spc="-5" dirty="0">
                <a:latin typeface="Calibri"/>
                <a:cs typeface="Calibri"/>
              </a:rPr>
              <a:t>blood </a:t>
            </a:r>
            <a:r>
              <a:rPr sz="2400" spc="-10" dirty="0">
                <a:latin typeface="Calibri"/>
                <a:cs typeface="Calibri"/>
              </a:rPr>
              <a:t>pressure was 146 </a:t>
            </a:r>
            <a:r>
              <a:rPr sz="2400" spc="-15" dirty="0">
                <a:latin typeface="Calibri"/>
                <a:cs typeface="Calibri"/>
              </a:rPr>
              <a:t>mm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Hg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standard </a:t>
            </a:r>
            <a:r>
              <a:rPr sz="2400" spc="-5" dirty="0">
                <a:latin typeface="Calibri"/>
                <a:cs typeface="Calibri"/>
              </a:rPr>
              <a:t>deviation of 27.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wish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know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basis of </a:t>
            </a:r>
            <a:r>
              <a:rPr sz="2400" spc="-1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 may </a:t>
            </a:r>
            <a:r>
              <a:rPr sz="2400" spc="-10" dirty="0">
                <a:latin typeface="Calibri"/>
                <a:cs typeface="Calibri"/>
              </a:rPr>
              <a:t>conclude that the </a:t>
            </a:r>
            <a:r>
              <a:rPr sz="2400" dirty="0">
                <a:latin typeface="Calibri"/>
                <a:cs typeface="Calibri"/>
              </a:rPr>
              <a:t>mean </a:t>
            </a:r>
            <a:r>
              <a:rPr sz="2400" spc="-20" dirty="0">
                <a:latin typeface="Calibri"/>
                <a:cs typeface="Calibri"/>
              </a:rPr>
              <a:t>systolic </a:t>
            </a:r>
            <a:r>
              <a:rPr sz="2400" spc="-10" dirty="0">
                <a:latin typeface="Calibri"/>
                <a:cs typeface="Calibri"/>
              </a:rPr>
              <a:t>blood pressure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population </a:t>
            </a:r>
            <a:r>
              <a:rPr sz="2400" spc="-5" dirty="0">
                <a:latin typeface="Calibri"/>
                <a:cs typeface="Calibri"/>
              </a:rPr>
              <a:t>of African-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American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greater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140.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α=0.01.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(Sigma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unknown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here,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but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notice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sample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size)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40" dirty="0">
                <a:solidFill>
                  <a:srgbClr val="B8E6CA"/>
                </a:solidFill>
                <a:latin typeface="Trebuchet MS"/>
                <a:cs typeface="Trebuchet MS"/>
              </a:rPr>
              <a:t>Acknowledgment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065"/>
            <a:ext cx="103130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190" algn="l"/>
                <a:tab pos="1745614" algn="l"/>
                <a:tab pos="3157855" algn="l"/>
                <a:tab pos="3547110" algn="l"/>
                <a:tab pos="4391025" algn="l"/>
                <a:tab pos="5238750" algn="l"/>
                <a:tab pos="5586095" algn="l"/>
                <a:tab pos="6737350" algn="l"/>
                <a:tab pos="7192645" algn="l"/>
                <a:tab pos="9102725" algn="l"/>
              </a:tabLst>
            </a:pPr>
            <a:r>
              <a:rPr sz="2400" spc="-5" dirty="0">
                <a:latin typeface="Calibri"/>
                <a:cs typeface="Calibri"/>
              </a:rPr>
              <a:t>The	</a:t>
            </a:r>
            <a:r>
              <a:rPr sz="2400" spc="-15" dirty="0">
                <a:latin typeface="Calibri"/>
                <a:cs typeface="Calibri"/>
              </a:rPr>
              <a:t>content	</a:t>
            </a:r>
            <a:r>
              <a:rPr sz="2400" spc="-10" dirty="0">
                <a:latin typeface="Calibri"/>
                <a:cs typeface="Calibri"/>
              </a:rPr>
              <a:t>presented	</a:t>
            </a:r>
            <a:r>
              <a:rPr sz="2400" dirty="0">
                <a:latin typeface="Calibri"/>
                <a:cs typeface="Calibri"/>
              </a:rPr>
              <a:t>in	these	</a:t>
            </a:r>
            <a:r>
              <a:rPr sz="2400" spc="-5" dirty="0">
                <a:latin typeface="Calibri"/>
                <a:cs typeface="Calibri"/>
              </a:rPr>
              <a:t>slides	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-10" dirty="0">
                <a:latin typeface="Calibri"/>
                <a:cs typeface="Calibri"/>
              </a:rPr>
              <a:t>inspired	by	</a:t>
            </a:r>
            <a:r>
              <a:rPr sz="2400" spc="-5" dirty="0">
                <a:latin typeface="Calibri"/>
                <a:cs typeface="Calibri"/>
              </a:rPr>
              <a:t>miscellaneous	</a:t>
            </a:r>
            <a:r>
              <a:rPr sz="2400" spc="-10" dirty="0"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offline.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25" dirty="0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B8E6CA"/>
                </a:solidFill>
                <a:latin typeface="Trebuchet MS"/>
                <a:cs typeface="Trebuchet MS"/>
              </a:rPr>
              <a:t>Test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for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40" dirty="0">
                <a:solidFill>
                  <a:srgbClr val="B8E6CA"/>
                </a:solidFill>
                <a:latin typeface="Trebuchet MS"/>
                <a:cs typeface="Trebuchet MS"/>
              </a:rPr>
              <a:t>mean</a:t>
            </a:r>
            <a:r>
              <a:rPr sz="2800" b="1" spc="-7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35" dirty="0">
                <a:solidFill>
                  <a:srgbClr val="B8E6CA"/>
                </a:solidFill>
                <a:latin typeface="Trebuchet MS"/>
                <a:cs typeface="Trebuchet MS"/>
              </a:rPr>
              <a:t>when</a:t>
            </a:r>
            <a:r>
              <a:rPr sz="2800" b="1" spc="-7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10" dirty="0">
                <a:solidFill>
                  <a:srgbClr val="B8E6CA"/>
                </a:solidFill>
                <a:latin typeface="Trebuchet MS"/>
                <a:cs typeface="Trebuchet MS"/>
              </a:rPr>
              <a:t>Sigma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B8E6CA"/>
                </a:solidFill>
                <a:latin typeface="Trebuchet MS"/>
                <a:cs typeface="Trebuchet MS"/>
              </a:rPr>
              <a:t>is</a:t>
            </a:r>
            <a:r>
              <a:rPr sz="2800" b="1" spc="-7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55" dirty="0">
                <a:solidFill>
                  <a:srgbClr val="B8E6CA"/>
                </a:solidFill>
                <a:latin typeface="Trebuchet MS"/>
                <a:cs typeface="Trebuchet MS"/>
              </a:rPr>
              <a:t>Known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17016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369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know </a:t>
            </a:r>
            <a:r>
              <a:rPr sz="2400" dirty="0">
                <a:latin typeface="Calibri"/>
                <a:cs typeface="Calibri"/>
              </a:rPr>
              <a:t>about the </a:t>
            </a:r>
            <a:r>
              <a:rPr sz="2400" spc="-10" dirty="0">
                <a:latin typeface="Calibri"/>
                <a:cs typeface="Calibri"/>
              </a:rPr>
              <a:t>population </a:t>
            </a:r>
            <a:r>
              <a:rPr sz="2400" spc="-5" dirty="0">
                <a:latin typeface="Calibri"/>
                <a:cs typeface="Calibri"/>
              </a:rPr>
              <a:t>variance,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z-statistics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 hypothesis.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After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statistics,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Based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decide </a:t>
            </a:r>
            <a:r>
              <a:rPr sz="2400" dirty="0">
                <a:latin typeface="Calibri"/>
                <a:cs typeface="Calibri"/>
              </a:rPr>
              <a:t>whether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trike="sngStrike" spc="-5" dirty="0">
                <a:latin typeface="Calibri"/>
                <a:cs typeface="Calibri"/>
              </a:rPr>
              <a:t>accept </a:t>
            </a:r>
            <a:r>
              <a:rPr sz="2400" strike="sngStrike" dirty="0">
                <a:latin typeface="Calibri"/>
                <a:cs typeface="Calibri"/>
              </a:rPr>
              <a:t>the </a:t>
            </a:r>
            <a:r>
              <a:rPr sz="2400" strike="sngStrike" spc="-5" dirty="0">
                <a:latin typeface="Calibri"/>
                <a:cs typeface="Calibri"/>
              </a:rPr>
              <a:t>null hypothesis or </a:t>
            </a:r>
            <a:r>
              <a:rPr sz="2400" strike="sngStrike" spc="-15" dirty="0">
                <a:latin typeface="Calibri"/>
                <a:cs typeface="Calibri"/>
              </a:rPr>
              <a:t>fail </a:t>
            </a:r>
            <a:r>
              <a:rPr sz="2400" strike="noStrike" spc="-530" dirty="0">
                <a:latin typeface="Calibri"/>
                <a:cs typeface="Calibri"/>
              </a:rPr>
              <a:t> </a:t>
            </a:r>
            <a:r>
              <a:rPr sz="2400" strike="sngStrike" spc="-15" dirty="0">
                <a:latin typeface="Calibri"/>
                <a:cs typeface="Calibri"/>
              </a:rPr>
              <a:t>to </a:t>
            </a:r>
            <a:r>
              <a:rPr sz="2400" strike="sngStrike" spc="-5" dirty="0">
                <a:latin typeface="Calibri"/>
                <a:cs typeface="Calibri"/>
              </a:rPr>
              <a:t>accept.</a:t>
            </a:r>
            <a:r>
              <a:rPr sz="2400" strike="noStrike" spc="250" dirty="0">
                <a:latin typeface="Calibri"/>
                <a:cs typeface="Calibri"/>
              </a:rPr>
              <a:t> </a:t>
            </a:r>
            <a:r>
              <a:rPr sz="2100" strike="noStrike" baseline="3968" dirty="0">
                <a:solidFill>
                  <a:srgbClr val="0000FF"/>
                </a:solidFill>
                <a:latin typeface="Arial MT"/>
                <a:cs typeface="Arial MT"/>
              </a:rPr>
              <a:t>Reject the null hypothesis </a:t>
            </a:r>
            <a:r>
              <a:rPr lang="en-US" sz="2100" strike="noStrike" baseline="3968" dirty="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sz="2100" strike="noStrike" baseline="3968" dirty="0">
                <a:solidFill>
                  <a:srgbClr val="0000FF"/>
                </a:solidFill>
                <a:latin typeface="Arial MT"/>
                <a:cs typeface="Arial MT"/>
              </a:rPr>
              <a:t> fail</a:t>
            </a:r>
            <a:r>
              <a:rPr sz="2100" strike="noStrike" spc="-7" baseline="396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00" strike="noStrike" baseline="3968" dirty="0">
                <a:solidFill>
                  <a:srgbClr val="0000FF"/>
                </a:solidFill>
                <a:latin typeface="Arial MT"/>
                <a:cs typeface="Arial MT"/>
              </a:rPr>
              <a:t>to reject!</a:t>
            </a:r>
            <a:endParaRPr sz="2100" baseline="3968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need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critical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threshold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value!.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alpha.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1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75"/>
              </a:spcBef>
            </a:pPr>
            <a:r>
              <a:rPr sz="2800" b="1" spc="-5" dirty="0">
                <a:solidFill>
                  <a:srgbClr val="B8E6CA"/>
                </a:solidFill>
                <a:latin typeface="Trebuchet MS"/>
                <a:cs typeface="Trebuchet MS"/>
              </a:rPr>
              <a:t>Finding</a:t>
            </a:r>
            <a:r>
              <a:rPr sz="2800" b="1" spc="-10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380" dirty="0">
                <a:solidFill>
                  <a:srgbClr val="B8E6CA"/>
                </a:solidFill>
                <a:latin typeface="Trebuchet MS"/>
                <a:cs typeface="Trebuchet MS"/>
              </a:rPr>
              <a:t>Z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45" dirty="0">
                <a:solidFill>
                  <a:srgbClr val="B8E6CA"/>
                </a:solidFill>
                <a:latin typeface="Trebuchet MS"/>
                <a:cs typeface="Trebuchet MS"/>
              </a:rPr>
              <a:t>value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for</a:t>
            </a:r>
            <a:r>
              <a:rPr sz="2800" b="1" spc="-8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B8E6CA"/>
                </a:solidFill>
                <a:latin typeface="Calibri"/>
                <a:cs typeface="Calibri"/>
              </a:rPr>
              <a:t>α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2914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</a:t>
            </a:r>
            <a:r>
              <a:rPr sz="2400" spc="-5" dirty="0">
                <a:latin typeface="Calibri"/>
                <a:cs typeface="Calibri"/>
              </a:rPr>
              <a:t> tailed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test,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z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α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z-table</a:t>
            </a:r>
            <a:r>
              <a:rPr sz="2400" spc="-15" dirty="0">
                <a:latin typeface="Calibri"/>
                <a:cs typeface="Calibri"/>
              </a:rPr>
              <a:t> (negative </a:t>
            </a:r>
            <a:r>
              <a:rPr sz="2400" dirty="0">
                <a:latin typeface="Calibri"/>
                <a:cs typeface="Calibri"/>
              </a:rPr>
              <a:t>z).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right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tailed</a:t>
            </a:r>
            <a:r>
              <a:rPr sz="2400" spc="-10" dirty="0">
                <a:latin typeface="Calibri"/>
                <a:cs typeface="Calibri"/>
              </a:rPr>
              <a:t> test,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corresponds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1-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α</a:t>
            </a:r>
            <a:endParaRPr sz="2400">
              <a:latin typeface="Calibri"/>
              <a:cs typeface="Calibri"/>
            </a:endParaRPr>
          </a:p>
          <a:p>
            <a:pPr marL="355600" marR="258445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tailed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α/2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15" dirty="0">
                <a:latin typeface="Calibri"/>
                <a:cs typeface="Calibri"/>
              </a:rPr>
              <a:t>negative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0" dirty="0">
                <a:latin typeface="Calibri"/>
                <a:cs typeface="Calibri"/>
              </a:rPr>
              <a:t> 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1-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α/2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positive.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325"/>
              </a:spcBef>
            </a:pPr>
            <a:r>
              <a:rPr sz="2800" b="1" spc="40" dirty="0">
                <a:solidFill>
                  <a:srgbClr val="B8E6CA"/>
                </a:solidFill>
                <a:latin typeface="Trebuchet MS"/>
                <a:cs typeface="Trebuchet MS"/>
              </a:rPr>
              <a:t>Steps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50" dirty="0">
                <a:solidFill>
                  <a:srgbClr val="B8E6CA"/>
                </a:solidFill>
                <a:latin typeface="Trebuchet MS"/>
                <a:cs typeface="Trebuchet MS"/>
              </a:rPr>
              <a:t>to</a:t>
            </a:r>
            <a:r>
              <a:rPr sz="2800" b="1" spc="-7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50" dirty="0">
                <a:solidFill>
                  <a:srgbClr val="B8E6CA"/>
                </a:solidFill>
                <a:latin typeface="Trebuchet MS"/>
                <a:cs typeface="Trebuchet MS"/>
              </a:rPr>
              <a:t>Perform</a:t>
            </a:r>
            <a:r>
              <a:rPr sz="2800" b="1" spc="-7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25" dirty="0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r>
              <a:rPr sz="2800" b="1" spc="-7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B8E6CA"/>
                </a:solidFill>
                <a:latin typeface="Trebuchet MS"/>
                <a:cs typeface="Trebuchet MS"/>
              </a:rPr>
              <a:t>Testing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9596755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State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hypothesis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hypothesis</a:t>
            </a:r>
            <a:endParaRPr lang="en-US" sz="2400" spc="-5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Summarize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325"/>
              </a:spcBef>
            </a:pPr>
            <a:r>
              <a:rPr sz="2800" b="1" spc="40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1-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70" dirty="0">
                <a:solidFill>
                  <a:srgbClr val="B8E6CA"/>
                </a:solidFill>
                <a:latin typeface="Trebuchet MS"/>
                <a:cs typeface="Trebuchet MS"/>
              </a:rPr>
              <a:t>LEFT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0" dirty="0">
                <a:solidFill>
                  <a:srgbClr val="B8E6CA"/>
                </a:solidFill>
                <a:latin typeface="Trebuchet MS"/>
                <a:cs typeface="Trebuchet MS"/>
              </a:rPr>
              <a:t>Tailed</a:t>
            </a:r>
            <a:r>
              <a:rPr sz="2800" b="1" spc="-7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B8E6CA"/>
                </a:solidFill>
                <a:latin typeface="Trebuchet MS"/>
                <a:cs typeface="Trebuchet MS"/>
              </a:rPr>
              <a:t>Test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It</a:t>
            </a:r>
            <a:r>
              <a:rPr spc="-20" dirty="0"/>
              <a:t> </a:t>
            </a:r>
            <a:r>
              <a:rPr spc="-5" dirty="0"/>
              <a:t>has been</a:t>
            </a:r>
            <a:r>
              <a:rPr spc="5" dirty="0"/>
              <a:t> </a:t>
            </a:r>
            <a:r>
              <a:rPr spc="-10" dirty="0"/>
              <a:t>reported</a:t>
            </a:r>
            <a:r>
              <a:rPr dirty="0"/>
              <a:t> </a:t>
            </a:r>
            <a:r>
              <a:rPr spc="-5" dirty="0"/>
              <a:t>that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20" dirty="0"/>
              <a:t>average</a:t>
            </a:r>
            <a:r>
              <a:rPr dirty="0"/>
              <a:t> </a:t>
            </a:r>
            <a:r>
              <a:rPr spc="-5" dirty="0"/>
              <a:t>credit</a:t>
            </a:r>
            <a:r>
              <a:rPr spc="-10" dirty="0"/>
              <a:t> </a:t>
            </a:r>
            <a:r>
              <a:rPr spc="-15" dirty="0"/>
              <a:t>card</a:t>
            </a:r>
            <a:r>
              <a:rPr spc="-5" dirty="0"/>
              <a:t> </a:t>
            </a:r>
            <a:r>
              <a:rPr spc="-10" dirty="0"/>
              <a:t>debt</a:t>
            </a:r>
            <a:r>
              <a:rPr dirty="0"/>
              <a:t> </a:t>
            </a:r>
            <a:r>
              <a:rPr spc="-20" dirty="0"/>
              <a:t>for</a:t>
            </a:r>
            <a:r>
              <a:rPr spc="-5" dirty="0"/>
              <a:t> </a:t>
            </a:r>
            <a:r>
              <a:rPr spc="-15" dirty="0"/>
              <a:t>college</a:t>
            </a:r>
            <a:r>
              <a:rPr spc="-10" dirty="0"/>
              <a:t> seniors</a:t>
            </a:r>
            <a:r>
              <a:rPr spc="-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5" dirty="0"/>
              <a:t>$3262. 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student</a:t>
            </a:r>
            <a:r>
              <a:rPr dirty="0"/>
              <a:t> </a:t>
            </a:r>
            <a:r>
              <a:rPr spc="-15" dirty="0"/>
              <a:t>senate</a:t>
            </a:r>
            <a:r>
              <a:rPr spc="-10" dirty="0"/>
              <a:t> </a:t>
            </a:r>
            <a:r>
              <a:rPr spc="-15" dirty="0"/>
              <a:t>at</a:t>
            </a:r>
            <a:r>
              <a:rPr dirty="0"/>
              <a:t> a</a:t>
            </a:r>
            <a:r>
              <a:rPr spc="-15" dirty="0"/>
              <a:t> large</a:t>
            </a:r>
            <a:r>
              <a:rPr spc="5" dirty="0"/>
              <a:t> </a:t>
            </a:r>
            <a:r>
              <a:rPr spc="-10" dirty="0"/>
              <a:t>university</a:t>
            </a:r>
            <a:r>
              <a:rPr spc="-15" dirty="0"/>
              <a:t> feels</a:t>
            </a:r>
            <a:r>
              <a:rPr dirty="0"/>
              <a:t> </a:t>
            </a:r>
            <a:r>
              <a:rPr spc="-10" dirty="0"/>
              <a:t>that</a:t>
            </a:r>
            <a:r>
              <a:rPr dirty="0"/>
              <a:t> their</a:t>
            </a:r>
            <a:r>
              <a:rPr spc="-10" dirty="0"/>
              <a:t> seniors</a:t>
            </a:r>
            <a:r>
              <a:rPr spc="-5" dirty="0"/>
              <a:t> </a:t>
            </a:r>
            <a:r>
              <a:rPr spc="-20" dirty="0"/>
              <a:t>have</a:t>
            </a:r>
            <a:r>
              <a:rPr spc="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debt</a:t>
            </a:r>
            <a:r>
              <a:rPr dirty="0"/>
              <a:t> much </a:t>
            </a:r>
            <a:r>
              <a:rPr spc="5" dirty="0"/>
              <a:t> </a:t>
            </a:r>
            <a:r>
              <a:rPr dirty="0"/>
              <a:t>less </a:t>
            </a:r>
            <a:r>
              <a:rPr spc="-5" dirty="0"/>
              <a:t>than this, so </a:t>
            </a:r>
            <a:r>
              <a:rPr dirty="0"/>
              <a:t>it </a:t>
            </a:r>
            <a:r>
              <a:rPr spc="-10" dirty="0"/>
              <a:t>conducts </a:t>
            </a:r>
            <a:r>
              <a:rPr dirty="0"/>
              <a:t>a </a:t>
            </a:r>
            <a:r>
              <a:rPr spc="-5" dirty="0"/>
              <a:t>study of </a:t>
            </a:r>
            <a:r>
              <a:rPr dirty="0"/>
              <a:t>50 </a:t>
            </a:r>
            <a:r>
              <a:rPr spc="-10" dirty="0"/>
              <a:t>randomly </a:t>
            </a:r>
            <a:r>
              <a:rPr spc="-5" dirty="0"/>
              <a:t>selected </a:t>
            </a:r>
            <a:r>
              <a:rPr spc="-10" dirty="0"/>
              <a:t>seniors </a:t>
            </a:r>
            <a:r>
              <a:rPr dirty="0"/>
              <a:t>and </a:t>
            </a:r>
            <a:r>
              <a:rPr spc="-5" dirty="0"/>
              <a:t>finds </a:t>
            </a:r>
            <a:r>
              <a:rPr spc="-10" dirty="0"/>
              <a:t>that </a:t>
            </a:r>
            <a:r>
              <a:rPr spc="-530" dirty="0"/>
              <a:t> </a:t>
            </a:r>
            <a:r>
              <a:rPr dirty="0"/>
              <a:t>the </a:t>
            </a:r>
            <a:r>
              <a:rPr spc="-20" dirty="0"/>
              <a:t>average</a:t>
            </a:r>
            <a:r>
              <a:rPr spc="-5" dirty="0"/>
              <a:t> debt</a:t>
            </a:r>
            <a:r>
              <a:rPr dirty="0"/>
              <a:t> is</a:t>
            </a:r>
            <a:r>
              <a:rPr spc="5" dirty="0"/>
              <a:t> </a:t>
            </a:r>
            <a:r>
              <a:rPr spc="-10" dirty="0"/>
              <a:t>$2995,</a:t>
            </a:r>
            <a:r>
              <a:rPr dirty="0"/>
              <a:t> and the </a:t>
            </a:r>
            <a:r>
              <a:rPr spc="-10" dirty="0"/>
              <a:t>population</a:t>
            </a:r>
            <a:r>
              <a:rPr spc="-5" dirty="0"/>
              <a:t> </a:t>
            </a:r>
            <a:r>
              <a:rPr spc="-15" dirty="0"/>
              <a:t>standard </a:t>
            </a:r>
            <a:r>
              <a:rPr spc="-5" dirty="0"/>
              <a:t>deviation</a:t>
            </a:r>
            <a:r>
              <a:rPr spc="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5" dirty="0"/>
              <a:t>$1100. Can</a:t>
            </a:r>
            <a:r>
              <a:rPr spc="-20" dirty="0"/>
              <a:t> </a:t>
            </a:r>
            <a:r>
              <a:rPr spc="-15" dirty="0"/>
              <a:t>we </a:t>
            </a:r>
            <a:r>
              <a:rPr spc="-525" dirty="0"/>
              <a:t> </a:t>
            </a:r>
            <a:r>
              <a:rPr spc="-5" dirty="0"/>
              <a:t>support</a:t>
            </a:r>
            <a:r>
              <a:rPr dirty="0"/>
              <a:t> the </a:t>
            </a:r>
            <a:r>
              <a:rPr spc="-10" dirty="0"/>
              <a:t>student</a:t>
            </a:r>
            <a:r>
              <a:rPr dirty="0"/>
              <a:t> </a:t>
            </a:r>
            <a:r>
              <a:rPr spc="-30" dirty="0"/>
              <a:t>senate’s</a:t>
            </a:r>
            <a:r>
              <a:rPr spc="-20" dirty="0"/>
              <a:t> </a:t>
            </a:r>
            <a:r>
              <a:rPr dirty="0"/>
              <a:t>claim</a:t>
            </a:r>
            <a:r>
              <a:rPr spc="-25" dirty="0"/>
              <a:t> </a:t>
            </a:r>
            <a:r>
              <a:rPr spc="-5" dirty="0"/>
              <a:t>using </a:t>
            </a:r>
            <a:r>
              <a:rPr dirty="0"/>
              <a:t>the </a:t>
            </a:r>
            <a:r>
              <a:rPr spc="-15" dirty="0"/>
              <a:t>data</a:t>
            </a:r>
            <a:r>
              <a:rPr spc="-10" dirty="0"/>
              <a:t> collected</a:t>
            </a:r>
            <a:r>
              <a:rPr spc="-20" dirty="0"/>
              <a:t> </a:t>
            </a:r>
            <a:r>
              <a:rPr spc="-15" dirty="0"/>
              <a:t>at</a:t>
            </a:r>
            <a:r>
              <a:rPr dirty="0"/>
              <a:t> </a:t>
            </a:r>
            <a:r>
              <a:rPr b="1" dirty="0">
                <a:latin typeface="Calibri"/>
                <a:cs typeface="Calibri"/>
              </a:rPr>
              <a:t>α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5" dirty="0">
                <a:latin typeface="Calibri"/>
                <a:cs typeface="Calibri"/>
              </a:rPr>
              <a:t> 0.05</a:t>
            </a:r>
            <a:r>
              <a:rPr spc="-5" dirty="0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1109345">
              <a:lnSpc>
                <a:spcPct val="100000"/>
              </a:lnSpc>
              <a:spcBef>
                <a:spcPts val="1325"/>
              </a:spcBef>
            </a:pPr>
            <a:r>
              <a:rPr sz="2800" b="1" spc="229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1-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B8E6CA"/>
                </a:solidFill>
                <a:latin typeface="Trebuchet MS"/>
                <a:cs typeface="Trebuchet MS"/>
              </a:rPr>
              <a:t>State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75" dirty="0">
                <a:solidFill>
                  <a:srgbClr val="B8E6CA"/>
                </a:solidFill>
                <a:latin typeface="Trebuchet MS"/>
                <a:cs typeface="Trebuchet MS"/>
              </a:rPr>
              <a:t>Null</a:t>
            </a:r>
            <a:r>
              <a:rPr sz="2800" b="1" spc="-7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B8E6CA"/>
                </a:solidFill>
                <a:latin typeface="Trebuchet MS"/>
                <a:cs typeface="Trebuchet MS"/>
              </a:rPr>
              <a:t>and</a:t>
            </a:r>
            <a:r>
              <a:rPr sz="2800" b="1" spc="-7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0" dirty="0">
                <a:solidFill>
                  <a:srgbClr val="B8E6CA"/>
                </a:solidFill>
                <a:latin typeface="Trebuchet MS"/>
                <a:cs typeface="Trebuchet MS"/>
              </a:rPr>
              <a:t>Alternative</a:t>
            </a:r>
            <a:r>
              <a:rPr sz="2800" b="1" spc="-10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6324" y="2235598"/>
            <a:ext cx="4214934" cy="19603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229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2-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15" dirty="0">
                <a:solidFill>
                  <a:srgbClr val="B8E6CA"/>
                </a:solidFill>
                <a:latin typeface="Trebuchet MS"/>
                <a:cs typeface="Trebuchet MS"/>
              </a:rPr>
              <a:t>Find</a:t>
            </a:r>
            <a:r>
              <a:rPr sz="2800" b="1" spc="-7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30" dirty="0">
                <a:solidFill>
                  <a:srgbClr val="B8E6CA"/>
                </a:solidFill>
                <a:latin typeface="Trebuchet MS"/>
                <a:cs typeface="Trebuchet MS"/>
              </a:rPr>
              <a:t>Critical</a:t>
            </a:r>
            <a:r>
              <a:rPr sz="2800" b="1" spc="-10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B8E6CA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78990"/>
            <a:ext cx="10073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</a:t>
            </a:r>
            <a:r>
              <a:rPr sz="2400" spc="-5" dirty="0">
                <a:latin typeface="Calibri"/>
                <a:cs typeface="Calibri"/>
              </a:rPr>
              <a:t> tailed</a:t>
            </a:r>
            <a:r>
              <a:rPr sz="2400" spc="-10" dirty="0">
                <a:latin typeface="Calibri"/>
                <a:cs typeface="Calibri"/>
              </a:rPr>
              <a:t> test,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α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z-table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8263" y="2134186"/>
            <a:ext cx="5529524" cy="4018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0732" y="2869899"/>
            <a:ext cx="3431929" cy="27179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53029" y="6013500"/>
            <a:ext cx="1247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CV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-1.64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b="1" spc="229" dirty="0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sz="2800" b="1" spc="-10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3-</a:t>
            </a:r>
            <a:r>
              <a:rPr sz="2800" b="1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20" dirty="0">
                <a:solidFill>
                  <a:srgbClr val="B8E6CA"/>
                </a:solidFill>
                <a:latin typeface="Trebuchet MS"/>
                <a:cs typeface="Trebuchet MS"/>
              </a:rPr>
              <a:t>Calculate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b="1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B8E6CA"/>
                </a:solidFill>
                <a:latin typeface="Trebuchet MS"/>
                <a:cs typeface="Trebuchet MS"/>
              </a:rPr>
              <a:t>Test</a:t>
            </a:r>
            <a:r>
              <a:rPr sz="2800" b="1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B8E6CA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832" y="2394362"/>
            <a:ext cx="5447552" cy="1414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1109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Tahoma</vt:lpstr>
      <vt:lpstr>Trebuchet MS</vt:lpstr>
      <vt:lpstr>Wingdings</vt:lpstr>
      <vt:lpstr>Office Theme</vt:lpstr>
      <vt:lpstr>LECTURE -6 (b)</vt:lpstr>
      <vt:lpstr>Hypothesis Testing for Single  Mean</vt:lpstr>
      <vt:lpstr>Hypothesis Test for mean when Sigma is Known</vt:lpstr>
      <vt:lpstr>Finding the Z value for α</vt:lpstr>
      <vt:lpstr>Steps to Perform Hypothesis Testing</vt:lpstr>
      <vt:lpstr>Example 1- LEFT Tailed Test</vt:lpstr>
      <vt:lpstr>STEP 1- State the Null and Alternative hypothesis</vt:lpstr>
      <vt:lpstr>STEP 2- Find Critical Value</vt:lpstr>
      <vt:lpstr>STEP 3- Calculate the Test Value</vt:lpstr>
      <vt:lpstr>Step 4- Make the Decision</vt:lpstr>
      <vt:lpstr>Step 5- Summarize the Results</vt:lpstr>
      <vt:lpstr>Example 2- Two Tailed Problem</vt:lpstr>
      <vt:lpstr>Hypothesis Test when Sigma is Unknown</vt:lpstr>
      <vt:lpstr>Example 1</vt:lpstr>
      <vt:lpstr>STEP 1- State the Null and Alternative hypothesis</vt:lpstr>
      <vt:lpstr>STEP 2- Find Critical Value</vt:lpstr>
      <vt:lpstr>STEP 3- Find Test Value</vt:lpstr>
      <vt:lpstr>Step 4- Make the Decision</vt:lpstr>
      <vt:lpstr>Step 5- Summarize the Results</vt:lpstr>
      <vt:lpstr>Example 2</vt:lpstr>
      <vt:lpstr>Example 3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Asif Ayub</cp:lastModifiedBy>
  <cp:revision>1</cp:revision>
  <dcterms:created xsi:type="dcterms:W3CDTF">2021-09-11T09:39:13Z</dcterms:created>
  <dcterms:modified xsi:type="dcterms:W3CDTF">2022-01-12T16:42:30Z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2021-09-11T00:00:00Z</vt:filetime>
  </property>
</Properties>
</file>