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2268" y="2712847"/>
            <a:ext cx="6887463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305" y="1578990"/>
            <a:ext cx="1035938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49195"/>
            <a:ext cx="8243570" cy="3171825"/>
          </a:xfrm>
          <a:custGeom>
            <a:avLst/>
            <a:gdLst/>
            <a:ahLst/>
            <a:cxnLst/>
            <a:rect l="l" t="t" r="r" b="b"/>
            <a:pathLst>
              <a:path w="8243570" h="3171825">
                <a:moveTo>
                  <a:pt x="8243316" y="0"/>
                </a:moveTo>
                <a:lnTo>
                  <a:pt x="0" y="0"/>
                </a:lnTo>
                <a:lnTo>
                  <a:pt x="0" y="3171443"/>
                </a:lnTo>
                <a:lnTo>
                  <a:pt x="8243316" y="3171443"/>
                </a:lnTo>
                <a:lnTo>
                  <a:pt x="8243316" y="0"/>
                </a:lnTo>
                <a:close/>
              </a:path>
            </a:pathLst>
          </a:custGeom>
          <a:solidFill>
            <a:srgbClr val="3666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9670" y="1926158"/>
            <a:ext cx="23323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225" b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LECTURE</a:t>
            </a:r>
            <a:r>
              <a:rPr dirty="0" u="heavy" sz="2400" spc="-145" b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85" b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-6 </a:t>
            </a:r>
            <a:r>
              <a:rPr dirty="0" u="heavy" sz="2400" spc="15" b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(c)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5240" y="3205733"/>
            <a:ext cx="3101975" cy="1583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114" b="1">
                <a:solidFill>
                  <a:srgbClr val="FFFFFF"/>
                </a:solidFill>
                <a:latin typeface="Trebuchet MS"/>
                <a:cs typeface="Trebuchet MS"/>
              </a:rPr>
              <a:t>Hy</a:t>
            </a:r>
            <a:r>
              <a:rPr dirty="0" sz="2800" spc="114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15" b="1">
                <a:solidFill>
                  <a:srgbClr val="FFFFFF"/>
                </a:solidFill>
                <a:latin typeface="Trebuchet MS"/>
                <a:cs typeface="Trebuchet MS"/>
              </a:rPr>
              <a:t>ot</a:t>
            </a:r>
            <a:r>
              <a:rPr dirty="0" sz="2800" spc="2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45" b="1">
                <a:solidFill>
                  <a:srgbClr val="FFFFFF"/>
                </a:solidFill>
                <a:latin typeface="Trebuchet MS"/>
                <a:cs typeface="Trebuchet MS"/>
              </a:rPr>
              <a:t>esis</a:t>
            </a:r>
            <a:r>
              <a:rPr dirty="0" sz="2800" spc="-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0" b="1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2800" spc="-1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u="heavy" sz="2400" spc="-5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Course</a:t>
            </a:r>
            <a:r>
              <a:rPr dirty="0" u="heavy" sz="2400" spc="-4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spc="-10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Instructor</a:t>
            </a:r>
            <a:endParaRPr sz="24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  <a:spcBef>
                <a:spcPts val="15"/>
              </a:spcBef>
            </a:pPr>
            <a:r>
              <a:rPr dirty="0" sz="20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8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8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32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340" i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000" spc="-2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4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7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8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14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7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7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0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4- </a:t>
            </a:r>
            <a:r>
              <a:rPr dirty="0" sz="2800" spc="80" b="1">
                <a:solidFill>
                  <a:srgbClr val="B8E6CA"/>
                </a:solidFill>
                <a:latin typeface="Trebuchet MS"/>
                <a:cs typeface="Trebuchet MS"/>
              </a:rPr>
              <a:t>Make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Decision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8479" y="1563115"/>
            <a:ext cx="4658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80365" algn="l"/>
                <a:tab pos="381635" algn="l"/>
              </a:tabLst>
            </a:pP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reject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20833" sz="2400">
                <a:latin typeface="Calibri"/>
                <a:cs typeface="Calibri"/>
              </a:rPr>
              <a:t>0</a:t>
            </a:r>
            <a:r>
              <a:rPr dirty="0" baseline="-20833" sz="2400" spc="262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because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2.66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&gt;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1.960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5- </a:t>
            </a:r>
            <a:r>
              <a:rPr dirty="0" sz="2800" spc="70" b="1">
                <a:solidFill>
                  <a:srgbClr val="B8E6CA"/>
                </a:solidFill>
                <a:latin typeface="Trebuchet MS"/>
                <a:cs typeface="Trebuchet MS"/>
              </a:rPr>
              <a:t>Summarize</a:t>
            </a:r>
            <a:r>
              <a:rPr dirty="0" sz="2800" spc="-8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B8E6CA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31367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85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  <a:tab pos="948055" algn="l"/>
                <a:tab pos="1716405" algn="l"/>
                <a:tab pos="2830195" algn="l"/>
                <a:tab pos="4124325" algn="l"/>
                <a:tab pos="4563745" algn="l"/>
                <a:tab pos="5709920" algn="l"/>
                <a:tab pos="6303010" algn="l"/>
                <a:tab pos="7139305" algn="l"/>
                <a:tab pos="7825105" algn="l"/>
                <a:tab pos="8674100" algn="l"/>
                <a:tab pos="9043035" algn="l"/>
              </a:tabLst>
            </a:pPr>
            <a:r>
              <a:rPr dirty="0" sz="2400" spc="-85">
                <a:latin typeface="Calibri"/>
                <a:cs typeface="Calibri"/>
              </a:rPr>
              <a:t>W</a:t>
            </a:r>
            <a:r>
              <a:rPr dirty="0" sz="2400">
                <a:latin typeface="Calibri"/>
                <a:cs typeface="Calibri"/>
              </a:rPr>
              <a:t>e	</a:t>
            </a:r>
            <a:r>
              <a:rPr dirty="0" sz="2400" spc="-5">
                <a:latin typeface="Calibri"/>
                <a:cs typeface="Calibri"/>
              </a:rPr>
              <a:t>h</a:t>
            </a:r>
            <a:r>
              <a:rPr dirty="0" sz="2400" spc="-30">
                <a:latin typeface="Calibri"/>
                <a:cs typeface="Calibri"/>
              </a:rPr>
              <a:t>av</a:t>
            </a:r>
            <a:r>
              <a:rPr dirty="0" sz="2400">
                <a:latin typeface="Calibri"/>
                <a:cs typeface="Calibri"/>
              </a:rPr>
              <a:t>e	e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ou</a:t>
            </a:r>
            <a:r>
              <a:rPr dirty="0" sz="2400" spc="-10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h	e</a:t>
            </a:r>
            <a:r>
              <a:rPr dirty="0" sz="2400" spc="-1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	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	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 spc="-15">
                <a:latin typeface="Calibri"/>
                <a:cs typeface="Calibri"/>
              </a:rPr>
              <a:t>u</a:t>
            </a:r>
            <a:r>
              <a:rPr dirty="0" sz="2400" spc="-5">
                <a:latin typeface="Calibri"/>
                <a:cs typeface="Calibri"/>
              </a:rPr>
              <a:t>ppor</a:t>
            </a:r>
            <a:r>
              <a:rPr dirty="0" sz="2400">
                <a:latin typeface="Calibri"/>
                <a:cs typeface="Calibri"/>
              </a:rPr>
              <a:t>t	the	cl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m	th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	th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	is	</a:t>
            </a:r>
            <a:r>
              <a:rPr dirty="0" sz="2400" spc="-5">
                <a:latin typeface="Calibri"/>
                <a:cs typeface="Calibri"/>
              </a:rPr>
              <a:t>si</a:t>
            </a:r>
            <a:r>
              <a:rPr dirty="0" sz="2400" spc="-20">
                <a:latin typeface="Calibri"/>
                <a:cs typeface="Calibri"/>
              </a:rPr>
              <a:t>g</a:t>
            </a:r>
            <a:r>
              <a:rPr dirty="0" sz="2400" spc="-5">
                <a:latin typeface="Calibri"/>
                <a:cs typeface="Calibri"/>
              </a:rPr>
              <a:t>nifi</a:t>
            </a:r>
            <a:r>
              <a:rPr dirty="0" sz="2400" spc="-2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  </a:t>
            </a:r>
            <a:r>
              <a:rPr dirty="0" sz="2400" spc="-15">
                <a:latin typeface="Calibri"/>
                <a:cs typeface="Calibri"/>
              </a:rPr>
              <a:t>difference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systolic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blood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pressures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between</a:t>
            </a:r>
            <a:r>
              <a:rPr dirty="0" sz="2400">
                <a:latin typeface="Calibri"/>
                <a:cs typeface="Calibri"/>
              </a:rPr>
              <a:t> men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This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based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Type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error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rate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0.05.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This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means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falsely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make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above</a:t>
            </a:r>
            <a:r>
              <a:rPr dirty="0" sz="2400">
                <a:latin typeface="Calibri"/>
                <a:cs typeface="Calibri"/>
              </a:rPr>
              <a:t> claim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5%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40" b="1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dirty="0" sz="2800" spc="-12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398778"/>
            <a:ext cx="1035875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new drug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proposed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lower </a:t>
            </a:r>
            <a:r>
              <a:rPr dirty="0" sz="2400" spc="-15">
                <a:latin typeface="Calibri"/>
                <a:cs typeface="Calibri"/>
              </a:rPr>
              <a:t>total </a:t>
            </a:r>
            <a:r>
              <a:rPr dirty="0" sz="2400" spc="-10">
                <a:latin typeface="Calibri"/>
                <a:cs typeface="Calibri"/>
              </a:rPr>
              <a:t>cholesterol.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randomized </a:t>
            </a:r>
            <a:r>
              <a:rPr dirty="0" sz="2400" spc="-15">
                <a:latin typeface="Calibri"/>
                <a:cs typeface="Calibri"/>
              </a:rPr>
              <a:t>controlled </a:t>
            </a:r>
            <a:r>
              <a:rPr dirty="0" sz="2400">
                <a:latin typeface="Calibri"/>
                <a:cs typeface="Calibri"/>
              </a:rPr>
              <a:t>trial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designed </a:t>
            </a:r>
            <a:r>
              <a:rPr dirty="0" sz="2400" spc="-15">
                <a:latin typeface="Calibri"/>
                <a:cs typeface="Calibri"/>
              </a:rPr>
              <a:t>to evaluate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efficacy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medication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">
                <a:latin typeface="Calibri"/>
                <a:cs typeface="Calibri"/>
              </a:rPr>
              <a:t>lowering </a:t>
            </a:r>
            <a:r>
              <a:rPr dirty="0" sz="2400" spc="-10">
                <a:latin typeface="Calibri"/>
                <a:cs typeface="Calibri"/>
              </a:rPr>
              <a:t>cholesterol. Thirty </a:t>
            </a:r>
            <a:r>
              <a:rPr dirty="0" sz="2400" spc="-5">
                <a:latin typeface="Calibri"/>
                <a:cs typeface="Calibri"/>
              </a:rPr>
              <a:t> participants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3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enrolled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trial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randomly</a:t>
            </a:r>
            <a:r>
              <a:rPr dirty="0" sz="2400" spc="3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assigned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receive</a:t>
            </a:r>
            <a:r>
              <a:rPr dirty="0" sz="2400" spc="3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either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drug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placebo.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879" y="4925695"/>
            <a:ext cx="101314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there </a:t>
            </a:r>
            <a:r>
              <a:rPr dirty="0" sz="2400" spc="-15">
                <a:latin typeface="Calibri"/>
                <a:cs typeface="Calibri"/>
              </a:rPr>
              <a:t>statistical </a:t>
            </a:r>
            <a:r>
              <a:rPr dirty="0" sz="2400" spc="-5">
                <a:latin typeface="Calibri"/>
                <a:cs typeface="Calibri"/>
              </a:rPr>
              <a:t>evidence of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reduction </a:t>
            </a:r>
            <a:r>
              <a:rPr dirty="0" sz="2400">
                <a:latin typeface="Calibri"/>
                <a:cs typeface="Calibri"/>
              </a:rPr>
              <a:t>in mean </a:t>
            </a:r>
            <a:r>
              <a:rPr dirty="0" sz="2400" spc="-15">
                <a:latin typeface="Calibri"/>
                <a:cs typeface="Calibri"/>
              </a:rPr>
              <a:t>total </a:t>
            </a:r>
            <a:r>
              <a:rPr dirty="0" sz="2400" spc="-10">
                <a:latin typeface="Calibri"/>
                <a:cs typeface="Calibri"/>
              </a:rPr>
              <a:t>cholesterol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patients </a:t>
            </a:r>
            <a:r>
              <a:rPr dirty="0" sz="2400" spc="-5">
                <a:latin typeface="Calibri"/>
                <a:cs typeface="Calibri"/>
              </a:rPr>
              <a:t> taking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new drug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6 </a:t>
            </a:r>
            <a:r>
              <a:rPr dirty="0" sz="2400" spc="-10">
                <a:latin typeface="Calibri"/>
                <a:cs typeface="Calibri"/>
              </a:rPr>
              <a:t>weeks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5">
                <a:latin typeface="Calibri"/>
                <a:cs typeface="Calibri"/>
              </a:rPr>
              <a:t>compared to </a:t>
            </a:r>
            <a:r>
              <a:rPr dirty="0" sz="2400" spc="-5">
                <a:latin typeface="Calibri"/>
                <a:cs typeface="Calibri"/>
              </a:rPr>
              <a:t>participants taking </a:t>
            </a:r>
            <a:r>
              <a:rPr dirty="0" sz="2400">
                <a:latin typeface="Calibri"/>
                <a:cs typeface="Calibri"/>
              </a:rPr>
              <a:t>placebo? </a:t>
            </a:r>
            <a:r>
              <a:rPr dirty="0" sz="2400" spc="-70">
                <a:latin typeface="Calibri"/>
                <a:cs typeface="Calibri"/>
              </a:rPr>
              <a:t>Take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α=0.05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0392" y="3281171"/>
            <a:ext cx="7534590" cy="12755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707136"/>
            <a:ext cx="10515600" cy="614680"/>
          </a:xfrm>
          <a:custGeom>
            <a:avLst/>
            <a:gdLst/>
            <a:ahLst/>
            <a:cxnLst/>
            <a:rect l="l" t="t" r="r" b="b"/>
            <a:pathLst>
              <a:path w="10515600" h="614680">
                <a:moveTo>
                  <a:pt x="10515600" y="0"/>
                </a:moveTo>
                <a:lnTo>
                  <a:pt x="0" y="0"/>
                </a:lnTo>
                <a:lnTo>
                  <a:pt x="0" y="614172"/>
                </a:lnTo>
                <a:lnTo>
                  <a:pt x="10515600" y="614172"/>
                </a:lnTo>
                <a:lnTo>
                  <a:pt x="10515600" y="0"/>
                </a:lnTo>
                <a:close/>
              </a:path>
            </a:pathLst>
          </a:custGeom>
          <a:solidFill>
            <a:srgbClr val="3666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5226" y="863346"/>
            <a:ext cx="8321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29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1-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45" b="1">
                <a:solidFill>
                  <a:srgbClr val="B8E6CA"/>
                </a:solidFill>
                <a:latin typeface="Trebuchet MS"/>
                <a:cs typeface="Trebuchet MS"/>
              </a:rPr>
              <a:t>State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75" b="1">
                <a:solidFill>
                  <a:srgbClr val="B8E6CA"/>
                </a:solidFill>
                <a:latin typeface="Trebuchet MS"/>
                <a:cs typeface="Trebuchet MS"/>
              </a:rPr>
              <a:t>Null</a:t>
            </a:r>
            <a:r>
              <a:rPr dirty="0" sz="2800" spc="-7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B8E6CA"/>
                </a:solidFill>
                <a:latin typeface="Trebuchet MS"/>
                <a:cs typeface="Trebuchet MS"/>
              </a:rPr>
              <a:t>and</a:t>
            </a:r>
            <a:r>
              <a:rPr dirty="0" sz="2800" spc="-7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0" b="1">
                <a:solidFill>
                  <a:srgbClr val="B8E6CA"/>
                </a:solidFill>
                <a:latin typeface="Trebuchet MS"/>
                <a:cs typeface="Trebuchet MS"/>
              </a:rPr>
              <a:t>Alternative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0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6040" y="2486993"/>
            <a:ext cx="1832465" cy="34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6125" y="3431900"/>
            <a:ext cx="1506558" cy="279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29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2-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5" b="1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dirty="0" sz="2800" spc="-7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30" b="1">
                <a:solidFill>
                  <a:srgbClr val="B8E6CA"/>
                </a:solidFill>
                <a:latin typeface="Trebuchet MS"/>
                <a:cs typeface="Trebuchet MS"/>
              </a:rPr>
              <a:t>Critical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72922"/>
            <a:ext cx="16198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CSE-311:</a:t>
            </a:r>
            <a:r>
              <a:rPr dirty="0" sz="1050" spc="-4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Technical</a:t>
            </a:r>
            <a:r>
              <a:rPr dirty="0" sz="1050" spc="-7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Writing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dirty="0" spc="-5"/>
              <a:t>Since</a:t>
            </a:r>
            <a:r>
              <a:rPr dirty="0"/>
              <a:t> </a:t>
            </a:r>
            <a:r>
              <a:rPr dirty="0" spc="-5"/>
              <a:t>both</a:t>
            </a:r>
            <a:r>
              <a:rPr dirty="0" spc="-10"/>
              <a:t> </a:t>
            </a:r>
            <a:r>
              <a:rPr dirty="0" spc="-5"/>
              <a:t>sample </a:t>
            </a:r>
            <a:r>
              <a:rPr dirty="0" spc="-15"/>
              <a:t>sizes</a:t>
            </a:r>
            <a:r>
              <a:rPr dirty="0"/>
              <a:t> &lt;</a:t>
            </a:r>
            <a:r>
              <a:rPr dirty="0" spc="-10"/>
              <a:t> </a:t>
            </a:r>
            <a:r>
              <a:rPr dirty="0" spc="-5"/>
              <a:t>30 </a:t>
            </a:r>
            <a:r>
              <a:rPr dirty="0"/>
              <a:t>,</a:t>
            </a:r>
            <a:r>
              <a:rPr dirty="0" spc="-5"/>
              <a:t> </a:t>
            </a:r>
            <a:r>
              <a:rPr dirty="0" spc="-15"/>
              <a:t>we</a:t>
            </a:r>
            <a:r>
              <a:rPr dirty="0"/>
              <a:t> </a:t>
            </a:r>
            <a:r>
              <a:rPr dirty="0" spc="-10"/>
              <a:t>can</a:t>
            </a:r>
            <a:r>
              <a:rPr dirty="0" spc="-15"/>
              <a:t> </a:t>
            </a:r>
            <a:r>
              <a:rPr dirty="0" spc="-5"/>
              <a:t>use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-10"/>
              <a:t> t-statistics</a:t>
            </a:r>
            <a:r>
              <a:rPr dirty="0" spc="-15"/>
              <a:t> to</a:t>
            </a:r>
            <a:r>
              <a:rPr dirty="0" spc="-25"/>
              <a:t> </a:t>
            </a:r>
            <a:r>
              <a:rPr dirty="0" spc="-5"/>
              <a:t>find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critical</a:t>
            </a:r>
            <a:r>
              <a:rPr dirty="0" spc="-20"/>
              <a:t> </a:t>
            </a:r>
            <a:r>
              <a:rPr dirty="0" spc="-10"/>
              <a:t>value.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350"/>
          </a:p>
          <a:p>
            <a:pPr marL="355600" marR="5080" indent="-343535">
              <a:lnSpc>
                <a:spcPct val="100000"/>
              </a:lnSpc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dirty="0" spc="-5"/>
              <a:t>This</a:t>
            </a:r>
            <a:r>
              <a:rPr dirty="0" spc="170"/>
              <a:t> </a:t>
            </a:r>
            <a:r>
              <a:rPr dirty="0"/>
              <a:t>is</a:t>
            </a:r>
            <a:r>
              <a:rPr dirty="0" spc="175"/>
              <a:t> </a:t>
            </a:r>
            <a:r>
              <a:rPr dirty="0"/>
              <a:t>a</a:t>
            </a:r>
            <a:r>
              <a:rPr dirty="0" spc="180"/>
              <a:t> </a:t>
            </a:r>
            <a:r>
              <a:rPr dirty="0" spc="-10"/>
              <a:t>left-tailed</a:t>
            </a:r>
            <a:r>
              <a:rPr dirty="0" spc="175"/>
              <a:t> </a:t>
            </a:r>
            <a:r>
              <a:rPr dirty="0" spc="-15"/>
              <a:t>test.</a:t>
            </a:r>
            <a:r>
              <a:rPr dirty="0" spc="150"/>
              <a:t> </a:t>
            </a:r>
            <a:r>
              <a:rPr dirty="0" spc="-5"/>
              <a:t>The</a:t>
            </a:r>
            <a:r>
              <a:rPr dirty="0" spc="180"/>
              <a:t> </a:t>
            </a:r>
            <a:r>
              <a:rPr dirty="0" spc="-5"/>
              <a:t>critical</a:t>
            </a:r>
            <a:r>
              <a:rPr dirty="0" spc="180"/>
              <a:t> </a:t>
            </a:r>
            <a:r>
              <a:rPr dirty="0" spc="-10"/>
              <a:t>value</a:t>
            </a:r>
            <a:r>
              <a:rPr dirty="0" spc="190"/>
              <a:t> </a:t>
            </a:r>
            <a:r>
              <a:rPr dirty="0" spc="-20"/>
              <a:t>for</a:t>
            </a:r>
            <a:r>
              <a:rPr dirty="0" spc="180"/>
              <a:t> </a:t>
            </a:r>
            <a:r>
              <a:rPr dirty="0"/>
              <a:t>a</a:t>
            </a:r>
            <a:r>
              <a:rPr dirty="0" spc="180"/>
              <a:t> </a:t>
            </a:r>
            <a:r>
              <a:rPr dirty="0" spc="-15"/>
              <a:t>lower</a:t>
            </a:r>
            <a:r>
              <a:rPr dirty="0" spc="190"/>
              <a:t> </a:t>
            </a:r>
            <a:r>
              <a:rPr dirty="0" spc="-10"/>
              <a:t>tailed</a:t>
            </a:r>
            <a:r>
              <a:rPr dirty="0" spc="165"/>
              <a:t> </a:t>
            </a:r>
            <a:r>
              <a:rPr dirty="0" spc="-15"/>
              <a:t>test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170"/>
              <a:t> </a:t>
            </a:r>
            <a:r>
              <a:rPr dirty="0" spc="-5"/>
              <a:t>df=n1+n2- </a:t>
            </a:r>
            <a:r>
              <a:rPr dirty="0" spc="-525"/>
              <a:t> </a:t>
            </a:r>
            <a:r>
              <a:rPr dirty="0" spc="-5"/>
              <a:t>2=28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"/>
              <a:t> α=0.05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 spc="-5" b="1">
                <a:latin typeface="Calibri"/>
                <a:cs typeface="Calibri"/>
              </a:rPr>
              <a:t>-1.701.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29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1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3- </a:t>
            </a:r>
            <a:r>
              <a:rPr dirty="0" sz="2800" spc="-10" b="1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72922"/>
            <a:ext cx="16198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CSE-311:</a:t>
            </a:r>
            <a:r>
              <a:rPr dirty="0" sz="1050" spc="-4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Technical</a:t>
            </a:r>
            <a:r>
              <a:rPr dirty="0" sz="1050" spc="-7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Writing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8890" y="2026615"/>
            <a:ext cx="4879730" cy="14648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677" y="4335918"/>
            <a:ext cx="3492884" cy="6373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0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4- </a:t>
            </a:r>
            <a:r>
              <a:rPr dirty="0" sz="2800" spc="80" b="1">
                <a:solidFill>
                  <a:srgbClr val="B8E6CA"/>
                </a:solidFill>
                <a:latin typeface="Trebuchet MS"/>
                <a:cs typeface="Trebuchet MS"/>
              </a:rPr>
              <a:t>Make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Decision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72922"/>
            <a:ext cx="16198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CSE-311:</a:t>
            </a:r>
            <a:r>
              <a:rPr dirty="0" sz="1050" spc="-4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Technical</a:t>
            </a:r>
            <a:r>
              <a:rPr dirty="0" sz="1050" spc="-7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Writing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8479" y="1563115"/>
            <a:ext cx="4489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reject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</a:t>
            </a:r>
            <a:r>
              <a:rPr dirty="0" baseline="-20833" sz="2400">
                <a:latin typeface="Calibri"/>
                <a:cs typeface="Calibri"/>
              </a:rPr>
              <a:t>0</a:t>
            </a:r>
            <a:r>
              <a:rPr dirty="0" baseline="-20833" sz="2400" spc="254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because -2.92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-1.701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5- </a:t>
            </a:r>
            <a:r>
              <a:rPr dirty="0" sz="2800" spc="70" b="1">
                <a:solidFill>
                  <a:srgbClr val="B8E6CA"/>
                </a:solidFill>
                <a:latin typeface="Trebuchet MS"/>
                <a:cs typeface="Trebuchet MS"/>
              </a:rPr>
              <a:t>Summarize</a:t>
            </a:r>
            <a:r>
              <a:rPr dirty="0" sz="2800" spc="-8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B8E6CA"/>
                </a:solidFill>
                <a:latin typeface="Trebuchet MS"/>
                <a:cs typeface="Trebuchet MS"/>
              </a:rPr>
              <a:t>Results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72922"/>
            <a:ext cx="16198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CSE-311:</a:t>
            </a:r>
            <a:r>
              <a:rPr dirty="0" sz="1050" spc="-4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Technical</a:t>
            </a:r>
            <a:r>
              <a:rPr dirty="0" sz="1050" spc="-7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Writing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3879" y="1563115"/>
            <a:ext cx="103143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235" algn="l"/>
              </a:tabLst>
            </a:pPr>
            <a:r>
              <a:rPr dirty="0" sz="2400" spc="-45">
                <a:latin typeface="Calibri"/>
                <a:cs typeface="Calibri"/>
              </a:rPr>
              <a:t>We </a:t>
            </a:r>
            <a:r>
              <a:rPr dirty="0" sz="2400" spc="-20">
                <a:latin typeface="Calibri"/>
                <a:cs typeface="Calibri"/>
              </a:rPr>
              <a:t>have </a:t>
            </a:r>
            <a:r>
              <a:rPr dirty="0" sz="2400" spc="-5">
                <a:latin typeface="Calibri"/>
                <a:cs typeface="Calibri"/>
              </a:rPr>
              <a:t>enough </a:t>
            </a:r>
            <a:r>
              <a:rPr dirty="0" sz="2400">
                <a:latin typeface="Calibri"/>
                <a:cs typeface="Calibri"/>
              </a:rPr>
              <a:t>evidence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support </a:t>
            </a:r>
            <a:r>
              <a:rPr dirty="0" sz="2400">
                <a:latin typeface="Calibri"/>
                <a:cs typeface="Calibri"/>
              </a:rPr>
              <a:t>the claim </a:t>
            </a:r>
            <a:r>
              <a:rPr dirty="0" sz="2400" spc="-15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mean </a:t>
            </a:r>
            <a:r>
              <a:rPr dirty="0" sz="2400" spc="-15">
                <a:latin typeface="Calibri"/>
                <a:cs typeface="Calibri"/>
              </a:rPr>
              <a:t>total </a:t>
            </a:r>
            <a:r>
              <a:rPr dirty="0" sz="2400" spc="-10">
                <a:latin typeface="Calibri"/>
                <a:cs typeface="Calibri"/>
              </a:rPr>
              <a:t>cholesterol level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lower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patients taking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new drug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6 </a:t>
            </a:r>
            <a:r>
              <a:rPr dirty="0" sz="2400" spc="-10">
                <a:latin typeface="Calibri"/>
                <a:cs typeface="Calibri"/>
              </a:rPr>
              <a:t>weeks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0">
                <a:latin typeface="Calibri"/>
                <a:cs typeface="Calibri"/>
              </a:rPr>
              <a:t>compared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patients </a:t>
            </a:r>
            <a:r>
              <a:rPr dirty="0" sz="2400" spc="-5">
                <a:latin typeface="Calibri"/>
                <a:cs typeface="Calibri"/>
              </a:rPr>
              <a:t> taking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placebo</a:t>
            </a:r>
            <a:endParaRPr sz="2400">
              <a:latin typeface="Calibri"/>
              <a:cs typeface="Calibri"/>
            </a:endParaRPr>
          </a:p>
          <a:p>
            <a:pPr algn="just" marL="355600" marR="5715" indent="-343535">
              <a:lnSpc>
                <a:spcPct val="100000"/>
              </a:lnSpc>
              <a:buFont typeface="Wingdings"/>
              <a:buChar char=""/>
              <a:tabLst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based on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30">
                <a:latin typeface="Calibri"/>
                <a:cs typeface="Calibri"/>
              </a:rPr>
              <a:t>Type</a:t>
            </a:r>
            <a:r>
              <a:rPr dirty="0" sz="2400" spc="4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 </a:t>
            </a:r>
            <a:r>
              <a:rPr dirty="0" sz="2400" spc="-10">
                <a:latin typeface="Calibri"/>
                <a:cs typeface="Calibri"/>
              </a:rPr>
              <a:t>error </a:t>
            </a:r>
            <a:r>
              <a:rPr dirty="0" sz="2400" spc="-25">
                <a:latin typeface="Calibri"/>
                <a:cs typeface="Calibri"/>
              </a:rPr>
              <a:t>rate </a:t>
            </a:r>
            <a:r>
              <a:rPr dirty="0" sz="2400" spc="-5">
                <a:latin typeface="Calibri"/>
                <a:cs typeface="Calibri"/>
              </a:rPr>
              <a:t>of 0.05. This </a:t>
            </a:r>
            <a:r>
              <a:rPr dirty="0" sz="2400">
                <a:latin typeface="Calibri"/>
                <a:cs typeface="Calibri"/>
              </a:rPr>
              <a:t>means </a:t>
            </a:r>
            <a:r>
              <a:rPr dirty="0" sz="2400" spc="-20">
                <a:latin typeface="Calibri"/>
                <a:cs typeface="Calibri"/>
              </a:rPr>
              <a:t>we </a:t>
            </a:r>
            <a:r>
              <a:rPr dirty="0" sz="2400" spc="-10">
                <a:latin typeface="Calibri"/>
                <a:cs typeface="Calibri"/>
              </a:rPr>
              <a:t>falsely </a:t>
            </a:r>
            <a:r>
              <a:rPr dirty="0" sz="2400" spc="-25">
                <a:latin typeface="Calibri"/>
                <a:cs typeface="Calibri"/>
              </a:rPr>
              <a:t>make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above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claim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5%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91" y="272922"/>
            <a:ext cx="16198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CSE-311:</a:t>
            </a:r>
            <a:r>
              <a:rPr dirty="0" sz="1050" spc="-4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Technical</a:t>
            </a:r>
            <a:r>
              <a:rPr dirty="0" sz="1050" spc="-7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Writing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8200" y="816863"/>
            <a:ext cx="10515600" cy="5529580"/>
          </a:xfrm>
          <a:custGeom>
            <a:avLst/>
            <a:gdLst/>
            <a:ahLst/>
            <a:cxnLst/>
            <a:rect l="l" t="t" r="r" b="b"/>
            <a:pathLst>
              <a:path w="10515600" h="5529580">
                <a:moveTo>
                  <a:pt x="10515600" y="0"/>
                </a:moveTo>
                <a:lnTo>
                  <a:pt x="0" y="0"/>
                </a:lnTo>
                <a:lnTo>
                  <a:pt x="0" y="5529072"/>
                </a:lnTo>
                <a:lnTo>
                  <a:pt x="10515600" y="5529072"/>
                </a:lnTo>
                <a:lnTo>
                  <a:pt x="10515600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88540" marR="5080" indent="-1486535">
              <a:lnSpc>
                <a:spcPct val="100000"/>
              </a:lnSpc>
              <a:spcBef>
                <a:spcPts val="105"/>
              </a:spcBef>
            </a:pPr>
            <a:r>
              <a:rPr dirty="0"/>
              <a:t>Hypothesis</a:t>
            </a:r>
            <a:r>
              <a:rPr dirty="0" spc="-45"/>
              <a:t> </a:t>
            </a:r>
            <a:r>
              <a:rPr dirty="0" spc="-65"/>
              <a:t>Testing</a:t>
            </a:r>
            <a:r>
              <a:rPr dirty="0" spc="-15"/>
              <a:t> </a:t>
            </a:r>
            <a:r>
              <a:rPr dirty="0" spc="-35"/>
              <a:t>for</a:t>
            </a:r>
            <a:r>
              <a:rPr dirty="0" spc="-25"/>
              <a:t> </a:t>
            </a:r>
            <a:r>
              <a:rPr dirty="0" spc="-70"/>
              <a:t>Two </a:t>
            </a:r>
            <a:r>
              <a:rPr dirty="0" spc="-980"/>
              <a:t> </a:t>
            </a:r>
            <a:r>
              <a:rPr dirty="0" spc="-25"/>
              <a:t>Paired</a:t>
            </a:r>
            <a:r>
              <a:rPr dirty="0" spc="-5"/>
              <a:t> </a:t>
            </a:r>
            <a:r>
              <a:rPr dirty="0"/>
              <a:t>Means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45" b="1">
                <a:solidFill>
                  <a:srgbClr val="B8E6CA"/>
                </a:solidFill>
                <a:latin typeface="Trebuchet MS"/>
                <a:cs typeface="Trebuchet MS"/>
              </a:rPr>
              <a:t>Tests</a:t>
            </a:r>
            <a:r>
              <a:rPr dirty="0" sz="2800" spc="-10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dirty="0" sz="2800" spc="-8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Paired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Means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83332" y="1697729"/>
            <a:ext cx="10676255" cy="4406265"/>
            <a:chOff x="783332" y="1697729"/>
            <a:chExt cx="10676255" cy="44062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32" y="1697729"/>
              <a:ext cx="10675627" cy="44058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199" y="1743455"/>
              <a:ext cx="10515600" cy="42550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9149" y="1724405"/>
              <a:ext cx="10553700" cy="4293235"/>
            </a:xfrm>
            <a:custGeom>
              <a:avLst/>
              <a:gdLst/>
              <a:ahLst/>
              <a:cxnLst/>
              <a:rect l="l" t="t" r="r" b="b"/>
              <a:pathLst>
                <a:path w="10553700" h="4293235">
                  <a:moveTo>
                    <a:pt x="0" y="4293108"/>
                  </a:moveTo>
                  <a:lnTo>
                    <a:pt x="10553700" y="4293108"/>
                  </a:lnTo>
                  <a:lnTo>
                    <a:pt x="10553700" y="0"/>
                  </a:lnTo>
                  <a:lnTo>
                    <a:pt x="0" y="0"/>
                  </a:lnTo>
                  <a:lnTo>
                    <a:pt x="0" y="429310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38200" y="816863"/>
            <a:ext cx="10515600" cy="5529580"/>
          </a:xfrm>
          <a:custGeom>
            <a:avLst/>
            <a:gdLst/>
            <a:ahLst/>
            <a:cxnLst/>
            <a:rect l="l" t="t" r="r" b="b"/>
            <a:pathLst>
              <a:path w="10515600" h="5529580">
                <a:moveTo>
                  <a:pt x="10515600" y="0"/>
                </a:moveTo>
                <a:lnTo>
                  <a:pt x="0" y="0"/>
                </a:lnTo>
                <a:lnTo>
                  <a:pt x="0" y="5529072"/>
                </a:lnTo>
                <a:lnTo>
                  <a:pt x="10515600" y="5529072"/>
                </a:lnTo>
                <a:lnTo>
                  <a:pt x="10515600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44320" marR="5080" indent="-742315">
              <a:lnSpc>
                <a:spcPct val="100000"/>
              </a:lnSpc>
              <a:spcBef>
                <a:spcPts val="105"/>
              </a:spcBef>
            </a:pPr>
            <a:r>
              <a:rPr dirty="0"/>
              <a:t>Hypothesis</a:t>
            </a:r>
            <a:r>
              <a:rPr dirty="0" spc="-45"/>
              <a:t> </a:t>
            </a:r>
            <a:r>
              <a:rPr dirty="0" spc="-65"/>
              <a:t>Testing</a:t>
            </a:r>
            <a:r>
              <a:rPr dirty="0" spc="-15"/>
              <a:t> </a:t>
            </a:r>
            <a:r>
              <a:rPr dirty="0" spc="-35"/>
              <a:t>for</a:t>
            </a:r>
            <a:r>
              <a:rPr dirty="0" spc="-25"/>
              <a:t> </a:t>
            </a:r>
            <a:r>
              <a:rPr dirty="0" spc="-70"/>
              <a:t>Two </a:t>
            </a:r>
            <a:r>
              <a:rPr dirty="0" spc="-980"/>
              <a:t> </a:t>
            </a:r>
            <a:r>
              <a:rPr dirty="0" spc="-5"/>
              <a:t>Independent</a:t>
            </a:r>
            <a:r>
              <a:rPr dirty="0" spc="-35"/>
              <a:t> </a:t>
            </a:r>
            <a:r>
              <a:rPr dirty="0" spc="5"/>
              <a:t>Means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Paired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Means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18667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0" marR="5080" indent="-373634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Example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You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want 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compare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mean</a:t>
            </a:r>
            <a:r>
              <a:rPr dirty="0" sz="2400" spc="-10">
                <a:latin typeface="Calibri"/>
                <a:cs typeface="Calibri"/>
              </a:rPr>
              <a:t> weight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same</a:t>
            </a:r>
            <a:r>
              <a:rPr dirty="0" sz="2400" spc="-10">
                <a:latin typeface="Calibri"/>
                <a:cs typeface="Calibri"/>
              </a:rPr>
              <a:t> group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people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before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after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diet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224154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Null </a:t>
            </a:r>
            <a:r>
              <a:rPr dirty="0" sz="2400" spc="-5" b="1">
                <a:latin typeface="Calibri"/>
                <a:cs typeface="Calibri"/>
              </a:rPr>
              <a:t>Hypothesis </a:t>
            </a:r>
            <a:r>
              <a:rPr dirty="0" sz="2400" b="1">
                <a:latin typeface="Calibri"/>
                <a:cs typeface="Calibri"/>
              </a:rPr>
              <a:t>: </a:t>
            </a:r>
            <a:r>
              <a:rPr dirty="0" sz="2400" spc="-10">
                <a:latin typeface="Calibri"/>
                <a:cs typeface="Calibri"/>
              </a:rPr>
              <a:t>There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difference </a:t>
            </a:r>
            <a:r>
              <a:rPr dirty="0" sz="2400" spc="-5">
                <a:latin typeface="Calibri"/>
                <a:cs typeface="Calibri"/>
              </a:rPr>
              <a:t>between </a:t>
            </a:r>
            <a:r>
              <a:rPr dirty="0" sz="2400">
                <a:latin typeface="Calibri"/>
                <a:cs typeface="Calibri"/>
              </a:rPr>
              <a:t>the mean </a:t>
            </a:r>
            <a:r>
              <a:rPr dirty="0" sz="2400" spc="-10">
                <a:latin typeface="Calibri"/>
                <a:cs typeface="Calibri"/>
              </a:rPr>
              <a:t>weight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people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before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after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diet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Alternative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Hypothesis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There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dirty="0" sz="24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between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</a:t>
            </a:r>
            <a:r>
              <a:rPr dirty="0" sz="2400" spc="-5">
                <a:latin typeface="Calibri"/>
                <a:cs typeface="Calibri"/>
              </a:rPr>
              <a:t> 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people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before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after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diet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25"/>
              </a:spcBef>
            </a:pPr>
            <a:r>
              <a:rPr dirty="0" sz="2800" spc="40" b="1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3439" y="1532635"/>
            <a:ext cx="1048702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1682114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Research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question: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participants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lose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 following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weight-loss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intervention?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What</a:t>
            </a:r>
            <a:r>
              <a:rPr dirty="0" sz="2400">
                <a:latin typeface="Calibri"/>
                <a:cs typeface="Calibri"/>
              </a:rPr>
              <a:t> type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problem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this?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test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 used?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What</a:t>
            </a:r>
            <a:r>
              <a:rPr dirty="0" sz="2400">
                <a:latin typeface="Calibri"/>
                <a:cs typeface="Calibri"/>
              </a:rPr>
              <a:t> 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null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alternative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hypothesis?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"/>
              <a:cs typeface="Calibri"/>
            </a:endParaRPr>
          </a:p>
          <a:p>
            <a:pPr algn="just" marL="76200" marR="6794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Data </a:t>
            </a:r>
            <a:r>
              <a:rPr dirty="0" sz="2000" spc="-15">
                <a:latin typeface="Calibri"/>
                <a:cs typeface="Calibri"/>
              </a:rPr>
              <a:t>were </a:t>
            </a:r>
            <a:r>
              <a:rPr dirty="0" sz="2000" spc="-10">
                <a:latin typeface="Calibri"/>
                <a:cs typeface="Calibri"/>
              </a:rPr>
              <a:t>collected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one </a:t>
            </a:r>
            <a:r>
              <a:rPr dirty="0" sz="2000" spc="-15">
                <a:latin typeface="Calibri"/>
                <a:cs typeface="Calibri"/>
              </a:rPr>
              <a:t>group </a:t>
            </a:r>
            <a:r>
              <a:rPr dirty="0" sz="2000" spc="-5">
                <a:latin typeface="Calibri"/>
                <a:cs typeface="Calibri"/>
              </a:rPr>
              <a:t>of participants </a:t>
            </a:r>
            <a:r>
              <a:rPr dirty="0" sz="2000" spc="-20">
                <a:latin typeface="Calibri"/>
                <a:cs typeface="Calibri"/>
              </a:rPr>
              <a:t>before</a:t>
            </a:r>
            <a:r>
              <a:rPr dirty="0" sz="2000" spc="4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after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weight-loss intervention.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 </a:t>
            </a:r>
            <a:r>
              <a:rPr dirty="0" sz="2000" spc="-15">
                <a:latin typeface="Calibri"/>
                <a:cs typeface="Calibri"/>
              </a:rPr>
              <a:t>were </a:t>
            </a:r>
            <a:r>
              <a:rPr dirty="0" sz="2000" spc="-10">
                <a:latin typeface="Calibri"/>
                <a:cs typeface="Calibri"/>
              </a:rPr>
              <a:t>paired by </a:t>
            </a:r>
            <a:r>
              <a:rPr dirty="0" sz="2000" spc="-5">
                <a:latin typeface="Calibri"/>
                <a:cs typeface="Calibri"/>
              </a:rPr>
              <a:t>participant.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Assuming that </a:t>
            </a:r>
            <a:r>
              <a:rPr dirty="0" sz="1800" spc="-5">
                <a:latin typeface="Calibri"/>
                <a:cs typeface="Calibri"/>
              </a:rPr>
              <a:t>x</a:t>
            </a:r>
            <a:r>
              <a:rPr dirty="0" baseline="-20833" sz="1800" spc="-7">
                <a:latin typeface="Calibri"/>
                <a:cs typeface="Calibri"/>
              </a:rPr>
              <a:t>1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an individual's </a:t>
            </a:r>
            <a:r>
              <a:rPr dirty="0" sz="2000" spc="-10">
                <a:latin typeface="Calibri"/>
                <a:cs typeface="Calibri"/>
              </a:rPr>
              <a:t>weight </a:t>
            </a:r>
            <a:r>
              <a:rPr dirty="0" sz="2000" spc="-20">
                <a:latin typeface="Calibri"/>
                <a:cs typeface="Calibri"/>
              </a:rPr>
              <a:t>before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intervention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2</a:t>
            </a:r>
            <a:r>
              <a:rPr dirty="0" baseline="-20833" sz="1800" spc="7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their </a:t>
            </a:r>
            <a:r>
              <a:rPr dirty="0" sz="2000" spc="-10">
                <a:latin typeface="Calibri"/>
                <a:cs typeface="Calibri"/>
              </a:rPr>
              <a:t>weight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end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30">
                <a:latin typeface="Calibri"/>
                <a:cs typeface="Calibri"/>
              </a:rPr>
              <a:t>study, </a:t>
            </a: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they lost weight </a:t>
            </a:r>
            <a:r>
              <a:rPr dirty="0" sz="2000" spc="-5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x</a:t>
            </a:r>
            <a:r>
              <a:rPr dirty="0" baseline="-20833" sz="1800" spc="-7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-X</a:t>
            </a:r>
            <a:r>
              <a:rPr dirty="0" baseline="-20833" sz="1800" spc="-7">
                <a:latin typeface="Calibri"/>
                <a:cs typeface="Calibri"/>
              </a:rPr>
              <a:t>2</a:t>
            </a:r>
            <a:r>
              <a:rPr dirty="0" baseline="-20833" sz="1800" spc="3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would </a:t>
            </a:r>
            <a:r>
              <a:rPr dirty="0" sz="2000">
                <a:latin typeface="Calibri"/>
                <a:cs typeface="Calibri"/>
              </a:rPr>
              <a:t>be a </a:t>
            </a:r>
            <a:r>
              <a:rPr dirty="0" sz="2000" spc="-10">
                <a:latin typeface="Calibri"/>
                <a:cs typeface="Calibri"/>
              </a:rPr>
              <a:t>positive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 </a:t>
            </a:r>
            <a:r>
              <a:rPr dirty="0" sz="2000" spc="-5">
                <a:latin typeface="Calibri"/>
                <a:cs typeface="Calibri"/>
              </a:rPr>
              <a:t>(i.e., </a:t>
            </a:r>
            <a:r>
              <a:rPr dirty="0" sz="2000" spc="-10">
                <a:latin typeface="Calibri"/>
                <a:cs typeface="Calibri"/>
              </a:rPr>
              <a:t>greater </a:t>
            </a:r>
            <a:r>
              <a:rPr dirty="0" sz="2000">
                <a:latin typeface="Calibri"/>
                <a:cs typeface="Calibri"/>
              </a:rPr>
              <a:t>than </a:t>
            </a:r>
            <a:r>
              <a:rPr dirty="0" sz="2000" spc="-5">
                <a:latin typeface="Calibri"/>
                <a:cs typeface="Calibri"/>
              </a:rPr>
              <a:t>0). Thus, </a:t>
            </a:r>
            <a:r>
              <a:rPr dirty="0" sz="2000">
                <a:latin typeface="Calibri"/>
                <a:cs typeface="Calibri"/>
              </a:rPr>
              <a:t>this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right-tailed </a:t>
            </a:r>
            <a:r>
              <a:rPr dirty="0" sz="2000" spc="-10">
                <a:latin typeface="Calibri"/>
                <a:cs typeface="Calibri"/>
              </a:rPr>
              <a:t>test. </a:t>
            </a:r>
            <a:r>
              <a:rPr dirty="0" sz="2000">
                <a:latin typeface="Calibri"/>
                <a:cs typeface="Calibri"/>
              </a:rPr>
              <a:t>Because </a:t>
            </a:r>
            <a:r>
              <a:rPr dirty="0" sz="2000" spc="-10">
                <a:latin typeface="Calibri"/>
                <a:cs typeface="Calibri"/>
              </a:rPr>
              <a:t>we are testing </a:t>
            </a:r>
            <a:r>
              <a:rPr dirty="0" sz="2000">
                <a:latin typeface="Calibri"/>
                <a:cs typeface="Calibri"/>
              </a:rPr>
              <a:t>their </a:t>
            </a:r>
            <a:r>
              <a:rPr dirty="0" sz="2000" spc="-5">
                <a:latin typeface="Calibri"/>
                <a:cs typeface="Calibri"/>
              </a:rPr>
              <a:t>mean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difference,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parameter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 spc="-10">
                <a:latin typeface="Calibri"/>
                <a:cs typeface="Calibri"/>
              </a:rPr>
              <a:t>we </a:t>
            </a:r>
            <a:r>
              <a:rPr dirty="0" sz="2000" spc="-5">
                <a:latin typeface="Calibri"/>
                <a:cs typeface="Calibri"/>
              </a:rPr>
              <a:t>should </a:t>
            </a:r>
            <a:r>
              <a:rPr dirty="0" sz="2000" spc="-10">
                <a:latin typeface="Calibri"/>
                <a:cs typeface="Calibri"/>
              </a:rPr>
              <a:t>write </a:t>
            </a:r>
            <a:r>
              <a:rPr dirty="0" sz="2000" spc="-5">
                <a:latin typeface="Calibri"/>
                <a:cs typeface="Calibri"/>
              </a:rPr>
              <a:t>in our </a:t>
            </a:r>
            <a:r>
              <a:rPr dirty="0" sz="2000" spc="-10">
                <a:latin typeface="Calibri"/>
                <a:cs typeface="Calibri"/>
              </a:rPr>
              <a:t>hypotheses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1800" b="1">
                <a:latin typeface="Calibri"/>
                <a:cs typeface="Calibri"/>
              </a:rPr>
              <a:t>μ</a:t>
            </a:r>
            <a:r>
              <a:rPr dirty="0" baseline="-20833" sz="1800" b="1">
                <a:latin typeface="Calibri"/>
                <a:cs typeface="Calibri"/>
              </a:rPr>
              <a:t>d</a:t>
            </a:r>
            <a:r>
              <a:rPr dirty="0" baseline="-20833" sz="1800" spc="7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where</a:t>
            </a:r>
            <a:r>
              <a:rPr dirty="0" sz="2000" spc="-5">
                <a:latin typeface="Calibri"/>
                <a:cs typeface="Calibri"/>
              </a:rPr>
              <a:t> is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mean </a:t>
            </a:r>
            <a:r>
              <a:rPr dirty="0" sz="2000" spc="-10">
                <a:latin typeface="Calibri"/>
                <a:cs typeface="Calibri"/>
              </a:rPr>
              <a:t>weight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change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(before-after)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4804410" marR="4456430" indent="-181610">
              <a:lnSpc>
                <a:spcPct val="103800"/>
              </a:lnSpc>
              <a:spcBef>
                <a:spcPts val="240"/>
              </a:spcBef>
            </a:pPr>
            <a:r>
              <a:rPr dirty="0" sz="2400" spc="-5" b="1">
                <a:latin typeface="Calibri"/>
                <a:cs typeface="Calibri"/>
              </a:rPr>
              <a:t>H</a:t>
            </a:r>
            <a:r>
              <a:rPr dirty="0" baseline="-20833" sz="2400" spc="-7" b="1">
                <a:latin typeface="Calibri"/>
                <a:cs typeface="Calibri"/>
              </a:rPr>
              <a:t>0</a:t>
            </a:r>
            <a:r>
              <a:rPr dirty="0" baseline="-20833" sz="24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 </a:t>
            </a:r>
            <a:r>
              <a:rPr dirty="0" sz="2000" spc="5" b="1">
                <a:latin typeface="Calibri"/>
                <a:cs typeface="Calibri"/>
              </a:rPr>
              <a:t>μ</a:t>
            </a:r>
            <a:r>
              <a:rPr dirty="0" baseline="-21367" sz="1950" spc="7" b="1">
                <a:latin typeface="Calibri"/>
                <a:cs typeface="Calibri"/>
              </a:rPr>
              <a:t>d</a:t>
            </a:r>
            <a:r>
              <a:rPr dirty="0" baseline="-21367" sz="1950" spc="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 0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H</a:t>
            </a:r>
            <a:r>
              <a:rPr dirty="0" baseline="-20833" sz="2400" spc="-7" b="1">
                <a:latin typeface="Calibri"/>
                <a:cs typeface="Calibri"/>
              </a:rPr>
              <a:t>1</a:t>
            </a:r>
            <a:r>
              <a:rPr dirty="0" baseline="-20833" sz="2400" spc="2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μ</a:t>
            </a:r>
            <a:r>
              <a:rPr dirty="0" baseline="-20833" sz="2400" spc="-7" b="1">
                <a:latin typeface="Calibri"/>
                <a:cs typeface="Calibri"/>
              </a:rPr>
              <a:t>d</a:t>
            </a:r>
            <a:r>
              <a:rPr dirty="0" baseline="-20833" sz="2400" spc="217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&gt;0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35" b="1">
                <a:solidFill>
                  <a:srgbClr val="B8E6CA"/>
                </a:solidFill>
                <a:latin typeface="Trebuchet MS"/>
                <a:cs typeface="Trebuchet MS"/>
              </a:rPr>
              <a:t>Testing</a:t>
            </a:r>
            <a:r>
              <a:rPr dirty="0" sz="2800" spc="-11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14" b="1">
                <a:solidFill>
                  <a:srgbClr val="B8E6CA"/>
                </a:solidFill>
                <a:latin typeface="Trebuchet MS"/>
                <a:cs typeface="Trebuchet MS"/>
              </a:rPr>
              <a:t>Two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Paired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Means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140" y="1959864"/>
            <a:ext cx="5455920" cy="1670685"/>
          </a:xfrm>
          <a:custGeom>
            <a:avLst/>
            <a:gdLst/>
            <a:ahLst/>
            <a:cxnLst/>
            <a:rect l="l" t="t" r="r" b="b"/>
            <a:pathLst>
              <a:path w="5455920" h="1670685">
                <a:moveTo>
                  <a:pt x="0" y="1670304"/>
                </a:moveTo>
                <a:lnTo>
                  <a:pt x="5455920" y="1670304"/>
                </a:lnTo>
                <a:lnTo>
                  <a:pt x="5455920" y="0"/>
                </a:lnTo>
                <a:lnTo>
                  <a:pt x="0" y="0"/>
                </a:lnTo>
                <a:lnTo>
                  <a:pt x="0" y="167030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0016" y="2323033"/>
            <a:ext cx="454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𝒕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5796" y="2544190"/>
            <a:ext cx="908685" cy="647065"/>
          </a:xfrm>
          <a:custGeom>
            <a:avLst/>
            <a:gdLst/>
            <a:ahLst/>
            <a:cxnLst/>
            <a:rect l="l" t="t" r="r" b="b"/>
            <a:pathLst>
              <a:path w="908685" h="647064">
                <a:moveTo>
                  <a:pt x="652272" y="353568"/>
                </a:moveTo>
                <a:lnTo>
                  <a:pt x="474091" y="353568"/>
                </a:lnTo>
                <a:lnTo>
                  <a:pt x="474091" y="353314"/>
                </a:lnTo>
                <a:lnTo>
                  <a:pt x="436118" y="353314"/>
                </a:lnTo>
                <a:lnTo>
                  <a:pt x="362585" y="607441"/>
                </a:lnTo>
                <a:lnTo>
                  <a:pt x="310007" y="491871"/>
                </a:lnTo>
                <a:lnTo>
                  <a:pt x="261239" y="514223"/>
                </a:lnTo>
                <a:lnTo>
                  <a:pt x="265811" y="525399"/>
                </a:lnTo>
                <a:lnTo>
                  <a:pt x="290957" y="514223"/>
                </a:lnTo>
                <a:lnTo>
                  <a:pt x="352552" y="646684"/>
                </a:lnTo>
                <a:lnTo>
                  <a:pt x="367030" y="646684"/>
                </a:lnTo>
                <a:lnTo>
                  <a:pt x="447040" y="373126"/>
                </a:lnTo>
                <a:lnTo>
                  <a:pt x="455676" y="373126"/>
                </a:lnTo>
                <a:lnTo>
                  <a:pt x="455676" y="373380"/>
                </a:lnTo>
                <a:lnTo>
                  <a:pt x="652272" y="373380"/>
                </a:lnTo>
                <a:lnTo>
                  <a:pt x="652272" y="353568"/>
                </a:lnTo>
                <a:close/>
              </a:path>
              <a:path w="908685" h="647064">
                <a:moveTo>
                  <a:pt x="653783" y="292608"/>
                </a:moveTo>
                <a:lnTo>
                  <a:pt x="256032" y="292608"/>
                </a:lnTo>
                <a:lnTo>
                  <a:pt x="256032" y="312420"/>
                </a:lnTo>
                <a:lnTo>
                  <a:pt x="653783" y="312420"/>
                </a:lnTo>
                <a:lnTo>
                  <a:pt x="653783" y="292608"/>
                </a:lnTo>
                <a:close/>
              </a:path>
              <a:path w="908685" h="647064">
                <a:moveTo>
                  <a:pt x="908304" y="0"/>
                </a:moveTo>
                <a:lnTo>
                  <a:pt x="0" y="0"/>
                </a:lnTo>
                <a:lnTo>
                  <a:pt x="0" y="19812"/>
                </a:lnTo>
                <a:lnTo>
                  <a:pt x="908304" y="19812"/>
                </a:lnTo>
                <a:lnTo>
                  <a:pt x="908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90650" y="2093214"/>
            <a:ext cx="960119" cy="1118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ts val="2790"/>
              </a:lnSpc>
              <a:spcBef>
                <a:spcPts val="100"/>
              </a:spcBef>
            </a:pPr>
            <a:r>
              <a:rPr dirty="0" sz="2400" spc="-1450">
                <a:latin typeface="Cambria Math"/>
                <a:cs typeface="Cambria Math"/>
              </a:rPr>
              <a:t>𝒅</a:t>
            </a:r>
            <a:r>
              <a:rPr dirty="0" baseline="12731" sz="3600" spc="-1560">
                <a:latin typeface="Cambria Math"/>
                <a:cs typeface="Cambria Math"/>
              </a:rPr>
              <a:t>ഥ</a:t>
            </a:r>
            <a:r>
              <a:rPr dirty="0" baseline="12731" sz="36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𝝁</a:t>
            </a:r>
            <a:r>
              <a:rPr dirty="0" baseline="-15873" sz="2625">
                <a:latin typeface="Cambria Math"/>
                <a:cs typeface="Cambria Math"/>
              </a:rPr>
              <a:t>𝒅</a:t>
            </a:r>
            <a:endParaRPr baseline="-15873" sz="2625">
              <a:latin typeface="Cambria Math"/>
              <a:cs typeface="Cambria Math"/>
            </a:endParaRPr>
          </a:p>
          <a:p>
            <a:pPr algn="ctr" marR="5080">
              <a:lnSpc>
                <a:spcPts val="2790"/>
              </a:lnSpc>
            </a:pPr>
            <a:r>
              <a:rPr dirty="0" sz="2400" spc="-5">
                <a:latin typeface="Cambria Math"/>
                <a:cs typeface="Cambria Math"/>
              </a:rPr>
              <a:t>𝒔</a:t>
            </a:r>
            <a:r>
              <a:rPr dirty="0" baseline="-15873" sz="2625" spc="-7">
                <a:latin typeface="Cambria Math"/>
                <a:cs typeface="Cambria Math"/>
              </a:rPr>
              <a:t>𝒅</a:t>
            </a:r>
            <a:endParaRPr baseline="-15873" sz="2625">
              <a:latin typeface="Cambria Math"/>
              <a:cs typeface="Cambria Math"/>
            </a:endParaRPr>
          </a:p>
          <a:p>
            <a:pPr algn="ctr" marL="199390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latin typeface="Cambria Math"/>
                <a:cs typeface="Cambria Math"/>
              </a:rPr>
              <a:t>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9695" y="2323033"/>
            <a:ext cx="10185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If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&lt;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072" y="3168167"/>
            <a:ext cx="509841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267710" algn="l"/>
              </a:tabLst>
            </a:pPr>
            <a:r>
              <a:rPr dirty="0" sz="2500" spc="-65">
                <a:latin typeface="Cambria Math"/>
                <a:cs typeface="Cambria Math"/>
              </a:rPr>
              <a:t>with</a:t>
            </a:r>
            <a:r>
              <a:rPr dirty="0" sz="2500" spc="-55">
                <a:latin typeface="Cambria Math"/>
                <a:cs typeface="Cambria Math"/>
              </a:rPr>
              <a:t> </a:t>
            </a:r>
            <a:r>
              <a:rPr dirty="0" sz="2500" spc="-70">
                <a:latin typeface="Cambria Math"/>
                <a:cs typeface="Cambria Math"/>
              </a:rPr>
              <a:t>degrees</a:t>
            </a:r>
            <a:r>
              <a:rPr dirty="0" sz="2500" spc="-40">
                <a:latin typeface="Cambria Math"/>
                <a:cs typeface="Cambria Math"/>
              </a:rPr>
              <a:t> </a:t>
            </a:r>
            <a:r>
              <a:rPr dirty="0" sz="2500" spc="-60">
                <a:latin typeface="Cambria Math"/>
                <a:cs typeface="Cambria Math"/>
              </a:rPr>
              <a:t>of</a:t>
            </a:r>
            <a:r>
              <a:rPr dirty="0" sz="2500" spc="-35">
                <a:latin typeface="Cambria Math"/>
                <a:cs typeface="Cambria Math"/>
              </a:rPr>
              <a:t> </a:t>
            </a:r>
            <a:r>
              <a:rPr dirty="0" sz="2500" spc="-70">
                <a:latin typeface="Cambria Math"/>
                <a:cs typeface="Cambria Math"/>
              </a:rPr>
              <a:t>freedom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𝒅𝒇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𝒏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0483" y="2103120"/>
            <a:ext cx="4563110" cy="1384300"/>
          </a:xfrm>
          <a:custGeom>
            <a:avLst/>
            <a:gdLst/>
            <a:ahLst/>
            <a:cxnLst/>
            <a:rect l="l" t="t" r="r" b="b"/>
            <a:pathLst>
              <a:path w="4563109" h="1384300">
                <a:moveTo>
                  <a:pt x="0" y="1383791"/>
                </a:moveTo>
                <a:lnTo>
                  <a:pt x="4562856" y="1383791"/>
                </a:lnTo>
                <a:lnTo>
                  <a:pt x="4562856" y="0"/>
                </a:lnTo>
                <a:lnTo>
                  <a:pt x="0" y="0"/>
                </a:lnTo>
                <a:lnTo>
                  <a:pt x="0" y="13837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67422" y="2466797"/>
            <a:ext cx="47688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𝐳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3650" y="2688081"/>
            <a:ext cx="908685" cy="647065"/>
          </a:xfrm>
          <a:custGeom>
            <a:avLst/>
            <a:gdLst/>
            <a:ahLst/>
            <a:cxnLst/>
            <a:rect l="l" t="t" r="r" b="b"/>
            <a:pathLst>
              <a:path w="908684" h="647064">
                <a:moveTo>
                  <a:pt x="652272" y="353568"/>
                </a:moveTo>
                <a:lnTo>
                  <a:pt x="474091" y="353568"/>
                </a:lnTo>
                <a:lnTo>
                  <a:pt x="474091" y="353314"/>
                </a:lnTo>
                <a:lnTo>
                  <a:pt x="436118" y="353314"/>
                </a:lnTo>
                <a:lnTo>
                  <a:pt x="362585" y="607314"/>
                </a:lnTo>
                <a:lnTo>
                  <a:pt x="310007" y="491871"/>
                </a:lnTo>
                <a:lnTo>
                  <a:pt x="261239" y="514223"/>
                </a:lnTo>
                <a:lnTo>
                  <a:pt x="265811" y="525272"/>
                </a:lnTo>
                <a:lnTo>
                  <a:pt x="290957" y="514223"/>
                </a:lnTo>
                <a:lnTo>
                  <a:pt x="352679" y="646684"/>
                </a:lnTo>
                <a:lnTo>
                  <a:pt x="367030" y="646684"/>
                </a:lnTo>
                <a:lnTo>
                  <a:pt x="447167" y="373126"/>
                </a:lnTo>
                <a:lnTo>
                  <a:pt x="455676" y="373126"/>
                </a:lnTo>
                <a:lnTo>
                  <a:pt x="455676" y="373380"/>
                </a:lnTo>
                <a:lnTo>
                  <a:pt x="652272" y="373380"/>
                </a:lnTo>
                <a:lnTo>
                  <a:pt x="652272" y="353568"/>
                </a:lnTo>
                <a:close/>
              </a:path>
              <a:path w="908684" h="647064">
                <a:moveTo>
                  <a:pt x="908304" y="0"/>
                </a:moveTo>
                <a:lnTo>
                  <a:pt x="0" y="0"/>
                </a:lnTo>
                <a:lnTo>
                  <a:pt x="0" y="19812"/>
                </a:lnTo>
                <a:lnTo>
                  <a:pt x="908304" y="19812"/>
                </a:lnTo>
                <a:lnTo>
                  <a:pt x="908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89393" y="2236978"/>
            <a:ext cx="961390" cy="1118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ts val="2790"/>
              </a:lnSpc>
              <a:spcBef>
                <a:spcPts val="100"/>
              </a:spcBef>
            </a:pPr>
            <a:r>
              <a:rPr dirty="0" sz="2400" spc="-1450">
                <a:latin typeface="Cambria Math"/>
                <a:cs typeface="Cambria Math"/>
              </a:rPr>
              <a:t>𝒅</a:t>
            </a:r>
            <a:r>
              <a:rPr dirty="0" baseline="12731" sz="3600" spc="-1560">
                <a:latin typeface="Cambria Math"/>
                <a:cs typeface="Cambria Math"/>
              </a:rPr>
              <a:t>ഥ</a:t>
            </a:r>
            <a:r>
              <a:rPr dirty="0" baseline="12731" sz="3600" spc="1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𝝁</a:t>
            </a:r>
            <a:r>
              <a:rPr dirty="0" baseline="-15873" sz="2625">
                <a:latin typeface="Cambria Math"/>
                <a:cs typeface="Cambria Math"/>
              </a:rPr>
              <a:t>𝒅</a:t>
            </a:r>
            <a:endParaRPr baseline="-15873" sz="2625">
              <a:latin typeface="Cambria Math"/>
              <a:cs typeface="Cambria Math"/>
            </a:endParaRPr>
          </a:p>
          <a:p>
            <a:pPr algn="ctr" marR="50165">
              <a:lnSpc>
                <a:spcPts val="2790"/>
              </a:lnSpc>
            </a:pPr>
            <a:r>
              <a:rPr dirty="0" u="heavy" sz="2400" spc="-2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𝒔</a:t>
            </a:r>
            <a:r>
              <a:rPr dirty="0" baseline="-15873" sz="2625" spc="-7">
                <a:latin typeface="Cambria Math"/>
                <a:cs typeface="Cambria Math"/>
              </a:rPr>
              <a:t>𝒅</a:t>
            </a:r>
            <a:endParaRPr baseline="-15873" sz="2625">
              <a:latin typeface="Cambria Math"/>
              <a:cs typeface="Cambria Math"/>
            </a:endParaRPr>
          </a:p>
          <a:p>
            <a:pPr marL="480695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latin typeface="Cambria Math"/>
                <a:cs typeface="Cambria Math"/>
              </a:rPr>
              <a:t>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09961" y="2466797"/>
            <a:ext cx="11709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If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&gt;=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06183" y="4513707"/>
            <a:ext cx="307975" cy="20320"/>
          </a:xfrm>
          <a:custGeom>
            <a:avLst/>
            <a:gdLst/>
            <a:ahLst/>
            <a:cxnLst/>
            <a:rect l="l" t="t" r="r" b="b"/>
            <a:pathLst>
              <a:path w="307975" h="20320">
                <a:moveTo>
                  <a:pt x="307848" y="0"/>
                </a:moveTo>
                <a:lnTo>
                  <a:pt x="0" y="0"/>
                </a:lnTo>
                <a:lnTo>
                  <a:pt x="0" y="19812"/>
                </a:lnTo>
                <a:lnTo>
                  <a:pt x="307848" y="19812"/>
                </a:lnTo>
                <a:lnTo>
                  <a:pt x="307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53972" y="4293489"/>
            <a:ext cx="5990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Where </a:t>
            </a:r>
            <a:r>
              <a:rPr dirty="0" sz="2400" spc="-20">
                <a:latin typeface="Cambria Math"/>
                <a:cs typeface="Cambria Math"/>
              </a:rPr>
              <a:t>𝑑</a:t>
            </a:r>
            <a:r>
              <a:rPr dirty="0" baseline="12731" sz="3600" spc="-30">
                <a:latin typeface="Cambria Math"/>
                <a:cs typeface="Cambria Math"/>
              </a:rPr>
              <a:t>ҧ</a:t>
            </a:r>
            <a:r>
              <a:rPr dirty="0" baseline="12731" sz="3600" spc="-2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5">
                <a:latin typeface="Cambria Math"/>
                <a:cs typeface="Cambria Math"/>
              </a:rPr>
              <a:t>𝑠𝑎𝑚𝑝𝑙𝑒 𝑚𝑒𝑎𝑛 </a:t>
            </a:r>
            <a:r>
              <a:rPr dirty="0" sz="2400">
                <a:latin typeface="Cambria Math"/>
                <a:cs typeface="Cambria Math"/>
              </a:rPr>
              <a:t>𝑜𝑓 </a:t>
            </a:r>
            <a:r>
              <a:rPr dirty="0" sz="2400" spc="-5">
                <a:latin typeface="Cambria Math"/>
                <a:cs typeface="Cambria Math"/>
              </a:rPr>
              <a:t>𝑑𝑖𝑓𝑓𝑒𝑟𝑒𝑛𝑐𝑒𝑠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baseline="44444" sz="2625" spc="-615">
                <a:latin typeface="Cambria Math"/>
                <a:cs typeface="Cambria Math"/>
              </a:rPr>
              <a:t>∑𝑑</a:t>
            </a:r>
            <a:endParaRPr baseline="44444" sz="26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3620" y="4529709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803" y="5237759"/>
            <a:ext cx="5636260" cy="11010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0" spc="-50">
                <a:latin typeface="Cambria Math"/>
                <a:cs typeface="Cambria Math"/>
              </a:rPr>
              <a:t>Standard</a:t>
            </a:r>
            <a:r>
              <a:rPr dirty="0" sz="2500" spc="-30">
                <a:latin typeface="Cambria Math"/>
                <a:cs typeface="Cambria Math"/>
              </a:rPr>
              <a:t> </a:t>
            </a:r>
            <a:r>
              <a:rPr dirty="0" sz="2500" spc="-50">
                <a:latin typeface="Cambria Math"/>
                <a:cs typeface="Cambria Math"/>
              </a:rPr>
              <a:t>deviation</a:t>
            </a:r>
            <a:r>
              <a:rPr dirty="0" sz="2500" spc="-30">
                <a:latin typeface="Cambria Math"/>
                <a:cs typeface="Cambria Math"/>
              </a:rPr>
              <a:t> </a:t>
            </a:r>
            <a:r>
              <a:rPr dirty="0" sz="2500" spc="-45">
                <a:latin typeface="Cambria Math"/>
                <a:cs typeface="Cambria Math"/>
              </a:rPr>
              <a:t>of</a:t>
            </a:r>
            <a:r>
              <a:rPr dirty="0" sz="2500" spc="-20">
                <a:latin typeface="Cambria Math"/>
                <a:cs typeface="Cambria Math"/>
              </a:rPr>
              <a:t> </a:t>
            </a:r>
            <a:r>
              <a:rPr dirty="0" sz="2500" spc="-55">
                <a:latin typeface="Cambria Math"/>
                <a:cs typeface="Cambria Math"/>
              </a:rPr>
              <a:t>the</a:t>
            </a:r>
            <a:r>
              <a:rPr dirty="0" sz="2500" spc="-20">
                <a:latin typeface="Cambria Math"/>
                <a:cs typeface="Cambria Math"/>
              </a:rPr>
              <a:t> </a:t>
            </a:r>
            <a:r>
              <a:rPr dirty="0" sz="2500" spc="-45">
                <a:latin typeface="Cambria Math"/>
                <a:cs typeface="Cambria Math"/>
              </a:rPr>
              <a:t>differences:</a:t>
            </a:r>
            <a:r>
              <a:rPr dirty="0" sz="2500" spc="-15">
                <a:latin typeface="Cambria Math"/>
                <a:cs typeface="Cambria Math"/>
              </a:rPr>
              <a:t> </a:t>
            </a:r>
            <a:r>
              <a:rPr dirty="0" sz="2400" spc="20">
                <a:latin typeface="Cambria Math"/>
                <a:cs typeface="Cambria Math"/>
              </a:rPr>
              <a:t>𝑠</a:t>
            </a:r>
            <a:r>
              <a:rPr dirty="0" baseline="-15873" sz="2625" spc="30">
                <a:latin typeface="Cambria Math"/>
                <a:cs typeface="Cambria Math"/>
              </a:rPr>
              <a:t>𝑑 </a:t>
            </a:r>
            <a:r>
              <a:rPr dirty="0" baseline="-15873" sz="2625" spc="4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mbria Math"/>
              <a:cs typeface="Cambria Math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dirty="0" baseline="11574" sz="3600" spc="60">
                <a:latin typeface="Cambria Math"/>
                <a:cs typeface="Cambria Math"/>
              </a:rPr>
              <a:t>𝜇</a:t>
            </a:r>
            <a:r>
              <a:rPr dirty="0" sz="1750" spc="40">
                <a:latin typeface="Cambria Math"/>
                <a:cs typeface="Cambria Math"/>
              </a:rPr>
              <a:t>𝑑=0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0276" y="5474208"/>
            <a:ext cx="1553210" cy="20320"/>
          </a:xfrm>
          <a:custGeom>
            <a:avLst/>
            <a:gdLst/>
            <a:ahLst/>
            <a:cxnLst/>
            <a:rect l="l" t="t" r="r" b="b"/>
            <a:pathLst>
              <a:path w="1553209" h="20320">
                <a:moveTo>
                  <a:pt x="1552955" y="0"/>
                </a:moveTo>
                <a:lnTo>
                  <a:pt x="0" y="0"/>
                </a:lnTo>
                <a:lnTo>
                  <a:pt x="0" y="19812"/>
                </a:lnTo>
                <a:lnTo>
                  <a:pt x="1552955" y="19812"/>
                </a:lnTo>
                <a:lnTo>
                  <a:pt x="1552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43065" y="4986985"/>
            <a:ext cx="163131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320">
                <a:latin typeface="Cambria Math"/>
                <a:cs typeface="Cambria Math"/>
              </a:rPr>
              <a:t>෌</a:t>
            </a:r>
            <a:r>
              <a:rPr dirty="0" sz="2400">
                <a:latin typeface="Cambria Math"/>
                <a:cs typeface="Cambria Math"/>
              </a:rPr>
              <a:t>(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𝑑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𝑑</a:t>
            </a:r>
            <a:r>
              <a:rPr dirty="0" baseline="12731" sz="3600" spc="-465">
                <a:latin typeface="Cambria Math"/>
                <a:cs typeface="Cambria Math"/>
              </a:rPr>
              <a:t>ҧ</a:t>
            </a:r>
            <a:r>
              <a:rPr dirty="0" sz="2400" spc="-310">
                <a:latin typeface="Cambria Math"/>
                <a:cs typeface="Cambria Math"/>
              </a:rPr>
              <a:t>)2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9089" y="5458459"/>
            <a:ext cx="737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𝑛 −</a:t>
            </a:r>
            <a:r>
              <a:rPr dirty="0" sz="2400" spc="-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25"/>
              </a:spcBef>
            </a:pPr>
            <a:r>
              <a:rPr dirty="0" sz="2800" spc="70" b="1">
                <a:solidFill>
                  <a:srgbClr val="B8E6CA"/>
                </a:solidFill>
                <a:latin typeface="Trebuchet MS"/>
                <a:cs typeface="Trebuchet MS"/>
              </a:rPr>
              <a:t>Task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72922"/>
            <a:ext cx="16198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CSE-311:</a:t>
            </a:r>
            <a:r>
              <a:rPr dirty="0" sz="1050" spc="-4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Technical</a:t>
            </a:r>
            <a:r>
              <a:rPr dirty="0" sz="1050" spc="-7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Writing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501521"/>
            <a:ext cx="377888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tabLst>
                <a:tab pos="431800" algn="l"/>
                <a:tab pos="939165" algn="l"/>
                <a:tab pos="1029335" algn="l"/>
                <a:tab pos="1309370" algn="l"/>
                <a:tab pos="1824355" algn="l"/>
                <a:tab pos="2360930" algn="l"/>
                <a:tab pos="2562860" algn="l"/>
                <a:tab pos="2974340" algn="l"/>
                <a:tab pos="2998470" algn="l"/>
              </a:tabLst>
            </a:pP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	the		e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y	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s	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		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vi</a:t>
            </a:r>
            <a:r>
              <a:rPr dirty="0" sz="2400" spc="-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,  </a:t>
            </a:r>
            <a:r>
              <a:rPr dirty="0" sz="2400" spc="-10">
                <a:latin typeface="Calibri"/>
                <a:cs typeface="Calibri"/>
              </a:rPr>
              <a:t>there was poor </a:t>
            </a:r>
            <a:r>
              <a:rPr dirty="0" sz="2400" spc="-5">
                <a:latin typeface="Calibri"/>
                <a:cs typeface="Calibri"/>
              </a:rPr>
              <a:t>knowledge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among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">
                <a:latin typeface="Calibri"/>
                <a:cs typeface="Calibri"/>
              </a:rPr>
              <a:t>health  </a:t>
            </a:r>
            <a:r>
              <a:rPr dirty="0" sz="2400" spc="-15">
                <a:latin typeface="Calibri"/>
                <a:cs typeface="Calibri"/>
              </a:rPr>
              <a:t>care</a:t>
            </a:r>
            <a:r>
              <a:rPr dirty="0" sz="2400" spc="-20">
                <a:latin typeface="Calibri"/>
                <a:cs typeface="Calibri"/>
              </a:rPr>
              <a:t> workers.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498600" algn="l"/>
                <a:tab pos="2100580" algn="l"/>
                <a:tab pos="3417570" algn="l"/>
              </a:tabLst>
            </a:pPr>
            <a:r>
              <a:rPr dirty="0" sz="2400" spc="-10">
                <a:latin typeface="Calibri"/>
                <a:cs typeface="Calibri"/>
              </a:rPr>
              <a:t>was conducted </a:t>
            </a:r>
            <a:r>
              <a:rPr dirty="0" sz="2400" spc="-15">
                <a:latin typeface="Calibri"/>
                <a:cs typeface="Calibri"/>
              </a:rPr>
              <a:t>to improve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wle</a:t>
            </a:r>
            <a:r>
              <a:rPr dirty="0" sz="2400" spc="5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titu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es.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">
                <a:latin typeface="Calibri"/>
                <a:cs typeface="Calibri"/>
              </a:rPr>
              <a:t>Do 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enough</a:t>
            </a:r>
            <a:endParaRPr sz="24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evidence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support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claim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knowledge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was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improved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4467" y="1554696"/>
            <a:ext cx="4218448" cy="473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45" b="1">
                <a:solidFill>
                  <a:srgbClr val="B8E6CA"/>
                </a:solidFill>
                <a:latin typeface="Trebuchet MS"/>
                <a:cs typeface="Trebuchet MS"/>
              </a:rPr>
              <a:t>Tests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dirty="0" sz="2800" spc="-7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B8E6CA"/>
                </a:solidFill>
                <a:latin typeface="Trebuchet MS"/>
                <a:cs typeface="Trebuchet MS"/>
              </a:rPr>
              <a:t>Independent</a:t>
            </a:r>
            <a:r>
              <a:rPr dirty="0" sz="2800" spc="-10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Means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83333" y="1737334"/>
            <a:ext cx="10622280" cy="4328795"/>
            <a:chOff x="783333" y="1737334"/>
            <a:chExt cx="10622280" cy="43287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33" y="1737334"/>
              <a:ext cx="10622285" cy="43281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1783080"/>
              <a:ext cx="10462260" cy="41772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9150" y="1764030"/>
              <a:ext cx="10500360" cy="4215765"/>
            </a:xfrm>
            <a:custGeom>
              <a:avLst/>
              <a:gdLst/>
              <a:ahLst/>
              <a:cxnLst/>
              <a:rect l="l" t="t" r="r" b="b"/>
              <a:pathLst>
                <a:path w="10500360" h="4215765">
                  <a:moveTo>
                    <a:pt x="0" y="4215384"/>
                  </a:moveTo>
                  <a:lnTo>
                    <a:pt x="10500360" y="4215384"/>
                  </a:lnTo>
                  <a:lnTo>
                    <a:pt x="10500360" y="0"/>
                  </a:lnTo>
                  <a:lnTo>
                    <a:pt x="0" y="0"/>
                  </a:lnTo>
                  <a:lnTo>
                    <a:pt x="0" y="4215384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325"/>
              </a:spcBef>
            </a:pPr>
            <a:r>
              <a:rPr dirty="0" sz="2800" spc="80" b="1">
                <a:solidFill>
                  <a:srgbClr val="B8E6CA"/>
                </a:solidFill>
                <a:latin typeface="Trebuchet MS"/>
                <a:cs typeface="Trebuchet MS"/>
              </a:rPr>
              <a:t>Quiz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32635"/>
            <a:ext cx="942530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Research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question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 In</a:t>
            </a:r>
            <a:r>
              <a:rPr dirty="0" sz="2400" spc="-5">
                <a:latin typeface="Calibri"/>
                <a:cs typeface="Calibri"/>
              </a:rPr>
              <a:t> preschool,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boys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girls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different?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12128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What </a:t>
            </a:r>
            <a:r>
              <a:rPr dirty="0" sz="2400">
                <a:latin typeface="Calibri"/>
                <a:cs typeface="Calibri"/>
              </a:rPr>
              <a:t>type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problem </a:t>
            </a:r>
            <a:r>
              <a:rPr dirty="0" sz="2400">
                <a:latin typeface="Calibri"/>
                <a:cs typeface="Calibri"/>
              </a:rPr>
              <a:t>is this? Which </a:t>
            </a:r>
            <a:r>
              <a:rPr dirty="0" sz="2400" spc="-15">
                <a:latin typeface="Calibri"/>
                <a:cs typeface="Calibri"/>
              </a:rPr>
              <a:t>test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-5">
                <a:latin typeface="Calibri"/>
                <a:cs typeface="Calibri"/>
              </a:rPr>
              <a:t>be used? What </a:t>
            </a:r>
            <a:r>
              <a:rPr dirty="0" sz="2400">
                <a:latin typeface="Calibri"/>
                <a:cs typeface="Calibri"/>
              </a:rPr>
              <a:t>is the </a:t>
            </a:r>
            <a:r>
              <a:rPr dirty="0" sz="2400" spc="-5">
                <a:latin typeface="Calibri"/>
                <a:cs typeface="Calibri"/>
              </a:rPr>
              <a:t>null and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alternative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hypothesis?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5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for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14" b="1">
                <a:solidFill>
                  <a:srgbClr val="B8E6CA"/>
                </a:solidFill>
                <a:latin typeface="Trebuchet MS"/>
                <a:cs typeface="Trebuchet MS"/>
              </a:rPr>
              <a:t>Two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B8E6CA"/>
                </a:solidFill>
                <a:latin typeface="Trebuchet MS"/>
                <a:cs typeface="Trebuchet MS"/>
              </a:rPr>
              <a:t>Independent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B8E6CA"/>
                </a:solidFill>
                <a:latin typeface="Trebuchet MS"/>
                <a:cs typeface="Trebuchet MS"/>
              </a:rPr>
              <a:t>Means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36999" y="1856158"/>
            <a:ext cx="3190240" cy="1484630"/>
            <a:chOff x="1936999" y="1856158"/>
            <a:chExt cx="3190240" cy="14846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999" y="1856158"/>
              <a:ext cx="3189740" cy="14844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1867" y="1901952"/>
              <a:ext cx="3029711" cy="133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72817" y="1882902"/>
              <a:ext cx="3068320" cy="1371600"/>
            </a:xfrm>
            <a:custGeom>
              <a:avLst/>
              <a:gdLst/>
              <a:ahLst/>
              <a:cxnLst/>
              <a:rect l="l" t="t" r="r" b="b"/>
              <a:pathLst>
                <a:path w="3068320" h="1371600">
                  <a:moveTo>
                    <a:pt x="0" y="1371600"/>
                  </a:moveTo>
                  <a:lnTo>
                    <a:pt x="3067811" y="1371600"/>
                  </a:lnTo>
                  <a:lnTo>
                    <a:pt x="3067811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937000" y="3770354"/>
            <a:ext cx="4077335" cy="1278890"/>
            <a:chOff x="1937000" y="3770354"/>
            <a:chExt cx="4077335" cy="12788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7000" y="3770354"/>
              <a:ext cx="4076706" cy="12786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1867" y="3816096"/>
              <a:ext cx="3916679" cy="11277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72817" y="3797046"/>
              <a:ext cx="3954779" cy="1165860"/>
            </a:xfrm>
            <a:custGeom>
              <a:avLst/>
              <a:gdLst/>
              <a:ahLst/>
              <a:cxnLst/>
              <a:rect l="l" t="t" r="r" b="b"/>
              <a:pathLst>
                <a:path w="3954779" h="1165860">
                  <a:moveTo>
                    <a:pt x="0" y="1165859"/>
                  </a:moveTo>
                  <a:lnTo>
                    <a:pt x="3954779" y="1165859"/>
                  </a:lnTo>
                  <a:lnTo>
                    <a:pt x="3954779" y="0"/>
                  </a:lnTo>
                  <a:lnTo>
                    <a:pt x="0" y="0"/>
                  </a:lnTo>
                  <a:lnTo>
                    <a:pt x="0" y="11658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921996" y="2692813"/>
            <a:ext cx="3726815" cy="1146810"/>
            <a:chOff x="6921996" y="2692813"/>
            <a:chExt cx="3726815" cy="114681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1996" y="2692813"/>
              <a:ext cx="3726202" cy="1146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6872" y="2738628"/>
              <a:ext cx="3566160" cy="9951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57822" y="2719578"/>
              <a:ext cx="3604260" cy="1033780"/>
            </a:xfrm>
            <a:custGeom>
              <a:avLst/>
              <a:gdLst/>
              <a:ahLst/>
              <a:cxnLst/>
              <a:rect l="l" t="t" r="r" b="b"/>
              <a:pathLst>
                <a:path w="3604259" h="1033779">
                  <a:moveTo>
                    <a:pt x="0" y="1033272"/>
                  </a:moveTo>
                  <a:lnTo>
                    <a:pt x="3604260" y="1033272"/>
                  </a:lnTo>
                  <a:lnTo>
                    <a:pt x="3604260" y="0"/>
                  </a:lnTo>
                  <a:lnTo>
                    <a:pt x="0" y="0"/>
                  </a:lnTo>
                  <a:lnTo>
                    <a:pt x="0" y="10332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40" b="1">
                <a:solidFill>
                  <a:srgbClr val="B8E6CA"/>
                </a:solidFill>
                <a:latin typeface="Trebuchet MS"/>
                <a:cs typeface="Trebuchet MS"/>
              </a:rPr>
              <a:t>Example</a:t>
            </a:r>
            <a:r>
              <a:rPr dirty="0" sz="2800" spc="-12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0409" y="1583563"/>
            <a:ext cx="3422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Consider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following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444" y="2303268"/>
            <a:ext cx="10432627" cy="28971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5452668"/>
            <a:ext cx="103593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enough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evidence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assess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whether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statistically</a:t>
            </a:r>
            <a:r>
              <a:rPr dirty="0" sz="2400" spc="-10">
                <a:latin typeface="Calibri"/>
                <a:cs typeface="Calibri"/>
              </a:rPr>
              <a:t> significant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difference </a:t>
            </a:r>
            <a:r>
              <a:rPr dirty="0" sz="2400" spc="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mean </a:t>
            </a:r>
            <a:r>
              <a:rPr dirty="0" sz="2400" spc="-20">
                <a:latin typeface="Calibri"/>
                <a:cs typeface="Calibri"/>
              </a:rPr>
              <a:t>systolic </a:t>
            </a:r>
            <a:r>
              <a:rPr dirty="0" sz="2400" spc="-5">
                <a:latin typeface="Calibri"/>
                <a:cs typeface="Calibri"/>
              </a:rPr>
              <a:t>blood </a:t>
            </a:r>
            <a:r>
              <a:rPr dirty="0" sz="2400" spc="-10">
                <a:latin typeface="Calibri"/>
                <a:cs typeface="Calibri"/>
              </a:rPr>
              <a:t>pressures </a:t>
            </a:r>
            <a:r>
              <a:rPr dirty="0" sz="2400" spc="-5">
                <a:latin typeface="Calibri"/>
                <a:cs typeface="Calibri"/>
              </a:rPr>
              <a:t>between </a:t>
            </a:r>
            <a:r>
              <a:rPr dirty="0" sz="2400">
                <a:latin typeface="Calibri"/>
                <a:cs typeface="Calibri"/>
              </a:rPr>
              <a:t>men and </a:t>
            </a:r>
            <a:r>
              <a:rPr dirty="0" sz="2400" spc="-10">
                <a:latin typeface="Calibri"/>
                <a:cs typeface="Calibri"/>
              </a:rPr>
              <a:t>women </a:t>
            </a:r>
            <a:r>
              <a:rPr dirty="0" sz="2400" spc="-5">
                <a:latin typeface="Calibri"/>
                <a:cs typeface="Calibri"/>
              </a:rPr>
              <a:t>using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5%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level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significance?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marL="1109345">
              <a:lnSpc>
                <a:spcPct val="100000"/>
              </a:lnSpc>
              <a:spcBef>
                <a:spcPts val="1325"/>
              </a:spcBef>
            </a:pPr>
            <a:r>
              <a:rPr dirty="0" sz="2800" spc="229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1-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45" b="1">
                <a:solidFill>
                  <a:srgbClr val="B8E6CA"/>
                </a:solidFill>
                <a:latin typeface="Trebuchet MS"/>
                <a:cs typeface="Trebuchet MS"/>
              </a:rPr>
              <a:t>State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5" b="1">
                <a:solidFill>
                  <a:srgbClr val="B8E6CA"/>
                </a:solidFill>
                <a:latin typeface="Trebuchet MS"/>
                <a:cs typeface="Trebuchet MS"/>
              </a:rPr>
              <a:t>the</a:t>
            </a:r>
            <a:r>
              <a:rPr dirty="0" sz="2800" spc="-8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75" b="1">
                <a:solidFill>
                  <a:srgbClr val="B8E6CA"/>
                </a:solidFill>
                <a:latin typeface="Trebuchet MS"/>
                <a:cs typeface="Trebuchet MS"/>
              </a:rPr>
              <a:t>Null</a:t>
            </a:r>
            <a:r>
              <a:rPr dirty="0" sz="2800" spc="-7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B8E6CA"/>
                </a:solidFill>
                <a:latin typeface="Trebuchet MS"/>
                <a:cs typeface="Trebuchet MS"/>
              </a:rPr>
              <a:t>and</a:t>
            </a:r>
            <a:r>
              <a:rPr dirty="0" sz="2800" spc="-7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0" b="1">
                <a:solidFill>
                  <a:srgbClr val="B8E6CA"/>
                </a:solidFill>
                <a:latin typeface="Trebuchet MS"/>
                <a:cs typeface="Trebuchet MS"/>
              </a:rPr>
              <a:t>Alternative</a:t>
            </a:r>
            <a:r>
              <a:rPr dirty="0" sz="2800" spc="-10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20" b="1">
                <a:solidFill>
                  <a:srgbClr val="B8E6CA"/>
                </a:solidFill>
                <a:latin typeface="Trebuchet MS"/>
                <a:cs typeface="Trebuchet MS"/>
              </a:rPr>
              <a:t>hypothesis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7308" y="2465917"/>
            <a:ext cx="1464627" cy="10045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29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2-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15" b="1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dirty="0" sz="2800" spc="-7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30" b="1">
                <a:solidFill>
                  <a:srgbClr val="B8E6CA"/>
                </a:solidFill>
                <a:latin typeface="Trebuchet MS"/>
                <a:cs typeface="Trebuchet MS"/>
              </a:rPr>
              <a:t>Critical</a:t>
            </a:r>
            <a:r>
              <a:rPr dirty="0" sz="2800" spc="-10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8839" y="1578990"/>
            <a:ext cx="1039558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3700" algn="l"/>
                <a:tab pos="394335" algn="l"/>
              </a:tabLst>
            </a:pPr>
            <a:r>
              <a:rPr dirty="0" sz="2400" spc="-5">
                <a:latin typeface="Calibri"/>
                <a:cs typeface="Calibri"/>
              </a:rPr>
              <a:t>Since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sample</a:t>
            </a:r>
            <a:r>
              <a:rPr dirty="0" sz="2400" spc="-15">
                <a:latin typeface="Calibri"/>
                <a:cs typeface="Calibri"/>
              </a:rPr>
              <a:t> sizes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&gt;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30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z-statistics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find</a:t>
            </a:r>
            <a:r>
              <a:rPr dirty="0" sz="2400">
                <a:latin typeface="Calibri"/>
                <a:cs typeface="Calibri"/>
              </a:rPr>
              <a:t> the </a:t>
            </a:r>
            <a:r>
              <a:rPr dirty="0" sz="2400" spc="-5">
                <a:latin typeface="Calibri"/>
                <a:cs typeface="Calibri"/>
              </a:rPr>
              <a:t>critical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350">
              <a:latin typeface="Calibri"/>
              <a:cs typeface="Calibri"/>
            </a:endParaRPr>
          </a:p>
          <a:p>
            <a:pPr marL="393700" marR="340360" indent="-343535">
              <a:lnSpc>
                <a:spcPct val="100000"/>
              </a:lnSpc>
              <a:buFont typeface="Wingdings"/>
              <a:buChar char=""/>
              <a:tabLst>
                <a:tab pos="393700" algn="l"/>
                <a:tab pos="394335" algn="l"/>
              </a:tabLst>
            </a:pP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>
                <a:latin typeface="Calibri"/>
                <a:cs typeface="Calibri"/>
              </a:rPr>
              <a:t>is a </a:t>
            </a:r>
            <a:r>
              <a:rPr dirty="0" sz="2400" spc="-10">
                <a:latin typeface="Calibri"/>
                <a:cs typeface="Calibri"/>
              </a:rPr>
              <a:t>two-tailed test, </a:t>
            </a:r>
            <a:r>
              <a:rPr dirty="0" sz="2400" spc="-5">
                <a:latin typeface="Calibri"/>
                <a:cs typeface="Calibri"/>
              </a:rPr>
              <a:t>using </a:t>
            </a:r>
            <a:r>
              <a:rPr dirty="0" sz="2400">
                <a:latin typeface="Calibri"/>
                <a:cs typeface="Calibri"/>
              </a:rPr>
              <a:t>a Z </a:t>
            </a:r>
            <a:r>
              <a:rPr dirty="0" sz="2400" spc="-15">
                <a:latin typeface="Calibri"/>
                <a:cs typeface="Calibri"/>
              </a:rPr>
              <a:t>statistic </a:t>
            </a:r>
            <a:r>
              <a:rPr dirty="0" sz="2400">
                <a:latin typeface="Calibri"/>
                <a:cs typeface="Calibri"/>
              </a:rPr>
              <a:t>and a 5% </a:t>
            </a:r>
            <a:r>
              <a:rPr dirty="0" sz="2400" spc="-10">
                <a:latin typeface="Calibri"/>
                <a:cs typeface="Calibri"/>
              </a:rPr>
              <a:t>level </a:t>
            </a:r>
            <a:r>
              <a:rPr dirty="0" sz="2400" spc="-5">
                <a:latin typeface="Calibri"/>
                <a:cs typeface="Calibri"/>
              </a:rPr>
              <a:t>of significance. Reject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</a:t>
            </a:r>
            <a:r>
              <a:rPr dirty="0" baseline="-20833" sz="2400" spc="-7">
                <a:latin typeface="Calibri"/>
                <a:cs typeface="Calibri"/>
              </a:rPr>
              <a:t>0</a:t>
            </a:r>
            <a:r>
              <a:rPr dirty="0" baseline="-20833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Z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&lt;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-1.960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Z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&gt;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1.960.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/>
          <a:solidFill>
            <a:srgbClr val="366657"/>
          </a:solidFill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800" spc="229" b="1">
                <a:solidFill>
                  <a:srgbClr val="B8E6CA"/>
                </a:solidFill>
                <a:latin typeface="Trebuchet MS"/>
                <a:cs typeface="Trebuchet MS"/>
              </a:rPr>
              <a:t>STEP</a:t>
            </a:r>
            <a:r>
              <a:rPr dirty="0" sz="2800" spc="-11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3- </a:t>
            </a:r>
            <a:r>
              <a:rPr dirty="0" sz="2800" spc="-10" b="1">
                <a:solidFill>
                  <a:srgbClr val="B8E6CA"/>
                </a:solidFill>
                <a:latin typeface="Trebuchet MS"/>
                <a:cs typeface="Trebuchet MS"/>
              </a:rPr>
              <a:t>Find</a:t>
            </a:r>
            <a:r>
              <a:rPr dirty="0" sz="2800" spc="-90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60" b="1">
                <a:solidFill>
                  <a:srgbClr val="B8E6CA"/>
                </a:solidFill>
                <a:latin typeface="Trebuchet MS"/>
                <a:cs typeface="Trebuchet MS"/>
              </a:rPr>
              <a:t>Test</a:t>
            </a:r>
            <a:r>
              <a:rPr dirty="0" sz="2800" spc="-95" b="1">
                <a:solidFill>
                  <a:srgbClr val="B8E6CA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B8E6C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1569" y="1951656"/>
            <a:ext cx="2336275" cy="690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2515" y="3129995"/>
            <a:ext cx="5927320" cy="6742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8891" y="4529937"/>
            <a:ext cx="3672959" cy="6554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dirty="0" sz="1050" spc="-35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2021-09-11T09:38:47Z</dcterms:created>
  <dcterms:modified xsi:type="dcterms:W3CDTF">2021-09-11T09:38:47Z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