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5" r:id="rId9"/>
    <p:sldId id="266" r:id="rId10"/>
    <p:sldId id="267" r:id="rId11"/>
    <p:sldId id="262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91C93-51B0-472F-A6A5-0E4F83DF1181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DA18D4-7640-4773-9B52-AEF7E3C94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147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9D5BE0-825A-440F-B653-C852489C2BEB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675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5840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EAB3BC-5837-4D37-A1B2-83C9A8F36F55}" type="slidenum">
              <a:rPr lang="en-GB" altLang="en-US"/>
              <a:pPr/>
              <a:t>7</a:t>
            </a:fld>
            <a:endParaRPr lang="en-GB" alt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1589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2B1A57-FCF1-4DBE-9F34-A08A997B2641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706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4594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87A7F8-AFE0-4BD1-8B28-1022F51576DB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686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6028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87E76D-6F13-498A-9C7E-CA7A72DA9846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716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0870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FCDB1B-CF54-47C3-A0DF-5E5AD04D5E28}" type="slidenum">
              <a:rPr lang="en-GB" altLang="en-US"/>
              <a:pPr/>
              <a:t>11</a:t>
            </a:fld>
            <a:endParaRPr lang="en-GB" altLang="en-U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28668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ECF613-905C-4DBA-8D7D-32FF6BED4C57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3225" y="696913"/>
            <a:ext cx="6184900" cy="3479800"/>
          </a:xfrm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We’ll use some specific terminology to describe asymptotic behavior.</a:t>
            </a:r>
          </a:p>
          <a:p>
            <a:endParaRPr lang="en-US" altLang="en-US"/>
          </a:p>
          <a:p>
            <a:r>
              <a:rPr lang="en-US" altLang="en-US"/>
              <a:t>There are some analogies here that you might find useful.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3766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41C6C-E4DF-450D-9BDC-98B42133AD63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5AC2-2CBA-4A27-A75F-C9CCD03AB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570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41C6C-E4DF-450D-9BDC-98B42133AD63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5AC2-2CBA-4A27-A75F-C9CCD03AB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16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41C6C-E4DF-450D-9BDC-98B42133AD63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5AC2-2CBA-4A27-A75F-C9CCD03AB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02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ED825CC5-5184-4DFB-AEBF-A173781BED7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711811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9978C866-ACE7-461A-92DB-193D1A618BD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95606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41C6C-E4DF-450D-9BDC-98B42133AD63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5AC2-2CBA-4A27-A75F-C9CCD03AB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7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41C6C-E4DF-450D-9BDC-98B42133AD63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5AC2-2CBA-4A27-A75F-C9CCD03AB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65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41C6C-E4DF-450D-9BDC-98B42133AD63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5AC2-2CBA-4A27-A75F-C9CCD03AB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101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41C6C-E4DF-450D-9BDC-98B42133AD63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5AC2-2CBA-4A27-A75F-C9CCD03AB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95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41C6C-E4DF-450D-9BDC-98B42133AD63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5AC2-2CBA-4A27-A75F-C9CCD03AB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227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41C6C-E4DF-450D-9BDC-98B42133AD63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5AC2-2CBA-4A27-A75F-C9CCD03AB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20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41C6C-E4DF-450D-9BDC-98B42133AD63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5AC2-2CBA-4A27-A75F-C9CCD03AB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936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41C6C-E4DF-450D-9BDC-98B42133AD63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5AC2-2CBA-4A27-A75F-C9CCD03AB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24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41C6C-E4DF-450D-9BDC-98B42133AD63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E5AC2-2CBA-4A27-A75F-C9CCD03AB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3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Asymptotic Notations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Dr. Khurram S. Khattak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999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2006 Pearson Addison-Wesley. All rights reserved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10 A-</a:t>
            </a:r>
            <a:fld id="{E3C077B5-D788-47D1-86A5-64583EA148D1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Order-of-Magnitude Analysis and Big O Notation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86201" y="1524000"/>
            <a:ext cx="5795963" cy="4038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2133600" y="5486401"/>
            <a:ext cx="8001000" cy="80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Figure 10-3b</a:t>
            </a:r>
          </a:p>
          <a:p>
            <a:pPr>
              <a:lnSpc>
                <a:spcPts val="2800"/>
              </a:lnSpc>
            </a:pPr>
            <a:r>
              <a:rPr lang="en-US" altLang="en-US" sz="1600">
                <a:latin typeface="Arial" panose="020B0604020202020204" pitchFamily="34" charset="0"/>
              </a:rPr>
              <a:t>A comparison of growth-rate functions: b) in graphical form</a:t>
            </a:r>
          </a:p>
        </p:txBody>
      </p:sp>
    </p:spTree>
    <p:extLst>
      <p:ext uri="{BB962C8B-B14F-4D97-AF65-F5344CB8AC3E}">
        <p14:creationId xmlns:p14="http://schemas.microsoft.com/office/powerpoint/2010/main" val="4091047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1703389" y="836613"/>
            <a:ext cx="8785225" cy="5472112"/>
          </a:xfrm>
          <a:solidFill>
            <a:schemeClr val="bg1"/>
          </a:solidFill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algn="just"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accent2"/>
                </a:solidFill>
                <a:latin typeface="Microsoft Sans Serif" panose="020B0604020202020204" pitchFamily="34" charset="0"/>
              </a:rPr>
              <a:t>Asymptotic Notations </a:t>
            </a:r>
            <a:r>
              <a:rPr lang="en-US" altLang="en-US" b="1">
                <a:solidFill>
                  <a:schemeClr val="accent2"/>
                </a:solidFill>
                <a:latin typeface="Microsoft Sans Serif" panose="020B0604020202020204" pitchFamily="34" charset="0"/>
              </a:rPr>
              <a:t> </a:t>
            </a:r>
            <a:r>
              <a:rPr lang="en-US" altLang="en-US" b="1">
                <a:solidFill>
                  <a:schemeClr val="accent2"/>
                </a:solidFill>
                <a:latin typeface="Microsoft Sans Serif" panose="020B0604020202020204" pitchFamily="34" charset="0"/>
                <a:sym typeface="Symbol" panose="05050102010706020507" pitchFamily="18" charset="2"/>
              </a:rPr>
              <a:t></a:t>
            </a:r>
            <a:r>
              <a:rPr lang="en-US" altLang="en-US" b="1">
                <a:solidFill>
                  <a:schemeClr val="accent2"/>
                </a:solidFill>
                <a:latin typeface="Microsoft Sans Serif" panose="020B0604020202020204" pitchFamily="34" charset="0"/>
              </a:rPr>
              <a:t>, </a:t>
            </a:r>
            <a:r>
              <a:rPr lang="en-US" altLang="en-US">
                <a:solidFill>
                  <a:schemeClr val="accent2"/>
                </a:solidFill>
                <a:latin typeface="Microsoft Sans Serif" panose="020B0604020202020204" pitchFamily="34" charset="0"/>
              </a:rPr>
              <a:t>O</a:t>
            </a:r>
            <a:r>
              <a:rPr lang="en-US" altLang="en-US" b="1">
                <a:solidFill>
                  <a:schemeClr val="accent2"/>
                </a:solidFill>
                <a:latin typeface="Microsoft Sans Serif" panose="020B0604020202020204" pitchFamily="34" charset="0"/>
              </a:rPr>
              <a:t>, </a:t>
            </a:r>
            <a:r>
              <a:rPr lang="en-US" altLang="en-US" b="1">
                <a:solidFill>
                  <a:schemeClr val="accent2"/>
                </a:solidFill>
                <a:latin typeface="Microsoft Sans Serif" panose="020B0604020202020204" pitchFamily="34" charset="0"/>
                <a:sym typeface="Symbol" panose="05050102010706020507" pitchFamily="18" charset="2"/>
              </a:rPr>
              <a:t></a:t>
            </a:r>
            <a:r>
              <a:rPr lang="en-US" altLang="en-US" b="1">
                <a:solidFill>
                  <a:schemeClr val="accent2"/>
                </a:solidFill>
                <a:latin typeface="Microsoft Sans Serif" panose="020B0604020202020204" pitchFamily="34" charset="0"/>
              </a:rPr>
              <a:t>, </a:t>
            </a:r>
            <a:r>
              <a:rPr lang="en-US" altLang="en-US" b="1" i="1">
                <a:solidFill>
                  <a:schemeClr val="accent2"/>
                </a:solidFill>
                <a:latin typeface="Microsoft Sans Serif" panose="020B0604020202020204" pitchFamily="34" charset="0"/>
              </a:rPr>
              <a:t>o</a:t>
            </a:r>
            <a:r>
              <a:rPr lang="en-US" altLang="en-US" b="1">
                <a:solidFill>
                  <a:schemeClr val="accent2"/>
                </a:solidFill>
                <a:latin typeface="Microsoft Sans Serif" panose="020B0604020202020204" pitchFamily="34" charset="0"/>
              </a:rPr>
              <a:t>, </a:t>
            </a:r>
            <a:r>
              <a:rPr lang="en-US" altLang="en-US" b="1">
                <a:solidFill>
                  <a:schemeClr val="accent2"/>
                </a:solidFill>
                <a:latin typeface="Microsoft Sans Serif" panose="020B0604020202020204" pitchFamily="34" charset="0"/>
                <a:sym typeface="Symbol" panose="05050102010706020507" pitchFamily="18" charset="2"/>
              </a:rPr>
              <a:t>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altLang="en-US">
                <a:solidFill>
                  <a:schemeClr val="accent2"/>
                </a:solidFill>
                <a:latin typeface="Microsoft Sans Serif" panose="020B0604020202020204" pitchFamily="34" charset="0"/>
              </a:rPr>
              <a:t>We use </a:t>
            </a:r>
            <a:r>
              <a:rPr lang="en-US" altLang="en-US" b="1">
                <a:solidFill>
                  <a:schemeClr val="accent2"/>
                </a:solidFill>
                <a:latin typeface="Microsoft Sans Serif" panose="020B0604020202020204" pitchFamily="34" charset="0"/>
                <a:sym typeface="Symbol" panose="05050102010706020507" pitchFamily="18" charset="2"/>
              </a:rPr>
              <a:t></a:t>
            </a:r>
            <a:r>
              <a:rPr lang="en-GB" altLang="en-US">
                <a:solidFill>
                  <a:schemeClr val="accent2"/>
                </a:solidFill>
                <a:latin typeface="Microsoft Sans Serif" panose="020B0604020202020204" pitchFamily="34" charset="0"/>
              </a:rPr>
              <a:t> to mean “order exactly”,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>
                <a:solidFill>
                  <a:schemeClr val="accent2"/>
                </a:solidFill>
                <a:latin typeface="Microsoft Sans Serif" panose="020B0604020202020204" pitchFamily="34" charset="0"/>
              </a:rPr>
              <a:t>O</a:t>
            </a:r>
            <a:r>
              <a:rPr lang="en-GB" altLang="en-US">
                <a:solidFill>
                  <a:schemeClr val="accent2"/>
                </a:solidFill>
                <a:latin typeface="Microsoft Sans Serif" panose="020B0604020202020204" pitchFamily="34" charset="0"/>
              </a:rPr>
              <a:t> to mean “order at most”,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>
                <a:solidFill>
                  <a:schemeClr val="accent2"/>
                </a:solidFill>
                <a:latin typeface="Microsoft Sans Serif" panose="020B0604020202020204" pitchFamily="34" charset="0"/>
                <a:sym typeface="Symbol" panose="05050102010706020507" pitchFamily="18" charset="2"/>
              </a:rPr>
              <a:t></a:t>
            </a:r>
            <a:r>
              <a:rPr lang="en-GB" altLang="en-US">
                <a:solidFill>
                  <a:schemeClr val="accent2"/>
                </a:solidFill>
                <a:latin typeface="Microsoft Sans Serif" panose="020B0604020202020204" pitchFamily="34" charset="0"/>
              </a:rPr>
              <a:t> to mean “order at least”,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>
                <a:solidFill>
                  <a:schemeClr val="accent2"/>
                </a:solidFill>
                <a:latin typeface="Microsoft Sans Serif" panose="020B0604020202020204" pitchFamily="34" charset="0"/>
              </a:rPr>
              <a:t>o</a:t>
            </a:r>
            <a:r>
              <a:rPr lang="en-GB" altLang="en-US">
                <a:solidFill>
                  <a:schemeClr val="accent2"/>
                </a:solidFill>
                <a:latin typeface="Microsoft Sans Serif" panose="020B0604020202020204" pitchFamily="34" charset="0"/>
              </a:rPr>
              <a:t> to mean “tight upper bound”, </a:t>
            </a:r>
          </a:p>
          <a:p>
            <a:r>
              <a:rPr lang="en-US" altLang="en-US" b="1">
                <a:solidFill>
                  <a:schemeClr val="accent2"/>
                </a:solidFill>
                <a:latin typeface="Microsoft Sans Serif" panose="020B0604020202020204" pitchFamily="34" charset="0"/>
                <a:sym typeface="Symbol" panose="05050102010706020507" pitchFamily="18" charset="2"/>
              </a:rPr>
              <a:t></a:t>
            </a:r>
            <a:r>
              <a:rPr lang="en-GB" altLang="en-US">
                <a:solidFill>
                  <a:schemeClr val="accent2"/>
                </a:solidFill>
                <a:latin typeface="Microsoft Sans Serif" panose="020B0604020202020204" pitchFamily="34" charset="0"/>
              </a:rPr>
              <a:t> to mean “tight lower bound”,</a:t>
            </a:r>
            <a:endParaRPr lang="en-US" altLang="en-US">
              <a:solidFill>
                <a:schemeClr val="accent2"/>
              </a:solidFill>
              <a:latin typeface="Microsoft Sans Serif" panose="020B0604020202020204" pitchFamily="34" charset="0"/>
            </a:endParaRPr>
          </a:p>
          <a:p>
            <a:pPr>
              <a:buFontTx/>
              <a:buNone/>
            </a:pPr>
            <a:r>
              <a:rPr lang="en-US" altLang="en-US">
                <a:solidFill>
                  <a:schemeClr val="accent2"/>
                </a:solidFill>
                <a:latin typeface="Microsoft Sans Serif" panose="020B0604020202020204" pitchFamily="34" charset="0"/>
              </a:rPr>
              <a:t>	</a:t>
            </a:r>
          </a:p>
          <a:p>
            <a:pPr>
              <a:buFontTx/>
              <a:buNone/>
            </a:pPr>
            <a:r>
              <a:rPr lang="en-US" altLang="en-US">
                <a:solidFill>
                  <a:schemeClr val="accent2"/>
                </a:solidFill>
                <a:latin typeface="Microsoft Sans Serif" panose="020B0604020202020204" pitchFamily="34" charset="0"/>
              </a:rPr>
              <a:t>	Define a </a:t>
            </a:r>
            <a:r>
              <a:rPr lang="en-US" altLang="en-US" b="1" i="1">
                <a:solidFill>
                  <a:schemeClr val="accent2"/>
                </a:solidFill>
                <a:latin typeface="Microsoft Sans Serif" panose="020B0604020202020204" pitchFamily="34" charset="0"/>
              </a:rPr>
              <a:t>set</a:t>
            </a:r>
            <a:r>
              <a:rPr lang="en-US" altLang="en-US">
                <a:solidFill>
                  <a:schemeClr val="accent2"/>
                </a:solidFill>
                <a:latin typeface="Microsoft Sans Serif" panose="020B0604020202020204" pitchFamily="34" charset="0"/>
              </a:rPr>
              <a:t> of functions: which is in practice used to compare two function sizes.</a:t>
            </a:r>
            <a:endParaRPr lang="en-US" altLang="en-US">
              <a:solidFill>
                <a:schemeClr val="accent2"/>
              </a:solidFill>
              <a:latin typeface="Microsoft Sans Serif" panose="020B0604020202020204" pitchFamily="34" charset="0"/>
              <a:sym typeface="Symbol" panose="05050102010706020507" pitchFamily="18" charset="2"/>
            </a:endParaRPr>
          </a:p>
        </p:txBody>
      </p:sp>
      <p:pic>
        <p:nvPicPr>
          <p:cNvPr id="14338" name="Picture 2" descr="siide bar"/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0"/>
            <a:ext cx="9144000" cy="685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1524000" y="-69850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3200">
                <a:solidFill>
                  <a:schemeClr val="bg1"/>
                </a:solidFill>
              </a:rPr>
              <a:t>Asymptotic Notations</a:t>
            </a:r>
          </a:p>
        </p:txBody>
      </p:sp>
    </p:spTree>
    <p:extLst>
      <p:ext uri="{BB962C8B-B14F-4D97-AF65-F5344CB8AC3E}">
        <p14:creationId xmlns:p14="http://schemas.microsoft.com/office/powerpoint/2010/main" val="31802314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Order Notation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90800" y="1676400"/>
            <a:ext cx="7010400" cy="4495800"/>
          </a:xfrm>
        </p:spPr>
        <p:txBody>
          <a:bodyPr/>
          <a:lstStyle/>
          <a:p>
            <a:pPr marL="533400" indent="-533400"/>
            <a:r>
              <a:rPr lang="en-US" altLang="en-US" sz="2400"/>
              <a:t>BIG-O      T(n)  </a:t>
            </a:r>
            <a:r>
              <a:rPr lang="en-US" altLang="en-US" sz="2400">
                <a:sym typeface="Symbol" panose="05050102010706020507" pitchFamily="18" charset="2"/>
              </a:rPr>
              <a:t>= </a:t>
            </a:r>
            <a:r>
              <a:rPr lang="en-US" altLang="en-US" sz="2400"/>
              <a:t> O(f(n))</a:t>
            </a:r>
          </a:p>
          <a:p>
            <a:pPr marL="914400" lvl="1" indent="-457200"/>
            <a:r>
              <a:rPr lang="en-US" altLang="en-US" sz="2000"/>
              <a:t>Upper bound</a:t>
            </a:r>
          </a:p>
          <a:p>
            <a:pPr marL="914400" lvl="1" indent="-457200"/>
            <a:r>
              <a:rPr lang="en-US" altLang="en-US" sz="2000"/>
              <a:t>Exist constants c and n</a:t>
            </a:r>
            <a:r>
              <a:rPr lang="en-US" altLang="en-US" sz="2000" baseline="-25000"/>
              <a:t>0</a:t>
            </a:r>
            <a:r>
              <a:rPr lang="en-US" altLang="en-US" sz="2000"/>
              <a:t> such that </a:t>
            </a:r>
          </a:p>
          <a:p>
            <a:pPr marL="914400" lvl="1" indent="-457200">
              <a:buNone/>
            </a:pPr>
            <a:r>
              <a:rPr lang="en-US" altLang="en-US" sz="2000"/>
              <a:t>		T(n) </a:t>
            </a:r>
            <a:r>
              <a:rPr lang="en-US" altLang="en-US" sz="2000">
                <a:sym typeface="Symbol" panose="05050102010706020507" pitchFamily="18" charset="2"/>
              </a:rPr>
              <a:t> c f(n)    for all    n  n</a:t>
            </a:r>
            <a:r>
              <a:rPr lang="en-US" altLang="en-US" sz="2000" baseline="-25000">
                <a:sym typeface="Symbol" panose="05050102010706020507" pitchFamily="18" charset="2"/>
              </a:rPr>
              <a:t>0</a:t>
            </a:r>
          </a:p>
          <a:p>
            <a:pPr marL="533400" indent="-533400"/>
            <a:r>
              <a:rPr lang="en-US" altLang="en-US" sz="2400"/>
              <a:t>OMEGA     T(n)  </a:t>
            </a:r>
            <a:r>
              <a:rPr lang="en-US" altLang="en-US" sz="2400">
                <a:sym typeface="Symbol" panose="05050102010706020507" pitchFamily="18" charset="2"/>
              </a:rPr>
              <a:t>= </a:t>
            </a:r>
            <a:r>
              <a:rPr lang="en-US" altLang="en-US" sz="2400"/>
              <a:t> </a:t>
            </a:r>
            <a:r>
              <a:rPr lang="en-US" altLang="en-US" sz="2400">
                <a:sym typeface="Symbol" panose="05050102010706020507" pitchFamily="18" charset="2"/>
              </a:rPr>
              <a:t> </a:t>
            </a:r>
            <a:r>
              <a:rPr lang="en-US" altLang="en-US" sz="2400"/>
              <a:t>(f(n))</a:t>
            </a:r>
          </a:p>
          <a:p>
            <a:pPr marL="914400" lvl="1" indent="-457200"/>
            <a:r>
              <a:rPr lang="en-US" altLang="en-US" sz="2000"/>
              <a:t>Lower bound </a:t>
            </a:r>
          </a:p>
          <a:p>
            <a:pPr marL="914400" lvl="1" indent="-457200"/>
            <a:r>
              <a:rPr lang="en-US" altLang="en-US" sz="2000"/>
              <a:t>Exist constants c and n</a:t>
            </a:r>
            <a:r>
              <a:rPr lang="en-US" altLang="en-US" sz="2000" baseline="-25000"/>
              <a:t>0</a:t>
            </a:r>
            <a:r>
              <a:rPr lang="en-US" altLang="en-US" sz="2000"/>
              <a:t> such that</a:t>
            </a:r>
          </a:p>
          <a:p>
            <a:pPr marL="914400" lvl="1" indent="-457200">
              <a:buNone/>
            </a:pPr>
            <a:r>
              <a:rPr lang="en-US" altLang="en-US" sz="2000"/>
              <a:t>		T(n) </a:t>
            </a:r>
            <a:r>
              <a:rPr lang="en-US" altLang="en-US" sz="2000">
                <a:sym typeface="Symbol" panose="05050102010706020507" pitchFamily="18" charset="2"/>
              </a:rPr>
              <a:t></a:t>
            </a:r>
            <a:r>
              <a:rPr lang="en-US" altLang="en-US" sz="2000"/>
              <a:t> </a:t>
            </a:r>
            <a:r>
              <a:rPr lang="en-US" altLang="en-US" sz="2000">
                <a:sym typeface="Symbol" panose="05050102010706020507" pitchFamily="18" charset="2"/>
              </a:rPr>
              <a:t>c f(n)   for all     n  n</a:t>
            </a:r>
            <a:r>
              <a:rPr lang="en-US" altLang="en-US" sz="2000" baseline="-25000">
                <a:sym typeface="Symbol" panose="05050102010706020507" pitchFamily="18" charset="2"/>
              </a:rPr>
              <a:t>0</a:t>
            </a:r>
          </a:p>
          <a:p>
            <a:pPr marL="533400" indent="-533400"/>
            <a:r>
              <a:rPr lang="en-US" altLang="en-US" sz="2400"/>
              <a:t>THETA      T(n)  </a:t>
            </a:r>
            <a:r>
              <a:rPr lang="en-US" altLang="en-US" sz="2400">
                <a:sym typeface="Symbol" panose="05050102010706020507" pitchFamily="18" charset="2"/>
              </a:rPr>
              <a:t>= </a:t>
            </a:r>
            <a:r>
              <a:rPr lang="en-US" altLang="en-US" sz="2400">
                <a:cs typeface="Times New Roman" panose="02020603050405020304" pitchFamily="18" charset="0"/>
                <a:sym typeface="Symbol" panose="05050102010706020507" pitchFamily="18" charset="2"/>
              </a:rPr>
              <a:t>θ</a:t>
            </a:r>
            <a:r>
              <a:rPr lang="en-US" altLang="en-US" sz="2400">
                <a:sym typeface="Symbol" panose="05050102010706020507" pitchFamily="18" charset="2"/>
              </a:rPr>
              <a:t> </a:t>
            </a:r>
            <a:r>
              <a:rPr lang="en-US" altLang="en-US" sz="2400"/>
              <a:t>(f(n))</a:t>
            </a:r>
          </a:p>
          <a:p>
            <a:pPr marL="914400" lvl="1" indent="-457200"/>
            <a:r>
              <a:rPr lang="en-US" altLang="en-US" sz="2000"/>
              <a:t>Tight bound </a:t>
            </a:r>
          </a:p>
          <a:p>
            <a:pPr marL="914400" lvl="1" indent="-457200"/>
            <a:r>
              <a:rPr lang="en-US" altLang="en-US" sz="2000">
                <a:cs typeface="Times New Roman" panose="02020603050405020304" pitchFamily="18" charset="0"/>
                <a:sym typeface="Symbol" panose="05050102010706020507" pitchFamily="18" charset="2"/>
              </a:rPr>
              <a:t>θ</a:t>
            </a:r>
            <a:r>
              <a:rPr lang="en-US" altLang="en-US" sz="2000"/>
              <a:t>(n)  =  O(n)  =  </a:t>
            </a:r>
            <a:r>
              <a:rPr lang="en-US" altLang="en-US" sz="2000">
                <a:sym typeface="Symbol" panose="05050102010706020507" pitchFamily="18" charset="2"/>
              </a:rPr>
              <a:t> </a:t>
            </a:r>
            <a:r>
              <a:rPr lang="en-US" altLang="en-US" sz="2000"/>
              <a:t>(n)</a:t>
            </a:r>
          </a:p>
          <a:p>
            <a:pPr marL="914400" lvl="1" indent="-457200">
              <a:buNone/>
            </a:pPr>
            <a:endParaRPr lang="en-US" altLang="en-US" sz="2000" baseline="-2500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0682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703389" y="765176"/>
            <a:ext cx="8785225" cy="5616575"/>
          </a:xfrm>
        </p:spPr>
        <p:txBody>
          <a:bodyPr/>
          <a:lstStyle/>
          <a:p>
            <a:r>
              <a:rPr lang="en-US" altLang="en-US" dirty="0"/>
              <a:t>The level in difficulty in solving mathematically posed problems as measured by</a:t>
            </a:r>
          </a:p>
          <a:p>
            <a:pPr lvl="1"/>
            <a:r>
              <a:rPr lang="en-US" altLang="en-US" dirty="0"/>
              <a:t>The time </a:t>
            </a:r>
          </a:p>
          <a:p>
            <a:pPr lvl="1">
              <a:buFontTx/>
              <a:buNone/>
            </a:pPr>
            <a:r>
              <a:rPr lang="en-US" altLang="en-US" dirty="0"/>
              <a:t>	(time complexity)</a:t>
            </a:r>
          </a:p>
          <a:p>
            <a:pPr lvl="1"/>
            <a:r>
              <a:rPr lang="en-US" altLang="en-US" dirty="0"/>
              <a:t>number of steps or arithmetic operations</a:t>
            </a:r>
          </a:p>
          <a:p>
            <a:pPr lvl="1">
              <a:buFontTx/>
              <a:buNone/>
            </a:pPr>
            <a:r>
              <a:rPr lang="en-US" altLang="en-US" dirty="0"/>
              <a:t>	(computational complexity) </a:t>
            </a:r>
          </a:p>
          <a:p>
            <a:pPr lvl="1"/>
            <a:r>
              <a:rPr lang="en-US" altLang="en-US" dirty="0"/>
              <a:t>memory space required</a:t>
            </a:r>
          </a:p>
          <a:p>
            <a:pPr lvl="1"/>
            <a:r>
              <a:rPr lang="en-US" altLang="en-US" dirty="0"/>
              <a:t>(space complexity) </a:t>
            </a:r>
            <a:endParaRPr lang="en-GB" altLang="en-US" dirty="0"/>
          </a:p>
        </p:txBody>
      </p:sp>
      <p:sp>
        <p:nvSpPr>
          <p:cNvPr id="241667" name="Rectangle 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166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1669" name="Rectangle 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1670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1674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1675" name="Rectangle 1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1676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1677" name="Rectangle 1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241678" name="Picture 14" descr="siide b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1679" name="Text Box 15"/>
          <p:cNvSpPr txBox="1">
            <a:spLocks noChangeArrowheads="1"/>
          </p:cNvSpPr>
          <p:nvPr/>
        </p:nvSpPr>
        <p:spPr bwMode="auto">
          <a:xfrm>
            <a:off x="1524000" y="0"/>
            <a:ext cx="9144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3200">
                <a:solidFill>
                  <a:schemeClr val="bg1"/>
                </a:solidFill>
              </a:rPr>
              <a:t>What is Complexity?</a:t>
            </a:r>
            <a:endParaRPr lang="en-US" altLang="en-US" sz="3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45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703389" y="765176"/>
            <a:ext cx="8785225" cy="5616575"/>
          </a:xfrm>
        </p:spPr>
        <p:txBody>
          <a:bodyPr/>
          <a:lstStyle/>
          <a:p>
            <a:pPr>
              <a:buFontTx/>
              <a:buNone/>
            </a:pPr>
            <a:r>
              <a:rPr lang="en-GB" altLang="en-US">
                <a:solidFill>
                  <a:srgbClr val="FF00FF"/>
                </a:solidFill>
              </a:rPr>
              <a:t>1. Correctness</a:t>
            </a:r>
          </a:p>
          <a:p>
            <a:pPr>
              <a:buFontTx/>
              <a:buNone/>
            </a:pPr>
            <a:r>
              <a:rPr lang="en-GB" altLang="en-US"/>
              <a:t>An </a:t>
            </a:r>
            <a:r>
              <a:rPr lang="en-GB" altLang="en-US">
                <a:solidFill>
                  <a:srgbClr val="FF00FF"/>
                </a:solidFill>
              </a:rPr>
              <a:t>algorithm</a:t>
            </a:r>
            <a:r>
              <a:rPr lang="en-GB" altLang="en-US"/>
              <a:t> is said to be </a:t>
            </a:r>
            <a:r>
              <a:rPr lang="en-GB" altLang="en-US">
                <a:solidFill>
                  <a:srgbClr val="800080"/>
                </a:solidFill>
              </a:rPr>
              <a:t>correct</a:t>
            </a:r>
            <a:r>
              <a:rPr lang="en-GB" altLang="en-US"/>
              <a:t> if </a:t>
            </a:r>
          </a:p>
          <a:p>
            <a:r>
              <a:rPr lang="en-GB" altLang="en-US"/>
              <a:t>For every input, it </a:t>
            </a:r>
            <a:r>
              <a:rPr lang="en-GB" altLang="en-US">
                <a:solidFill>
                  <a:srgbClr val="800080"/>
                </a:solidFill>
              </a:rPr>
              <a:t>halts</a:t>
            </a:r>
            <a:r>
              <a:rPr lang="en-GB" altLang="en-US"/>
              <a:t> with </a:t>
            </a:r>
            <a:r>
              <a:rPr lang="en-GB" altLang="en-US">
                <a:solidFill>
                  <a:srgbClr val="800080"/>
                </a:solidFill>
              </a:rPr>
              <a:t>correct</a:t>
            </a:r>
            <a:r>
              <a:rPr lang="en-GB" altLang="en-US"/>
              <a:t> output.</a:t>
            </a:r>
          </a:p>
          <a:p>
            <a:r>
              <a:rPr lang="en-GB" altLang="en-US"/>
              <a:t>An </a:t>
            </a:r>
            <a:r>
              <a:rPr lang="en-GB" altLang="en-US">
                <a:solidFill>
                  <a:srgbClr val="800080"/>
                </a:solidFill>
              </a:rPr>
              <a:t>incorrect</a:t>
            </a:r>
            <a:r>
              <a:rPr lang="en-GB" altLang="en-US"/>
              <a:t> algorithm might </a:t>
            </a:r>
            <a:r>
              <a:rPr lang="en-GB" altLang="en-US">
                <a:solidFill>
                  <a:srgbClr val="800080"/>
                </a:solidFill>
              </a:rPr>
              <a:t>not halt</a:t>
            </a:r>
            <a:r>
              <a:rPr lang="en-GB" altLang="en-US"/>
              <a:t> at all OR</a:t>
            </a:r>
          </a:p>
          <a:p>
            <a:r>
              <a:rPr lang="en-GB" altLang="en-US"/>
              <a:t>It </a:t>
            </a:r>
            <a:r>
              <a:rPr lang="en-GB" altLang="en-US">
                <a:solidFill>
                  <a:srgbClr val="800080"/>
                </a:solidFill>
              </a:rPr>
              <a:t>might halt</a:t>
            </a:r>
            <a:r>
              <a:rPr lang="en-GB" altLang="en-US"/>
              <a:t> with an answer </a:t>
            </a:r>
            <a:r>
              <a:rPr lang="en-GB" altLang="en-US">
                <a:solidFill>
                  <a:srgbClr val="800080"/>
                </a:solidFill>
              </a:rPr>
              <a:t>other than desired one</a:t>
            </a:r>
            <a:r>
              <a:rPr lang="en-GB" altLang="en-US"/>
              <a:t>.</a:t>
            </a:r>
          </a:p>
          <a:p>
            <a:r>
              <a:rPr lang="en-GB" altLang="en-US">
                <a:solidFill>
                  <a:srgbClr val="800080"/>
                </a:solidFill>
              </a:rPr>
              <a:t>Correct algorithm</a:t>
            </a:r>
            <a:r>
              <a:rPr lang="en-GB" altLang="en-US"/>
              <a:t> solves a computational problem</a:t>
            </a:r>
          </a:p>
          <a:p>
            <a:pPr>
              <a:buFontTx/>
              <a:buNone/>
            </a:pPr>
            <a:r>
              <a:rPr lang="en-US" altLang="en-US">
                <a:solidFill>
                  <a:srgbClr val="FF00FF"/>
                </a:solidFill>
              </a:rPr>
              <a:t>2.	Algorithm Efficiency</a:t>
            </a:r>
          </a:p>
          <a:p>
            <a:pPr>
              <a:buFontTx/>
              <a:buNone/>
            </a:pPr>
            <a:r>
              <a:rPr lang="en-US" altLang="en-US">
                <a:solidFill>
                  <a:schemeClr val="accent2"/>
                </a:solidFill>
              </a:rPr>
              <a:t>Measuring efficiency of an algorithm, </a:t>
            </a:r>
          </a:p>
          <a:p>
            <a:r>
              <a:rPr lang="en-US" altLang="en-US">
                <a:solidFill>
                  <a:schemeClr val="accent2"/>
                </a:solidFill>
              </a:rPr>
              <a:t>do its analysis i.e. growth rate. </a:t>
            </a:r>
          </a:p>
          <a:p>
            <a:r>
              <a:rPr lang="en-US" altLang="en-US">
                <a:solidFill>
                  <a:schemeClr val="accent2"/>
                </a:solidFill>
              </a:rPr>
              <a:t>Compare efficiencies of different algorithms for the same problem. </a:t>
            </a:r>
            <a:endParaRPr lang="en-GB" altLang="en-US">
              <a:solidFill>
                <a:schemeClr val="accent2"/>
              </a:solidFill>
            </a:endParaRPr>
          </a:p>
        </p:txBody>
      </p:sp>
      <p:sp>
        <p:nvSpPr>
          <p:cNvPr id="253955" name="Rectangle 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395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3957" name="Rectangle 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3958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3962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3963" name="Rectangle 1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3964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3965" name="Rectangle 1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253966" name="Picture 14" descr="siide b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3967" name="Text Box 15"/>
          <p:cNvSpPr txBox="1">
            <a:spLocks noChangeArrowheads="1"/>
          </p:cNvSpPr>
          <p:nvPr/>
        </p:nvSpPr>
        <p:spPr bwMode="auto">
          <a:xfrm>
            <a:off x="1524000" y="0"/>
            <a:ext cx="9144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3200">
                <a:solidFill>
                  <a:schemeClr val="bg1"/>
                </a:solidFill>
              </a:rPr>
              <a:t>Major Factors in Algorithms Design</a:t>
            </a:r>
            <a:endParaRPr lang="en-US" altLang="en-US" sz="3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73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703389" y="765176"/>
            <a:ext cx="8785225" cy="568801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>
                <a:solidFill>
                  <a:srgbClr val="FF00FF"/>
                </a:solidFill>
              </a:rPr>
              <a:t>Algorithm Growth Rates</a:t>
            </a:r>
          </a:p>
          <a:p>
            <a:r>
              <a:rPr lang="en-US" altLang="en-US">
                <a:solidFill>
                  <a:schemeClr val="accent2"/>
                </a:solidFill>
              </a:rPr>
              <a:t>It measures algorithm efficiency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FF00FF"/>
                </a:solidFill>
              </a:rPr>
              <a:t>What means by efficient?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>
                <a:solidFill>
                  <a:schemeClr val="accent2"/>
                </a:solidFill>
              </a:rPr>
              <a:t>If running time is bounded by polynomial in the input</a:t>
            </a:r>
          </a:p>
          <a:p>
            <a:pPr>
              <a:buFontTx/>
              <a:buNone/>
            </a:pPr>
            <a:r>
              <a:rPr lang="en-US" altLang="en-US">
                <a:solidFill>
                  <a:srgbClr val="FF00FF"/>
                </a:solidFill>
              </a:rPr>
              <a:t>Notations for Asymptotic performance</a:t>
            </a:r>
          </a:p>
          <a:p>
            <a:r>
              <a:rPr lang="en-US" altLang="en-US">
                <a:solidFill>
                  <a:schemeClr val="accent2"/>
                </a:solidFill>
              </a:rPr>
              <a:t>How running time increases with input size</a:t>
            </a:r>
          </a:p>
          <a:p>
            <a:r>
              <a:rPr lang="en-US" altLang="en-US">
                <a:solidFill>
                  <a:schemeClr val="accent2"/>
                </a:solidFill>
              </a:rPr>
              <a:t>O, Omega, Theta, etc. for asymptotic running time</a:t>
            </a:r>
          </a:p>
          <a:p>
            <a:r>
              <a:rPr lang="en-US" altLang="en-US">
                <a:solidFill>
                  <a:schemeClr val="accent2"/>
                </a:solidFill>
              </a:rPr>
              <a:t>These notations defined in terms of functions whose domains are natural numbers</a:t>
            </a:r>
          </a:p>
          <a:p>
            <a:r>
              <a:rPr lang="en-US" altLang="en-US">
                <a:solidFill>
                  <a:schemeClr val="accent2"/>
                </a:solidFill>
              </a:rPr>
              <a:t>convenient for worst case running time</a:t>
            </a:r>
          </a:p>
          <a:p>
            <a:r>
              <a:rPr lang="en-US" altLang="en-US">
                <a:solidFill>
                  <a:schemeClr val="accent2"/>
                </a:solidFill>
              </a:rPr>
              <a:t>Algorithms, asymptotically efficient best choice</a:t>
            </a:r>
          </a:p>
        </p:txBody>
      </p:sp>
      <p:sp>
        <p:nvSpPr>
          <p:cNvPr id="243715" name="Rectangle 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371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3717" name="Rectangle 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3718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3722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3723" name="Rectangle 1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3724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3725" name="Rectangle 1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3726" name="Rectangle 1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3727" name="Rectangle 1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3728" name="Rectangle 1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3729" name="Rectangle 1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3730" name="Rectangle 1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3731" name="Rectangle 1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3732" name="Rectangle 2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3733" name="Rectangle 2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243734" name="Picture 22" descr="siide b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3735" name="Text Box 23"/>
          <p:cNvSpPr txBox="1">
            <a:spLocks noChangeArrowheads="1"/>
          </p:cNvSpPr>
          <p:nvPr/>
        </p:nvSpPr>
        <p:spPr bwMode="auto">
          <a:xfrm>
            <a:off x="1524000" y="0"/>
            <a:ext cx="9144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>
                <a:solidFill>
                  <a:schemeClr val="bg1"/>
                </a:solidFill>
              </a:rPr>
              <a:t>Algorithms Growth Rate </a:t>
            </a:r>
          </a:p>
        </p:txBody>
      </p:sp>
    </p:spTree>
    <p:extLst>
      <p:ext uri="{BB962C8B-B14F-4D97-AF65-F5344CB8AC3E}">
        <p14:creationId xmlns:p14="http://schemas.microsoft.com/office/powerpoint/2010/main" val="371137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74825" y="776288"/>
            <a:ext cx="8713788" cy="56054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00">
                <a:solidFill>
                  <a:schemeClr val="accent2"/>
                </a:solidFill>
              </a:rPr>
              <a:t>Algorithm analysis means predicting resources such as</a:t>
            </a:r>
          </a:p>
          <a:p>
            <a:pPr lvl="1">
              <a:lnSpc>
                <a:spcPct val="90000"/>
              </a:lnSpc>
            </a:pPr>
            <a:r>
              <a:rPr lang="en-US" altLang="en-US" sz="2600">
                <a:solidFill>
                  <a:srgbClr val="D60093"/>
                </a:solidFill>
              </a:rPr>
              <a:t>computational time</a:t>
            </a:r>
          </a:p>
          <a:p>
            <a:pPr lvl="1">
              <a:lnSpc>
                <a:spcPct val="90000"/>
              </a:lnSpc>
            </a:pPr>
            <a:r>
              <a:rPr lang="en-US" altLang="en-US" sz="2600">
                <a:solidFill>
                  <a:srgbClr val="D60093"/>
                </a:solidFill>
              </a:rPr>
              <a:t>memory</a:t>
            </a:r>
          </a:p>
          <a:p>
            <a:pPr lvl="1">
              <a:lnSpc>
                <a:spcPct val="90000"/>
              </a:lnSpc>
            </a:pPr>
            <a:r>
              <a:rPr lang="en-US" altLang="en-US" sz="2600">
                <a:solidFill>
                  <a:srgbClr val="D60093"/>
                </a:solidFill>
              </a:rPr>
              <a:t>computer hardware</a:t>
            </a:r>
            <a:r>
              <a:rPr lang="en-US" altLang="en-US" sz="2600"/>
              <a:t> </a:t>
            </a:r>
            <a:r>
              <a:rPr lang="en-US" altLang="en-US" sz="2600">
                <a:solidFill>
                  <a:srgbClr val="D60093"/>
                </a:solidFill>
              </a:rPr>
              <a:t>etc</a:t>
            </a:r>
            <a:endParaRPr lang="en-US" altLang="en-US" sz="2600"/>
          </a:p>
          <a:p>
            <a:pPr>
              <a:lnSpc>
                <a:spcPct val="90000"/>
              </a:lnSpc>
            </a:pPr>
            <a:r>
              <a:rPr lang="en-US" altLang="en-US" sz="2600">
                <a:solidFill>
                  <a:schemeClr val="accent2"/>
                </a:solidFill>
              </a:rPr>
              <a:t>Worst case analysis</a:t>
            </a:r>
          </a:p>
          <a:p>
            <a:pPr lvl="1">
              <a:lnSpc>
                <a:spcPct val="90000"/>
              </a:lnSpc>
            </a:pPr>
            <a:r>
              <a:rPr lang="en-US" altLang="en-US" sz="2600">
                <a:solidFill>
                  <a:srgbClr val="D60093"/>
                </a:solidFill>
              </a:rPr>
              <a:t>Provides an upper bound on running time</a:t>
            </a:r>
          </a:p>
          <a:p>
            <a:pPr lvl="1">
              <a:lnSpc>
                <a:spcPct val="90000"/>
              </a:lnSpc>
            </a:pPr>
            <a:r>
              <a:rPr lang="en-US" altLang="en-US" sz="2600">
                <a:solidFill>
                  <a:srgbClr val="D60093"/>
                </a:solidFill>
              </a:rPr>
              <a:t>An absolute guarantee</a:t>
            </a:r>
          </a:p>
          <a:p>
            <a:pPr>
              <a:lnSpc>
                <a:spcPct val="90000"/>
              </a:lnSpc>
            </a:pPr>
            <a:r>
              <a:rPr lang="en-US" altLang="en-US" sz="2600">
                <a:solidFill>
                  <a:schemeClr val="accent2"/>
                </a:solidFill>
              </a:rPr>
              <a:t>Average case analysis</a:t>
            </a:r>
          </a:p>
          <a:p>
            <a:pPr lvl="1">
              <a:lnSpc>
                <a:spcPct val="90000"/>
              </a:lnSpc>
            </a:pPr>
            <a:r>
              <a:rPr lang="en-US" altLang="en-US" sz="2600">
                <a:solidFill>
                  <a:srgbClr val="D60093"/>
                </a:solidFill>
              </a:rPr>
              <a:t>Provides the expected running time</a:t>
            </a:r>
          </a:p>
          <a:p>
            <a:pPr lvl="1">
              <a:lnSpc>
                <a:spcPct val="90000"/>
              </a:lnSpc>
            </a:pPr>
            <a:r>
              <a:rPr lang="en-US" altLang="en-US" sz="2600">
                <a:solidFill>
                  <a:srgbClr val="D60093"/>
                </a:solidFill>
              </a:rPr>
              <a:t>Very useful, but treat with care: what is “average”?</a:t>
            </a:r>
          </a:p>
          <a:p>
            <a:pPr lvl="2">
              <a:lnSpc>
                <a:spcPct val="90000"/>
              </a:lnSpc>
            </a:pPr>
            <a:r>
              <a:rPr lang="en-US" altLang="en-US" sz="2600">
                <a:solidFill>
                  <a:srgbClr val="D60093"/>
                </a:solidFill>
              </a:rPr>
              <a:t>Random (equally likely) inputs</a:t>
            </a:r>
          </a:p>
          <a:p>
            <a:pPr lvl="2">
              <a:lnSpc>
                <a:spcPct val="90000"/>
              </a:lnSpc>
            </a:pPr>
            <a:r>
              <a:rPr lang="en-US" altLang="en-US" sz="2600">
                <a:solidFill>
                  <a:srgbClr val="D60093"/>
                </a:solidFill>
              </a:rPr>
              <a:t>Real-life inputs</a:t>
            </a:r>
          </a:p>
        </p:txBody>
      </p:sp>
      <p:sp>
        <p:nvSpPr>
          <p:cNvPr id="245766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5767" name="Rectangle 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5768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5769" name="Rectangle 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5770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5771" name="Rectangle 1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5772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5773" name="Rectangle 1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5774" name="Rectangle 1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5775" name="Rectangle 1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5776" name="Rectangle 1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5777" name="Rectangle 1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245778" name="Picture 18" descr="siide b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79" name="Text Box 19"/>
          <p:cNvSpPr txBox="1">
            <a:spLocks noChangeArrowheads="1"/>
          </p:cNvSpPr>
          <p:nvPr/>
        </p:nvSpPr>
        <p:spPr bwMode="auto">
          <a:xfrm>
            <a:off x="1524000" y="0"/>
            <a:ext cx="9144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3200">
                <a:solidFill>
                  <a:schemeClr val="bg1"/>
                </a:solidFill>
              </a:rPr>
              <a:t>Complexity Analysis</a:t>
            </a:r>
            <a:endParaRPr lang="en-US" altLang="en-US" sz="3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24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2006 Pearson Addison-Wesley.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10 A-</a:t>
            </a:r>
            <a:fld id="{BC59D1A3-EB14-45A2-BA77-C57FDADD7F2C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Algorithm Growth Rates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An algorithm’s time requirements can be measured as a function of the problem size</a:t>
            </a:r>
          </a:p>
          <a:p>
            <a:r>
              <a:rPr lang="en-US" altLang="en-US"/>
              <a:t>An algorithm’s growth rate</a:t>
            </a:r>
          </a:p>
          <a:p>
            <a:pPr lvl="1"/>
            <a:r>
              <a:rPr lang="en-US" altLang="en-US"/>
              <a:t>Enables the comparison of one algorithm with another</a:t>
            </a:r>
          </a:p>
          <a:p>
            <a:pPr lvl="1"/>
            <a:r>
              <a:rPr lang="en-US" altLang="en-US"/>
              <a:t>Examples</a:t>
            </a:r>
          </a:p>
          <a:p>
            <a:pPr lvl="2">
              <a:buFontTx/>
              <a:buNone/>
            </a:pPr>
            <a:r>
              <a:rPr lang="en-US" altLang="en-US"/>
              <a:t>Algorithm A requires time proportional to n</a:t>
            </a:r>
            <a:r>
              <a:rPr lang="en-US" altLang="en-US" baseline="30000"/>
              <a:t>2</a:t>
            </a:r>
          </a:p>
          <a:p>
            <a:pPr lvl="2">
              <a:buFontTx/>
              <a:buNone/>
            </a:pPr>
            <a:r>
              <a:rPr lang="en-US" altLang="en-US"/>
              <a:t>Algorithm B requires time proportional to n</a:t>
            </a:r>
          </a:p>
          <a:p>
            <a:r>
              <a:rPr lang="en-US" altLang="en-US"/>
              <a:t>Algorithm efficiency is typically a concern for large problems only</a:t>
            </a:r>
          </a:p>
        </p:txBody>
      </p:sp>
    </p:spTree>
    <p:extLst>
      <p:ext uri="{BB962C8B-B14F-4D97-AF65-F5344CB8AC3E}">
        <p14:creationId xmlns:p14="http://schemas.microsoft.com/office/powerpoint/2010/main" val="2856779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siide bar"/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0"/>
            <a:ext cx="9144000" cy="685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0" y="1588"/>
            <a:ext cx="9144000" cy="690562"/>
          </a:xfrm>
        </p:spPr>
        <p:txBody>
          <a:bodyPr/>
          <a:lstStyle/>
          <a:p>
            <a:r>
              <a:rPr lang="en-US" altLang="en-US" sz="3200">
                <a:solidFill>
                  <a:schemeClr val="bg1"/>
                </a:solidFill>
              </a:rPr>
              <a:t>Asymptotic Notations Properties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1631951" y="765176"/>
            <a:ext cx="8856663" cy="5616575"/>
          </a:xfrm>
        </p:spPr>
        <p:txBody>
          <a:bodyPr/>
          <a:lstStyle/>
          <a:p>
            <a:r>
              <a:rPr lang="en-GB" altLang="en-US">
                <a:solidFill>
                  <a:schemeClr val="accent2"/>
                </a:solidFill>
              </a:rPr>
              <a:t>Categorize algorithms based on asymptotic growth rate </a:t>
            </a:r>
            <a:r>
              <a:rPr lang="en-US" altLang="en-US">
                <a:solidFill>
                  <a:schemeClr val="accent2"/>
                </a:solidFill>
              </a:rPr>
              <a:t>e.g. linear, quadratic, polynomial, exponential</a:t>
            </a:r>
            <a:endParaRPr lang="en-GB" altLang="en-US">
              <a:solidFill>
                <a:schemeClr val="accent2"/>
              </a:solidFill>
            </a:endParaRPr>
          </a:p>
          <a:p>
            <a:r>
              <a:rPr lang="en-GB" altLang="en-US">
                <a:solidFill>
                  <a:schemeClr val="accent2"/>
                </a:solidFill>
              </a:rPr>
              <a:t>Ignore small constant and small inputs </a:t>
            </a:r>
          </a:p>
          <a:p>
            <a:r>
              <a:rPr lang="en-GB" altLang="en-US">
                <a:solidFill>
                  <a:schemeClr val="accent2"/>
                </a:solidFill>
              </a:rPr>
              <a:t>Estimate upper bound and lower bound on growth rate of time complexity function</a:t>
            </a:r>
          </a:p>
          <a:p>
            <a:r>
              <a:rPr lang="en-US" altLang="en-US">
                <a:solidFill>
                  <a:schemeClr val="accent2"/>
                </a:solidFill>
              </a:rPr>
              <a:t>Describe running time of algorithm as n grows to </a:t>
            </a:r>
            <a:r>
              <a:rPr lang="en-US" altLang="en-US">
                <a:solidFill>
                  <a:schemeClr val="accent2"/>
                </a:solidFill>
                <a:sym typeface="Symbol" panose="05050102010706020507" pitchFamily="18" charset="2"/>
              </a:rPr>
              <a:t>.</a:t>
            </a:r>
          </a:p>
          <a:p>
            <a:r>
              <a:rPr lang="en-US" altLang="en-US">
                <a:solidFill>
                  <a:schemeClr val="accent2"/>
                </a:solidFill>
              </a:rPr>
              <a:t>Describes behavior of function within the limit.</a:t>
            </a:r>
          </a:p>
          <a:p>
            <a:pPr>
              <a:buFontTx/>
              <a:buNone/>
            </a:pPr>
            <a:r>
              <a:rPr lang="en-US" altLang="en-US" i="1">
                <a:solidFill>
                  <a:srgbClr val="CC00FF"/>
                </a:solidFill>
              </a:rPr>
              <a:t>Limitations</a:t>
            </a:r>
          </a:p>
          <a:p>
            <a:r>
              <a:rPr lang="en-US" altLang="en-US">
                <a:solidFill>
                  <a:schemeClr val="accent2"/>
                </a:solidFill>
              </a:rPr>
              <a:t>not always useful for analysis on fixed-size inputs. </a:t>
            </a:r>
          </a:p>
          <a:p>
            <a:r>
              <a:rPr lang="en-US" altLang="en-US">
                <a:solidFill>
                  <a:schemeClr val="accent2"/>
                </a:solidFill>
              </a:rPr>
              <a:t>All results are for </a:t>
            </a:r>
            <a:r>
              <a:rPr lang="en-US" altLang="en-US" i="1">
                <a:solidFill>
                  <a:schemeClr val="accent2"/>
                </a:solidFill>
              </a:rPr>
              <a:t>sufficiently large </a:t>
            </a:r>
            <a:r>
              <a:rPr lang="en-US" altLang="en-US">
                <a:solidFill>
                  <a:schemeClr val="accent2"/>
                </a:solidFill>
              </a:rPr>
              <a:t>inputs.</a:t>
            </a:r>
          </a:p>
        </p:txBody>
      </p:sp>
    </p:spTree>
    <p:extLst>
      <p:ext uri="{BB962C8B-B14F-4D97-AF65-F5344CB8AC3E}">
        <p14:creationId xmlns:p14="http://schemas.microsoft.com/office/powerpoint/2010/main" val="16022575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2006 Pearson Addison-Wesley. All rights reserved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10 A-</a:t>
            </a:r>
            <a:fld id="{690EA8B1-FA16-4957-BD73-3AA1296C86AB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Order-of-Magnitude </a:t>
            </a:r>
            <a:r>
              <a:rPr lang="en-US" altLang="en-US" dirty="0" smtClean="0"/>
              <a:t>Analysis</a:t>
            </a:r>
            <a:endParaRPr lang="en-US" altLang="en-US" dirty="0"/>
          </a:p>
        </p:txBody>
      </p:sp>
      <p:pic>
        <p:nvPicPr>
          <p:cNvPr id="12292" name="Picture 4"/>
          <p:cNvPicPr>
            <a:picLocks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14600" y="1800226"/>
            <a:ext cx="7772400" cy="3332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2362200" y="5486401"/>
            <a:ext cx="7924800" cy="80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Figure 10-3a</a:t>
            </a:r>
          </a:p>
          <a:p>
            <a:pPr>
              <a:lnSpc>
                <a:spcPts val="2800"/>
              </a:lnSpc>
            </a:pPr>
            <a:r>
              <a:rPr lang="en-US" altLang="en-US" sz="1600">
                <a:latin typeface="Arial" panose="020B0604020202020204" pitchFamily="34" charset="0"/>
              </a:rPr>
              <a:t>A comparison of growth-rate functions: a) in tabular form</a:t>
            </a:r>
          </a:p>
        </p:txBody>
      </p:sp>
    </p:spTree>
    <p:extLst>
      <p:ext uri="{BB962C8B-B14F-4D97-AF65-F5344CB8AC3E}">
        <p14:creationId xmlns:p14="http://schemas.microsoft.com/office/powerpoint/2010/main" val="2273924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2006 Pearson Addison-Wesley. All rights reserved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10 A-</a:t>
            </a:r>
            <a:fld id="{1DBBD60D-595B-482C-B65C-B72349D784D7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Algorithm Growth Rates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38600" y="1752600"/>
            <a:ext cx="6135688" cy="3810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2438400" y="5410201"/>
            <a:ext cx="7772400" cy="80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Figure 10-1</a:t>
            </a:r>
          </a:p>
          <a:p>
            <a:pPr>
              <a:lnSpc>
                <a:spcPts val="2800"/>
              </a:lnSpc>
            </a:pPr>
            <a:r>
              <a:rPr lang="en-US" altLang="en-US" sz="1600">
                <a:latin typeface="Arial" panose="020B0604020202020204" pitchFamily="34" charset="0"/>
              </a:rPr>
              <a:t>Time requirements as a function of the problem size </a:t>
            </a:r>
            <a:r>
              <a:rPr lang="en-US" altLang="en-US" sz="1600" i="1">
                <a:latin typeface="Arial" panose="020B0604020202020204" pitchFamily="34" charset="0"/>
              </a:rPr>
              <a:t>n</a:t>
            </a:r>
            <a:endParaRPr lang="en-US" altLang="en-US" sz="16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696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526</Words>
  <Application>Microsoft Office PowerPoint</Application>
  <PresentationFormat>Widescreen</PresentationFormat>
  <Paragraphs>112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Microsoft Sans Serif</vt:lpstr>
      <vt:lpstr>Symbol</vt:lpstr>
      <vt:lpstr>Times New Roman</vt:lpstr>
      <vt:lpstr>Wingdings</vt:lpstr>
      <vt:lpstr>Office Theme</vt:lpstr>
      <vt:lpstr>Asymptotic Notations</vt:lpstr>
      <vt:lpstr>PowerPoint Presentation</vt:lpstr>
      <vt:lpstr>PowerPoint Presentation</vt:lpstr>
      <vt:lpstr>PowerPoint Presentation</vt:lpstr>
      <vt:lpstr>PowerPoint Presentation</vt:lpstr>
      <vt:lpstr>Algorithm Growth Rates</vt:lpstr>
      <vt:lpstr>Asymptotic Notations Properties</vt:lpstr>
      <vt:lpstr>Order-of-Magnitude Analysis</vt:lpstr>
      <vt:lpstr>Algorithm Growth Rates</vt:lpstr>
      <vt:lpstr>Order-of-Magnitude Analysis and Big O Notation</vt:lpstr>
      <vt:lpstr>PowerPoint Presentation</vt:lpstr>
      <vt:lpstr>Order Notation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Asymptotic Notations</dc:title>
  <dc:creator>Windows User</dc:creator>
  <cp:lastModifiedBy>Windows User</cp:lastModifiedBy>
  <cp:revision>4</cp:revision>
  <dcterms:created xsi:type="dcterms:W3CDTF">2020-07-13T04:11:34Z</dcterms:created>
  <dcterms:modified xsi:type="dcterms:W3CDTF">2020-07-13T06:03:09Z</dcterms:modified>
</cp:coreProperties>
</file>