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b7d9b6122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b7d9b61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b7d9b61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b7d9b61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b7d9b61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b7d9b61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b7d9b61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b7d9b61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b7d9b61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b7d9b61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aws.amazon.com/getting-started/guides/setup-environment/?pg=gs&amp;sec=gtkaws" TargetMode="External"/><Relationship Id="rId4" Type="http://schemas.openxmlformats.org/officeDocument/2006/relationships/hyperlink" Target="https://aws.amazon.com/getting-started/hands-on/control-your-costs-free-tier-budgets/?pg=gs&amp;sec=gtkaws" TargetMode="External"/><Relationship Id="rId5" Type="http://schemas.openxmlformats.org/officeDocument/2006/relationships/hyperlink" Target="https://aws.amazon.com/getting-started/hands-on/getting-started-with-aws-management-console/?pg=gs&amp;sec=gtka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10"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Amazon Web Service Cl</a:t>
            </a:r>
            <a:r>
              <a:rPr lang="en"/>
              <a:t>oud Architecture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Section Title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&amp; Solution </a:t>
            </a:r>
            <a:endParaRPr/>
          </a:p>
        </p:txBody>
      </p:sp>
      <p:sp>
        <p:nvSpPr>
          <p:cNvPr id="78" name="Google Shape;78;p15"/>
          <p:cNvSpPr txBox="1"/>
          <p:nvPr>
            <p:ph idx="1" type="body"/>
          </p:nvPr>
        </p:nvSpPr>
        <p:spPr>
          <a:xfrm>
            <a:off x="460950" y="1723298"/>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chemeClr val="lt1"/>
                </a:highlight>
                <a:latin typeface="Arial"/>
                <a:ea typeface="Arial"/>
                <a:cs typeface="Arial"/>
                <a:sym typeface="Arial"/>
              </a:rPr>
              <a:t>Amazon Web Services (AWS) is the world’s most comprehensive and broadly adopted cloud, offering over 200 fully featured services from data centers globally. Millions of customers—including the fastest-growing startups, largest enterprises, and leading government agencies—are using AWS to lower costs, become more agile, and innovate faster</a:t>
            </a:r>
            <a:endParaRPr b="1" sz="1400">
              <a:solidFill>
                <a:srgbClr val="000000"/>
              </a:solidFill>
              <a:highlight>
                <a:schemeClr val="lt1"/>
              </a:highlight>
              <a:latin typeface="Arial"/>
              <a:ea typeface="Arial"/>
              <a:cs typeface="Arial"/>
              <a:sym typeface="Arial"/>
            </a:endParaRPr>
          </a:p>
          <a:p>
            <a:pPr indent="0" lvl="0" marL="0" rtl="0" algn="l">
              <a:spcBef>
                <a:spcPts val="1600"/>
              </a:spcBef>
              <a:spcAft>
                <a:spcPts val="0"/>
              </a:spcAft>
              <a:buNone/>
            </a:pPr>
            <a:r>
              <a:rPr b="1" lang="en" sz="1400">
                <a:solidFill>
                  <a:srgbClr val="000000"/>
                </a:solidFill>
                <a:highlight>
                  <a:schemeClr val="lt1"/>
                </a:highlight>
                <a:latin typeface="Arial"/>
                <a:ea typeface="Arial"/>
                <a:cs typeface="Arial"/>
                <a:sym typeface="Arial"/>
              </a:rPr>
              <a:t>AWS Solution</a:t>
            </a:r>
            <a:endParaRPr b="1" sz="1400">
              <a:solidFill>
                <a:srgbClr val="000000"/>
              </a:solidFill>
              <a:highlight>
                <a:schemeClr val="lt1"/>
              </a:highlight>
              <a:latin typeface="Arial"/>
              <a:ea typeface="Arial"/>
              <a:cs typeface="Arial"/>
              <a:sym typeface="Arial"/>
            </a:endParaRPr>
          </a:p>
          <a:p>
            <a:pPr indent="0" lvl="0" marL="0" rtl="0" algn="l">
              <a:spcBef>
                <a:spcPts val="1600"/>
              </a:spcBef>
              <a:spcAft>
                <a:spcPts val="0"/>
              </a:spcAft>
              <a:buNone/>
            </a:pPr>
            <a:r>
              <a:rPr b="1" lang="en" sz="1400">
                <a:solidFill>
                  <a:srgbClr val="333333"/>
                </a:solidFill>
                <a:highlight>
                  <a:srgbClr val="FEFFFF"/>
                </a:highlight>
                <a:latin typeface="Arial"/>
                <a:ea typeface="Arial"/>
                <a:cs typeface="Arial"/>
                <a:sym typeface="Arial"/>
              </a:rPr>
              <a:t>Amazon Web Services offers purpose-built services, ready-to-deploy software packages, and customizable architectures with instructional information to rapidly solve business challenges. Solutions are built by AWS and AWS Partners to address specific industry, cross-industry, and technology use cases.</a:t>
            </a:r>
            <a:endParaRPr b="1" sz="1400">
              <a:solidFill>
                <a:srgbClr val="000000"/>
              </a:solidFill>
              <a:highlight>
                <a:schemeClr val="lt1"/>
              </a:highlight>
              <a:latin typeface="Arial"/>
              <a:ea typeface="Arial"/>
              <a:cs typeface="Arial"/>
              <a:sym typeface="Arial"/>
            </a:endParaRPr>
          </a:p>
          <a:p>
            <a:pPr indent="0" lvl="0" marL="0" rtl="0" algn="l">
              <a:spcBef>
                <a:spcPts val="1600"/>
              </a:spcBef>
              <a:spcAft>
                <a:spcPts val="1600"/>
              </a:spcAft>
              <a:buNone/>
            </a:pPr>
            <a:r>
              <a:rPr b="1" lang="en" sz="1400">
                <a:solidFill>
                  <a:srgbClr val="000000"/>
                </a:solidFill>
                <a:highlight>
                  <a:schemeClr val="lt1"/>
                </a:highlight>
                <a:latin typeface="Arial"/>
                <a:ea typeface="Arial"/>
                <a:cs typeface="Arial"/>
                <a:sym typeface="Arial"/>
              </a:rPr>
              <a:t>.</a:t>
            </a:r>
            <a:endParaRPr b="1" sz="1700">
              <a:solidFill>
                <a:srgbClr val="000000"/>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4294967295"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&amp; Solution </a:t>
            </a:r>
            <a:endParaRPr/>
          </a:p>
        </p:txBody>
      </p:sp>
      <p:pic>
        <p:nvPicPr>
          <p:cNvPr id="84" name="Google Shape;84;p16"/>
          <p:cNvPicPr preferRelativeResize="0"/>
          <p:nvPr/>
        </p:nvPicPr>
        <p:blipFill>
          <a:blip r:embed="rId3">
            <a:alphaModFix/>
          </a:blip>
          <a:stretch>
            <a:fillRect/>
          </a:stretch>
        </p:blipFill>
        <p:spPr>
          <a:xfrm>
            <a:off x="1057025" y="871775"/>
            <a:ext cx="7486424" cy="4119325"/>
          </a:xfrm>
          <a:prstGeom prst="rect">
            <a:avLst/>
          </a:prstGeom>
          <a:noFill/>
          <a:ln>
            <a:noFill/>
          </a:ln>
        </p:spPr>
      </p:pic>
      <p:sp>
        <p:nvSpPr>
          <p:cNvPr id="85" name="Google Shape;85;p16"/>
          <p:cNvSpPr txBox="1"/>
          <p:nvPr/>
        </p:nvSpPr>
        <p:spPr>
          <a:xfrm>
            <a:off x="1699975" y="414100"/>
            <a:ext cx="6276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AWS 30 Capabilities across 6 categories</a:t>
            </a:r>
            <a:endParaRPr b="1" sz="1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Regions and Availability Zones</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000000"/>
                </a:solidFill>
                <a:highlight>
                  <a:schemeClr val="lt1"/>
                </a:highlight>
                <a:latin typeface="Arial"/>
                <a:ea typeface="Arial"/>
                <a:cs typeface="Arial"/>
                <a:sym typeface="Arial"/>
              </a:rPr>
              <a:t>The AWS Cloud spans 99 Availability Zones within 31 geographic regions around the world, with announced plans for 15 more Availability Zones and 5 more AWS Regions in Canada, Israel, Malaysia, New Zealand, and Thailand.</a:t>
            </a:r>
            <a:endParaRPr b="1" sz="1350">
              <a:solidFill>
                <a:srgbClr val="000000"/>
              </a:solidFill>
              <a:highlight>
                <a:schemeClr val="lt1"/>
              </a:highlight>
              <a:latin typeface="Arial"/>
              <a:ea typeface="Arial"/>
              <a:cs typeface="Arial"/>
              <a:sym typeface="Arial"/>
            </a:endParaRPr>
          </a:p>
          <a:p>
            <a:pPr indent="0" lvl="0" marL="0" rtl="0" algn="l">
              <a:spcBef>
                <a:spcPts val="1600"/>
              </a:spcBef>
              <a:spcAft>
                <a:spcPts val="0"/>
              </a:spcAft>
              <a:buNone/>
            </a:pPr>
            <a:r>
              <a:rPr b="1" lang="en" sz="1350">
                <a:solidFill>
                  <a:srgbClr val="000000"/>
                </a:solidFill>
                <a:highlight>
                  <a:schemeClr val="lt1"/>
                </a:highlight>
                <a:latin typeface="Arial"/>
                <a:ea typeface="Arial"/>
                <a:cs typeface="Arial"/>
                <a:sym typeface="Arial"/>
              </a:rPr>
              <a:t>AWS Global Infrastructure</a:t>
            </a:r>
            <a:endParaRPr b="1" sz="1350">
              <a:solidFill>
                <a:srgbClr val="000000"/>
              </a:solidFill>
              <a:highlight>
                <a:schemeClr val="lt1"/>
              </a:highlight>
              <a:latin typeface="Arial"/>
              <a:ea typeface="Arial"/>
              <a:cs typeface="Arial"/>
              <a:sym typeface="Arial"/>
            </a:endParaRPr>
          </a:p>
          <a:p>
            <a:pPr indent="0" lvl="0" marL="0" rtl="0" algn="l">
              <a:spcBef>
                <a:spcPts val="1600"/>
              </a:spcBef>
              <a:spcAft>
                <a:spcPts val="1600"/>
              </a:spcAft>
              <a:buNone/>
            </a:pPr>
            <a:r>
              <a:rPr b="1" lang="en" sz="1200">
                <a:solidFill>
                  <a:srgbClr val="000000"/>
                </a:solidFill>
                <a:highlight>
                  <a:schemeClr val="lt1"/>
                </a:highlight>
                <a:latin typeface="Arial"/>
                <a:ea typeface="Arial"/>
                <a:cs typeface="Arial"/>
                <a:sym typeface="Arial"/>
              </a:rPr>
              <a:t>The AWS Global Cloud Infrastructure is the most secure, extensive, and reliable cloud platform, offering over 200 fully featured services from data centers globally. Whether you need to deploy your application workloads across the globe in a single click, or you want to build and deploy specific applications closer to your end-users with single-digit millisecond latency, AWS provides you the cloud infrastructure where and when you need it.</a:t>
            </a:r>
            <a:endParaRPr b="1" sz="1350">
              <a:solidFill>
                <a:srgbClr val="0000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Started AWS</a:t>
            </a:r>
            <a:endParaRPr/>
          </a:p>
        </p:txBody>
      </p:sp>
      <p:sp>
        <p:nvSpPr>
          <p:cNvPr id="97" name="Google Shape;97;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050">
                <a:solidFill>
                  <a:srgbClr val="333333"/>
                </a:solidFill>
                <a:latin typeface="Arial"/>
                <a:ea typeface="Arial"/>
                <a:cs typeface="Arial"/>
                <a:sym typeface="Arial"/>
              </a:rPr>
              <a:t>To get started with AWS:</a:t>
            </a:r>
            <a:endParaRPr sz="1050">
              <a:solidFill>
                <a:srgbClr val="333333"/>
              </a:solidFill>
              <a:latin typeface="Arial"/>
              <a:ea typeface="Arial"/>
              <a:cs typeface="Arial"/>
              <a:sym typeface="Arial"/>
            </a:endParaRPr>
          </a:p>
          <a:p>
            <a:pPr indent="0" lvl="0" marL="0" rtl="0" algn="l">
              <a:spcBef>
                <a:spcPts val="1100"/>
              </a:spcBef>
              <a:spcAft>
                <a:spcPts val="0"/>
              </a:spcAft>
              <a:buNone/>
            </a:pPr>
            <a:r>
              <a:rPr lang="en" sz="1050">
                <a:solidFill>
                  <a:srgbClr val="333333"/>
                </a:solidFill>
                <a:latin typeface="Arial"/>
                <a:ea typeface="Arial"/>
                <a:cs typeface="Arial"/>
                <a:sym typeface="Arial"/>
              </a:rPr>
              <a:t>1. </a:t>
            </a:r>
            <a:r>
              <a:rPr lang="en" sz="1050" u="sng">
                <a:solidFill>
                  <a:srgbClr val="0972D3"/>
                </a:solidFill>
                <a:highlight>
                  <a:srgbClr val="FFFFFF"/>
                </a:highlight>
                <a:latin typeface="Arial"/>
                <a:ea typeface="Arial"/>
                <a:cs typeface="Arial"/>
                <a:sym typeface="Arial"/>
                <a:hlinkClick r:id="rId3">
                  <a:extLst>
                    <a:ext uri="{A12FA001-AC4F-418D-AE19-62706E023703}">
                      <ahyp:hlinkClr val="tx"/>
                    </a:ext>
                  </a:extLst>
                </a:hlinkClick>
              </a:rPr>
              <a:t>Learn best practices to set up your account and environment »</a:t>
            </a:r>
            <a:endParaRPr sz="1050" u="sng">
              <a:solidFill>
                <a:srgbClr val="0972D3"/>
              </a:solidFill>
              <a:highlight>
                <a:srgbClr val="FFFFFF"/>
              </a:highlight>
              <a:latin typeface="Arial"/>
              <a:ea typeface="Arial"/>
              <a:cs typeface="Arial"/>
              <a:sym typeface="Arial"/>
            </a:endParaRPr>
          </a:p>
          <a:p>
            <a:pPr indent="-304800" lvl="0" marL="914400" rtl="0" algn="l">
              <a:spcBef>
                <a:spcPts val="1100"/>
              </a:spcBef>
              <a:spcAft>
                <a:spcPts val="0"/>
              </a:spcAft>
              <a:buClr>
                <a:srgbClr val="333333"/>
              </a:buClr>
              <a:buSzPts val="1200"/>
              <a:buFont typeface="Arial"/>
              <a:buChar char="❏"/>
            </a:pPr>
            <a:r>
              <a:rPr lang="en" sz="1200">
                <a:solidFill>
                  <a:srgbClr val="333333"/>
                </a:solidFill>
                <a:latin typeface="Arial"/>
                <a:ea typeface="Arial"/>
                <a:cs typeface="Arial"/>
                <a:sym typeface="Arial"/>
              </a:rPr>
              <a:t>Create a new AWS account</a:t>
            </a:r>
            <a:endParaRPr sz="1200">
              <a:solidFill>
                <a:srgbClr val="333333"/>
              </a:solidFill>
              <a:latin typeface="Arial"/>
              <a:ea typeface="Arial"/>
              <a:cs typeface="Arial"/>
              <a:sym typeface="Arial"/>
            </a:endParaRPr>
          </a:p>
          <a:p>
            <a:pPr indent="-304800" lvl="0" marL="914400" rtl="0" algn="l">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Secure the root user</a:t>
            </a:r>
            <a:endParaRPr sz="1200">
              <a:solidFill>
                <a:srgbClr val="333333"/>
              </a:solidFill>
              <a:latin typeface="Arial"/>
              <a:ea typeface="Arial"/>
              <a:cs typeface="Arial"/>
              <a:sym typeface="Arial"/>
            </a:endParaRPr>
          </a:p>
          <a:p>
            <a:pPr indent="-304800" lvl="0" marL="914400" rtl="0" algn="l">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Create an IAM user to use in the account</a:t>
            </a:r>
            <a:endParaRPr sz="1200">
              <a:solidFill>
                <a:srgbClr val="333333"/>
              </a:solidFill>
              <a:latin typeface="Arial"/>
              <a:ea typeface="Arial"/>
              <a:cs typeface="Arial"/>
              <a:sym typeface="Arial"/>
            </a:endParaRPr>
          </a:p>
          <a:p>
            <a:pPr indent="-304800" lvl="0" marL="914400" rtl="0" algn="l">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Set up the AWS CLI</a:t>
            </a:r>
            <a:endParaRPr sz="1200">
              <a:solidFill>
                <a:srgbClr val="333333"/>
              </a:solidFill>
              <a:latin typeface="Arial"/>
              <a:ea typeface="Arial"/>
              <a:cs typeface="Arial"/>
              <a:sym typeface="Arial"/>
            </a:endParaRPr>
          </a:p>
          <a:p>
            <a:pPr indent="-304800" lvl="0" marL="914400" rtl="0" algn="l">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Set up an AWS Cloud9 environment</a:t>
            </a:r>
            <a:endParaRPr sz="1200">
              <a:solidFill>
                <a:srgbClr val="333333"/>
              </a:solidFill>
              <a:latin typeface="Arial"/>
              <a:ea typeface="Arial"/>
              <a:cs typeface="Arial"/>
              <a:sym typeface="Arial"/>
            </a:endParaRPr>
          </a:p>
          <a:p>
            <a:pPr indent="-295275" lvl="0" marL="914400" rtl="0" algn="l">
              <a:spcBef>
                <a:spcPts val="0"/>
              </a:spcBef>
              <a:spcAft>
                <a:spcPts val="0"/>
              </a:spcAft>
              <a:buClr>
                <a:srgbClr val="0972D3"/>
              </a:buClr>
              <a:buSzPts val="1050"/>
              <a:buFont typeface="Arial"/>
              <a:buChar char="❏"/>
            </a:pPr>
            <a:r>
              <a:t/>
            </a:r>
            <a:endParaRPr sz="1050" u="sng">
              <a:solidFill>
                <a:srgbClr val="0972D3"/>
              </a:solidFill>
              <a:highlight>
                <a:srgbClr val="FFFFFF"/>
              </a:highlight>
              <a:latin typeface="Arial"/>
              <a:ea typeface="Arial"/>
              <a:cs typeface="Arial"/>
              <a:sym typeface="Arial"/>
            </a:endParaRPr>
          </a:p>
          <a:p>
            <a:pPr indent="0" lvl="0" marL="0" rtl="0" algn="l">
              <a:spcBef>
                <a:spcPts val="1100"/>
              </a:spcBef>
              <a:spcAft>
                <a:spcPts val="0"/>
              </a:spcAft>
              <a:buNone/>
            </a:pPr>
            <a:r>
              <a:rPr lang="en" sz="1050">
                <a:solidFill>
                  <a:srgbClr val="333333"/>
                </a:solidFill>
                <a:latin typeface="Arial"/>
                <a:ea typeface="Arial"/>
                <a:cs typeface="Arial"/>
                <a:sym typeface="Arial"/>
              </a:rPr>
              <a:t>3. </a:t>
            </a:r>
            <a:r>
              <a:rPr lang="en" sz="1050" u="sng">
                <a:solidFill>
                  <a:srgbClr val="0972D3"/>
                </a:solidFill>
                <a:latin typeface="Arial"/>
                <a:ea typeface="Arial"/>
                <a:cs typeface="Arial"/>
                <a:sym typeface="Arial"/>
                <a:hlinkClick r:id="rId4">
                  <a:extLst>
                    <a:ext uri="{A12FA001-AC4F-418D-AE19-62706E023703}">
                      <ahyp:hlinkClr val="tx"/>
                    </a:ext>
                  </a:extLst>
                </a:hlinkClick>
              </a:rPr>
              <a:t>Learn to control your AWS costs »</a:t>
            </a:r>
            <a:endParaRPr sz="1050" u="sng">
              <a:solidFill>
                <a:srgbClr val="0972D3"/>
              </a:solidFill>
              <a:latin typeface="Arial"/>
              <a:ea typeface="Arial"/>
              <a:cs typeface="Arial"/>
              <a:sym typeface="Arial"/>
            </a:endParaRPr>
          </a:p>
          <a:p>
            <a:pPr indent="0" lvl="0" marL="0" rtl="0" algn="l">
              <a:spcBef>
                <a:spcPts val="1100"/>
              </a:spcBef>
              <a:spcAft>
                <a:spcPts val="1600"/>
              </a:spcAft>
              <a:buNone/>
            </a:pPr>
            <a:r>
              <a:t/>
            </a:r>
            <a:endParaRPr/>
          </a:p>
        </p:txBody>
      </p:sp>
      <p:sp>
        <p:nvSpPr>
          <p:cNvPr id="98" name="Google Shape;98;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050">
                <a:solidFill>
                  <a:srgbClr val="333333"/>
                </a:solidFill>
                <a:latin typeface="Arial"/>
                <a:ea typeface="Arial"/>
                <a:cs typeface="Arial"/>
                <a:sym typeface="Arial"/>
              </a:rPr>
              <a:t>            2.</a:t>
            </a:r>
            <a:r>
              <a:rPr lang="en" sz="1050">
                <a:solidFill>
                  <a:srgbClr val="333333"/>
                </a:solidFill>
                <a:latin typeface="Arial"/>
                <a:ea typeface="Arial"/>
                <a:cs typeface="Arial"/>
                <a:sym typeface="Arial"/>
              </a:rPr>
              <a:t>. </a:t>
            </a:r>
            <a:r>
              <a:rPr lang="en" sz="1050" u="sng">
                <a:solidFill>
                  <a:srgbClr val="0972D3"/>
                </a:solidFill>
                <a:latin typeface="Arial"/>
                <a:ea typeface="Arial"/>
                <a:cs typeface="Arial"/>
                <a:sym typeface="Arial"/>
                <a:hlinkClick r:id="rId5">
                  <a:extLst>
                    <a:ext uri="{A12FA001-AC4F-418D-AE19-62706E023703}">
                      <ahyp:hlinkClr val="tx"/>
                    </a:ext>
                  </a:extLst>
                </a:hlinkClick>
              </a:rPr>
              <a:t>Get to know the AWS Management Console »</a:t>
            </a:r>
            <a:endParaRPr sz="1050" u="sng">
              <a:solidFill>
                <a:srgbClr val="0972D3"/>
              </a:solidFill>
              <a:latin typeface="Arial"/>
              <a:ea typeface="Arial"/>
              <a:cs typeface="Arial"/>
              <a:sym typeface="Arial"/>
            </a:endParaRPr>
          </a:p>
          <a:p>
            <a:pPr indent="-298450" lvl="0" marL="914400" rtl="0" algn="l">
              <a:spcBef>
                <a:spcPts val="1100"/>
              </a:spcBef>
              <a:spcAft>
                <a:spcPts val="0"/>
              </a:spcAft>
              <a:buClr>
                <a:srgbClr val="0972D3"/>
              </a:buClr>
              <a:buSzPts val="1100"/>
              <a:buFont typeface="Arial"/>
              <a:buChar char="❏"/>
            </a:pPr>
            <a:r>
              <a:rPr lang="en" sz="1100">
                <a:solidFill>
                  <a:srgbClr val="333333"/>
                </a:solidFill>
                <a:highlight>
                  <a:srgbClr val="FFFFFF"/>
                </a:highlight>
                <a:latin typeface="Arial"/>
                <a:ea typeface="Arial"/>
                <a:cs typeface="Arial"/>
                <a:sym typeface="Arial"/>
              </a:rPr>
              <a:t>The AWS Management Console is a web application that comprises a broad collection of service consoles for managing AWS resources. When you first sign in, you see the Console Home page. The home page provides access to each service console and offers a single place to access the information you need to perform your AWS related tasks. You can also customize the Console Home page by adding, removing, and rearranging widgets, such as recently visited, AWS Health, Trusted Advisor, and more.</a:t>
            </a:r>
            <a:endParaRPr sz="1100" u="sng">
              <a:solidFill>
                <a:srgbClr val="0972D3"/>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Products Offering</a:t>
            </a:r>
            <a:endParaRPr/>
          </a:p>
        </p:txBody>
      </p:sp>
      <p:pic>
        <p:nvPicPr>
          <p:cNvPr id="104" name="Google Shape;104;p19"/>
          <p:cNvPicPr preferRelativeResize="0"/>
          <p:nvPr/>
        </p:nvPicPr>
        <p:blipFill>
          <a:blip r:embed="rId3">
            <a:alphaModFix/>
          </a:blip>
          <a:stretch>
            <a:fillRect/>
          </a:stretch>
        </p:blipFill>
        <p:spPr>
          <a:xfrm>
            <a:off x="959800" y="2186450"/>
            <a:ext cx="433925" cy="433925"/>
          </a:xfrm>
          <a:prstGeom prst="rect">
            <a:avLst/>
          </a:prstGeom>
          <a:noFill/>
          <a:ln>
            <a:noFill/>
          </a:ln>
        </p:spPr>
      </p:pic>
      <p:pic>
        <p:nvPicPr>
          <p:cNvPr id="105" name="Google Shape;105;p19"/>
          <p:cNvPicPr preferRelativeResize="0"/>
          <p:nvPr/>
        </p:nvPicPr>
        <p:blipFill>
          <a:blip r:embed="rId4">
            <a:alphaModFix/>
          </a:blip>
          <a:stretch>
            <a:fillRect/>
          </a:stretch>
        </p:blipFill>
        <p:spPr>
          <a:xfrm>
            <a:off x="1066800" y="4781675"/>
            <a:ext cx="209425" cy="209425"/>
          </a:xfrm>
          <a:prstGeom prst="rect">
            <a:avLst/>
          </a:prstGeom>
          <a:noFill/>
          <a:ln>
            <a:noFill/>
          </a:ln>
        </p:spPr>
      </p:pic>
      <p:pic>
        <p:nvPicPr>
          <p:cNvPr id="106" name="Google Shape;106;p19"/>
          <p:cNvPicPr preferRelativeResize="0"/>
          <p:nvPr/>
        </p:nvPicPr>
        <p:blipFill>
          <a:blip r:embed="rId5">
            <a:alphaModFix/>
          </a:blip>
          <a:stretch>
            <a:fillRect/>
          </a:stretch>
        </p:blipFill>
        <p:spPr>
          <a:xfrm>
            <a:off x="909575" y="3454275"/>
            <a:ext cx="433925" cy="433925"/>
          </a:xfrm>
          <a:prstGeom prst="rect">
            <a:avLst/>
          </a:prstGeom>
          <a:noFill/>
          <a:ln>
            <a:noFill/>
          </a:ln>
        </p:spPr>
      </p:pic>
      <p:pic>
        <p:nvPicPr>
          <p:cNvPr id="107" name="Google Shape;107;p19"/>
          <p:cNvPicPr preferRelativeResize="0"/>
          <p:nvPr/>
        </p:nvPicPr>
        <p:blipFill>
          <a:blip r:embed="rId6">
            <a:alphaModFix/>
          </a:blip>
          <a:stretch>
            <a:fillRect/>
          </a:stretch>
        </p:blipFill>
        <p:spPr>
          <a:xfrm>
            <a:off x="959800" y="4135850"/>
            <a:ext cx="433925" cy="433925"/>
          </a:xfrm>
          <a:prstGeom prst="rect">
            <a:avLst/>
          </a:prstGeom>
          <a:noFill/>
          <a:ln>
            <a:noFill/>
          </a:ln>
        </p:spPr>
      </p:pic>
      <p:pic>
        <p:nvPicPr>
          <p:cNvPr id="108" name="Google Shape;108;p19"/>
          <p:cNvPicPr preferRelativeResize="0"/>
          <p:nvPr/>
        </p:nvPicPr>
        <p:blipFill>
          <a:blip r:embed="rId7">
            <a:alphaModFix/>
          </a:blip>
          <a:stretch>
            <a:fillRect/>
          </a:stretch>
        </p:blipFill>
        <p:spPr>
          <a:xfrm>
            <a:off x="909575" y="2772700"/>
            <a:ext cx="433925" cy="433925"/>
          </a:xfrm>
          <a:prstGeom prst="rect">
            <a:avLst/>
          </a:prstGeom>
          <a:noFill/>
          <a:ln>
            <a:noFill/>
          </a:ln>
        </p:spPr>
      </p:pic>
      <p:pic>
        <p:nvPicPr>
          <p:cNvPr id="109" name="Google Shape;109;p19"/>
          <p:cNvPicPr preferRelativeResize="0"/>
          <p:nvPr/>
        </p:nvPicPr>
        <p:blipFill rotWithShape="1">
          <a:blip r:embed="rId8">
            <a:alphaModFix/>
          </a:blip>
          <a:srcRect b="614600" l="0" r="0" t="-614600"/>
          <a:stretch/>
        </p:blipFill>
        <p:spPr>
          <a:xfrm>
            <a:off x="738725" y="1600200"/>
            <a:ext cx="433925" cy="433925"/>
          </a:xfrm>
          <a:prstGeom prst="rect">
            <a:avLst/>
          </a:prstGeom>
          <a:noFill/>
          <a:ln>
            <a:noFill/>
          </a:ln>
        </p:spPr>
      </p:pic>
      <p:pic>
        <p:nvPicPr>
          <p:cNvPr id="110" name="Google Shape;110;p19"/>
          <p:cNvPicPr preferRelativeResize="0"/>
          <p:nvPr/>
        </p:nvPicPr>
        <p:blipFill>
          <a:blip r:embed="rId9">
            <a:alphaModFix/>
          </a:blip>
          <a:stretch>
            <a:fillRect/>
          </a:stretch>
        </p:blipFill>
        <p:spPr>
          <a:xfrm>
            <a:off x="909575" y="4669425"/>
            <a:ext cx="433925" cy="433925"/>
          </a:xfrm>
          <a:prstGeom prst="rect">
            <a:avLst/>
          </a:prstGeom>
          <a:noFill/>
          <a:ln>
            <a:noFill/>
          </a:ln>
        </p:spPr>
      </p:pic>
      <p:sp>
        <p:nvSpPr>
          <p:cNvPr id="111" name="Google Shape;111;p19"/>
          <p:cNvSpPr txBox="1"/>
          <p:nvPr/>
        </p:nvSpPr>
        <p:spPr>
          <a:xfrm>
            <a:off x="1939700" y="2129125"/>
            <a:ext cx="15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AWS Compute</a:t>
            </a:r>
            <a:endParaRPr b="1">
              <a:latin typeface="Roboto"/>
              <a:ea typeface="Roboto"/>
              <a:cs typeface="Roboto"/>
              <a:sym typeface="Roboto"/>
            </a:endParaRPr>
          </a:p>
        </p:txBody>
      </p:sp>
      <p:sp>
        <p:nvSpPr>
          <p:cNvPr id="112" name="Google Shape;112;p19"/>
          <p:cNvSpPr txBox="1"/>
          <p:nvPr/>
        </p:nvSpPr>
        <p:spPr>
          <a:xfrm>
            <a:off x="1828800" y="2743200"/>
            <a:ext cx="19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AWS Analytics</a:t>
            </a:r>
            <a:endParaRPr b="1">
              <a:latin typeface="Roboto"/>
              <a:ea typeface="Roboto"/>
              <a:cs typeface="Roboto"/>
              <a:sym typeface="Roboto"/>
            </a:endParaRPr>
          </a:p>
        </p:txBody>
      </p:sp>
      <p:sp>
        <p:nvSpPr>
          <p:cNvPr id="113" name="Google Shape;113;p19"/>
          <p:cNvSpPr txBox="1"/>
          <p:nvPr/>
        </p:nvSpPr>
        <p:spPr>
          <a:xfrm>
            <a:off x="1828800" y="3429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AWS Database</a:t>
            </a:r>
            <a:endParaRPr b="1">
              <a:latin typeface="Roboto"/>
              <a:ea typeface="Roboto"/>
              <a:cs typeface="Roboto"/>
              <a:sym typeface="Roboto"/>
            </a:endParaRPr>
          </a:p>
        </p:txBody>
      </p:sp>
      <p:sp>
        <p:nvSpPr>
          <p:cNvPr id="114" name="Google Shape;114;p19"/>
          <p:cNvSpPr txBox="1"/>
          <p:nvPr/>
        </p:nvSpPr>
        <p:spPr>
          <a:xfrm>
            <a:off x="1828800" y="41148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AWS Networking and Content Delivery</a:t>
            </a:r>
            <a:endParaRPr b="1">
              <a:latin typeface="Roboto"/>
              <a:ea typeface="Roboto"/>
              <a:cs typeface="Roboto"/>
              <a:sym typeface="Roboto"/>
            </a:endParaRPr>
          </a:p>
        </p:txBody>
      </p:sp>
      <p:sp>
        <p:nvSpPr>
          <p:cNvPr id="115" name="Google Shape;115;p19"/>
          <p:cNvSpPr txBox="1"/>
          <p:nvPr/>
        </p:nvSpPr>
        <p:spPr>
          <a:xfrm>
            <a:off x="1828800" y="4648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AWS Compute</a:t>
            </a:r>
            <a:endParaRPr b="1">
              <a:latin typeface="Roboto"/>
              <a:ea typeface="Roboto"/>
              <a:cs typeface="Roboto"/>
              <a:sym typeface="Roboto"/>
            </a:endParaRPr>
          </a:p>
        </p:txBody>
      </p:sp>
      <p:pic>
        <p:nvPicPr>
          <p:cNvPr id="116" name="Google Shape;116;p19"/>
          <p:cNvPicPr preferRelativeResize="0"/>
          <p:nvPr/>
        </p:nvPicPr>
        <p:blipFill>
          <a:blip r:embed="rId10">
            <a:alphaModFix/>
          </a:blip>
          <a:stretch>
            <a:fillRect/>
          </a:stretch>
        </p:blipFill>
        <p:spPr>
          <a:xfrm>
            <a:off x="5096175" y="2192225"/>
            <a:ext cx="457200" cy="457200"/>
          </a:xfrm>
          <a:prstGeom prst="rect">
            <a:avLst/>
          </a:prstGeom>
          <a:noFill/>
          <a:ln>
            <a:noFill/>
          </a:ln>
        </p:spPr>
      </p:pic>
      <p:sp>
        <p:nvSpPr>
          <p:cNvPr id="117" name="Google Shape;117;p19"/>
          <p:cNvSpPr txBox="1"/>
          <p:nvPr/>
        </p:nvSpPr>
        <p:spPr>
          <a:xfrm>
            <a:off x="5597300" y="2205325"/>
            <a:ext cx="15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AWS Storage</a:t>
            </a:r>
            <a:endParaRPr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AWS Storage-Files,Objects,BLock Storage</a:t>
            </a:r>
            <a:endParaRPr>
              <a:latin typeface="Arial"/>
              <a:ea typeface="Arial"/>
              <a:cs typeface="Arial"/>
              <a:sym typeface="Arial"/>
            </a:endParaRPr>
          </a:p>
        </p:txBody>
      </p:sp>
      <p:sp>
        <p:nvSpPr>
          <p:cNvPr id="123" name="Google Shape;123;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en">
                <a:latin typeface="Arial"/>
                <a:ea typeface="Arial"/>
                <a:cs typeface="Arial"/>
                <a:sym typeface="Arial"/>
              </a:rPr>
              <a:t>Simple Storage Service (S3)</a:t>
            </a:r>
            <a:endParaRPr b="1">
              <a:latin typeface="Arial"/>
              <a:ea typeface="Arial"/>
              <a:cs typeface="Arial"/>
              <a:sym typeface="Arial"/>
            </a:endParaRPr>
          </a:p>
          <a:p>
            <a:pPr indent="-317500" lvl="0" marL="457200" rtl="0" algn="l">
              <a:spcBef>
                <a:spcPts val="0"/>
              </a:spcBef>
              <a:spcAft>
                <a:spcPts val="0"/>
              </a:spcAft>
              <a:buSzPts val="1400"/>
              <a:buFont typeface="Arial"/>
              <a:buChar char="❏"/>
            </a:pPr>
            <a:r>
              <a:rPr b="1" lang="en">
                <a:latin typeface="Arial"/>
                <a:ea typeface="Arial"/>
                <a:cs typeface="Arial"/>
                <a:sym typeface="Arial"/>
              </a:rPr>
              <a:t>Elastic File System (EPS)</a:t>
            </a:r>
            <a:endParaRPr b="1">
              <a:latin typeface="Arial"/>
              <a:ea typeface="Arial"/>
              <a:cs typeface="Arial"/>
              <a:sym typeface="Arial"/>
            </a:endParaRPr>
          </a:p>
          <a:p>
            <a:pPr indent="-317500" lvl="0" marL="457200" rtl="0" algn="l">
              <a:spcBef>
                <a:spcPts val="0"/>
              </a:spcBef>
              <a:spcAft>
                <a:spcPts val="0"/>
              </a:spcAft>
              <a:buSzPts val="1400"/>
              <a:buFont typeface="Arial"/>
              <a:buChar char="❏"/>
            </a:pPr>
            <a:r>
              <a:rPr b="1" lang="en">
                <a:latin typeface="Arial"/>
                <a:ea typeface="Arial"/>
                <a:cs typeface="Arial"/>
                <a:sym typeface="Arial"/>
              </a:rPr>
              <a:t>Elastic Block Store (EBS)</a:t>
            </a:r>
            <a:endParaRPr b="1">
              <a:latin typeface="Arial"/>
              <a:ea typeface="Arial"/>
              <a:cs typeface="Arial"/>
              <a:sym typeface="Arial"/>
            </a:endParaRPr>
          </a:p>
          <a:p>
            <a:pPr indent="-317500" lvl="0" marL="457200" rtl="0" algn="l">
              <a:spcBef>
                <a:spcPts val="0"/>
              </a:spcBef>
              <a:spcAft>
                <a:spcPts val="0"/>
              </a:spcAft>
              <a:buSzPts val="1400"/>
              <a:buFont typeface="Arial"/>
              <a:buChar char="❏"/>
            </a:pPr>
            <a:r>
              <a:rPr b="1" lang="en">
                <a:latin typeface="Arial"/>
                <a:ea typeface="Arial"/>
                <a:cs typeface="Arial"/>
                <a:sym typeface="Arial"/>
              </a:rPr>
              <a:t>Amazon File Cache</a:t>
            </a:r>
            <a:endParaRPr b="1">
              <a:latin typeface="Arial"/>
              <a:ea typeface="Arial"/>
              <a:cs typeface="Arial"/>
              <a:sym typeface="Arial"/>
            </a:endParaRPr>
          </a:p>
          <a:p>
            <a:pPr indent="-317500" lvl="0" marL="457200" rtl="0" algn="l">
              <a:spcBef>
                <a:spcPts val="0"/>
              </a:spcBef>
              <a:spcAft>
                <a:spcPts val="0"/>
              </a:spcAft>
              <a:buSzPts val="1400"/>
              <a:buFont typeface="Arial"/>
              <a:buChar char="❏"/>
            </a:pPr>
            <a:r>
              <a:rPr b="1" lang="en">
                <a:latin typeface="Arial"/>
                <a:ea typeface="Arial"/>
                <a:cs typeface="Arial"/>
                <a:sym typeface="Arial"/>
              </a:rPr>
              <a:t>Amazon FSX</a:t>
            </a:r>
            <a:endParaRPr b="1">
              <a:latin typeface="Arial"/>
              <a:ea typeface="Arial"/>
              <a:cs typeface="Arial"/>
              <a:sym typeface="Arial"/>
            </a:endParaRPr>
          </a:p>
          <a:p>
            <a:pPr indent="-317500" lvl="0" marL="457200" rtl="0" algn="l">
              <a:spcBef>
                <a:spcPts val="0"/>
              </a:spcBef>
              <a:spcAft>
                <a:spcPts val="0"/>
              </a:spcAft>
              <a:buSzPts val="1400"/>
              <a:buFont typeface="Arial"/>
              <a:buChar char="❏"/>
            </a:pPr>
            <a:r>
              <a:rPr b="1" lang="en">
                <a:latin typeface="Arial"/>
                <a:ea typeface="Arial"/>
                <a:cs typeface="Arial"/>
                <a:sym typeface="Arial"/>
              </a:rPr>
              <a:t>Manage File </a:t>
            </a:r>
            <a:r>
              <a:rPr b="1" lang="en">
                <a:latin typeface="Arial"/>
                <a:ea typeface="Arial"/>
                <a:cs typeface="Arial"/>
                <a:sym typeface="Arial"/>
              </a:rPr>
              <a:t>Transfer</a:t>
            </a:r>
            <a:endParaRPr b="1">
              <a:latin typeface="Arial"/>
              <a:ea typeface="Arial"/>
              <a:cs typeface="Arial"/>
              <a:sym typeface="Arial"/>
            </a:endParaRPr>
          </a:p>
          <a:p>
            <a:pPr indent="-304800" lvl="1" marL="914400" rtl="0" algn="l">
              <a:spcBef>
                <a:spcPts val="0"/>
              </a:spcBef>
              <a:spcAft>
                <a:spcPts val="0"/>
              </a:spcAft>
              <a:buSzPts val="1200"/>
              <a:buFont typeface="Arial"/>
              <a:buChar char="❏"/>
            </a:pPr>
            <a:r>
              <a:rPr b="1" lang="en">
                <a:latin typeface="Arial"/>
                <a:ea typeface="Arial"/>
                <a:cs typeface="Arial"/>
                <a:sym typeface="Arial"/>
              </a:rPr>
              <a:t>Transfer Files Family</a:t>
            </a:r>
            <a:endParaRPr b="1">
              <a:latin typeface="Arial"/>
              <a:ea typeface="Arial"/>
              <a:cs typeface="Arial"/>
              <a:sym typeface="Arial"/>
            </a:endParaRPr>
          </a:p>
        </p:txBody>
      </p:sp>
      <p:sp>
        <p:nvSpPr>
          <p:cNvPr id="124" name="Google Shape;124;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en">
                <a:latin typeface="Arial"/>
                <a:ea typeface="Arial"/>
                <a:cs typeface="Arial"/>
                <a:sym typeface="Arial"/>
              </a:rPr>
              <a:t>AWS Data Migration</a:t>
            </a:r>
            <a:endParaRPr b="1">
              <a:latin typeface="Arial"/>
              <a:ea typeface="Arial"/>
              <a:cs typeface="Arial"/>
              <a:sym typeface="Arial"/>
            </a:endParaRPr>
          </a:p>
          <a:p>
            <a:pPr indent="-304800" lvl="1" marL="914400" rtl="0" algn="l">
              <a:spcBef>
                <a:spcPts val="0"/>
              </a:spcBef>
              <a:spcAft>
                <a:spcPts val="0"/>
              </a:spcAft>
              <a:buSzPts val="1200"/>
              <a:buFont typeface="Arial"/>
              <a:buChar char="❏"/>
            </a:pPr>
            <a:r>
              <a:rPr b="1" lang="en">
                <a:latin typeface="Arial"/>
                <a:ea typeface="Arial"/>
                <a:cs typeface="Arial"/>
                <a:sym typeface="Arial"/>
              </a:rPr>
              <a:t>AWS DataSyncs</a:t>
            </a:r>
            <a:endParaRPr b="1">
              <a:latin typeface="Arial"/>
              <a:ea typeface="Arial"/>
              <a:cs typeface="Arial"/>
              <a:sym typeface="Arial"/>
            </a:endParaRPr>
          </a:p>
          <a:p>
            <a:pPr indent="-304800" lvl="1" marL="914400" rtl="0" algn="l">
              <a:spcBef>
                <a:spcPts val="0"/>
              </a:spcBef>
              <a:spcAft>
                <a:spcPts val="0"/>
              </a:spcAft>
              <a:buSzPts val="1200"/>
              <a:buFont typeface="Arial"/>
              <a:buChar char="❏"/>
            </a:pPr>
            <a:r>
              <a:rPr b="1" lang="en">
                <a:latin typeface="Arial"/>
                <a:ea typeface="Arial"/>
                <a:cs typeface="Arial"/>
                <a:sym typeface="Arial"/>
              </a:rPr>
              <a:t>AWS Snow Family</a:t>
            </a:r>
            <a:endParaRPr b="1">
              <a:latin typeface="Arial"/>
              <a:ea typeface="Arial"/>
              <a:cs typeface="Arial"/>
              <a:sym typeface="Arial"/>
            </a:endParaRPr>
          </a:p>
          <a:p>
            <a:pPr indent="-317500" lvl="0" marL="457200" rtl="0" algn="l">
              <a:spcBef>
                <a:spcPts val="0"/>
              </a:spcBef>
              <a:spcAft>
                <a:spcPts val="0"/>
              </a:spcAft>
              <a:buSzPts val="1400"/>
              <a:buFont typeface="Arial"/>
              <a:buChar char="❏"/>
            </a:pPr>
            <a:r>
              <a:rPr b="1" lang="en">
                <a:latin typeface="Arial"/>
                <a:ea typeface="Arial"/>
                <a:cs typeface="Arial"/>
                <a:sym typeface="Arial"/>
              </a:rPr>
              <a:t>Hybrid Cloud storage and Edge Computing</a:t>
            </a:r>
            <a:endParaRPr b="1">
              <a:latin typeface="Arial"/>
              <a:ea typeface="Arial"/>
              <a:cs typeface="Arial"/>
              <a:sym typeface="Arial"/>
            </a:endParaRPr>
          </a:p>
          <a:p>
            <a:pPr indent="-304800" lvl="1" marL="914400" rtl="0" algn="l">
              <a:spcBef>
                <a:spcPts val="0"/>
              </a:spcBef>
              <a:spcAft>
                <a:spcPts val="0"/>
              </a:spcAft>
              <a:buSzPts val="1200"/>
              <a:buFont typeface="Arial"/>
              <a:buChar char="❏"/>
            </a:pPr>
            <a:r>
              <a:rPr b="1" lang="en">
                <a:latin typeface="Arial"/>
                <a:ea typeface="Arial"/>
                <a:cs typeface="Arial"/>
                <a:sym typeface="Arial"/>
              </a:rPr>
              <a:t>AWS Storage Gateway</a:t>
            </a:r>
            <a:endParaRPr b="1">
              <a:latin typeface="Arial"/>
              <a:ea typeface="Arial"/>
              <a:cs typeface="Arial"/>
              <a:sym typeface="Arial"/>
            </a:endParaRPr>
          </a:p>
          <a:p>
            <a:pPr indent="-304800" lvl="1" marL="914400" rtl="0" algn="l">
              <a:spcBef>
                <a:spcPts val="0"/>
              </a:spcBef>
              <a:spcAft>
                <a:spcPts val="0"/>
              </a:spcAft>
              <a:buSzPts val="1200"/>
              <a:buFont typeface="Arial"/>
              <a:buChar char="❏"/>
            </a:pPr>
            <a:r>
              <a:rPr b="1" lang="en">
                <a:latin typeface="Arial"/>
                <a:ea typeface="Arial"/>
                <a:cs typeface="Arial"/>
                <a:sym typeface="Arial"/>
              </a:rPr>
              <a:t>AWS Snow Family</a:t>
            </a:r>
            <a:endParaRPr b="1">
              <a:latin typeface="Arial"/>
              <a:ea typeface="Arial"/>
              <a:cs typeface="Arial"/>
              <a:sym typeface="Arial"/>
            </a:endParaRPr>
          </a:p>
          <a:p>
            <a:pPr indent="-317500" lvl="0" marL="457200" rtl="0" algn="l">
              <a:spcBef>
                <a:spcPts val="0"/>
              </a:spcBef>
              <a:spcAft>
                <a:spcPts val="0"/>
              </a:spcAft>
              <a:buSzPts val="1400"/>
              <a:buFont typeface="Arial"/>
              <a:buChar char="❏"/>
            </a:pPr>
            <a:r>
              <a:rPr b="1" lang="en">
                <a:latin typeface="Arial"/>
                <a:ea typeface="Arial"/>
                <a:cs typeface="Arial"/>
                <a:sym typeface="Arial"/>
              </a:rPr>
              <a:t>DR &amp;Backup</a:t>
            </a:r>
            <a:endParaRPr b="1">
              <a:latin typeface="Arial"/>
              <a:ea typeface="Arial"/>
              <a:cs typeface="Arial"/>
              <a:sym typeface="Arial"/>
            </a:endParaRPr>
          </a:p>
          <a:p>
            <a:pPr indent="-304800" lvl="1" marL="914400" rtl="0" algn="l">
              <a:spcBef>
                <a:spcPts val="0"/>
              </a:spcBef>
              <a:spcAft>
                <a:spcPts val="0"/>
              </a:spcAft>
              <a:buSzPts val="1200"/>
              <a:buFont typeface="Arial"/>
              <a:buChar char="❏"/>
            </a:pPr>
            <a:r>
              <a:rPr b="1" lang="en">
                <a:latin typeface="Arial"/>
                <a:ea typeface="Arial"/>
                <a:cs typeface="Arial"/>
                <a:sym typeface="Arial"/>
              </a:rPr>
              <a:t>AWS Elastic Disaster Recovery</a:t>
            </a:r>
            <a:endParaRPr b="1">
              <a:latin typeface="Arial"/>
              <a:ea typeface="Arial"/>
              <a:cs typeface="Arial"/>
              <a:sym typeface="Arial"/>
            </a:endParaRPr>
          </a:p>
          <a:p>
            <a:pPr indent="-304800" lvl="1" marL="914400" rtl="0" algn="l">
              <a:spcBef>
                <a:spcPts val="0"/>
              </a:spcBef>
              <a:spcAft>
                <a:spcPts val="0"/>
              </a:spcAft>
              <a:buSzPts val="1200"/>
              <a:buFont typeface="Arial"/>
              <a:buChar char="❏"/>
            </a:pPr>
            <a:r>
              <a:rPr b="1" lang="en">
                <a:latin typeface="Arial"/>
                <a:ea typeface="Arial"/>
                <a:cs typeface="Arial"/>
                <a:sym typeface="Arial"/>
              </a:rPr>
              <a:t>AWS Backup</a:t>
            </a:r>
            <a:endParaRPr b="1">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