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C7CCEC-AB8C-42D5-A76E-07E7879F6B4C}">
  <a:tblStyle styleId="{F3C7CCEC-AB8C-42D5-A76E-07E7879F6B4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67B5648-7C23-4F9E-9189-86E6FB1809A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a5c47e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a5c47e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7fb01cae05756f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fb01cae05756f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a5c47e9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a5c47e9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968e7ba9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968e7ba9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968e7ba9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968e7ba9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968e7ba9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968e7ba9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968e7ba9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968e7ba9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968e7ba95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968e7ba95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68e7ba95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68e7ba9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968e7ba95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968e7ba95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968e7ba9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968e7ba9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968e7ba95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968e7ba95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968e7ba95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968e7ba95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968e7ba95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968e7ba95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968e7ba95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968e7ba95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968e7ba95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968e7ba95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968e7ba95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968e7ba95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968e7ba95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968e7ba95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968e7ba95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968e7ba95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968e7ba95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968e7ba95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968e7ba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968e7ba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968e7ba95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968e7ba95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a5c47e9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a5c47e9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968e7ba95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968e7ba95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968e7ba95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968e7ba95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968e7ba95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968e7ba95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968e7ba95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968e7ba95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968e7ba95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968e7ba95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968e7ba95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968e7ba95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968e7ba95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4968e7ba95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968e7ba95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968e7ba95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9a9753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9a9753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9a9753b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9a9753b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9a9753b5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9a9753b5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a9753b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a9753b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a9753b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9a9753b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968e7ba9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968e7ba9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968e7ba9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968e7ba9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s680.nist.gov/publication/get_pdf.cfm?pub_id=90950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iso.org/standard/60544.html" TargetMode="External"/><Relationship Id="rId4" Type="http://schemas.openxmlformats.org/officeDocument/2006/relationships/hyperlink" Target="https://www.iso.org/standard/60544.html" TargetMode="External"/><Relationship Id="rId5" Type="http://schemas.openxmlformats.org/officeDocument/2006/relationships/hyperlink" Target="http://ws680.nist.gov/publication/get_pdf.cfm?pub_id=909505" TargetMode="External"/><Relationship Id="rId6" Type="http://schemas.openxmlformats.org/officeDocument/2006/relationships/hyperlink" Target="http://ws680.nist.gov/publication/get_pdf.cfm?pub_id=909505" TargetMode="External"/><Relationship Id="rId7" Type="http://schemas.openxmlformats.org/officeDocument/2006/relationships/hyperlink" Target="http://ws680.nist.gov/publication/get_pdf.cfm?pub_id=90950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cloudsecurityalliance.org/group/consensus-assessments/#_overview" TargetMode="External"/><Relationship Id="rId4" Type="http://schemas.openxmlformats.org/officeDocument/2006/relationships/hyperlink" Target="https://cloudsecurityalliance.org/group/consensus-assessments/#_overview" TargetMode="External"/><Relationship Id="rId5" Type="http://schemas.openxmlformats.org/officeDocument/2006/relationships/hyperlink" Target="https://cloudsecurityalliance.org/group/consensus-assessments/#_overview" TargetMode="External"/><Relationship Id="rId6" Type="http://schemas.openxmlformats.org/officeDocument/2006/relationships/hyperlink" Target="https://cloudsecurityalliance.org/group/cloud-controls-matrix/#_overview" TargetMode="External"/><Relationship Id="rId7" Type="http://schemas.openxmlformats.org/officeDocument/2006/relationships/hyperlink" Target="https://cloudsecurityalliance.org/group/cloud-controls-matrix/#_overview" TargetMode="External"/><Relationship Id="rId8" Type="http://schemas.openxmlformats.org/officeDocument/2006/relationships/hyperlink" Target="https://cloudsecurityalliance.org/group/cloud-controls-matrix/#_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Computing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Sir Syed University Of Engg &amp; Technology</a:t>
            </a:r>
            <a:endParaRPr sz="2400"/>
          </a:p>
        </p:txBody>
      </p:sp>
      <p:sp>
        <p:nvSpPr>
          <p:cNvPr id="69" name="Google Shape;69;p13"/>
          <p:cNvSpPr txBox="1"/>
          <p:nvPr/>
        </p:nvSpPr>
        <p:spPr>
          <a:xfrm>
            <a:off x="2202525" y="4626625"/>
            <a:ext cx="475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By Ahsan Farooqui</a:t>
            </a:r>
            <a:endParaRPr>
              <a:latin typeface="Roboto"/>
              <a:ea typeface="Roboto"/>
              <a:cs typeface="Roboto"/>
              <a:sym typeface="Roboto"/>
            </a:endParaRPr>
          </a:p>
        </p:txBody>
      </p:sp>
      <p:sp>
        <p:nvSpPr>
          <p:cNvPr id="70" name="Google Shape;70;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Cloud Computing-AWS</a:t>
            </a:r>
            <a:endParaRPr/>
          </a:p>
        </p:txBody>
      </p:sp>
      <p:sp>
        <p:nvSpPr>
          <p:cNvPr id="134" name="Google Shape;134;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279400" rtl="0" algn="l">
              <a:lnSpc>
                <a:spcPct val="122000"/>
              </a:lnSpc>
              <a:spcBef>
                <a:spcPts val="0"/>
              </a:spcBef>
              <a:spcAft>
                <a:spcPts val="0"/>
              </a:spcAft>
              <a:buClr>
                <a:srgbClr val="000000"/>
              </a:buClr>
              <a:buSzPts val="1800"/>
              <a:buFont typeface="Arial"/>
              <a:buChar char="❏"/>
            </a:pPr>
            <a:r>
              <a:rPr lang="en">
                <a:solidFill>
                  <a:srgbClr val="000000"/>
                </a:solidFill>
                <a:highlight>
                  <a:schemeClr val="lt1"/>
                </a:highlight>
                <a:latin typeface="Arial"/>
                <a:ea typeface="Arial"/>
                <a:cs typeface="Arial"/>
                <a:sym typeface="Arial"/>
              </a:rPr>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b="1">
              <a:solidFill>
                <a:srgbClr val="000000"/>
              </a:solidFill>
              <a:highlight>
                <a:schemeClr val="lt1"/>
              </a:highlight>
              <a:latin typeface="Arial"/>
              <a:ea typeface="Arial"/>
              <a:cs typeface="Arial"/>
              <a:sym typeface="Arial"/>
            </a:endParaRPr>
          </a:p>
        </p:txBody>
      </p:sp>
      <p:sp>
        <p:nvSpPr>
          <p:cNvPr id="135" name="Google Shape;135;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AWS 30 Capabilit</a:t>
            </a:r>
            <a:r>
              <a:rPr b="1" lang="en">
                <a:latin typeface="Arial"/>
                <a:ea typeface="Arial"/>
                <a:cs typeface="Arial"/>
                <a:sym typeface="Arial"/>
              </a:rPr>
              <a:t>ies and 6 Categories</a:t>
            </a:r>
            <a:r>
              <a:rPr b="1" lang="en">
                <a:latin typeface="Arial"/>
                <a:ea typeface="Arial"/>
                <a:cs typeface="Arial"/>
                <a:sym typeface="Arial"/>
              </a:rPr>
              <a:t> </a:t>
            </a:r>
            <a:endParaRPr b="1">
              <a:latin typeface="Arial"/>
              <a:ea typeface="Arial"/>
              <a:cs typeface="Arial"/>
              <a:sym typeface="Arial"/>
            </a:endParaRPr>
          </a:p>
        </p:txBody>
      </p:sp>
      <p:sp>
        <p:nvSpPr>
          <p:cNvPr id="141" name="Google Shape;141;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3"/>
          <p:cNvPicPr preferRelativeResize="0"/>
          <p:nvPr/>
        </p:nvPicPr>
        <p:blipFill>
          <a:blip r:embed="rId3">
            <a:alphaModFix/>
          </a:blip>
          <a:stretch>
            <a:fillRect/>
          </a:stretch>
        </p:blipFill>
        <p:spPr>
          <a:xfrm>
            <a:off x="1754145" y="923850"/>
            <a:ext cx="6393503" cy="4219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is using it?</a:t>
            </a:r>
            <a:endParaRPr/>
          </a:p>
        </p:txBody>
      </p:sp>
      <p:sp>
        <p:nvSpPr>
          <p:cNvPr id="148" name="Google Shape;148;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marR="279400" rtl="0" algn="l">
              <a:lnSpc>
                <a:spcPct val="122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Organizations of every type, size, and industry are using the cloud for a wide variety of use cases, such as </a:t>
            </a:r>
            <a:endParaRPr sz="1400">
              <a:solidFill>
                <a:srgbClr val="000000"/>
              </a:solidFill>
              <a:latin typeface="Arial"/>
              <a:ea typeface="Arial"/>
              <a:cs typeface="Arial"/>
              <a:sym typeface="Arial"/>
            </a:endParaRPr>
          </a:p>
          <a:p>
            <a:pPr indent="-317500" lvl="0" marL="457200" marR="279400" rtl="0" algn="l">
              <a:lnSpc>
                <a:spcPct val="122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data backup, disaster recovery, email, </a:t>
            </a:r>
            <a:endParaRPr sz="1400">
              <a:solidFill>
                <a:srgbClr val="000000"/>
              </a:solidFill>
              <a:latin typeface="Arial"/>
              <a:ea typeface="Arial"/>
              <a:cs typeface="Arial"/>
              <a:sym typeface="Arial"/>
            </a:endParaRPr>
          </a:p>
          <a:p>
            <a:pPr indent="-317500" lvl="0" marL="457200" marR="279400" rtl="0" algn="l">
              <a:lnSpc>
                <a:spcPct val="122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virtual desktops, software development and testing, </a:t>
            </a:r>
            <a:endParaRPr sz="1400">
              <a:solidFill>
                <a:srgbClr val="000000"/>
              </a:solidFill>
              <a:latin typeface="Arial"/>
              <a:ea typeface="Arial"/>
              <a:cs typeface="Arial"/>
              <a:sym typeface="Arial"/>
            </a:endParaRPr>
          </a:p>
          <a:p>
            <a:pPr indent="-317500" lvl="0" marL="457200" marR="279400" rtl="0" algn="l">
              <a:lnSpc>
                <a:spcPct val="122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big data analytics, and customer-facing web applications. </a:t>
            </a:r>
            <a:endParaRPr sz="1400">
              <a:solidFill>
                <a:srgbClr val="000000"/>
              </a:solidFill>
              <a:latin typeface="Arial"/>
              <a:ea typeface="Arial"/>
              <a:cs typeface="Arial"/>
              <a:sym typeface="Arial"/>
            </a:endParaRPr>
          </a:p>
          <a:p>
            <a:pPr indent="-317500" lvl="0" marL="457200" marR="279400" rtl="0" algn="l">
              <a:lnSpc>
                <a:spcPct val="122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Healthcare companies are using the cloud to develop more personalized treatments for patients. </a:t>
            </a:r>
            <a:endParaRPr sz="1400">
              <a:solidFill>
                <a:srgbClr val="000000"/>
              </a:solidFill>
              <a:latin typeface="Arial"/>
              <a:ea typeface="Arial"/>
              <a:cs typeface="Arial"/>
              <a:sym typeface="Arial"/>
            </a:endParaRPr>
          </a:p>
          <a:p>
            <a:pPr indent="-317500" lvl="0" marL="457200" marR="279400" rtl="0" algn="l">
              <a:lnSpc>
                <a:spcPct val="122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Financial services companies are using the cloud to power real-time fraud detection and prevention. And video game makers are using the cloud to deliver online games to millions of players around the world.</a:t>
            </a:r>
            <a:endParaRPr b="1" sz="1400">
              <a:solidFill>
                <a:srgbClr val="000000"/>
              </a:solidFill>
              <a:latin typeface="Arial"/>
              <a:ea typeface="Arial"/>
              <a:cs typeface="Arial"/>
              <a:sym typeface="Arial"/>
            </a:endParaRPr>
          </a:p>
        </p:txBody>
      </p:sp>
      <p:sp>
        <p:nvSpPr>
          <p:cNvPr id="149" name="Google Shape;149;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Cloud Computing-Resources</a:t>
            </a:r>
            <a:endParaRPr/>
          </a:p>
        </p:txBody>
      </p:sp>
      <p:sp>
        <p:nvSpPr>
          <p:cNvPr id="155" name="Google Shape;155;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C2937"/>
              </a:buClr>
              <a:buSzPts val="1800"/>
              <a:buFont typeface="Arial"/>
              <a:buChar char="❏"/>
            </a:pPr>
            <a:r>
              <a:rPr lang="en">
                <a:solidFill>
                  <a:srgbClr val="2C2937"/>
                </a:solidFill>
                <a:latin typeface="Arial"/>
                <a:ea typeface="Arial"/>
                <a:cs typeface="Arial"/>
                <a:sym typeface="Arial"/>
              </a:rPr>
              <a:t>A cloud can consist of nearly any </a:t>
            </a:r>
            <a:endParaRPr>
              <a:solidFill>
                <a:srgbClr val="2C2937"/>
              </a:solidFill>
              <a:latin typeface="Arial"/>
              <a:ea typeface="Arial"/>
              <a:cs typeface="Arial"/>
              <a:sym typeface="Arial"/>
            </a:endParaRPr>
          </a:p>
          <a:p>
            <a:pPr indent="-342900" lvl="0" marL="457200" rtl="0" algn="l">
              <a:spcBef>
                <a:spcPts val="0"/>
              </a:spcBef>
              <a:spcAft>
                <a:spcPts val="0"/>
              </a:spcAft>
              <a:buClr>
                <a:srgbClr val="2C2937"/>
              </a:buClr>
              <a:buSzPts val="1800"/>
              <a:buFont typeface="Arial"/>
              <a:buChar char="❏"/>
            </a:pPr>
            <a:r>
              <a:rPr lang="en">
                <a:solidFill>
                  <a:srgbClr val="2C2937"/>
                </a:solidFill>
                <a:latin typeface="Arial"/>
                <a:ea typeface="Arial"/>
                <a:cs typeface="Arial"/>
                <a:sym typeface="Arial"/>
              </a:rPr>
              <a:t>computing resources processors and memory to networks, storage, </a:t>
            </a:r>
            <a:endParaRPr>
              <a:solidFill>
                <a:srgbClr val="2C2937"/>
              </a:solidFill>
              <a:latin typeface="Arial"/>
              <a:ea typeface="Arial"/>
              <a:cs typeface="Arial"/>
              <a:sym typeface="Arial"/>
            </a:endParaRPr>
          </a:p>
          <a:p>
            <a:pPr indent="-342900" lvl="0" marL="457200" rtl="0" algn="l">
              <a:spcBef>
                <a:spcPts val="0"/>
              </a:spcBef>
              <a:spcAft>
                <a:spcPts val="0"/>
              </a:spcAft>
              <a:buClr>
                <a:srgbClr val="2C2937"/>
              </a:buClr>
              <a:buSzPts val="1800"/>
              <a:buFont typeface="Arial"/>
              <a:buChar char="❏"/>
            </a:pPr>
            <a:r>
              <a:rPr lang="en">
                <a:solidFill>
                  <a:srgbClr val="2C2937"/>
                </a:solidFill>
                <a:latin typeface="Arial"/>
                <a:ea typeface="Arial"/>
                <a:cs typeface="Arial"/>
                <a:sym typeface="Arial"/>
              </a:rPr>
              <a:t>and higher level resources like databases,SDKs and applications.</a:t>
            </a:r>
            <a:endParaRPr>
              <a:solidFill>
                <a:srgbClr val="2C2937"/>
              </a:solidFill>
              <a:latin typeface="Arial"/>
              <a:ea typeface="Arial"/>
              <a:cs typeface="Arial"/>
              <a:sym typeface="Arial"/>
            </a:endParaRPr>
          </a:p>
          <a:p>
            <a:pPr indent="-342900" lvl="0" marL="457200" rtl="0" algn="l">
              <a:spcBef>
                <a:spcPts val="0"/>
              </a:spcBef>
              <a:spcAft>
                <a:spcPts val="0"/>
              </a:spcAft>
              <a:buClr>
                <a:srgbClr val="2C2937"/>
              </a:buClr>
              <a:buSzPts val="1800"/>
              <a:buFont typeface="Arial"/>
              <a:buChar char="❏"/>
            </a:pPr>
            <a:r>
              <a:t/>
            </a:r>
            <a:endParaRPr>
              <a:solidFill>
                <a:srgbClr val="2C2937"/>
              </a:solidFill>
              <a:latin typeface="Arial"/>
              <a:ea typeface="Arial"/>
              <a:cs typeface="Arial"/>
              <a:sym typeface="Arial"/>
            </a:endParaRPr>
          </a:p>
          <a:p>
            <a:pPr indent="-342900" lvl="0" marL="457200" rtl="0" algn="l">
              <a:spcBef>
                <a:spcPts val="0"/>
              </a:spcBef>
              <a:spcAft>
                <a:spcPts val="0"/>
              </a:spcAft>
              <a:buClr>
                <a:srgbClr val="2C2937"/>
              </a:buClr>
              <a:buSzPts val="1800"/>
              <a:buFont typeface="Arial"/>
              <a:buChar char="❏"/>
            </a:pPr>
            <a:r>
              <a:rPr lang="en">
                <a:solidFill>
                  <a:srgbClr val="2C2937"/>
                </a:solidFill>
                <a:latin typeface="Arial"/>
                <a:ea typeface="Arial"/>
                <a:cs typeface="Arial"/>
                <a:sym typeface="Arial"/>
              </a:rPr>
              <a:t>For example, subscribing to a customer-relations management application for 500 employees on a service shared by hundreds of other organizations is just as much cloud computing as launching 100 remote servers on a compute cloud.</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Cloud Computing-Setup</a:t>
            </a:r>
            <a:endParaRPr/>
          </a:p>
        </p:txBody>
      </p:sp>
      <p:sp>
        <p:nvSpPr>
          <p:cNvPr id="162" name="Google Shape;162;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342900" rtl="0" algn="l">
              <a:spcBef>
                <a:spcPts val="0"/>
              </a:spcBef>
              <a:spcAft>
                <a:spcPts val="0"/>
              </a:spcAft>
              <a:buSzPts val="1800"/>
              <a:buFont typeface="Arial"/>
              <a:buChar char="❏"/>
            </a:pPr>
            <a:r>
              <a:rPr lang="en">
                <a:latin typeface="Arial"/>
                <a:ea typeface="Arial"/>
                <a:cs typeface="Arial"/>
                <a:sym typeface="Arial"/>
              </a:rPr>
              <a:t>I</a:t>
            </a:r>
            <a:r>
              <a:rPr lang="en">
                <a:latin typeface="Arial"/>
                <a:ea typeface="Arial"/>
                <a:cs typeface="Arial"/>
                <a:sym typeface="Arial"/>
              </a:rPr>
              <a:t>t takes a set of resources, such as processors and memory, and puts them into a big pool (in this case, using virtualization). </a:t>
            </a:r>
            <a:endParaRPr>
              <a:latin typeface="Arial"/>
              <a:ea typeface="Arial"/>
              <a:cs typeface="Arial"/>
              <a:sym typeface="Arial"/>
            </a:endParaRPr>
          </a:p>
          <a:p>
            <a:pPr indent="-342900" lvl="0" marL="457200" marR="342900" rtl="0" algn="l">
              <a:spcBef>
                <a:spcPts val="0"/>
              </a:spcBef>
              <a:spcAft>
                <a:spcPts val="0"/>
              </a:spcAft>
              <a:buSzPts val="1800"/>
              <a:buFont typeface="Arial"/>
              <a:buChar char="❏"/>
            </a:pPr>
            <a:r>
              <a:rPr lang="en">
                <a:latin typeface="Arial"/>
                <a:ea typeface="Arial"/>
                <a:cs typeface="Arial"/>
                <a:sym typeface="Arial"/>
              </a:rPr>
              <a:t>Consumers ask for what they need out of the pool, such as 8 CPUs and 16 GB of memory, </a:t>
            </a:r>
            <a:endParaRPr>
              <a:latin typeface="Arial"/>
              <a:ea typeface="Arial"/>
              <a:cs typeface="Arial"/>
              <a:sym typeface="Arial"/>
            </a:endParaRPr>
          </a:p>
          <a:p>
            <a:pPr indent="-342900" lvl="0" marL="457200" marR="342900" rtl="0" algn="l">
              <a:spcBef>
                <a:spcPts val="0"/>
              </a:spcBef>
              <a:spcAft>
                <a:spcPts val="0"/>
              </a:spcAft>
              <a:buSzPts val="1800"/>
              <a:buFont typeface="Arial"/>
              <a:buChar char="❏"/>
            </a:pPr>
            <a:r>
              <a:rPr lang="en">
                <a:latin typeface="Arial"/>
                <a:ea typeface="Arial"/>
                <a:cs typeface="Arial"/>
                <a:sym typeface="Arial"/>
              </a:rPr>
              <a:t>and the cloud assigns those resources to the client, who then connects to and uses them over the network. </a:t>
            </a:r>
            <a:endParaRPr>
              <a:latin typeface="Arial"/>
              <a:ea typeface="Arial"/>
              <a:cs typeface="Arial"/>
              <a:sym typeface="Arial"/>
            </a:endParaRPr>
          </a:p>
          <a:p>
            <a:pPr indent="-342900" lvl="0" marL="457200" marR="342900" rtl="0" algn="l">
              <a:spcBef>
                <a:spcPts val="0"/>
              </a:spcBef>
              <a:spcAft>
                <a:spcPts val="0"/>
              </a:spcAft>
              <a:buSzPts val="1800"/>
              <a:buFont typeface="Arial"/>
              <a:buChar char="❏"/>
            </a:pPr>
            <a:r>
              <a:rPr lang="en">
                <a:latin typeface="Arial"/>
                <a:ea typeface="Arial"/>
                <a:cs typeface="Arial"/>
                <a:sym typeface="Arial"/>
              </a:rPr>
              <a:t>When the client is done, they can release the resources back into the pool for someone else to use.</a:t>
            </a:r>
            <a:endParaRPr>
              <a:latin typeface="Arial"/>
              <a:ea typeface="Arial"/>
              <a:cs typeface="Arial"/>
              <a:sym typeface="Arial"/>
            </a:endParaRPr>
          </a:p>
          <a:p>
            <a:pPr indent="0" lvl="0" marL="0" rtl="0" algn="l">
              <a:spcBef>
                <a:spcPts val="1500"/>
              </a:spcBef>
              <a:spcAft>
                <a:spcPts val="1600"/>
              </a:spcAft>
              <a:buNone/>
            </a:pPr>
            <a:r>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Users and Providers</a:t>
            </a:r>
            <a:endParaRPr/>
          </a:p>
        </p:txBody>
      </p:sp>
      <p:sp>
        <p:nvSpPr>
          <p:cNvPr id="169" name="Google Shape;169;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 A </a:t>
            </a:r>
            <a:r>
              <a:rPr i="1" lang="en">
                <a:solidFill>
                  <a:schemeClr val="dk2"/>
                </a:solidFill>
                <a:highlight>
                  <a:schemeClr val="lt1"/>
                </a:highlight>
                <a:latin typeface="Arial"/>
                <a:ea typeface="Arial"/>
                <a:cs typeface="Arial"/>
                <a:sym typeface="Arial"/>
              </a:rPr>
              <a:t>cloud user</a:t>
            </a:r>
            <a:r>
              <a:rPr lang="en">
                <a:solidFill>
                  <a:schemeClr val="dk2"/>
                </a:solidFill>
                <a:highlight>
                  <a:schemeClr val="lt1"/>
                </a:highlight>
                <a:latin typeface="Arial"/>
                <a:ea typeface="Arial"/>
                <a:cs typeface="Arial"/>
                <a:sym typeface="Arial"/>
              </a:rPr>
              <a:t> /client /Consumer is the person or organization requesting and using the resources, and the </a:t>
            </a:r>
            <a:endParaRPr>
              <a:solidFill>
                <a:schemeClr val="dk2"/>
              </a:solidFill>
              <a:highlight>
                <a:schemeClr val="lt1"/>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i="1" lang="en">
                <a:solidFill>
                  <a:schemeClr val="dk2"/>
                </a:solidFill>
                <a:highlight>
                  <a:schemeClr val="lt1"/>
                </a:highlight>
                <a:latin typeface="Arial"/>
                <a:ea typeface="Arial"/>
                <a:cs typeface="Arial"/>
                <a:sym typeface="Arial"/>
              </a:rPr>
              <a:t>cloud provider</a:t>
            </a:r>
            <a:r>
              <a:rPr lang="en">
                <a:solidFill>
                  <a:schemeClr val="dk2"/>
                </a:solidFill>
                <a:highlight>
                  <a:schemeClr val="lt1"/>
                </a:highlight>
                <a:latin typeface="Arial"/>
                <a:ea typeface="Arial"/>
                <a:cs typeface="Arial"/>
                <a:sym typeface="Arial"/>
              </a:rPr>
              <a:t> /service/Cloud is the person or organization who delivers it. </a:t>
            </a:r>
            <a:endParaRPr>
              <a:solidFill>
                <a:schemeClr val="dk2"/>
              </a:solidFill>
              <a:highlight>
                <a:schemeClr val="lt1"/>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b="1" lang="en">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NIST 500-292</a:t>
            </a:r>
            <a:r>
              <a:rPr lang="en">
                <a:solidFill>
                  <a:schemeClr val="dk2"/>
                </a:solidFill>
                <a:highlight>
                  <a:schemeClr val="lt1"/>
                </a:highlight>
                <a:latin typeface="Arial"/>
                <a:ea typeface="Arial"/>
                <a:cs typeface="Arial"/>
                <a:sym typeface="Arial"/>
              </a:rPr>
              <a:t> uses the term “cloud actor” and adds roles for cloud brokers, carriers, and auditors. ISO/IEC 17788 uses the terms cloud service customer, cloud service partner, and cloud service provider.</a:t>
            </a:r>
            <a:r>
              <a:rPr lang="en">
                <a:solidFill>
                  <a:srgbClr val="2C2937"/>
                </a:solidFill>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Computing Creation Techniques</a:t>
            </a:r>
            <a:endParaRPr/>
          </a:p>
        </p:txBody>
      </p:sp>
      <p:sp>
        <p:nvSpPr>
          <p:cNvPr id="176" name="Google Shape;176;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2794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The key techniques to create a cloud are </a:t>
            </a:r>
            <a:endParaRPr>
              <a:solidFill>
                <a:schemeClr val="dk2"/>
              </a:solidFill>
              <a:highlight>
                <a:schemeClr val="lt1"/>
              </a:highlight>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Abstraction </a:t>
            </a:r>
            <a:endParaRPr>
              <a:solidFill>
                <a:schemeClr val="dk2"/>
              </a:solidFill>
              <a:highlight>
                <a:schemeClr val="lt1"/>
              </a:highlight>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Orchestration. </a:t>
            </a:r>
            <a:endParaRPr>
              <a:solidFill>
                <a:schemeClr val="dk2"/>
              </a:solidFill>
              <a:highlight>
                <a:schemeClr val="lt1"/>
              </a:highlight>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We abstract the resources from the underlying physical infrastructure to create our pools, and use orchestration (and automation) to coordinate carving out and delivering a set of resources from the pools to the consumers. As you will see, these two techniques create all the essential characteristics we use to define something as a “cloud.”</a:t>
            </a:r>
            <a:endParaRPr>
              <a:solidFill>
                <a:schemeClr val="dk2"/>
              </a:solidFill>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Computing vs Virtualization</a:t>
            </a:r>
            <a:endParaRPr/>
          </a:p>
        </p:txBody>
      </p:sp>
      <p:sp>
        <p:nvSpPr>
          <p:cNvPr id="183" name="Google Shape;183;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2794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virtualization abstracts resources, but it typically lacks the orchestration to pool them together and deliver them to customers on demand, instead relying on manual processes.</a:t>
            </a:r>
            <a:endParaRPr>
              <a:solidFill>
                <a:schemeClr val="dk2"/>
              </a:solidFill>
              <a:highlight>
                <a:schemeClr val="lt1"/>
              </a:highlight>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chemeClr val="dk2"/>
                </a:solidFill>
                <a:highlight>
                  <a:schemeClr val="lt1"/>
                </a:highlight>
                <a:latin typeface="Arial"/>
                <a:ea typeface="Arial"/>
                <a:cs typeface="Arial"/>
                <a:sym typeface="Arial"/>
              </a:rPr>
              <a:t>Cloud Computing uses Virtualization tools but it have both abstraction and Orchestration</a:t>
            </a:r>
            <a:endParaRPr>
              <a:solidFill>
                <a:schemeClr val="dk2"/>
              </a:solidFill>
              <a:highlight>
                <a:schemeClr val="lt1"/>
              </a:highlight>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t/>
            </a:r>
            <a:endParaRPr>
              <a:solidFill>
                <a:schemeClr val="dk2"/>
              </a:solidFill>
              <a:highlight>
                <a:schemeClr val="lt1"/>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Its </a:t>
            </a:r>
            <a:r>
              <a:rPr lang="en"/>
              <a:t>Multitenants</a:t>
            </a:r>
            <a:endParaRPr/>
          </a:p>
        </p:txBody>
      </p:sp>
      <p:sp>
        <p:nvSpPr>
          <p:cNvPr id="190" name="Google Shape;190;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279400" rtl="0" algn="l">
              <a:spcBef>
                <a:spcPts val="1200"/>
              </a:spcBef>
              <a:spcAft>
                <a:spcPts val="0"/>
              </a:spcAft>
              <a:buClr>
                <a:schemeClr val="dk2"/>
              </a:buClr>
              <a:buSzPts val="1800"/>
              <a:buFont typeface="Arial"/>
              <a:buChar char="❏"/>
            </a:pPr>
            <a:r>
              <a:rPr lang="en">
                <a:solidFill>
                  <a:srgbClr val="000000"/>
                </a:solidFill>
                <a:latin typeface="Arial"/>
                <a:ea typeface="Arial"/>
                <a:cs typeface="Arial"/>
                <a:sym typeface="Arial"/>
              </a:rPr>
              <a:t>Clouds are </a:t>
            </a:r>
            <a:r>
              <a:rPr i="1" lang="en">
                <a:solidFill>
                  <a:srgbClr val="000000"/>
                </a:solidFill>
                <a:latin typeface="Arial"/>
                <a:ea typeface="Arial"/>
                <a:cs typeface="Arial"/>
                <a:sym typeface="Arial"/>
              </a:rPr>
              <a:t>multitenant</a:t>
            </a:r>
            <a:r>
              <a:rPr lang="en">
                <a:solidFill>
                  <a:srgbClr val="000000"/>
                </a:solidFill>
                <a:latin typeface="Arial"/>
                <a:ea typeface="Arial"/>
                <a:cs typeface="Arial"/>
                <a:sym typeface="Arial"/>
              </a:rPr>
              <a:t> by nature. </a:t>
            </a:r>
            <a:endParaRPr>
              <a:solidFill>
                <a:srgbClr val="000000"/>
              </a:solidFill>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rgbClr val="000000"/>
                </a:solidFill>
                <a:latin typeface="Arial"/>
                <a:ea typeface="Arial"/>
                <a:cs typeface="Arial"/>
                <a:sym typeface="Arial"/>
              </a:rPr>
              <a:t>Multiple different consumer constituencies share the same pool </a:t>
            </a:r>
            <a:r>
              <a:rPr lang="en">
                <a:solidFill>
                  <a:srgbClr val="2C2937"/>
                </a:solidFill>
                <a:latin typeface="Arial"/>
                <a:ea typeface="Arial"/>
                <a:cs typeface="Arial"/>
                <a:sym typeface="Arial"/>
              </a:rPr>
              <a:t>of resources but are </a:t>
            </a:r>
            <a:r>
              <a:rPr i="1" lang="en">
                <a:solidFill>
                  <a:srgbClr val="2C2937"/>
                </a:solidFill>
                <a:latin typeface="Arial"/>
                <a:ea typeface="Arial"/>
                <a:cs typeface="Arial"/>
                <a:sym typeface="Arial"/>
              </a:rPr>
              <a:t>segregated</a:t>
            </a:r>
            <a:r>
              <a:rPr lang="en">
                <a:solidFill>
                  <a:srgbClr val="2C2937"/>
                </a:solidFill>
                <a:latin typeface="Arial"/>
                <a:ea typeface="Arial"/>
                <a:cs typeface="Arial"/>
                <a:sym typeface="Arial"/>
              </a:rPr>
              <a:t> and </a:t>
            </a:r>
            <a:r>
              <a:rPr i="1" lang="en">
                <a:solidFill>
                  <a:srgbClr val="2C2937"/>
                </a:solidFill>
                <a:latin typeface="Arial"/>
                <a:ea typeface="Arial"/>
                <a:cs typeface="Arial"/>
                <a:sym typeface="Arial"/>
              </a:rPr>
              <a:t>isolated</a:t>
            </a:r>
            <a:r>
              <a:rPr lang="en">
                <a:solidFill>
                  <a:srgbClr val="2C2937"/>
                </a:solidFill>
                <a:latin typeface="Arial"/>
                <a:ea typeface="Arial"/>
                <a:cs typeface="Arial"/>
                <a:sym typeface="Arial"/>
              </a:rPr>
              <a:t> from each other. </a:t>
            </a:r>
            <a:endParaRPr>
              <a:solidFill>
                <a:srgbClr val="2C2937"/>
              </a:solidFill>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rgbClr val="2C2937"/>
                </a:solidFill>
                <a:latin typeface="Arial"/>
                <a:ea typeface="Arial"/>
                <a:cs typeface="Arial"/>
                <a:sym typeface="Arial"/>
              </a:rPr>
              <a:t>Segregation allows the cloud provider to divvy up resources to the different groups</a:t>
            </a:r>
            <a:endParaRPr>
              <a:solidFill>
                <a:srgbClr val="2C2937"/>
              </a:solidFill>
              <a:latin typeface="Arial"/>
              <a:ea typeface="Arial"/>
              <a:cs typeface="Arial"/>
              <a:sym typeface="Arial"/>
            </a:endParaRPr>
          </a:p>
          <a:p>
            <a:pPr indent="-342900" lvl="0" marL="457200" marR="279400" rtl="0" algn="l">
              <a:spcBef>
                <a:spcPts val="0"/>
              </a:spcBef>
              <a:spcAft>
                <a:spcPts val="0"/>
              </a:spcAft>
              <a:buClr>
                <a:schemeClr val="dk2"/>
              </a:buClr>
              <a:buSzPts val="1800"/>
              <a:buFont typeface="Arial"/>
              <a:buChar char="❏"/>
            </a:pPr>
            <a:r>
              <a:rPr lang="en">
                <a:solidFill>
                  <a:srgbClr val="2C2937"/>
                </a:solidFill>
                <a:latin typeface="Arial"/>
                <a:ea typeface="Arial"/>
                <a:cs typeface="Arial"/>
                <a:sym typeface="Arial"/>
              </a:rPr>
              <a:t>Isolation ensures they can’t see or modify eachother’s assets. Multitenancy doesn’t only apply across different organizations; it’s also used to divvy up resources between different units in a single business or organization.</a:t>
            </a:r>
            <a:endParaRPr>
              <a:solidFill>
                <a:schemeClr val="dk2"/>
              </a:solidFill>
              <a:highlight>
                <a:schemeClr val="lt1"/>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a:t>
            </a:r>
            <a:r>
              <a:rPr lang="en"/>
              <a:t>Definitional</a:t>
            </a:r>
            <a:r>
              <a:rPr lang="en"/>
              <a:t> Model</a:t>
            </a:r>
            <a:endParaRPr/>
          </a:p>
        </p:txBody>
      </p:sp>
      <p:sp>
        <p:nvSpPr>
          <p:cNvPr id="198" name="Google Shape;198;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NIST </a:t>
            </a:r>
            <a:r>
              <a:rPr lang="en">
                <a:solidFill>
                  <a:srgbClr val="2C2937"/>
                </a:solidFill>
                <a:latin typeface="Arial"/>
                <a:ea typeface="Arial"/>
                <a:cs typeface="Arial"/>
                <a:sym typeface="Arial"/>
              </a:rPr>
              <a:t>defines cloud computing by describing </a:t>
            </a:r>
            <a:endParaRPr>
              <a:solidFill>
                <a:srgbClr val="2C2937"/>
              </a:solidFill>
              <a:latin typeface="Arial"/>
              <a:ea typeface="Arial"/>
              <a:cs typeface="Arial"/>
              <a:sym typeface="Arial"/>
            </a:endParaRPr>
          </a:p>
          <a:p>
            <a:pPr indent="-342900" lvl="0" marL="457200" rtl="0" algn="l">
              <a:spcBef>
                <a:spcPts val="0"/>
              </a:spcBef>
              <a:spcAft>
                <a:spcPts val="0"/>
              </a:spcAft>
              <a:buSzPts val="1800"/>
              <a:buChar char="❏"/>
            </a:pPr>
            <a:r>
              <a:rPr lang="en">
                <a:solidFill>
                  <a:srgbClr val="2C2937"/>
                </a:solidFill>
                <a:latin typeface="Arial"/>
                <a:ea typeface="Arial"/>
                <a:cs typeface="Arial"/>
                <a:sym typeface="Arial"/>
              </a:rPr>
              <a:t>five essential characteristics</a:t>
            </a:r>
            <a:endParaRPr>
              <a:solidFill>
                <a:srgbClr val="2C2937"/>
              </a:solidFill>
              <a:latin typeface="Arial"/>
              <a:ea typeface="Arial"/>
              <a:cs typeface="Arial"/>
              <a:sym typeface="Arial"/>
            </a:endParaRPr>
          </a:p>
          <a:p>
            <a:pPr indent="-342900" lvl="0" marL="457200" rtl="0" algn="l">
              <a:spcBef>
                <a:spcPts val="0"/>
              </a:spcBef>
              <a:spcAft>
                <a:spcPts val="0"/>
              </a:spcAft>
              <a:buSzPts val="1800"/>
              <a:buChar char="❏"/>
            </a:pPr>
            <a:r>
              <a:rPr lang="en">
                <a:solidFill>
                  <a:srgbClr val="2C2937"/>
                </a:solidFill>
                <a:latin typeface="Arial"/>
                <a:ea typeface="Arial"/>
                <a:cs typeface="Arial"/>
                <a:sym typeface="Arial"/>
              </a:rPr>
              <a:t>three cloud service models, and </a:t>
            </a:r>
            <a:endParaRPr>
              <a:solidFill>
                <a:srgbClr val="2C2937"/>
              </a:solidFill>
              <a:latin typeface="Arial"/>
              <a:ea typeface="Arial"/>
              <a:cs typeface="Arial"/>
              <a:sym typeface="Arial"/>
            </a:endParaRPr>
          </a:p>
          <a:p>
            <a:pPr indent="-342900" lvl="0" marL="457200" rtl="0" algn="l">
              <a:spcBef>
                <a:spcPts val="0"/>
              </a:spcBef>
              <a:spcAft>
                <a:spcPts val="0"/>
              </a:spcAft>
              <a:buSzPts val="1800"/>
              <a:buChar char="❏"/>
            </a:pPr>
            <a:r>
              <a:rPr lang="en">
                <a:solidFill>
                  <a:srgbClr val="2C2937"/>
                </a:solidFill>
                <a:latin typeface="Arial"/>
                <a:ea typeface="Arial"/>
                <a:cs typeface="Arial"/>
                <a:sym typeface="Arial"/>
              </a:rPr>
              <a:t>four cloud deployment models.</a:t>
            </a:r>
            <a:endParaRPr>
              <a:solidFill>
                <a:srgbClr val="2C2937"/>
              </a:solidFill>
              <a:latin typeface="Arial"/>
              <a:ea typeface="Arial"/>
              <a:cs typeface="Arial"/>
              <a:sym typeface="Arial"/>
            </a:endParaRPr>
          </a:p>
          <a:p>
            <a:pPr indent="0" lvl="0" marL="0" rtl="0" algn="l">
              <a:spcBef>
                <a:spcPts val="1600"/>
              </a:spcBef>
              <a:spcAft>
                <a:spcPts val="0"/>
              </a:spcAft>
              <a:buNone/>
            </a:pPr>
            <a:r>
              <a:t/>
            </a:r>
            <a:endParaRPr>
              <a:solidFill>
                <a:srgbClr val="2C2937"/>
              </a:solidFill>
              <a:latin typeface="Arial"/>
              <a:ea typeface="Arial"/>
              <a:cs typeface="Arial"/>
              <a:sym typeface="Arial"/>
            </a:endParaRPr>
          </a:p>
          <a:p>
            <a:pPr indent="0" lvl="0" marL="0" rtl="0" algn="l">
              <a:spcBef>
                <a:spcPts val="1600"/>
              </a:spcBef>
              <a:spcAft>
                <a:spcPts val="1600"/>
              </a:spcAft>
              <a:buNone/>
            </a:pPr>
            <a:r>
              <a:rPr lang="en">
                <a:solidFill>
                  <a:srgbClr val="2C2937"/>
                </a:solidFill>
                <a:latin typeface="Arial"/>
                <a:ea typeface="Arial"/>
                <a:cs typeface="Arial"/>
                <a:sym typeface="Arial"/>
              </a:rPr>
              <a:t>As shown in the diagram below</a:t>
            </a:r>
            <a:endParaRPr>
              <a:solidFill>
                <a:srgbClr val="2C2937"/>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Course/Domains Road Map</a:t>
            </a:r>
            <a:endParaRPr/>
          </a:p>
        </p:txBody>
      </p:sp>
      <p:sp>
        <p:nvSpPr>
          <p:cNvPr id="76" name="Google Shape;76;p1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Cloud</a:t>
            </a:r>
            <a:r>
              <a:rPr b="1" lang="en"/>
              <a:t> Computing </a:t>
            </a:r>
            <a:r>
              <a:rPr b="1" lang="en"/>
              <a:t>Concepts and Architecture</a:t>
            </a:r>
            <a:endParaRPr b="1"/>
          </a:p>
          <a:p>
            <a:pPr indent="-317500" lvl="0" marL="457200" rtl="0" algn="l">
              <a:spcBef>
                <a:spcPts val="0"/>
              </a:spcBef>
              <a:spcAft>
                <a:spcPts val="0"/>
              </a:spcAft>
              <a:buSzPts val="1400"/>
              <a:buChar char="❏"/>
            </a:pPr>
            <a:r>
              <a:rPr b="1" lang="en"/>
              <a:t>Governing in the Cloud</a:t>
            </a:r>
            <a:endParaRPr b="1"/>
          </a:p>
          <a:p>
            <a:pPr indent="-304800" lvl="1" marL="914400" rtl="0" algn="l">
              <a:spcBef>
                <a:spcPts val="0"/>
              </a:spcBef>
              <a:spcAft>
                <a:spcPts val="0"/>
              </a:spcAft>
              <a:buSzPts val="1200"/>
              <a:buChar char="❏"/>
            </a:pPr>
            <a:r>
              <a:rPr lang="en"/>
              <a:t>Governance and Enterprise Risk Management</a:t>
            </a:r>
            <a:endParaRPr/>
          </a:p>
          <a:p>
            <a:pPr indent="-304800" lvl="1" marL="914400" rtl="0" algn="l">
              <a:spcBef>
                <a:spcPts val="0"/>
              </a:spcBef>
              <a:spcAft>
                <a:spcPts val="0"/>
              </a:spcAft>
              <a:buSzPts val="1200"/>
              <a:buChar char="❏"/>
            </a:pPr>
            <a:r>
              <a:rPr lang="en"/>
              <a:t>Legal Issues:Contracts and Electronic Discovery</a:t>
            </a:r>
            <a:endParaRPr/>
          </a:p>
          <a:p>
            <a:pPr indent="-304800" lvl="1" marL="914400" rtl="0" algn="l">
              <a:spcBef>
                <a:spcPts val="0"/>
              </a:spcBef>
              <a:spcAft>
                <a:spcPts val="0"/>
              </a:spcAft>
              <a:buSzPts val="1200"/>
              <a:buChar char="❏"/>
            </a:pPr>
            <a:r>
              <a:rPr lang="en"/>
              <a:t>Compliance and Audit Management</a:t>
            </a:r>
            <a:endParaRPr/>
          </a:p>
          <a:p>
            <a:pPr indent="-304800" lvl="1" marL="914400" rtl="0" algn="l">
              <a:spcBef>
                <a:spcPts val="0"/>
              </a:spcBef>
              <a:spcAft>
                <a:spcPts val="0"/>
              </a:spcAft>
              <a:buSzPts val="1200"/>
              <a:buChar char="❏"/>
            </a:pPr>
            <a:r>
              <a:rPr lang="en"/>
              <a:t>Information Governance</a:t>
            </a:r>
            <a:endParaRPr/>
          </a:p>
        </p:txBody>
      </p:sp>
      <p:sp>
        <p:nvSpPr>
          <p:cNvPr id="77" name="Google Shape;77;p1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Operating in the Cloud</a:t>
            </a:r>
            <a:endParaRPr b="1"/>
          </a:p>
          <a:p>
            <a:pPr indent="-304800" lvl="1" marL="914400" rtl="0" algn="l">
              <a:spcBef>
                <a:spcPts val="0"/>
              </a:spcBef>
              <a:spcAft>
                <a:spcPts val="0"/>
              </a:spcAft>
              <a:buSzPts val="1200"/>
              <a:buChar char="❏"/>
            </a:pPr>
            <a:r>
              <a:rPr lang="en"/>
              <a:t>Management Plane and Business Continuity</a:t>
            </a:r>
            <a:endParaRPr/>
          </a:p>
          <a:p>
            <a:pPr indent="-304800" lvl="1" marL="914400" rtl="0" algn="l">
              <a:spcBef>
                <a:spcPts val="0"/>
              </a:spcBef>
              <a:spcAft>
                <a:spcPts val="0"/>
              </a:spcAft>
              <a:buSzPts val="1200"/>
              <a:buChar char="❏"/>
            </a:pPr>
            <a:r>
              <a:rPr lang="en"/>
              <a:t>Infrastructure Security</a:t>
            </a:r>
            <a:endParaRPr/>
          </a:p>
          <a:p>
            <a:pPr indent="-304800" lvl="1" marL="914400" rtl="0" algn="l">
              <a:spcBef>
                <a:spcPts val="0"/>
              </a:spcBef>
              <a:spcAft>
                <a:spcPts val="0"/>
              </a:spcAft>
              <a:buSzPts val="1200"/>
              <a:buChar char="❏"/>
            </a:pPr>
            <a:r>
              <a:rPr lang="en"/>
              <a:t>Virtualization and Containers</a:t>
            </a:r>
            <a:endParaRPr/>
          </a:p>
          <a:p>
            <a:pPr indent="-304800" lvl="1" marL="914400" rtl="0" algn="l">
              <a:spcBef>
                <a:spcPts val="0"/>
              </a:spcBef>
              <a:spcAft>
                <a:spcPts val="0"/>
              </a:spcAft>
              <a:buSzPts val="1200"/>
              <a:buChar char="❏"/>
            </a:pPr>
            <a:r>
              <a:rPr lang="en"/>
              <a:t>Incident Response</a:t>
            </a:r>
            <a:endParaRPr/>
          </a:p>
          <a:p>
            <a:pPr indent="-304800" lvl="1" marL="914400" rtl="0" algn="l">
              <a:spcBef>
                <a:spcPts val="0"/>
              </a:spcBef>
              <a:spcAft>
                <a:spcPts val="0"/>
              </a:spcAft>
              <a:buSzPts val="1200"/>
              <a:buChar char="❏"/>
            </a:pPr>
            <a:r>
              <a:rPr lang="en"/>
              <a:t>Application Security</a:t>
            </a:r>
            <a:endParaRPr/>
          </a:p>
          <a:p>
            <a:pPr indent="-304800" lvl="1" marL="914400" rtl="0" algn="l">
              <a:spcBef>
                <a:spcPts val="0"/>
              </a:spcBef>
              <a:spcAft>
                <a:spcPts val="0"/>
              </a:spcAft>
              <a:buSzPts val="1200"/>
              <a:buChar char="❏"/>
            </a:pPr>
            <a:r>
              <a:rPr lang="en"/>
              <a:t>Data Security &amp; encryption</a:t>
            </a:r>
            <a:endParaRPr/>
          </a:p>
          <a:p>
            <a:pPr indent="-304800" lvl="1" marL="914400" rtl="0" algn="l">
              <a:spcBef>
                <a:spcPts val="0"/>
              </a:spcBef>
              <a:spcAft>
                <a:spcPts val="0"/>
              </a:spcAft>
              <a:buSzPts val="1200"/>
              <a:buChar char="❏"/>
            </a:pPr>
            <a:r>
              <a:rPr lang="en"/>
              <a:t>Identity, Entitlement and Access Management</a:t>
            </a:r>
            <a:endParaRPr/>
          </a:p>
          <a:p>
            <a:pPr indent="-304800" lvl="1" marL="914400" rtl="0" algn="l">
              <a:spcBef>
                <a:spcPts val="0"/>
              </a:spcBef>
              <a:spcAft>
                <a:spcPts val="0"/>
              </a:spcAft>
              <a:buSzPts val="1200"/>
              <a:buChar char="❏"/>
            </a:pPr>
            <a:r>
              <a:rPr lang="en"/>
              <a:t>Security As Service</a:t>
            </a:r>
            <a:endParaRPr/>
          </a:p>
          <a:p>
            <a:pPr indent="0" lvl="0" marL="0" rtl="0" algn="l">
              <a:spcBef>
                <a:spcPts val="1600"/>
              </a:spcBef>
              <a:spcAft>
                <a:spcPts val="1600"/>
              </a:spcAft>
              <a:buNone/>
            </a:pPr>
            <a:r>
              <a:t/>
            </a:r>
            <a:endParaRPr/>
          </a:p>
        </p:txBody>
      </p:sp>
      <p:sp>
        <p:nvSpPr>
          <p:cNvPr id="78" name="Google Shape;78;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2"/>
          <p:cNvPicPr preferRelativeResize="0"/>
          <p:nvPr/>
        </p:nvPicPr>
        <p:blipFill>
          <a:blip r:embed="rId3">
            <a:alphaModFix/>
          </a:blip>
          <a:stretch>
            <a:fillRect/>
          </a:stretch>
        </p:blipFill>
        <p:spPr>
          <a:xfrm>
            <a:off x="1143000" y="3314700"/>
            <a:ext cx="7162800" cy="1057275"/>
          </a:xfrm>
          <a:prstGeom prst="rect">
            <a:avLst/>
          </a:prstGeom>
          <a:noFill/>
          <a:ln>
            <a:noFill/>
          </a:ln>
        </p:spPr>
      </p:pic>
      <p:graphicFrame>
        <p:nvGraphicFramePr>
          <p:cNvPr id="205" name="Google Shape;205;p32"/>
          <p:cNvGraphicFramePr/>
          <p:nvPr/>
        </p:nvGraphicFramePr>
        <p:xfrm>
          <a:off x="1143000" y="607225"/>
          <a:ext cx="3000000" cy="3000000"/>
        </p:xfrm>
        <a:graphic>
          <a:graphicData uri="http://schemas.openxmlformats.org/drawingml/2006/table">
            <a:tbl>
              <a:tblPr>
                <a:noFill/>
                <a:tableStyleId>{F3C7CCEC-AB8C-42D5-A76E-07E7879F6B4C}</a:tableStyleId>
              </a:tblPr>
              <a:tblGrid>
                <a:gridCol w="1906425"/>
                <a:gridCol w="2301250"/>
                <a:gridCol w="1962850"/>
                <a:gridCol w="936275"/>
              </a:tblGrid>
              <a:tr h="1508100">
                <a:tc gridSpan="3">
                  <a:txBody>
                    <a:bodyPr/>
                    <a:lstStyle/>
                    <a:p>
                      <a:pPr indent="0" lvl="0" marL="0" rtl="0" algn="l">
                        <a:spcBef>
                          <a:spcPts val="0"/>
                        </a:spcBef>
                        <a:spcAft>
                          <a:spcPts val="0"/>
                        </a:spcAft>
                        <a:buNone/>
                      </a:pPr>
                      <a:r>
                        <a:t/>
                      </a:r>
                      <a:endParaRPr/>
                    </a:p>
                  </a:txBody>
                  <a:tcPr marT="91425" marB="91425" marR="91425" marL="91425">
                    <a:solidFill>
                      <a:srgbClr val="CCD1D3"/>
                    </a:solidFill>
                  </a:tcPr>
                </a:tc>
                <a:tc hMerge="1"/>
                <a:tc hMerge="1"/>
                <a:tc>
                  <a:txBody>
                    <a:bodyPr/>
                    <a:lstStyle/>
                    <a:p>
                      <a:pPr indent="127000" lvl="0" marL="127000" rtl="0" algn="l">
                        <a:lnSpc>
                          <a:spcPct val="107000"/>
                        </a:lnSpc>
                        <a:spcBef>
                          <a:spcPts val="0"/>
                        </a:spcBef>
                        <a:spcAft>
                          <a:spcPts val="0"/>
                        </a:spcAft>
                        <a:buNone/>
                      </a:pPr>
                      <a:r>
                        <a:rPr i="1" lang="en" sz="850">
                          <a:solidFill>
                            <a:srgbClr val="797C7C"/>
                          </a:solidFill>
                        </a:rPr>
                        <a:t>Essential Characteristics</a:t>
                      </a:r>
                      <a:endParaRPr i="1" sz="850">
                        <a:solidFill>
                          <a:srgbClr val="797C7C"/>
                        </a:solidFill>
                      </a:endParaRPr>
                    </a:p>
                  </a:txBody>
                  <a:tcPr marT="91425" marB="91425" marR="91425" marL="91425">
                    <a:solidFill>
                      <a:srgbClr val="E9E9E9"/>
                    </a:solidFill>
                  </a:tcPr>
                </a:tc>
              </a:tr>
              <a:tr h="1199375">
                <a:tc>
                  <a:txBody>
                    <a:bodyPr/>
                    <a:lstStyle/>
                    <a:p>
                      <a:pPr indent="0" lvl="0" marL="0" rtl="0" algn="l">
                        <a:spcBef>
                          <a:spcPts val="0"/>
                        </a:spcBef>
                        <a:spcAft>
                          <a:spcPts val="0"/>
                        </a:spcAft>
                        <a:buNone/>
                      </a:pPr>
                      <a:r>
                        <a:rPr lang="en"/>
                        <a:t>SaaS </a:t>
                      </a:r>
                      <a:endParaRPr/>
                    </a:p>
                    <a:p>
                      <a:pPr indent="0" lvl="0" marL="0" rtl="0" algn="l">
                        <a:spcBef>
                          <a:spcPts val="0"/>
                        </a:spcBef>
                        <a:spcAft>
                          <a:spcPts val="0"/>
                        </a:spcAft>
                        <a:buNone/>
                      </a:pPr>
                      <a:r>
                        <a:rPr lang="en"/>
                        <a:t>Software as service</a:t>
                      </a:r>
                      <a:endParaRPr/>
                    </a:p>
                  </a:txBody>
                  <a:tcPr marT="91425" marB="91425" marR="91425" marL="91425">
                    <a:solidFill>
                      <a:srgbClr val="02A38B"/>
                    </a:solidFill>
                  </a:tcPr>
                </a:tc>
                <a:tc>
                  <a:txBody>
                    <a:bodyPr/>
                    <a:lstStyle/>
                    <a:p>
                      <a:pPr indent="0" lvl="0" marL="0" rtl="0" algn="l">
                        <a:spcBef>
                          <a:spcPts val="0"/>
                        </a:spcBef>
                        <a:spcAft>
                          <a:spcPts val="0"/>
                        </a:spcAft>
                        <a:buNone/>
                      </a:pPr>
                      <a:r>
                        <a:rPr lang="en"/>
                        <a:t>PaaS</a:t>
                      </a:r>
                      <a:endParaRPr/>
                    </a:p>
                    <a:p>
                      <a:pPr indent="0" lvl="0" marL="0" rtl="0" algn="l">
                        <a:spcBef>
                          <a:spcPts val="0"/>
                        </a:spcBef>
                        <a:spcAft>
                          <a:spcPts val="0"/>
                        </a:spcAft>
                        <a:buNone/>
                      </a:pPr>
                      <a:r>
                        <a:rPr lang="en"/>
                        <a:t>Platform as service</a:t>
                      </a:r>
                      <a:endParaRPr/>
                    </a:p>
                  </a:txBody>
                  <a:tcPr marT="91425" marB="91425" marR="91425" marL="91425">
                    <a:solidFill>
                      <a:srgbClr val="F2A33A"/>
                    </a:solidFill>
                  </a:tcPr>
                </a:tc>
                <a:tc>
                  <a:txBody>
                    <a:bodyPr/>
                    <a:lstStyle/>
                    <a:p>
                      <a:pPr indent="0" lvl="0" marL="0" rtl="0" algn="l">
                        <a:spcBef>
                          <a:spcPts val="0"/>
                        </a:spcBef>
                        <a:spcAft>
                          <a:spcPts val="0"/>
                        </a:spcAft>
                        <a:buNone/>
                      </a:pPr>
                      <a:r>
                        <a:rPr lang="en"/>
                        <a:t>IaaS</a:t>
                      </a:r>
                      <a:endParaRPr/>
                    </a:p>
                    <a:p>
                      <a:pPr indent="0" lvl="0" marL="0" rtl="0" algn="l">
                        <a:spcBef>
                          <a:spcPts val="0"/>
                        </a:spcBef>
                        <a:spcAft>
                          <a:spcPts val="0"/>
                        </a:spcAft>
                        <a:buNone/>
                      </a:pPr>
                      <a:r>
                        <a:rPr lang="en"/>
                        <a:t>Infrastructure as service</a:t>
                      </a:r>
                      <a:endParaRPr/>
                    </a:p>
                  </a:txBody>
                  <a:tcPr marT="91425" marB="91425" marR="91425" marL="91425">
                    <a:solidFill>
                      <a:srgbClr val="4F82AF"/>
                    </a:solidFill>
                  </a:tcPr>
                </a:tc>
                <a:tc>
                  <a:txBody>
                    <a:bodyPr/>
                    <a:lstStyle/>
                    <a:p>
                      <a:pPr indent="0" lvl="0" marL="25400" rtl="0" algn="ctr">
                        <a:lnSpc>
                          <a:spcPct val="107000"/>
                        </a:lnSpc>
                        <a:spcBef>
                          <a:spcPts val="0"/>
                        </a:spcBef>
                        <a:spcAft>
                          <a:spcPts val="0"/>
                        </a:spcAft>
                        <a:buNone/>
                      </a:pPr>
                      <a:r>
                        <a:rPr i="1" lang="en" sz="850">
                          <a:solidFill>
                            <a:srgbClr val="797C7C"/>
                          </a:solidFill>
                        </a:rPr>
                        <a:t>Service</a:t>
                      </a:r>
                      <a:endParaRPr i="1" sz="850">
                        <a:solidFill>
                          <a:srgbClr val="797C7C"/>
                        </a:solidFill>
                      </a:endParaRPr>
                    </a:p>
                    <a:p>
                      <a:pPr indent="0" lvl="0" marL="25400" rtl="0" algn="ctr">
                        <a:lnSpc>
                          <a:spcPct val="107000"/>
                        </a:lnSpc>
                        <a:spcBef>
                          <a:spcPts val="0"/>
                        </a:spcBef>
                        <a:spcAft>
                          <a:spcPts val="0"/>
                        </a:spcAft>
                        <a:buNone/>
                      </a:pPr>
                      <a:r>
                        <a:rPr i="1" lang="en" sz="850">
                          <a:solidFill>
                            <a:srgbClr val="797C7C"/>
                          </a:solidFill>
                        </a:rPr>
                        <a:t>Models</a:t>
                      </a:r>
                      <a:endParaRPr i="1" sz="850">
                        <a:solidFill>
                          <a:srgbClr val="797C7C"/>
                        </a:solidFill>
                      </a:endParaRPr>
                    </a:p>
                  </a:txBody>
                  <a:tcPr marT="91425" marB="91425" marR="91425" marL="91425">
                    <a:solidFill>
                      <a:srgbClr val="E9E9E9"/>
                    </a:solidFill>
                  </a:tcPr>
                </a:tc>
              </a:tr>
            </a:tbl>
          </a:graphicData>
        </a:graphic>
      </p:graphicFrame>
      <p:sp>
        <p:nvSpPr>
          <p:cNvPr id="206" name="Google Shape;206;p32"/>
          <p:cNvSpPr/>
          <p:nvPr/>
        </p:nvSpPr>
        <p:spPr>
          <a:xfrm>
            <a:off x="1235450" y="1424550"/>
            <a:ext cx="5899800" cy="393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Resource Pooling</a:t>
            </a:r>
            <a:endParaRPr/>
          </a:p>
        </p:txBody>
      </p:sp>
      <p:sp>
        <p:nvSpPr>
          <p:cNvPr id="207" name="Google Shape;207;p32"/>
          <p:cNvSpPr/>
          <p:nvPr/>
        </p:nvSpPr>
        <p:spPr>
          <a:xfrm>
            <a:off x="1399325" y="743800"/>
            <a:ext cx="970800" cy="46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Broad Access</a:t>
            </a:r>
            <a:endParaRPr sz="1200"/>
          </a:p>
        </p:txBody>
      </p:sp>
      <p:sp>
        <p:nvSpPr>
          <p:cNvPr id="208" name="Google Shape;208;p32"/>
          <p:cNvSpPr/>
          <p:nvPr/>
        </p:nvSpPr>
        <p:spPr>
          <a:xfrm>
            <a:off x="2618525" y="743800"/>
            <a:ext cx="1086600" cy="46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Rapid Elasticity</a:t>
            </a:r>
            <a:endParaRPr sz="1200"/>
          </a:p>
        </p:txBody>
      </p:sp>
      <p:sp>
        <p:nvSpPr>
          <p:cNvPr id="209" name="Google Shape;209;p32"/>
          <p:cNvSpPr/>
          <p:nvPr/>
        </p:nvSpPr>
        <p:spPr>
          <a:xfrm>
            <a:off x="5920025" y="743800"/>
            <a:ext cx="1086600" cy="46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On Demand Service</a:t>
            </a:r>
            <a:endParaRPr sz="1200"/>
          </a:p>
        </p:txBody>
      </p:sp>
      <p:sp>
        <p:nvSpPr>
          <p:cNvPr id="210" name="Google Shape;210;p32"/>
          <p:cNvSpPr/>
          <p:nvPr/>
        </p:nvSpPr>
        <p:spPr>
          <a:xfrm>
            <a:off x="4142525" y="743800"/>
            <a:ext cx="1086600" cy="46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Measured</a:t>
            </a:r>
            <a:r>
              <a:rPr lang="en" sz="1200"/>
              <a:t> Service</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NIST Essential </a:t>
            </a:r>
            <a:r>
              <a:rPr b="1" lang="en"/>
              <a:t>Characteristics</a:t>
            </a:r>
            <a:endParaRPr b="1"/>
          </a:p>
        </p:txBody>
      </p:sp>
      <p:sp>
        <p:nvSpPr>
          <p:cNvPr id="217" name="Google Shape;217;p33"/>
          <p:cNvSpPr txBox="1"/>
          <p:nvPr>
            <p:ph idx="4294967295" type="body"/>
          </p:nvPr>
        </p:nvSpPr>
        <p:spPr>
          <a:xfrm>
            <a:off x="471900" y="776075"/>
            <a:ext cx="8222100" cy="2710200"/>
          </a:xfrm>
          <a:prstGeom prst="rect">
            <a:avLst/>
          </a:prstGeom>
        </p:spPr>
        <p:txBody>
          <a:bodyPr anchorCtr="0" anchor="t" bIns="91425" lIns="91425" spcFirstLastPara="1" rIns="91425" wrap="square" tIns="91425">
            <a:noAutofit/>
          </a:bodyPr>
          <a:lstStyle/>
          <a:p>
            <a:pPr indent="-342900" lvl="0" marL="457200" marR="279400" rtl="0" algn="l">
              <a:spcBef>
                <a:spcPts val="0"/>
              </a:spcBef>
              <a:spcAft>
                <a:spcPts val="0"/>
              </a:spcAft>
              <a:buClr>
                <a:srgbClr val="000000"/>
              </a:buClr>
              <a:buSzPts val="1800"/>
              <a:buFont typeface="Arial"/>
              <a:buChar char="❏"/>
            </a:pPr>
            <a:r>
              <a:rPr lang="en" sz="7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Resource pooling</a:t>
            </a:r>
            <a:r>
              <a:rPr lang="en" sz="1400">
                <a:solidFill>
                  <a:srgbClr val="000000"/>
                </a:solidFill>
                <a:latin typeface="Arial"/>
                <a:ea typeface="Arial"/>
                <a:cs typeface="Arial"/>
                <a:sym typeface="Arial"/>
              </a:rPr>
              <a:t> is the most fundamental characteristic, as discussed above. The provider</a:t>
            </a:r>
            <a:endParaRPr sz="1400">
              <a:solidFill>
                <a:srgbClr val="000000"/>
              </a:solidFill>
              <a:latin typeface="Arial"/>
              <a:ea typeface="Arial"/>
              <a:cs typeface="Arial"/>
              <a:sym typeface="Arial"/>
            </a:endParaRPr>
          </a:p>
          <a:p>
            <a:pPr indent="0" lvl="0" marL="355600" marR="279400" rtl="0" algn="l">
              <a:spcBef>
                <a:spcPts val="100"/>
              </a:spcBef>
              <a:spcAft>
                <a:spcPts val="0"/>
              </a:spcAft>
              <a:buNone/>
            </a:pPr>
            <a:r>
              <a:rPr lang="en" sz="1400">
                <a:solidFill>
                  <a:srgbClr val="000000"/>
                </a:solidFill>
                <a:latin typeface="Arial"/>
                <a:ea typeface="Arial"/>
                <a:cs typeface="Arial"/>
                <a:sym typeface="Arial"/>
              </a:rPr>
              <a:t>abstracts resources and collects them into a pool, portions of which can be allocated to different consumers (typically based on policies).  </a:t>
            </a:r>
            <a:endParaRPr sz="1400">
              <a:solidFill>
                <a:srgbClr val="000000"/>
              </a:solidFill>
              <a:latin typeface="Arial"/>
              <a:ea typeface="Arial"/>
              <a:cs typeface="Arial"/>
              <a:sym typeface="Arial"/>
            </a:endParaRPr>
          </a:p>
          <a:p>
            <a:pPr indent="-317500" lvl="0" marL="457200" marR="279400" rtl="0" algn="l">
              <a:spcBef>
                <a:spcPts val="100"/>
              </a:spcBef>
              <a:spcAft>
                <a:spcPts val="0"/>
              </a:spcAft>
              <a:buSzPts val="1400"/>
              <a:buFont typeface="Arial"/>
              <a:buChar char="❏"/>
            </a:pPr>
            <a:r>
              <a:rPr lang="en" sz="1400">
                <a:solidFill>
                  <a:srgbClr val="000000"/>
                </a:solidFill>
                <a:latin typeface="Arial"/>
                <a:ea typeface="Arial"/>
                <a:cs typeface="Arial"/>
                <a:sym typeface="Arial"/>
              </a:rPr>
              <a:t>  Consumers provision the resources from the pool using </a:t>
            </a:r>
            <a:r>
              <a:rPr i="1" lang="en" sz="1400">
                <a:solidFill>
                  <a:srgbClr val="000000"/>
                </a:solidFill>
                <a:latin typeface="Arial"/>
                <a:ea typeface="Arial"/>
                <a:cs typeface="Arial"/>
                <a:sym typeface="Arial"/>
              </a:rPr>
              <a:t>on-demand self-service</a:t>
            </a:r>
            <a:r>
              <a:rPr lang="en" sz="1400">
                <a:solidFill>
                  <a:srgbClr val="000000"/>
                </a:solidFill>
                <a:latin typeface="Arial"/>
                <a:ea typeface="Arial"/>
                <a:cs typeface="Arial"/>
                <a:sym typeface="Arial"/>
              </a:rPr>
              <a:t>. They manage their resources themselves, without having to talk to a human administrator.</a:t>
            </a:r>
            <a:endParaRPr sz="1400">
              <a:solidFill>
                <a:srgbClr val="000000"/>
              </a:solidFill>
              <a:latin typeface="Arial"/>
              <a:ea typeface="Arial"/>
              <a:cs typeface="Arial"/>
              <a:sym typeface="Arial"/>
            </a:endParaRPr>
          </a:p>
          <a:p>
            <a:pPr indent="-317500" lvl="0" marL="457200" marR="279400" rtl="0" algn="l">
              <a:spcBef>
                <a:spcPts val="0"/>
              </a:spcBef>
              <a:spcAft>
                <a:spcPts val="0"/>
              </a:spcAft>
              <a:buSzPts val="1400"/>
              <a:buFont typeface="Arial"/>
              <a:buChar char="❏"/>
            </a:pPr>
            <a:r>
              <a:rPr i="1" lang="en" sz="1400">
                <a:solidFill>
                  <a:srgbClr val="2C2937"/>
                </a:solidFill>
                <a:latin typeface="Arial"/>
                <a:ea typeface="Arial"/>
                <a:cs typeface="Arial"/>
                <a:sym typeface="Arial"/>
              </a:rPr>
              <a:t>Broad network access</a:t>
            </a:r>
            <a:r>
              <a:rPr lang="en" sz="1400">
                <a:solidFill>
                  <a:srgbClr val="2C2937"/>
                </a:solidFill>
                <a:latin typeface="Arial"/>
                <a:ea typeface="Arial"/>
                <a:cs typeface="Arial"/>
                <a:sym typeface="Arial"/>
              </a:rPr>
              <a:t> means that all resources are available over a network, without any need for</a:t>
            </a:r>
            <a:r>
              <a:rPr lang="en" sz="1400">
                <a:solidFill>
                  <a:srgbClr val="000000"/>
                </a:solidFill>
                <a:latin typeface="Arial"/>
                <a:ea typeface="Arial"/>
                <a:cs typeface="Arial"/>
                <a:sym typeface="Arial"/>
              </a:rPr>
              <a:t> direct physical access; the network is not necessarily part of the service.</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Rapid elasticity</a:t>
            </a:r>
            <a:r>
              <a:rPr lang="en" sz="1400">
                <a:solidFill>
                  <a:srgbClr val="000000"/>
                </a:solidFill>
                <a:latin typeface="Arial"/>
                <a:ea typeface="Arial"/>
                <a:cs typeface="Arial"/>
                <a:sym typeface="Arial"/>
              </a:rPr>
              <a:t> allows consumers to expand or contract the resources they use from the pool (provisioning and deprovisioning), often completely automatically. This allows them to more closely match resource consumption with demand (for example, adding virtual servers as demand increases, then shutting them down when demand drops).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Measured service</a:t>
            </a:r>
            <a:r>
              <a:rPr lang="en" sz="1400">
                <a:solidFill>
                  <a:srgbClr val="000000"/>
                </a:solidFill>
                <a:latin typeface="Arial"/>
                <a:ea typeface="Arial"/>
                <a:cs typeface="Arial"/>
                <a:sym typeface="Arial"/>
              </a:rPr>
              <a:t> meters what is provided, to ensure that consumers only use what they are allotted, and, if necessary, to charge them for it. This is where the term </a:t>
            </a:r>
            <a:r>
              <a:rPr i="1" lang="en" sz="1400">
                <a:solidFill>
                  <a:srgbClr val="000000"/>
                </a:solidFill>
                <a:latin typeface="Arial"/>
                <a:ea typeface="Arial"/>
                <a:cs typeface="Arial"/>
                <a:sym typeface="Arial"/>
              </a:rPr>
              <a:t>utility computing</a:t>
            </a:r>
            <a:r>
              <a:rPr lang="en" sz="1400">
                <a:solidFill>
                  <a:srgbClr val="000000"/>
                </a:solidFill>
                <a:latin typeface="Arial"/>
                <a:ea typeface="Arial"/>
                <a:cs typeface="Arial"/>
                <a:sym typeface="Arial"/>
              </a:rPr>
              <a:t> comes from, since computing resources can now be consumed like water and electricity, with the client only paying for what they use.</a:t>
            </a:r>
            <a:endParaRPr sz="1400">
              <a:solidFill>
                <a:srgbClr val="000000"/>
              </a:solidFill>
              <a:latin typeface="Arial"/>
              <a:ea typeface="Arial"/>
              <a:cs typeface="Arial"/>
              <a:sym typeface="Arial"/>
            </a:endParaRPr>
          </a:p>
          <a:p>
            <a:pPr indent="0" lvl="0" marL="457200" marR="279400" rtl="0" algn="l">
              <a:spcBef>
                <a:spcPts val="100"/>
              </a:spcBef>
              <a:spcAft>
                <a:spcPts val="0"/>
              </a:spcAft>
              <a:buNone/>
            </a:pPr>
            <a:r>
              <a:rPr lang="en" sz="1400">
                <a:solidFill>
                  <a:srgbClr val="000000"/>
                </a:solidFill>
                <a:latin typeface="Arial"/>
                <a:ea typeface="Arial"/>
                <a:cs typeface="Arial"/>
                <a:sym typeface="Arial"/>
              </a:rPr>
              <a:t>ISO/IEC 17788 lists six key characteristics, the first five of which are identical to the NIST characteristics. The only addition is </a:t>
            </a:r>
            <a:r>
              <a:rPr i="1" lang="en" sz="1400">
                <a:solidFill>
                  <a:srgbClr val="000000"/>
                </a:solidFill>
                <a:latin typeface="Arial"/>
                <a:ea typeface="Arial"/>
                <a:cs typeface="Arial"/>
                <a:sym typeface="Arial"/>
              </a:rPr>
              <a:t>multitenancy</a:t>
            </a:r>
            <a:r>
              <a:rPr lang="en" sz="1400">
                <a:solidFill>
                  <a:srgbClr val="000000"/>
                </a:solidFill>
                <a:latin typeface="Arial"/>
                <a:ea typeface="Arial"/>
                <a:cs typeface="Arial"/>
                <a:sym typeface="Arial"/>
              </a:rPr>
              <a:t>, which is distinct from resource pooling.</a:t>
            </a:r>
            <a:endParaRPr sz="1400">
              <a:solidFill>
                <a:srgbClr val="000000"/>
              </a:solidFill>
              <a:latin typeface="Arial"/>
              <a:ea typeface="Arial"/>
              <a:cs typeface="Arial"/>
              <a:sym typeface="Arial"/>
            </a:endParaRPr>
          </a:p>
          <a:p>
            <a:pPr indent="0" lvl="0" marL="355600" marR="279400" rtl="0" algn="l">
              <a:spcBef>
                <a:spcPts val="100"/>
              </a:spcBef>
              <a:spcAft>
                <a:spcPts val="0"/>
              </a:spcAft>
              <a:buNone/>
            </a:pPr>
            <a:r>
              <a:t/>
            </a:r>
            <a:endParaRPr sz="1000">
              <a:solidFill>
                <a:srgbClr val="2C2937"/>
              </a:solidFill>
              <a:latin typeface="Arial"/>
              <a:ea typeface="Arial"/>
              <a:cs typeface="Arial"/>
              <a:sym typeface="Arial"/>
            </a:endParaRPr>
          </a:p>
          <a:p>
            <a:pPr indent="0" lvl="0" marL="355600" marR="279400" rtl="0" algn="l">
              <a:spcBef>
                <a:spcPts val="100"/>
              </a:spcBef>
              <a:spcAft>
                <a:spcPts val="0"/>
              </a:spcAft>
              <a:buNone/>
            </a:pPr>
            <a:r>
              <a:t/>
            </a:r>
            <a:endParaRPr sz="1100">
              <a:solidFill>
                <a:srgbClr val="000000"/>
              </a:solidFill>
              <a:latin typeface="Arial"/>
              <a:ea typeface="Arial"/>
              <a:cs typeface="Arial"/>
              <a:sym typeface="Arial"/>
            </a:endParaRPr>
          </a:p>
          <a:p>
            <a:pPr indent="0" lvl="0" marL="355600" marR="279400" rtl="0" algn="l">
              <a:spcBef>
                <a:spcPts val="100"/>
              </a:spcBef>
              <a:spcAft>
                <a:spcPts val="0"/>
              </a:spcAft>
              <a:buNone/>
            </a:pPr>
            <a:r>
              <a:t/>
            </a:r>
            <a:endParaRPr sz="1100">
              <a:solidFill>
                <a:srgbClr val="000000"/>
              </a:solidFill>
              <a:latin typeface="Arial"/>
              <a:ea typeface="Arial"/>
              <a:cs typeface="Arial"/>
              <a:sym typeface="Arial"/>
            </a:endParaRPr>
          </a:p>
          <a:p>
            <a:pPr indent="0" lvl="0" marL="0" rtl="0" algn="l">
              <a:spcBef>
                <a:spcPts val="1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NIST Service Model</a:t>
            </a:r>
            <a:endParaRPr b="1">
              <a:latin typeface="Arial"/>
              <a:ea typeface="Arial"/>
              <a:cs typeface="Arial"/>
              <a:sym typeface="Arial"/>
            </a:endParaRPr>
          </a:p>
        </p:txBody>
      </p:sp>
      <p:sp>
        <p:nvSpPr>
          <p:cNvPr id="224" name="Google Shape;224;p34"/>
          <p:cNvSpPr txBox="1"/>
          <p:nvPr>
            <p:ph idx="4294967295" type="body"/>
          </p:nvPr>
        </p:nvSpPr>
        <p:spPr>
          <a:xfrm>
            <a:off x="471900" y="699875"/>
            <a:ext cx="8222100" cy="2710200"/>
          </a:xfrm>
          <a:prstGeom prst="rect">
            <a:avLst/>
          </a:prstGeom>
        </p:spPr>
        <p:txBody>
          <a:bodyPr anchorCtr="0" anchor="t" bIns="91425" lIns="91425" spcFirstLastPara="1" rIns="91425" wrap="square" tIns="91425">
            <a:noAutofit/>
          </a:bodyPr>
          <a:lstStyle/>
          <a:p>
            <a:pPr indent="0" lvl="0" marL="0" rtl="0" algn="l">
              <a:lnSpc>
                <a:spcPct val="110000"/>
              </a:lnSpc>
              <a:spcBef>
                <a:spcPts val="1400"/>
              </a:spcBef>
              <a:spcAft>
                <a:spcPts val="0"/>
              </a:spcAft>
              <a:buNone/>
            </a:pPr>
            <a:r>
              <a:rPr b="1" lang="en">
                <a:solidFill>
                  <a:srgbClr val="000000"/>
                </a:solidFill>
                <a:latin typeface="Arial"/>
                <a:ea typeface="Arial"/>
                <a:cs typeface="Arial"/>
                <a:sym typeface="Arial"/>
              </a:rPr>
              <a:t> </a:t>
            </a:r>
            <a:r>
              <a:rPr lang="en" sz="1400">
                <a:solidFill>
                  <a:srgbClr val="000000"/>
                </a:solidFill>
                <a:latin typeface="Arial"/>
                <a:ea typeface="Arial"/>
                <a:cs typeface="Arial"/>
                <a:sym typeface="Arial"/>
              </a:rPr>
              <a:t>NIST defines three </a:t>
            </a:r>
            <a:r>
              <a:rPr i="1" lang="en" sz="1400">
                <a:solidFill>
                  <a:srgbClr val="000000"/>
                </a:solidFill>
                <a:latin typeface="Arial"/>
                <a:ea typeface="Arial"/>
                <a:cs typeface="Arial"/>
                <a:sym typeface="Arial"/>
              </a:rPr>
              <a:t>service models</a:t>
            </a:r>
            <a:r>
              <a:rPr lang="en" sz="1400">
                <a:solidFill>
                  <a:srgbClr val="000000"/>
                </a:solidFill>
                <a:latin typeface="Arial"/>
                <a:ea typeface="Arial"/>
                <a:cs typeface="Arial"/>
                <a:sym typeface="Arial"/>
              </a:rPr>
              <a:t> which describe the different foundational categories of cloud services:</a:t>
            </a:r>
            <a:endParaRPr sz="1400">
              <a:solidFill>
                <a:srgbClr val="000000"/>
              </a:solidFill>
              <a:latin typeface="Arial"/>
              <a:ea typeface="Arial"/>
              <a:cs typeface="Arial"/>
              <a:sym typeface="Arial"/>
            </a:endParaRPr>
          </a:p>
          <a:p>
            <a:pPr indent="-317500" lvl="0" marL="457200" rtl="0" algn="l">
              <a:lnSpc>
                <a:spcPct val="110000"/>
              </a:lnSpc>
              <a:spcBef>
                <a:spcPts val="1700"/>
              </a:spcBef>
              <a:spcAft>
                <a:spcPts val="0"/>
              </a:spcAft>
              <a:buClr>
                <a:srgbClr val="000000"/>
              </a:buClr>
              <a:buSzPts val="1400"/>
              <a:buFont typeface="Arial"/>
              <a:buChar char="❏"/>
            </a:pPr>
            <a:r>
              <a:rPr i="1" lang="en" sz="1400">
                <a:solidFill>
                  <a:srgbClr val="000000"/>
                </a:solidFill>
                <a:latin typeface="Arial"/>
                <a:ea typeface="Arial"/>
                <a:cs typeface="Arial"/>
                <a:sym typeface="Arial"/>
              </a:rPr>
              <a:t>Software as a Service (SaaS)</a:t>
            </a:r>
            <a:r>
              <a:rPr lang="en" sz="1400">
                <a:solidFill>
                  <a:srgbClr val="000000"/>
                </a:solidFill>
                <a:latin typeface="Arial"/>
                <a:ea typeface="Arial"/>
                <a:cs typeface="Arial"/>
                <a:sym typeface="Arial"/>
              </a:rPr>
              <a:t> is a full application that’s managed and hosted by the provider. Consumers access it with a web browser, mobile app, or a lightweight client app.</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i="1" lang="en" sz="1400">
                <a:solidFill>
                  <a:srgbClr val="000000"/>
                </a:solidFill>
                <a:latin typeface="Arial"/>
                <a:ea typeface="Arial"/>
                <a:cs typeface="Arial"/>
                <a:sym typeface="Arial"/>
              </a:rPr>
              <a:t>Platform as a Service (PaaS)</a:t>
            </a:r>
            <a:r>
              <a:rPr lang="en" sz="1400">
                <a:solidFill>
                  <a:srgbClr val="000000"/>
                </a:solidFill>
                <a:latin typeface="Arial"/>
                <a:ea typeface="Arial"/>
                <a:cs typeface="Arial"/>
                <a:sym typeface="Arial"/>
              </a:rPr>
              <a:t> abstracts and provides development or application platforms, such as databases, application platforms (e.g. a place to run Python, PHP, or other code), file storage and collaboration, or even proprietary application processing (such as machine learning, big data processing, or direct Application Programming Interfaces (API) access to features of a full SaaS application). The key differentiator is that, with PaaS, you don’t manage the underlying servers, networks, or other infrastructure.</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Infrastructure as  a Service (IaaS)</a:t>
            </a:r>
            <a:r>
              <a:rPr lang="en" sz="1400">
                <a:solidFill>
                  <a:srgbClr val="000000"/>
                </a:solidFill>
                <a:latin typeface="Arial"/>
                <a:ea typeface="Arial"/>
                <a:cs typeface="Arial"/>
                <a:sym typeface="Arial"/>
              </a:rPr>
              <a:t> offers access to a resource pool of fundamental computing infrastructure, such as compute, network, or storage.</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ISO/IEC uses a more complex definition with a </a:t>
            </a:r>
            <a:r>
              <a:rPr i="1" lang="en" sz="1400">
                <a:solidFill>
                  <a:srgbClr val="000000"/>
                </a:solidFill>
                <a:latin typeface="Arial"/>
                <a:ea typeface="Arial"/>
                <a:cs typeface="Arial"/>
                <a:sym typeface="Arial"/>
              </a:rPr>
              <a:t>cloud capabilities type</a:t>
            </a:r>
            <a:r>
              <a:rPr lang="en" sz="1400">
                <a:solidFill>
                  <a:srgbClr val="000000"/>
                </a:solidFill>
                <a:latin typeface="Arial"/>
                <a:ea typeface="Arial"/>
                <a:cs typeface="Arial"/>
                <a:sym typeface="Arial"/>
              </a:rPr>
              <a:t> that maps closely to the SPI tiers (application, infrastructure, and platform capability types). It then expands into </a:t>
            </a:r>
            <a:r>
              <a:rPr i="1" lang="en" sz="1400">
                <a:solidFill>
                  <a:srgbClr val="000000"/>
                </a:solidFill>
                <a:latin typeface="Arial"/>
                <a:ea typeface="Arial"/>
                <a:cs typeface="Arial"/>
                <a:sym typeface="Arial"/>
              </a:rPr>
              <a:t>cloud service categories</a:t>
            </a:r>
            <a:r>
              <a:rPr lang="en" sz="1400">
                <a:solidFill>
                  <a:srgbClr val="000000"/>
                </a:solidFill>
                <a:latin typeface="Arial"/>
                <a:ea typeface="Arial"/>
                <a:cs typeface="Arial"/>
                <a:sym typeface="Arial"/>
              </a:rPr>
              <a:t> that are more granular, such as Compute as a Service, Data Storage as a Service, and then even includes IaaS/PaaS/SaaS.</a:t>
            </a:r>
            <a:endParaRPr sz="1400">
              <a:solidFill>
                <a:srgbClr val="000000"/>
              </a:solidFill>
              <a:latin typeface="Arial"/>
              <a:ea typeface="Arial"/>
              <a:cs typeface="Arial"/>
              <a:sym typeface="Arial"/>
            </a:endParaRPr>
          </a:p>
          <a:p>
            <a:pPr indent="0" lvl="0" marL="457200" marR="279400" rtl="0" algn="l">
              <a:spcBef>
                <a:spcPts val="1500"/>
              </a:spcBef>
              <a:spcAft>
                <a:spcPts val="0"/>
              </a:spcAft>
              <a:buNone/>
            </a:pPr>
            <a:r>
              <a:t/>
            </a:r>
            <a:endParaRPr sz="1400">
              <a:solidFill>
                <a:srgbClr val="000000"/>
              </a:solidFill>
              <a:latin typeface="Arial"/>
              <a:ea typeface="Arial"/>
              <a:cs typeface="Arial"/>
              <a:sym typeface="Arial"/>
            </a:endParaRPr>
          </a:p>
          <a:p>
            <a:pPr indent="0" lvl="0" marL="355600" marR="27940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1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Cloud </a:t>
            </a:r>
            <a:r>
              <a:rPr b="1" lang="en"/>
              <a:t>Deployments  Model</a:t>
            </a:r>
            <a:endParaRPr b="1"/>
          </a:p>
        </p:txBody>
      </p:sp>
      <p:sp>
        <p:nvSpPr>
          <p:cNvPr id="231" name="Google Shape;231;p35"/>
          <p:cNvSpPr txBox="1"/>
          <p:nvPr>
            <p:ph idx="4294967295" type="body"/>
          </p:nvPr>
        </p:nvSpPr>
        <p:spPr>
          <a:xfrm>
            <a:off x="471900" y="699875"/>
            <a:ext cx="8222100" cy="2710200"/>
          </a:xfrm>
          <a:prstGeom prst="rect">
            <a:avLst/>
          </a:prstGeom>
        </p:spPr>
        <p:txBody>
          <a:bodyPr anchorCtr="0" anchor="t" bIns="91425" lIns="91425" spcFirstLastPara="1" rIns="91425" wrap="square" tIns="91425">
            <a:noAutofit/>
          </a:bodyPr>
          <a:lstStyle/>
          <a:p>
            <a:pPr indent="0" lvl="0" marL="12700" marR="279400" rtl="0" algn="l">
              <a:spcBef>
                <a:spcPts val="0"/>
              </a:spcBef>
              <a:spcAft>
                <a:spcPts val="0"/>
              </a:spcAft>
              <a:buNone/>
            </a:pPr>
            <a:r>
              <a:rPr lang="en" sz="1400">
                <a:solidFill>
                  <a:srgbClr val="000000"/>
                </a:solidFill>
                <a:latin typeface="Arial"/>
                <a:ea typeface="Arial"/>
                <a:cs typeface="Arial"/>
                <a:sym typeface="Arial"/>
              </a:rPr>
              <a:t>Both NIST and ISO/IEC use the same four cloud deployment models. These are how the technologies are deployed and consumed, and they apply across the entire range of service models:</a:t>
            </a:r>
            <a:endParaRPr sz="1400">
              <a:solidFill>
                <a:srgbClr val="000000"/>
              </a:solidFill>
              <a:latin typeface="Arial"/>
              <a:ea typeface="Arial"/>
              <a:cs typeface="Arial"/>
              <a:sym typeface="Arial"/>
            </a:endParaRPr>
          </a:p>
          <a:p>
            <a:pPr indent="-317500" lvl="0" marL="457200" marR="279400" rtl="0" algn="l">
              <a:spcBef>
                <a:spcPts val="1500"/>
              </a:spcBef>
              <a:spcAft>
                <a:spcPts val="0"/>
              </a:spcAft>
              <a:buClr>
                <a:srgbClr val="000000"/>
              </a:buClr>
              <a:buSzPts val="1400"/>
              <a:buFont typeface="Arial"/>
              <a:buChar char="❏"/>
            </a:pPr>
            <a:r>
              <a:rPr i="1" lang="en" sz="1400">
                <a:solidFill>
                  <a:srgbClr val="000000"/>
                </a:solidFill>
                <a:latin typeface="Arial"/>
                <a:ea typeface="Arial"/>
                <a:cs typeface="Arial"/>
                <a:sym typeface="Arial"/>
              </a:rPr>
              <a:t>Public Cloud.</a:t>
            </a:r>
            <a:r>
              <a:rPr lang="en" sz="1400">
                <a:solidFill>
                  <a:srgbClr val="000000"/>
                </a:solidFill>
                <a:latin typeface="Arial"/>
                <a:ea typeface="Arial"/>
                <a:cs typeface="Arial"/>
                <a:sym typeface="Arial"/>
              </a:rPr>
              <a:t> The cloud infrastructure is made available to the general public or a large industry group and is owned by an organization selling cloud services.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Private Cloud.</a:t>
            </a:r>
            <a:r>
              <a:rPr lang="en" sz="1400">
                <a:solidFill>
                  <a:srgbClr val="000000"/>
                </a:solidFill>
                <a:latin typeface="Arial"/>
                <a:ea typeface="Arial"/>
                <a:cs typeface="Arial"/>
                <a:sym typeface="Arial"/>
              </a:rPr>
              <a:t> The cloud infrastructure is operated solely for a single organization. It may be managed by the organization or by a third party and may be located on-premises or off-premises.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i="1" lang="en" sz="1400">
                <a:solidFill>
                  <a:srgbClr val="000000"/>
                </a:solidFill>
                <a:latin typeface="Arial"/>
                <a:ea typeface="Arial"/>
                <a:cs typeface="Arial"/>
                <a:sym typeface="Arial"/>
              </a:rPr>
              <a:t>Community Cloud.</a:t>
            </a:r>
            <a:r>
              <a:rPr lang="en" sz="1400">
                <a:solidFill>
                  <a:srgbClr val="000000"/>
                </a:solidFill>
                <a:latin typeface="Arial"/>
                <a:ea typeface="Arial"/>
                <a:cs typeface="Arial"/>
                <a:sym typeface="Arial"/>
              </a:rPr>
              <a:t> The cloud infrastructure is shared by several organizations and supports a specific community that has shared concerns (e.g. mission, security requirements, policy, or compliance considerations). It may be managed by the organizations or by a third party and may be located on-premises or off-premises.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i="1" lang="en" sz="1400">
                <a:solidFill>
                  <a:srgbClr val="000000"/>
                </a:solidFill>
                <a:latin typeface="Arial"/>
                <a:ea typeface="Arial"/>
                <a:cs typeface="Arial"/>
                <a:sym typeface="Arial"/>
              </a:rPr>
              <a:t>Hybrid Cloud.</a:t>
            </a:r>
            <a:r>
              <a:rPr lang="en" sz="1400">
                <a:solidFill>
                  <a:srgbClr val="000000"/>
                </a:solidFill>
                <a:latin typeface="Arial"/>
                <a:ea typeface="Arial"/>
                <a:cs typeface="Arial"/>
                <a:sym typeface="Arial"/>
              </a:rPr>
              <a:t> The cloud infrastructure is a composition of two or more clouds (private, community, or public) that remain unique entities but are bound together by standardized or proprietary technology that enables data and application portability (e.g., cloud bursting for load balancing between clouds). Hybrid is also commonly used to describe a non-cloud data center bridged directly to a cloud provider.</a:t>
            </a:r>
            <a:endParaRPr sz="1400">
              <a:solidFill>
                <a:srgbClr val="000000"/>
              </a:solidFill>
              <a:latin typeface="Arial"/>
              <a:ea typeface="Arial"/>
              <a:cs typeface="Arial"/>
              <a:sym typeface="Arial"/>
            </a:endParaRPr>
          </a:p>
          <a:p>
            <a:pPr indent="0" lvl="0" marL="0" rtl="0" algn="l">
              <a:lnSpc>
                <a:spcPct val="110000"/>
              </a:lnSpc>
              <a:spcBef>
                <a:spcPts val="1500"/>
              </a:spcBef>
              <a:spcAft>
                <a:spcPts val="0"/>
              </a:spcAft>
              <a:buNone/>
            </a:pPr>
            <a:r>
              <a:t/>
            </a:r>
            <a:endParaRPr b="1" sz="1400">
              <a:solidFill>
                <a:srgbClr val="000000"/>
              </a:solidFill>
              <a:latin typeface="Arial"/>
              <a:ea typeface="Arial"/>
              <a:cs typeface="Arial"/>
              <a:sym typeface="Arial"/>
            </a:endParaRPr>
          </a:p>
          <a:p>
            <a:pPr indent="0" lvl="0" marL="355600" marR="279400" rtl="0" algn="l">
              <a:spcBef>
                <a:spcPts val="1700"/>
              </a:spcBef>
              <a:spcAft>
                <a:spcPts val="0"/>
              </a:spcAft>
              <a:buNone/>
            </a:pPr>
            <a:r>
              <a:t/>
            </a:r>
            <a:endParaRPr sz="1100">
              <a:solidFill>
                <a:srgbClr val="000000"/>
              </a:solidFill>
              <a:latin typeface="Arial"/>
              <a:ea typeface="Arial"/>
              <a:cs typeface="Arial"/>
              <a:sym typeface="Arial"/>
            </a:endParaRPr>
          </a:p>
          <a:p>
            <a:pPr indent="0" lvl="0" marL="0" rtl="0" algn="l">
              <a:spcBef>
                <a:spcPts val="1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Deployment Models and Ownership Chart</a:t>
            </a:r>
            <a:endParaRPr b="1"/>
          </a:p>
        </p:txBody>
      </p:sp>
      <p:sp>
        <p:nvSpPr>
          <p:cNvPr id="237" name="Google Shape;237;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8" name="Google Shape;238;p36"/>
          <p:cNvGraphicFramePr/>
          <p:nvPr/>
        </p:nvGraphicFramePr>
        <p:xfrm>
          <a:off x="801225" y="1606625"/>
          <a:ext cx="3000000" cy="3000000"/>
        </p:xfrm>
        <a:graphic>
          <a:graphicData uri="http://schemas.openxmlformats.org/drawingml/2006/table">
            <a:tbl>
              <a:tblPr>
                <a:noFill/>
                <a:tableStyleId>{D67B5648-7C23-4F9E-9189-86E6FB1809AA}</a:tableStyleId>
              </a:tblPr>
              <a:tblGrid>
                <a:gridCol w="1447800"/>
                <a:gridCol w="1611675"/>
                <a:gridCol w="1611725"/>
                <a:gridCol w="1359525"/>
                <a:gridCol w="1691600"/>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Infrastructure Managed by</a:t>
                      </a:r>
                      <a:endParaRPr b="1"/>
                    </a:p>
                  </a:txBody>
                  <a:tcPr marT="91425" marB="91425" marR="91425" marL="91425"/>
                </a:tc>
                <a:tc>
                  <a:txBody>
                    <a:bodyPr/>
                    <a:lstStyle/>
                    <a:p>
                      <a:pPr indent="0" lvl="0" marL="0" rtl="0" algn="l">
                        <a:spcBef>
                          <a:spcPts val="0"/>
                        </a:spcBef>
                        <a:spcAft>
                          <a:spcPts val="0"/>
                        </a:spcAft>
                        <a:buNone/>
                      </a:pPr>
                      <a:r>
                        <a:rPr b="1" lang="en"/>
                        <a:t>Infrastructure Owned by</a:t>
                      </a:r>
                      <a:endParaRPr b="1"/>
                    </a:p>
                  </a:txBody>
                  <a:tcPr marT="91425" marB="91425" marR="91425" marL="91425"/>
                </a:tc>
                <a:tc>
                  <a:txBody>
                    <a:bodyPr/>
                    <a:lstStyle/>
                    <a:p>
                      <a:pPr indent="0" lvl="0" marL="0" rtl="0" algn="l">
                        <a:spcBef>
                          <a:spcPts val="0"/>
                        </a:spcBef>
                        <a:spcAft>
                          <a:spcPts val="0"/>
                        </a:spcAft>
                        <a:buNone/>
                      </a:pPr>
                      <a:r>
                        <a:rPr b="1" lang="en"/>
                        <a:t>Infrastructure Location</a:t>
                      </a:r>
                      <a:endParaRPr b="1"/>
                    </a:p>
                  </a:txBody>
                  <a:tcPr marT="91425" marB="91425" marR="91425" marL="91425"/>
                </a:tc>
                <a:tc>
                  <a:txBody>
                    <a:bodyPr/>
                    <a:lstStyle/>
                    <a:p>
                      <a:pPr indent="0" lvl="0" marL="0" rtl="0" algn="l">
                        <a:spcBef>
                          <a:spcPts val="0"/>
                        </a:spcBef>
                        <a:spcAft>
                          <a:spcPts val="0"/>
                        </a:spcAft>
                        <a:buNone/>
                      </a:pPr>
                      <a:r>
                        <a:rPr b="1" lang="en"/>
                        <a:t>Accessible and Consumed by</a:t>
                      </a:r>
                      <a:endParaRPr b="1"/>
                    </a:p>
                  </a:txBody>
                  <a:tcPr marT="91425" marB="91425" marR="91425" marL="91425"/>
                </a:tc>
              </a:tr>
              <a:tr h="381000">
                <a:tc>
                  <a:txBody>
                    <a:bodyPr/>
                    <a:lstStyle/>
                    <a:p>
                      <a:pPr indent="0" lvl="0" marL="0" rtl="0" algn="l">
                        <a:spcBef>
                          <a:spcPts val="0"/>
                        </a:spcBef>
                        <a:spcAft>
                          <a:spcPts val="0"/>
                        </a:spcAft>
                        <a:buNone/>
                      </a:pPr>
                      <a:r>
                        <a:rPr b="1" lang="en"/>
                        <a:t>Public</a:t>
                      </a:r>
                      <a:endParaRPr b="1"/>
                    </a:p>
                  </a:txBody>
                  <a:tcPr marT="91425" marB="91425" marR="91425" marL="91425"/>
                </a:tc>
                <a:tc>
                  <a:txBody>
                    <a:bodyPr/>
                    <a:lstStyle/>
                    <a:p>
                      <a:pPr indent="0" lvl="0" marL="0" rtl="0" algn="l">
                        <a:spcBef>
                          <a:spcPts val="0"/>
                        </a:spcBef>
                        <a:spcAft>
                          <a:spcPts val="0"/>
                        </a:spcAft>
                        <a:buNone/>
                      </a:pPr>
                      <a:r>
                        <a:rPr b="1" lang="en"/>
                        <a:t>3rd party provider</a:t>
                      </a:r>
                      <a:endParaRPr b="1"/>
                    </a:p>
                  </a:txBody>
                  <a:tcPr marT="91425" marB="91425" marR="91425" marL="91425"/>
                </a:tc>
                <a:tc>
                  <a:txBody>
                    <a:bodyPr/>
                    <a:lstStyle/>
                    <a:p>
                      <a:pPr indent="0" lvl="0" marL="0" rtl="0" algn="l">
                        <a:spcBef>
                          <a:spcPts val="0"/>
                        </a:spcBef>
                        <a:spcAft>
                          <a:spcPts val="0"/>
                        </a:spcAft>
                        <a:buNone/>
                      </a:pPr>
                      <a:r>
                        <a:rPr b="1" lang="en"/>
                        <a:t>3rd party provider</a:t>
                      </a:r>
                      <a:endParaRPr b="1"/>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Off-Premises</a:t>
                      </a:r>
                      <a:endParaRPr b="1"/>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Untrusted</a:t>
                      </a:r>
                      <a:endParaRPr b="1"/>
                    </a:p>
                  </a:txBody>
                  <a:tcPr marT="91425" marB="91425" marR="91425" marL="91425"/>
                </a:tc>
              </a:tr>
              <a:tr h="381000">
                <a:tc>
                  <a:txBody>
                    <a:bodyPr/>
                    <a:lstStyle/>
                    <a:p>
                      <a:pPr indent="0" lvl="0" marL="0" rtl="0" algn="l">
                        <a:spcBef>
                          <a:spcPts val="0"/>
                        </a:spcBef>
                        <a:spcAft>
                          <a:spcPts val="0"/>
                        </a:spcAft>
                        <a:buNone/>
                      </a:pPr>
                      <a:r>
                        <a:rPr b="1" lang="en"/>
                        <a:t>Private/Community</a:t>
                      </a:r>
                      <a:endParaRPr b="1"/>
                    </a:p>
                  </a:txBody>
                  <a:tcPr marT="91425" marB="91425" marR="91425" marL="91425"/>
                </a:tc>
                <a:tc>
                  <a:txBody>
                    <a:bodyPr/>
                    <a:lstStyle/>
                    <a:p>
                      <a:pPr indent="0" lvl="0" marL="0" rtl="0" algn="l">
                        <a:spcBef>
                          <a:spcPts val="0"/>
                        </a:spcBef>
                        <a:spcAft>
                          <a:spcPts val="0"/>
                        </a:spcAft>
                        <a:buNone/>
                      </a:pPr>
                      <a:r>
                        <a:rPr b="1" lang="en"/>
                        <a:t>Organization/3rd party</a:t>
                      </a:r>
                      <a:endParaRPr b="1"/>
                    </a:p>
                  </a:txBody>
                  <a:tcPr marT="91425" marB="91425" marR="91425" marL="91425"/>
                </a:tc>
                <a:tc>
                  <a:txBody>
                    <a:bodyPr/>
                    <a:lstStyle/>
                    <a:p>
                      <a:pPr indent="0" lvl="0" marL="0" rtl="0" algn="l">
                        <a:spcBef>
                          <a:spcPts val="0"/>
                        </a:spcBef>
                        <a:spcAft>
                          <a:spcPts val="0"/>
                        </a:spcAft>
                        <a:buNone/>
                      </a:pPr>
                      <a:r>
                        <a:rPr b="1" lang="en"/>
                        <a:t>Organization/3rd Party</a:t>
                      </a:r>
                      <a:endParaRPr b="1"/>
                    </a:p>
                  </a:txBody>
                  <a:tcPr marT="91425" marB="91425" marR="91425" marL="91425"/>
                </a:tc>
                <a:tc>
                  <a:txBody>
                    <a:bodyPr/>
                    <a:lstStyle/>
                    <a:p>
                      <a:pPr indent="0" lvl="0" marL="0" rtl="0" algn="l">
                        <a:spcBef>
                          <a:spcPts val="0"/>
                        </a:spcBef>
                        <a:spcAft>
                          <a:spcPts val="0"/>
                        </a:spcAft>
                        <a:buNone/>
                      </a:pPr>
                      <a:r>
                        <a:rPr b="1" lang="en"/>
                        <a:t>on-Premises/Off Premises</a:t>
                      </a:r>
                      <a:endParaRPr b="1"/>
                    </a:p>
                  </a:txBody>
                  <a:tcPr marT="91425" marB="91425" marR="91425" marL="91425"/>
                </a:tc>
                <a:tc>
                  <a:txBody>
                    <a:bodyPr/>
                    <a:lstStyle/>
                    <a:p>
                      <a:pPr indent="0" lvl="0" marL="0" rtl="0" algn="l">
                        <a:spcBef>
                          <a:spcPts val="0"/>
                        </a:spcBef>
                        <a:spcAft>
                          <a:spcPts val="0"/>
                        </a:spcAft>
                        <a:buNone/>
                      </a:pPr>
                      <a:r>
                        <a:rPr b="1" lang="en"/>
                        <a:t>Trusted</a:t>
                      </a:r>
                      <a:endParaRPr b="1"/>
                    </a:p>
                  </a:txBody>
                  <a:tcPr marT="91425" marB="91425" marR="91425" marL="91425"/>
                </a:tc>
              </a:tr>
              <a:tr h="381000">
                <a:tc>
                  <a:txBody>
                    <a:bodyPr/>
                    <a:lstStyle/>
                    <a:p>
                      <a:pPr indent="0" lvl="0" marL="0" rtl="0" algn="l">
                        <a:spcBef>
                          <a:spcPts val="0"/>
                        </a:spcBef>
                        <a:spcAft>
                          <a:spcPts val="0"/>
                        </a:spcAft>
                        <a:buNone/>
                      </a:pPr>
                      <a:r>
                        <a:rPr b="1" lang="en"/>
                        <a:t>Hybrid</a:t>
                      </a:r>
                      <a:endParaRPr b="1"/>
                    </a:p>
                  </a:txBody>
                  <a:tcPr marT="91425" marB="91425" marR="91425" marL="91425"/>
                </a:tc>
                <a:tc>
                  <a:txBody>
                    <a:bodyPr/>
                    <a:lstStyle/>
                    <a:p>
                      <a:pPr indent="0" lvl="0" marL="0" rtl="0" algn="l">
                        <a:spcBef>
                          <a:spcPts val="0"/>
                        </a:spcBef>
                        <a:spcAft>
                          <a:spcPts val="0"/>
                        </a:spcAft>
                        <a:buNone/>
                      </a:pPr>
                      <a:r>
                        <a:rPr b="1" lang="en"/>
                        <a:t>Both Organization &amp;3rd Party</a:t>
                      </a:r>
                      <a:endParaRPr b="1"/>
                    </a:p>
                  </a:txBody>
                  <a:tcPr marT="91425" marB="91425" marR="91425" marL="91425"/>
                </a:tc>
                <a:tc>
                  <a:txBody>
                    <a:bodyPr/>
                    <a:lstStyle/>
                    <a:p>
                      <a:pPr indent="0" lvl="0" marL="0" rtl="0" algn="l">
                        <a:spcBef>
                          <a:spcPts val="0"/>
                        </a:spcBef>
                        <a:spcAft>
                          <a:spcPts val="0"/>
                        </a:spcAft>
                        <a:buNone/>
                      </a:pPr>
                      <a:r>
                        <a:rPr b="1" lang="en"/>
                        <a:t>Both Organization &amp;3rd Party</a:t>
                      </a:r>
                      <a:endParaRPr b="1"/>
                    </a:p>
                  </a:txBody>
                  <a:tcPr marT="91425" marB="91425" marR="91425" marL="91425"/>
                </a:tc>
                <a:tc>
                  <a:txBody>
                    <a:bodyPr/>
                    <a:lstStyle/>
                    <a:p>
                      <a:pPr indent="0" lvl="0" marL="0" rtl="0" algn="l">
                        <a:spcBef>
                          <a:spcPts val="0"/>
                        </a:spcBef>
                        <a:spcAft>
                          <a:spcPts val="0"/>
                        </a:spcAft>
                        <a:buNone/>
                      </a:pPr>
                      <a:r>
                        <a:rPr b="1" lang="en"/>
                        <a:t>Both On-Premises &amp;Off-Premises</a:t>
                      </a:r>
                      <a:endParaRPr b="1"/>
                    </a:p>
                  </a:txBody>
                  <a:tcPr marT="91425" marB="91425" marR="91425" marL="91425"/>
                </a:tc>
                <a:tc>
                  <a:txBody>
                    <a:bodyPr/>
                    <a:lstStyle/>
                    <a:p>
                      <a:pPr indent="0" lvl="0" marL="0" rtl="0" algn="l">
                        <a:spcBef>
                          <a:spcPts val="0"/>
                        </a:spcBef>
                        <a:spcAft>
                          <a:spcPts val="0"/>
                        </a:spcAft>
                        <a:buNone/>
                      </a:pPr>
                      <a:r>
                        <a:rPr b="1" lang="en"/>
                        <a:t>Both Trusted &amp;Untrusted</a:t>
                      </a:r>
                      <a:endParaRPr b="1"/>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and </a:t>
            </a:r>
            <a:r>
              <a:rPr lang="en"/>
              <a:t>Architectural</a:t>
            </a:r>
            <a:r>
              <a:rPr lang="en"/>
              <a:t> Model</a:t>
            </a:r>
            <a:endParaRPr/>
          </a:p>
        </p:txBody>
      </p:sp>
      <p:sp>
        <p:nvSpPr>
          <p:cNvPr id="244" name="Google Shape;244;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C2937"/>
              </a:buClr>
              <a:buSzPts val="1400"/>
              <a:buFont typeface="Arial"/>
              <a:buChar char="❏"/>
            </a:pPr>
            <a:r>
              <a:rPr b="1" lang="en" sz="1400">
                <a:solidFill>
                  <a:srgbClr val="2C2937"/>
                </a:solidFill>
                <a:latin typeface="Arial"/>
                <a:ea typeface="Arial"/>
                <a:cs typeface="Arial"/>
                <a:sym typeface="Arial"/>
              </a:rPr>
              <a:t>Cloud computing is as a stack where Software as a Service is built on Platform as a Service, which is built on Infrastructure as a Service. </a:t>
            </a:r>
            <a:endParaRPr b="1" sz="1400">
              <a:solidFill>
                <a:srgbClr val="2C2937"/>
              </a:solidFill>
              <a:latin typeface="Arial"/>
              <a:ea typeface="Arial"/>
              <a:cs typeface="Arial"/>
              <a:sym typeface="Arial"/>
            </a:endParaRPr>
          </a:p>
          <a:p>
            <a:pPr indent="-317500" lvl="0" marL="457200" marR="279400" rtl="0" algn="l">
              <a:spcBef>
                <a:spcPts val="0"/>
              </a:spcBef>
              <a:spcAft>
                <a:spcPts val="0"/>
              </a:spcAft>
              <a:buClr>
                <a:srgbClr val="2C2937"/>
              </a:buClr>
              <a:buSzPts val="1400"/>
              <a:buFont typeface="Arial"/>
              <a:buChar char="❏"/>
            </a:pPr>
            <a:r>
              <a:rPr lang="en" sz="1400">
                <a:solidFill>
                  <a:srgbClr val="000000"/>
                </a:solidFill>
                <a:latin typeface="Arial"/>
                <a:ea typeface="Arial"/>
                <a:cs typeface="Arial"/>
                <a:sym typeface="Arial"/>
              </a:rPr>
              <a:t>For an in-depth reference architectural model, we again recommend</a:t>
            </a:r>
            <a:r>
              <a:rPr lang="en" sz="1400">
                <a:solidFill>
                  <a:srgbClr val="000000"/>
                </a:solidFill>
                <a:uFill>
                  <a:noFill/>
                </a:uFill>
                <a:latin typeface="Arial"/>
                <a:ea typeface="Arial"/>
                <a:cs typeface="Arial"/>
                <a:sym typeface="Arial"/>
                <a:hlinkClick r:id="rId3">
                  <a:extLst>
                    <a:ext uri="{A12FA001-AC4F-418D-AE19-62706E023703}">
                      <ahyp:hlinkClr val="tx"/>
                    </a:ext>
                  </a:extLst>
                </a:hlinkClick>
              </a:rPr>
              <a:t> </a:t>
            </a:r>
            <a:r>
              <a:rPr b="1" lang="en" sz="1400">
                <a:solidFill>
                  <a:srgbClr val="5183B1"/>
                </a:solidFill>
                <a:uFill>
                  <a:noFill/>
                </a:uFill>
                <a:latin typeface="Arial"/>
                <a:ea typeface="Arial"/>
                <a:cs typeface="Arial"/>
                <a:sym typeface="Arial"/>
                <a:hlinkClick r:id="rId4">
                  <a:extLst>
                    <a:ext uri="{A12FA001-AC4F-418D-AE19-62706E023703}">
                      <ahyp:hlinkClr val="tx"/>
                    </a:ext>
                  </a:extLst>
                </a:hlinkClick>
              </a:rPr>
              <a:t>ISO/IEC 17789</a:t>
            </a:r>
            <a:r>
              <a:rPr lang="en" sz="1400">
                <a:solidFill>
                  <a:srgbClr val="2C2937"/>
                </a:solidFill>
                <a:latin typeface="Arial"/>
                <a:ea typeface="Arial"/>
                <a:cs typeface="Arial"/>
                <a:sym typeface="Arial"/>
              </a:rPr>
              <a:t> </a:t>
            </a:r>
            <a:r>
              <a:rPr lang="en" sz="1400">
                <a:solidFill>
                  <a:srgbClr val="000000"/>
                </a:solidFill>
                <a:latin typeface="Arial"/>
                <a:ea typeface="Arial"/>
                <a:cs typeface="Arial"/>
                <a:sym typeface="Arial"/>
              </a:rPr>
              <a:t>and</a:t>
            </a:r>
            <a:r>
              <a:rPr lang="en" sz="1400">
                <a:solidFill>
                  <a:srgbClr val="000000"/>
                </a:solidFill>
                <a:uFill>
                  <a:noFill/>
                </a:uFill>
                <a:latin typeface="Arial"/>
                <a:ea typeface="Arial"/>
                <a:cs typeface="Arial"/>
                <a:sym typeface="Arial"/>
                <a:hlinkClick r:id="rId5">
                  <a:extLst>
                    <a:ext uri="{A12FA001-AC4F-418D-AE19-62706E023703}">
                      <ahyp:hlinkClr val="tx"/>
                    </a:ext>
                  </a:extLst>
                </a:hlinkClick>
              </a:rPr>
              <a:t> </a:t>
            </a:r>
            <a:r>
              <a:rPr b="1" lang="en" sz="1400">
                <a:solidFill>
                  <a:srgbClr val="5183B1"/>
                </a:solidFill>
                <a:uFill>
                  <a:noFill/>
                </a:uFill>
                <a:latin typeface="Arial"/>
                <a:ea typeface="Arial"/>
                <a:cs typeface="Arial"/>
                <a:sym typeface="Arial"/>
                <a:hlinkClick r:id="rId6">
                  <a:extLst>
                    <a:ext uri="{A12FA001-AC4F-418D-AE19-62706E023703}">
                      <ahyp:hlinkClr val="tx"/>
                    </a:ext>
                  </a:extLst>
                </a:hlinkClick>
              </a:rPr>
              <a:t>NIST 500-292</a:t>
            </a:r>
            <a:r>
              <a:rPr lang="en" sz="1400">
                <a:solidFill>
                  <a:srgbClr val="2C2937"/>
                </a:solidFill>
                <a:uFill>
                  <a:noFill/>
                </a:uFill>
                <a:latin typeface="Arial"/>
                <a:ea typeface="Arial"/>
                <a:cs typeface="Arial"/>
                <a:sym typeface="Arial"/>
                <a:hlinkClick r:id="rId7">
                  <a:extLst>
                    <a:ext uri="{A12FA001-AC4F-418D-AE19-62706E023703}">
                      <ahyp:hlinkClr val="tx"/>
                    </a:ext>
                  </a:extLst>
                </a:hlinkClick>
              </a:rPr>
              <a:t>,</a:t>
            </a:r>
            <a:r>
              <a:rPr lang="en" sz="1400">
                <a:solidFill>
                  <a:srgbClr val="000000"/>
                </a:solidFill>
                <a:latin typeface="Arial"/>
                <a:ea typeface="Arial"/>
                <a:cs typeface="Arial"/>
                <a:sym typeface="Arial"/>
              </a:rPr>
              <a:t> which complement the NIST definition model.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2C2937"/>
              </a:buClr>
              <a:buSzPts val="1400"/>
              <a:buFont typeface="Arial"/>
              <a:buChar char="❏"/>
            </a:pPr>
            <a:r>
              <a:t/>
            </a:r>
            <a:endParaRPr b="1" sz="1400">
              <a:solidFill>
                <a:srgbClr val="2C2937"/>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8"/>
          <p:cNvPicPr preferRelativeResize="0"/>
          <p:nvPr/>
        </p:nvPicPr>
        <p:blipFill>
          <a:blip r:embed="rId3">
            <a:alphaModFix/>
          </a:blip>
          <a:stretch>
            <a:fillRect/>
          </a:stretch>
        </p:blipFill>
        <p:spPr>
          <a:xfrm>
            <a:off x="2819400" y="609600"/>
            <a:ext cx="3992872" cy="4838700"/>
          </a:xfrm>
          <a:prstGeom prst="rect">
            <a:avLst/>
          </a:prstGeom>
          <a:noFill/>
          <a:ln>
            <a:noFill/>
          </a:ln>
        </p:spPr>
      </p:pic>
      <p:sp>
        <p:nvSpPr>
          <p:cNvPr id="252" name="Google Shape;252;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 and </a:t>
            </a:r>
            <a:r>
              <a:rPr lang="en"/>
              <a:t>Architectural</a:t>
            </a:r>
            <a:r>
              <a:rPr lang="en"/>
              <a:t> Model Diagram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IaaS-Infrastructure as Service</a:t>
            </a:r>
            <a:endParaRPr/>
          </a:p>
        </p:txBody>
      </p:sp>
      <p:sp>
        <p:nvSpPr>
          <p:cNvPr id="258" name="Google Shape;258;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Physical facilities and infrastructure hardware form the foundation of IaaS.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Abstraction, often via virtualization, frees the resources from their physical constraints to enable pooling. </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Then a set of core connectivity and delivery tools (orchestration) ties these abstracted resources together, creates the pools, and provides the automation to deliver them to customers.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All this is facilitated using </a:t>
            </a:r>
            <a:r>
              <a:rPr b="1" i="1" lang="en" sz="1400">
                <a:solidFill>
                  <a:srgbClr val="000000"/>
                </a:solidFill>
                <a:latin typeface="Arial"/>
                <a:ea typeface="Arial"/>
                <a:cs typeface="Arial"/>
                <a:sym typeface="Arial"/>
              </a:rPr>
              <a:t>Application Programming Interfaces</a:t>
            </a:r>
            <a:r>
              <a:rPr b="1" lang="en" sz="1400">
                <a:solidFill>
                  <a:srgbClr val="000000"/>
                </a:solidFill>
                <a:latin typeface="Arial"/>
                <a:ea typeface="Arial"/>
                <a:cs typeface="Arial"/>
                <a:sym typeface="Arial"/>
              </a:rPr>
              <a:t>. APIs </a:t>
            </a:r>
            <a:r>
              <a:rPr lang="en" sz="1400">
                <a:solidFill>
                  <a:srgbClr val="000000"/>
                </a:solidFill>
                <a:latin typeface="Arial"/>
                <a:ea typeface="Arial"/>
                <a:cs typeface="Arial"/>
                <a:sym typeface="Arial"/>
              </a:rPr>
              <a:t>are typically the underlying communications method for components within a cloud, </a:t>
            </a:r>
            <a:endParaRPr sz="1400">
              <a:solidFill>
                <a:srgbClr val="000000"/>
              </a:solidFill>
              <a:latin typeface="Arial"/>
              <a:ea typeface="Arial"/>
              <a:cs typeface="Arial"/>
              <a:sym typeface="Arial"/>
            </a:endParaRPr>
          </a:p>
          <a:p>
            <a:pPr indent="0" lvl="0" marL="0" marR="279400" rtl="0" algn="l">
              <a:spcBef>
                <a:spcPts val="1200"/>
              </a:spcBef>
              <a:spcAft>
                <a:spcPts val="0"/>
              </a:spcAft>
              <a:buNone/>
            </a:pPr>
            <a:r>
              <a:rPr lang="en" sz="1400">
                <a:solidFill>
                  <a:srgbClr val="000000"/>
                </a:solidFill>
                <a:latin typeface="Arial"/>
                <a:ea typeface="Arial"/>
                <a:cs typeface="Arial"/>
                <a:sym typeface="Arial"/>
              </a:rPr>
              <a:t>In most cases, those APIs are both remotely accessible and wrapped into a web-based user interface. This combination is the </a:t>
            </a:r>
            <a:r>
              <a:rPr b="1" i="1" lang="en" sz="1400">
                <a:solidFill>
                  <a:srgbClr val="000000"/>
                </a:solidFill>
                <a:latin typeface="Arial"/>
                <a:ea typeface="Arial"/>
                <a:cs typeface="Arial"/>
                <a:sym typeface="Arial"/>
              </a:rPr>
              <a:t>cloud management plane</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since consumers use it to manage and configure the cloud resources, such as launching virtual machines (instances) or configuring virtual networks. </a:t>
            </a:r>
            <a:endParaRPr sz="1400">
              <a:solidFill>
                <a:srgbClr val="000000"/>
              </a:solidFill>
              <a:latin typeface="Arial"/>
              <a:ea typeface="Arial"/>
              <a:cs typeface="Arial"/>
              <a:sym typeface="Arial"/>
            </a:endParaRPr>
          </a:p>
          <a:p>
            <a:pPr indent="0" lvl="0" marL="0" marR="279400" rtl="0" algn="l">
              <a:spcBef>
                <a:spcPts val="1200"/>
              </a:spcBef>
              <a:spcAft>
                <a:spcPts val="0"/>
              </a:spcAft>
              <a:buNone/>
            </a:pPr>
            <a:r>
              <a:t/>
            </a:r>
            <a:endParaRPr sz="1400">
              <a:solidFill>
                <a:srgbClr val="2C2937"/>
              </a:solidFill>
              <a:latin typeface="Arial"/>
              <a:ea typeface="Arial"/>
              <a:cs typeface="Arial"/>
              <a:sym typeface="Arial"/>
            </a:endParaRPr>
          </a:p>
          <a:p>
            <a:pPr indent="0" lvl="0" marL="0" rtl="0" algn="l">
              <a:spcBef>
                <a:spcPts val="1200"/>
              </a:spcBef>
              <a:spcAft>
                <a:spcPts val="1600"/>
              </a:spcAft>
              <a:buNone/>
            </a:pPr>
            <a:r>
              <a:t/>
            </a:r>
            <a:endParaRPr sz="1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IaaS Security risk</a:t>
            </a:r>
            <a:endParaRPr/>
          </a:p>
        </p:txBody>
      </p:sp>
      <p:sp>
        <p:nvSpPr>
          <p:cNvPr id="265" name="Google Shape;265;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marR="279400" rtl="0" algn="l">
              <a:spcBef>
                <a:spcPts val="1200"/>
              </a:spcBef>
              <a:spcAft>
                <a:spcPts val="0"/>
              </a:spcAft>
              <a:buClr>
                <a:srgbClr val="000000"/>
              </a:buClr>
              <a:buSzPts val="1400"/>
              <a:buFont typeface="Arial"/>
              <a:buChar char="❏"/>
            </a:pPr>
            <a:r>
              <a:rPr b="1" i="1" lang="en" sz="1400">
                <a:solidFill>
                  <a:srgbClr val="000000"/>
                </a:solidFill>
                <a:latin typeface="Arial"/>
                <a:ea typeface="Arial"/>
                <a:cs typeface="Arial"/>
                <a:sym typeface="Arial"/>
              </a:rPr>
              <a:t>IaaS consists of a facility, hardware, an abstraction layer, an orchestration (core connectivity and delivery) layer to tie together the abstracted resources, and APIs to remotely manage the resources and deliver them to consumers.</a:t>
            </a:r>
            <a:endParaRPr b="1" i="1" sz="1400">
              <a:solidFill>
                <a:srgbClr val="000000"/>
              </a:solidFill>
              <a:latin typeface="Arial"/>
              <a:ea typeface="Arial"/>
              <a:cs typeface="Arial"/>
              <a:sym typeface="Arial"/>
            </a:endParaRPr>
          </a:p>
          <a:p>
            <a:pPr indent="0" lvl="0" marL="457200" marR="279400" rtl="0" algn="l">
              <a:spcBef>
                <a:spcPts val="1200"/>
              </a:spcBef>
              <a:spcAft>
                <a:spcPts val="0"/>
              </a:spcAft>
              <a:buNone/>
            </a:pPr>
            <a:r>
              <a:t/>
            </a:r>
            <a:endParaRPr b="1" i="1" sz="1400">
              <a:solidFill>
                <a:srgbClr val="000000"/>
              </a:solidFill>
              <a:latin typeface="Arial"/>
              <a:ea typeface="Arial"/>
              <a:cs typeface="Arial"/>
              <a:sym typeface="Arial"/>
            </a:endParaRPr>
          </a:p>
          <a:p>
            <a:pPr indent="-317500" lvl="0" marL="457200" marR="2794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From a security perspective, it is both the biggest difference from protecting physical infrastructure (since you can’t rely on physical access as a control) and the top priority when designing a cloud security program. If an attacker gets into customer management plane, they potentially have full remote access to your entire cloud deployment.</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266" name="Google Shape;266;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41"/>
          <p:cNvPicPr preferRelativeResize="0"/>
          <p:nvPr/>
        </p:nvPicPr>
        <p:blipFill>
          <a:blip r:embed="rId3">
            <a:alphaModFix/>
          </a:blip>
          <a:stretch>
            <a:fillRect/>
          </a:stretch>
        </p:blipFill>
        <p:spPr>
          <a:xfrm>
            <a:off x="1447800" y="838200"/>
            <a:ext cx="5686425" cy="4010025"/>
          </a:xfrm>
          <a:prstGeom prst="rect">
            <a:avLst/>
          </a:prstGeom>
          <a:noFill/>
          <a:ln>
            <a:noFill/>
          </a:ln>
        </p:spPr>
      </p:pic>
      <p:sp>
        <p:nvSpPr>
          <p:cNvPr id="273" name="Google Shape;273;p41"/>
          <p:cNvSpPr txBox="1"/>
          <p:nvPr>
            <p:ph idx="4294967295" type="title"/>
          </p:nvPr>
        </p:nvSpPr>
        <p:spPr>
          <a:xfrm>
            <a:off x="179963"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Compute Iaas -Example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we approach this Course ?</a:t>
            </a:r>
            <a:endParaRPr/>
          </a:p>
        </p:txBody>
      </p:sp>
      <p:sp>
        <p:nvSpPr>
          <p:cNvPr id="84" name="Google Shape;84;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Domains covering with vendor neutral contents </a:t>
            </a:r>
            <a:endParaRPr/>
          </a:p>
          <a:p>
            <a:pPr indent="-317500" lvl="1" marL="914400" rtl="0" algn="l">
              <a:spcBef>
                <a:spcPts val="0"/>
              </a:spcBef>
              <a:spcAft>
                <a:spcPts val="0"/>
              </a:spcAft>
              <a:buSzPts val="1400"/>
              <a:buChar char="❏"/>
            </a:pPr>
            <a:r>
              <a:rPr lang="en"/>
              <a:t>Cloud Strategic Alliance (CSA) </a:t>
            </a:r>
            <a:endParaRPr/>
          </a:p>
          <a:p>
            <a:pPr indent="-317500" lvl="1" marL="914400" rtl="0" algn="l">
              <a:spcBef>
                <a:spcPts val="0"/>
              </a:spcBef>
              <a:spcAft>
                <a:spcPts val="0"/>
              </a:spcAft>
              <a:buSzPts val="1400"/>
              <a:buChar char="❏"/>
            </a:pPr>
            <a:r>
              <a:rPr lang="en"/>
              <a:t>NIST  International Standards</a:t>
            </a:r>
            <a:endParaRPr/>
          </a:p>
          <a:p>
            <a:pPr indent="-317500" lvl="1" marL="914400" rtl="0" algn="l">
              <a:spcBef>
                <a:spcPts val="0"/>
              </a:spcBef>
              <a:spcAft>
                <a:spcPts val="0"/>
              </a:spcAft>
              <a:buSzPts val="1400"/>
              <a:buChar char="❏"/>
            </a:pPr>
            <a:r>
              <a:rPr lang="en"/>
              <a:t>ISO/IEC 17788 ISO/IEC17789</a:t>
            </a:r>
            <a:endParaRPr/>
          </a:p>
          <a:p>
            <a:pPr indent="-342900" lvl="0" marL="457200" rtl="0" algn="l">
              <a:spcBef>
                <a:spcPts val="0"/>
              </a:spcBef>
              <a:spcAft>
                <a:spcPts val="0"/>
              </a:spcAft>
              <a:buSzPts val="1800"/>
              <a:buChar char="❏"/>
            </a:pPr>
            <a:r>
              <a:rPr lang="en"/>
              <a:t>LABS and Hands On with Amazon Web Service (AWS)</a:t>
            </a:r>
            <a:endParaRPr/>
          </a:p>
          <a:p>
            <a:pPr indent="-342900" lvl="0" marL="457200" rtl="0" algn="l">
              <a:spcBef>
                <a:spcPts val="0"/>
              </a:spcBef>
              <a:spcAft>
                <a:spcPts val="0"/>
              </a:spcAft>
              <a:buSzPts val="1800"/>
              <a:buChar char="❏"/>
            </a:pPr>
            <a:r>
              <a:rPr lang="en"/>
              <a:t>Applying the learned concepts based on AWS </a:t>
            </a:r>
            <a:r>
              <a:rPr lang="en"/>
              <a:t>terminologies</a:t>
            </a:r>
            <a:endParaRPr/>
          </a:p>
        </p:txBody>
      </p:sp>
      <p:sp>
        <p:nvSpPr>
          <p:cNvPr id="85" name="Google Shape;85;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Compute IaaS -Example Details</a:t>
            </a:r>
            <a:endParaRPr/>
          </a:p>
        </p:txBody>
      </p:sp>
      <p:sp>
        <p:nvSpPr>
          <p:cNvPr id="280" name="Google Shape;280;p42"/>
          <p:cNvSpPr txBox="1"/>
          <p:nvPr>
            <p:ph idx="1" type="body"/>
          </p:nvPr>
        </p:nvSpPr>
        <p:spPr>
          <a:xfrm>
            <a:off x="471900" y="1461875"/>
            <a:ext cx="8222100" cy="2710200"/>
          </a:xfrm>
          <a:prstGeom prst="rect">
            <a:avLst/>
          </a:prstGeom>
        </p:spPr>
        <p:txBody>
          <a:bodyPr anchorCtr="0" anchor="t" bIns="91425" lIns="91425" spcFirstLastPara="1" rIns="91425" wrap="square" tIns="91425">
            <a:noAutofit/>
          </a:bodyPr>
          <a:lstStyle/>
          <a:p>
            <a:pPr indent="-311150" lvl="0" marL="457200" marR="279400" rtl="0" algn="l">
              <a:spcBef>
                <a:spcPts val="1200"/>
              </a:spcBef>
              <a:spcAft>
                <a:spcPts val="0"/>
              </a:spcAft>
              <a:buClr>
                <a:srgbClr val="2C2937"/>
              </a:buClr>
              <a:buSzPts val="1300"/>
              <a:buFont typeface="Arial"/>
              <a:buChar char="❏"/>
            </a:pPr>
            <a:r>
              <a:rPr lang="en" sz="1300">
                <a:solidFill>
                  <a:srgbClr val="2C2937"/>
                </a:solidFill>
                <a:latin typeface="Arial"/>
                <a:ea typeface="Arial"/>
                <a:cs typeface="Arial"/>
                <a:sym typeface="Arial"/>
              </a:rPr>
              <a:t>.A series of physical servers each run two components: a hypervisor (for virtualization) and the management/orchestration software to tie in the servers and connect them to the compute controller. </a:t>
            </a:r>
            <a:endParaRPr sz="1300">
              <a:solidFill>
                <a:srgbClr val="2C2937"/>
              </a:solidFill>
              <a:latin typeface="Arial"/>
              <a:ea typeface="Arial"/>
              <a:cs typeface="Arial"/>
              <a:sym typeface="Arial"/>
            </a:endParaRPr>
          </a:p>
          <a:p>
            <a:pPr indent="-311150" lvl="0" marL="457200" marR="2794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A customer asks for an instance (virtual server) of a particular size and the</a:t>
            </a:r>
            <a:endParaRPr sz="1300">
              <a:solidFill>
                <a:srgbClr val="2C2937"/>
              </a:solidFill>
              <a:latin typeface="Arial"/>
              <a:ea typeface="Arial"/>
              <a:cs typeface="Arial"/>
              <a:sym typeface="Arial"/>
            </a:endParaRPr>
          </a:p>
          <a:p>
            <a:pPr indent="-311150" lvl="0" marL="457200" marR="2794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 cloud controller determines which server has the capacity and allocates an instance of the requested size.</a:t>
            </a:r>
            <a:endParaRPr sz="1300">
              <a:solidFill>
                <a:srgbClr val="2C2937"/>
              </a:solidFill>
              <a:latin typeface="Arial"/>
              <a:ea typeface="Arial"/>
              <a:cs typeface="Arial"/>
              <a:sym typeface="Arial"/>
            </a:endParaRPr>
          </a:p>
          <a:p>
            <a:pPr indent="-311150" lvl="0" marL="457200" marR="2794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The controller then creates a virtual hard drive by requesting storage from the storage controller, which allocates storage from the storage pool, and connects it to the appropriate host server and instance over the network (a dedicated network for storage traffic). Networking, including virtual network interfaces and addresses, is also allocated and connected to the necessary virtual network.</a:t>
            </a:r>
            <a:endParaRPr sz="1300">
              <a:solidFill>
                <a:srgbClr val="2C2937"/>
              </a:solidFill>
              <a:latin typeface="Arial"/>
              <a:ea typeface="Arial"/>
              <a:cs typeface="Arial"/>
              <a:sym typeface="Arial"/>
            </a:endParaRPr>
          </a:p>
          <a:p>
            <a:pPr indent="-311150" lvl="0" marL="457200" marR="2794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The controller then sends a copy of the server image into the virtual machine, boots it, and configures it; this creates an instance running in a virtual machine (VM), with virtual networking and storage all properly configured. Once this entire process is complete, the metadata and connectivity information is brokered by the cloud controller and available to the consumer, who can now connect to the instance and log in.</a:t>
            </a:r>
            <a:endParaRPr sz="1300">
              <a:solidFill>
                <a:srgbClr val="2C2937"/>
              </a:solidFill>
              <a:latin typeface="Arial"/>
              <a:ea typeface="Arial"/>
              <a:cs typeface="Arial"/>
              <a:sym typeface="Arial"/>
            </a:endParaRPr>
          </a:p>
          <a:p>
            <a:pPr indent="0" lvl="0" marL="457200" rtl="0" algn="l">
              <a:spcBef>
                <a:spcPts val="1200"/>
              </a:spcBef>
              <a:spcAft>
                <a:spcPts val="1600"/>
              </a:spcAft>
              <a:buNone/>
            </a:pPr>
            <a:r>
              <a:t/>
            </a:r>
            <a:endParaRPr sz="1300">
              <a:solidFill>
                <a:srgbClr val="2C2937"/>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As Service (PaaS)</a:t>
            </a:r>
            <a:endParaRPr/>
          </a:p>
        </p:txBody>
      </p:sp>
      <p:sp>
        <p:nvSpPr>
          <p:cNvPr id="287" name="Google Shape;287;p43"/>
          <p:cNvSpPr txBox="1"/>
          <p:nvPr>
            <p:ph idx="1" type="body"/>
          </p:nvPr>
        </p:nvSpPr>
        <p:spPr>
          <a:xfrm>
            <a:off x="471900" y="1690475"/>
            <a:ext cx="8222100" cy="271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PaaS  model, is to build a platform on top of IaaS. </a:t>
            </a:r>
            <a:endParaRPr sz="1300">
              <a:solidFill>
                <a:srgbClr val="2C2937"/>
              </a:solidFill>
              <a:latin typeface="Arial"/>
              <a:ea typeface="Arial"/>
              <a:cs typeface="Arial"/>
              <a:sym typeface="Arial"/>
            </a:endParaRPr>
          </a:p>
          <a:p>
            <a:pPr indent="-311150" lvl="0" marL="4572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A layer of integration and middleware is built on IaaS, then pooled together, orchestrated, and exposed to customers using APIs as PaaS.</a:t>
            </a:r>
            <a:endParaRPr sz="1300">
              <a:solidFill>
                <a:srgbClr val="2C2937"/>
              </a:solidFill>
              <a:latin typeface="Arial"/>
              <a:ea typeface="Arial"/>
              <a:cs typeface="Arial"/>
              <a:sym typeface="Arial"/>
            </a:endParaRPr>
          </a:p>
          <a:p>
            <a:pPr indent="-311150" lvl="0" marL="4572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 For example, a Database as a Service could be built by deploying modified database management system software on instances running in IaaS. The customer manages the database via API (and a web console) and accesses it either through the normal database network protocols, or, again, via API.</a:t>
            </a:r>
            <a:endParaRPr sz="1300">
              <a:solidFill>
                <a:srgbClr val="2C2937"/>
              </a:solidFill>
              <a:latin typeface="Arial"/>
              <a:ea typeface="Arial"/>
              <a:cs typeface="Arial"/>
              <a:sym typeface="Arial"/>
            </a:endParaRPr>
          </a:p>
          <a:p>
            <a:pPr indent="-311150" lvl="0" marL="457200" marR="2794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In PaaS the cloud user only sees the platform, not the underlying infrastructure. In our example, the database expands (or contracts) as needed based on utilization, without the customer having to manage individual servers, networking, patches, etc.</a:t>
            </a:r>
            <a:endParaRPr sz="1300">
              <a:solidFill>
                <a:srgbClr val="2C2937"/>
              </a:solidFill>
              <a:latin typeface="Arial"/>
              <a:ea typeface="Arial"/>
              <a:cs typeface="Arial"/>
              <a:sym typeface="Arial"/>
            </a:endParaRPr>
          </a:p>
          <a:p>
            <a:pPr indent="-311150" lvl="0" marL="457200" marR="279400" rtl="0" algn="l">
              <a:spcBef>
                <a:spcPts val="0"/>
              </a:spcBef>
              <a:spcAft>
                <a:spcPts val="0"/>
              </a:spcAft>
              <a:buClr>
                <a:srgbClr val="2C2937"/>
              </a:buClr>
              <a:buSzPts val="1300"/>
              <a:buFont typeface="Arial"/>
              <a:buChar char="❏"/>
            </a:pPr>
            <a:r>
              <a:rPr lang="en" sz="1300">
                <a:solidFill>
                  <a:srgbClr val="2C2937"/>
                </a:solidFill>
                <a:latin typeface="Arial"/>
                <a:ea typeface="Arial"/>
                <a:cs typeface="Arial"/>
                <a:sym typeface="Arial"/>
              </a:rPr>
              <a:t>Another example is an application deployment platform. That’s a place where developers can load and run application code without managing the underlying resources. Services exist for running nearly any kind of application in any language on PaaS, freeing the developers from configuring and building servers, keeping them up to date, or worrying about complexities like clustering and load balancing.</a:t>
            </a:r>
            <a:endParaRPr sz="1300">
              <a:solidFill>
                <a:srgbClr val="2C2937"/>
              </a:solidFill>
              <a:latin typeface="Arial"/>
              <a:ea typeface="Arial"/>
              <a:cs typeface="Arial"/>
              <a:sym typeface="Arial"/>
            </a:endParaRPr>
          </a:p>
          <a:p>
            <a:pPr indent="0" lvl="0" marL="457200" rtl="0" algn="l">
              <a:spcBef>
                <a:spcPts val="1200"/>
              </a:spcBef>
              <a:spcAft>
                <a:spcPts val="1600"/>
              </a:spcAft>
              <a:buNone/>
            </a:pPr>
            <a:r>
              <a:t/>
            </a:r>
            <a:endParaRPr sz="1300">
              <a:solidFill>
                <a:srgbClr val="2C2937"/>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44"/>
          <p:cNvPicPr preferRelativeResize="0"/>
          <p:nvPr/>
        </p:nvPicPr>
        <p:blipFill>
          <a:blip r:embed="rId3">
            <a:alphaModFix/>
          </a:blip>
          <a:stretch>
            <a:fillRect/>
          </a:stretch>
        </p:blipFill>
        <p:spPr>
          <a:xfrm>
            <a:off x="1524000" y="228600"/>
            <a:ext cx="5924677" cy="4838701"/>
          </a:xfrm>
          <a:prstGeom prst="rect">
            <a:avLst/>
          </a:prstGeom>
          <a:noFill/>
          <a:ln>
            <a:noFill/>
          </a:ln>
        </p:spPr>
      </p:pic>
      <p:sp>
        <p:nvSpPr>
          <p:cNvPr id="294" name="Google Shape;294;p44"/>
          <p:cNvSpPr txBox="1"/>
          <p:nvPr>
            <p:ph idx="4294967295" type="title"/>
          </p:nvPr>
        </p:nvSpPr>
        <p:spPr>
          <a:xfrm>
            <a:off x="179963" y="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PaaS</a:t>
            </a:r>
            <a:r>
              <a:rPr lang="en">
                <a:solidFill>
                  <a:schemeClr val="dk1"/>
                </a:solidFill>
              </a:rPr>
              <a:t> Example</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SaaS-Software As Service</a:t>
            </a:r>
            <a:endParaRPr/>
          </a:p>
        </p:txBody>
      </p:sp>
      <p:sp>
        <p:nvSpPr>
          <p:cNvPr id="301" name="Google Shape;301;p45"/>
          <p:cNvSpPr txBox="1"/>
          <p:nvPr/>
        </p:nvSpPr>
        <p:spPr>
          <a:xfrm>
            <a:off x="941250" y="839600"/>
            <a:ext cx="7261500" cy="4851600"/>
          </a:xfrm>
          <a:prstGeom prst="rect">
            <a:avLst/>
          </a:prstGeom>
          <a:noFill/>
          <a:ln>
            <a:noFill/>
          </a:ln>
        </p:spPr>
        <p:txBody>
          <a:bodyPr anchorCtr="0" anchor="t" bIns="91425" lIns="91425" spcFirstLastPara="1" rIns="91425" wrap="square" tIns="91425">
            <a:spAutoFit/>
          </a:bodyPr>
          <a:lstStyle/>
          <a:p>
            <a:pPr indent="-336550" lvl="0" marL="457200" marR="279400" rtl="0" algn="l">
              <a:lnSpc>
                <a:spcPct val="115000"/>
              </a:lnSpc>
              <a:spcBef>
                <a:spcPts val="0"/>
              </a:spcBef>
              <a:spcAft>
                <a:spcPts val="0"/>
              </a:spcAft>
              <a:buSzPts val="1700"/>
              <a:buChar char="❏"/>
            </a:pPr>
            <a:r>
              <a:rPr lang="en" sz="1700"/>
              <a:t>SaaS services are full, multitenant applications, with all the architectural complexities of any large software platform. </a:t>
            </a:r>
            <a:endParaRPr sz="1700"/>
          </a:p>
          <a:p>
            <a:pPr indent="-336550" lvl="0" marL="457200" marR="279400" rtl="0" algn="l">
              <a:lnSpc>
                <a:spcPct val="115000"/>
              </a:lnSpc>
              <a:spcBef>
                <a:spcPts val="0"/>
              </a:spcBef>
              <a:spcAft>
                <a:spcPts val="0"/>
              </a:spcAft>
              <a:buSzPts val="1700"/>
              <a:buChar char="❏"/>
            </a:pPr>
            <a:r>
              <a:rPr lang="en" sz="1700"/>
              <a:t>Many SaaS providers build on top of IaaS and PaaS due to the increased agility, resilience, and (potential) economic benefits.</a:t>
            </a:r>
            <a:endParaRPr sz="1700"/>
          </a:p>
          <a:p>
            <a:pPr indent="-336550" lvl="0" marL="457200" marR="279400" rtl="0" algn="l">
              <a:lnSpc>
                <a:spcPct val="115000"/>
              </a:lnSpc>
              <a:spcBef>
                <a:spcPts val="0"/>
              </a:spcBef>
              <a:spcAft>
                <a:spcPts val="0"/>
              </a:spcAft>
              <a:buSzPts val="1700"/>
              <a:buChar char="❏"/>
            </a:pPr>
            <a:r>
              <a:rPr lang="en" sz="1700"/>
              <a:t>Most modern cloud applications (SaaS or otherwise) use a combination of IaaS and PaaS, sometimes across different cloud providers. </a:t>
            </a:r>
            <a:endParaRPr sz="1700"/>
          </a:p>
          <a:p>
            <a:pPr indent="-336550" lvl="0" marL="457200" marR="279400" rtl="0" algn="l">
              <a:lnSpc>
                <a:spcPct val="115000"/>
              </a:lnSpc>
              <a:spcBef>
                <a:spcPts val="0"/>
              </a:spcBef>
              <a:spcAft>
                <a:spcPts val="0"/>
              </a:spcAft>
              <a:buSzPts val="1700"/>
              <a:buChar char="❏"/>
            </a:pPr>
            <a:r>
              <a:rPr lang="en" sz="1700"/>
              <a:t>Many also tend to offer public APIs for some (or all) functionality. They often need these to support a variety of clients, </a:t>
            </a:r>
            <a:r>
              <a:rPr lang="en" sz="1700"/>
              <a:t>especially</a:t>
            </a:r>
            <a:r>
              <a:rPr lang="en" sz="1700"/>
              <a:t> SaaS tends to have an application/logic layer and data storage, with an API on top. </a:t>
            </a:r>
            <a:endParaRPr sz="1700"/>
          </a:p>
          <a:p>
            <a:pPr indent="-336550" lvl="0" marL="457200" marR="279400" rtl="0" algn="l">
              <a:lnSpc>
                <a:spcPct val="115000"/>
              </a:lnSpc>
              <a:spcBef>
                <a:spcPts val="0"/>
              </a:spcBef>
              <a:spcAft>
                <a:spcPts val="0"/>
              </a:spcAft>
              <a:buSzPts val="1700"/>
              <a:buChar char="❏"/>
            </a:pPr>
            <a:r>
              <a:rPr lang="en" sz="1700"/>
              <a:t>Then there are one or more presentation layers, often including web browsers, mobile applications, and public API access.y web browsers and mobile applications.</a:t>
            </a:r>
            <a:endParaRPr sz="1700"/>
          </a:p>
          <a:p>
            <a:pPr indent="0" lvl="0" marL="0" rtl="0" algn="l">
              <a:spcBef>
                <a:spcPts val="1500"/>
              </a:spcBef>
              <a:spcAft>
                <a:spcPts val="0"/>
              </a:spcAft>
              <a:buNone/>
            </a:pPr>
            <a:r>
              <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7" name="Google Shape;307;p46"/>
          <p:cNvPicPr preferRelativeResize="0"/>
          <p:nvPr/>
        </p:nvPicPr>
        <p:blipFill>
          <a:blip r:embed="rId3">
            <a:alphaModFix/>
          </a:blip>
          <a:stretch>
            <a:fillRect/>
          </a:stretch>
        </p:blipFill>
        <p:spPr>
          <a:xfrm>
            <a:off x="2819400" y="152400"/>
            <a:ext cx="4568543" cy="4838700"/>
          </a:xfrm>
          <a:prstGeom prst="rect">
            <a:avLst/>
          </a:prstGeom>
          <a:noFill/>
          <a:ln>
            <a:noFill/>
          </a:ln>
        </p:spPr>
      </p:pic>
      <p:sp>
        <p:nvSpPr>
          <p:cNvPr id="308" name="Google Shape;308;p46"/>
          <p:cNvSpPr txBox="1"/>
          <p:nvPr/>
        </p:nvSpPr>
        <p:spPr>
          <a:xfrm>
            <a:off x="6240275" y="302550"/>
            <a:ext cx="173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SaaS Example</a:t>
            </a:r>
            <a:endParaRPr b="1"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Computing  Logical Model</a:t>
            </a:r>
            <a:endParaRPr/>
          </a:p>
        </p:txBody>
      </p:sp>
      <p:sp>
        <p:nvSpPr>
          <p:cNvPr id="315" name="Google Shape;315;p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12700" marR="279400" rtl="0" algn="l">
              <a:spcBef>
                <a:spcPts val="0"/>
              </a:spcBef>
              <a:spcAft>
                <a:spcPts val="0"/>
              </a:spcAft>
              <a:buNone/>
            </a:pPr>
            <a:r>
              <a:rPr lang="en" sz="1400">
                <a:solidFill>
                  <a:srgbClr val="000000"/>
                </a:solidFill>
                <a:latin typeface="Arial"/>
                <a:ea typeface="Arial"/>
                <a:cs typeface="Arial"/>
                <a:sym typeface="Arial"/>
              </a:rPr>
              <a:t>At a high level, both cloud and traditional computing adhere to a logical model that helps identify different layers based on functionality. This is useful to illustrate the differences between the different computing models themselves:</a:t>
            </a:r>
            <a:endParaRPr sz="1400">
              <a:solidFill>
                <a:srgbClr val="000000"/>
              </a:solidFill>
              <a:latin typeface="Arial"/>
              <a:ea typeface="Arial"/>
              <a:cs typeface="Arial"/>
              <a:sym typeface="Arial"/>
            </a:endParaRPr>
          </a:p>
          <a:p>
            <a:pPr indent="-317500" lvl="0" marL="457200" marR="279400" rtl="0" algn="l">
              <a:spcBef>
                <a:spcPts val="1500"/>
              </a:spcBef>
              <a:spcAft>
                <a:spcPts val="0"/>
              </a:spcAft>
              <a:buClr>
                <a:srgbClr val="000000"/>
              </a:buClr>
              <a:buSzPts val="1400"/>
              <a:buFont typeface="Arial"/>
              <a:buChar char="❏"/>
            </a:pPr>
            <a:r>
              <a:rPr i="1" lang="en" sz="1400">
                <a:solidFill>
                  <a:srgbClr val="000000"/>
                </a:solidFill>
                <a:latin typeface="Arial"/>
                <a:ea typeface="Arial"/>
                <a:cs typeface="Arial"/>
                <a:sym typeface="Arial"/>
              </a:rPr>
              <a:t>Infrastructure:</a:t>
            </a:r>
            <a:r>
              <a:rPr lang="en" sz="1400">
                <a:solidFill>
                  <a:srgbClr val="000000"/>
                </a:solidFill>
                <a:latin typeface="Arial"/>
                <a:ea typeface="Arial"/>
                <a:cs typeface="Arial"/>
                <a:sym typeface="Arial"/>
              </a:rPr>
              <a:t> The core components of a computing system: compute, network, and storage. The foundation that everything else is built on. The moving parts.</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Metastructure:</a:t>
            </a:r>
            <a:r>
              <a:rPr lang="en" sz="1400">
                <a:solidFill>
                  <a:srgbClr val="000000"/>
                </a:solidFill>
                <a:latin typeface="Arial"/>
                <a:ea typeface="Arial"/>
                <a:cs typeface="Arial"/>
                <a:sym typeface="Arial"/>
              </a:rPr>
              <a:t> The protocols and mechanisms that provide the interface between the infrastructure layer and the other layers. The glue that ties the technologies and enables management and configuration.</a:t>
            </a:r>
            <a:endParaRPr sz="1400">
              <a:solidFill>
                <a:srgbClr val="000000"/>
              </a:solidFill>
              <a:latin typeface="Arial"/>
              <a:ea typeface="Arial"/>
              <a:cs typeface="Arial"/>
              <a:sym typeface="Arial"/>
            </a:endParaRPr>
          </a:p>
          <a:p>
            <a:pPr indent="-317500" lvl="0" marL="457200" marR="279400" rtl="0" algn="l">
              <a:spcBef>
                <a:spcPts val="0"/>
              </a:spcBef>
              <a:spcAft>
                <a:spcPts val="0"/>
              </a:spcAft>
              <a:buClr>
                <a:srgbClr val="000000"/>
              </a:buClr>
              <a:buSzPts val="1400"/>
              <a:buFont typeface="Arial"/>
              <a:buChar char="❏"/>
            </a:pPr>
            <a:r>
              <a:rPr i="1" lang="en" sz="1400">
                <a:solidFill>
                  <a:srgbClr val="000000"/>
                </a:solidFill>
                <a:latin typeface="Arial"/>
                <a:ea typeface="Arial"/>
                <a:cs typeface="Arial"/>
                <a:sym typeface="Arial"/>
              </a:rPr>
              <a:t>Infostructure:</a:t>
            </a:r>
            <a:r>
              <a:rPr lang="en" sz="1400">
                <a:solidFill>
                  <a:srgbClr val="000000"/>
                </a:solidFill>
                <a:latin typeface="Arial"/>
                <a:ea typeface="Arial"/>
                <a:cs typeface="Arial"/>
                <a:sym typeface="Arial"/>
              </a:rPr>
              <a:t> The data and information. Content in a database, file storage, etc.</a:t>
            </a:r>
            <a:endParaRPr sz="1400">
              <a:solidFill>
                <a:srgbClr val="000000"/>
              </a:solidFill>
              <a:latin typeface="Arial"/>
              <a:ea typeface="Arial"/>
              <a:cs typeface="Arial"/>
              <a:sym typeface="Arial"/>
            </a:endParaRPr>
          </a:p>
          <a:p>
            <a:pPr indent="-317500" lvl="0" marL="457200" marR="279400" rtl="0" algn="l">
              <a:lnSpc>
                <a:spcPct val="110000"/>
              </a:lnSpc>
              <a:spcBef>
                <a:spcPts val="0"/>
              </a:spcBef>
              <a:spcAft>
                <a:spcPts val="0"/>
              </a:spcAft>
              <a:buClr>
                <a:srgbClr val="000000"/>
              </a:buClr>
              <a:buSzPts val="1400"/>
              <a:buFont typeface="Arial"/>
              <a:buChar char="❏"/>
            </a:pPr>
            <a:r>
              <a:rPr i="1" lang="en" sz="1400">
                <a:solidFill>
                  <a:srgbClr val="000000"/>
                </a:solidFill>
                <a:latin typeface="Arial"/>
                <a:ea typeface="Arial"/>
                <a:cs typeface="Arial"/>
                <a:sym typeface="Arial"/>
              </a:rPr>
              <a:t>Applistructure:</a:t>
            </a:r>
            <a:r>
              <a:rPr lang="en" sz="1400">
                <a:solidFill>
                  <a:srgbClr val="000000"/>
                </a:solidFill>
                <a:latin typeface="Arial"/>
                <a:ea typeface="Arial"/>
                <a:cs typeface="Arial"/>
                <a:sym typeface="Arial"/>
              </a:rPr>
              <a:t> The applications deployed in the cloud and the underlying application services </a:t>
            </a:r>
            <a:r>
              <a:rPr lang="en" sz="1400">
                <a:solidFill>
                  <a:srgbClr val="2C2937"/>
                </a:solidFill>
                <a:latin typeface="Arial"/>
                <a:ea typeface="Arial"/>
                <a:cs typeface="Arial"/>
                <a:sym typeface="Arial"/>
              </a:rPr>
              <a:t>used to build them. For example, Platform as a Service features like message queues, artificial intelligence analysis, or notification services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 Model</a:t>
            </a:r>
            <a:endParaRPr/>
          </a:p>
        </p:txBody>
      </p:sp>
      <p:sp>
        <p:nvSpPr>
          <p:cNvPr id="321" name="Google Shape;321;p4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300">
                <a:solidFill>
                  <a:srgbClr val="2C2937"/>
                </a:solidFill>
                <a:latin typeface="Arial"/>
                <a:ea typeface="Arial"/>
                <a:cs typeface="Arial"/>
                <a:sym typeface="Arial"/>
              </a:rPr>
              <a:t>The key difference between cloud and traditional computing is the metastructure.</a:t>
            </a:r>
            <a:r>
              <a:rPr lang="en" sz="1300">
                <a:solidFill>
                  <a:srgbClr val="2C2937"/>
                </a:solidFill>
                <a:latin typeface="Arial"/>
                <a:ea typeface="Arial"/>
                <a:cs typeface="Arial"/>
                <a:sym typeface="Arial"/>
              </a:rPr>
              <a:t> Cloud metastructure </a:t>
            </a:r>
            <a:r>
              <a:rPr lang="en" sz="1400">
                <a:solidFill>
                  <a:srgbClr val="000000"/>
                </a:solidFill>
                <a:latin typeface="Arial"/>
                <a:ea typeface="Arial"/>
                <a:cs typeface="Arial"/>
                <a:sym typeface="Arial"/>
              </a:rPr>
              <a:t>includes the management plane components, which are network-enabled and remotely accessible. Another key difference is </a:t>
            </a:r>
            <a:r>
              <a:rPr lang="en" sz="1300">
                <a:solidFill>
                  <a:srgbClr val="2C2937"/>
                </a:solidFill>
                <a:latin typeface="Arial"/>
                <a:ea typeface="Arial"/>
                <a:cs typeface="Arial"/>
                <a:sym typeface="Arial"/>
              </a:rPr>
              <a:t>that, in cloud, you tend to double up on each layer. </a:t>
            </a:r>
            <a:endParaRPr sz="1300">
              <a:solidFill>
                <a:srgbClr val="2C2937"/>
              </a:solidFill>
              <a:latin typeface="Arial"/>
              <a:ea typeface="Arial"/>
              <a:cs typeface="Arial"/>
              <a:sym typeface="Arial"/>
            </a:endParaRPr>
          </a:p>
        </p:txBody>
      </p:sp>
      <p:sp>
        <p:nvSpPr>
          <p:cNvPr id="322" name="Google Shape;322;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48"/>
          <p:cNvPicPr preferRelativeResize="0"/>
          <p:nvPr/>
        </p:nvPicPr>
        <p:blipFill>
          <a:blip r:embed="rId3">
            <a:alphaModFix/>
          </a:blip>
          <a:stretch>
            <a:fillRect/>
          </a:stretch>
        </p:blipFill>
        <p:spPr>
          <a:xfrm>
            <a:off x="4481878" y="152400"/>
            <a:ext cx="4229100" cy="483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Cloud Security and Compliance scope and Responsibilities</a:t>
            </a:r>
            <a:endParaRPr/>
          </a:p>
        </p:txBody>
      </p:sp>
      <p:sp>
        <p:nvSpPr>
          <p:cNvPr id="329" name="Google Shape;329;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9"/>
          <p:cNvSpPr txBox="1"/>
          <p:nvPr/>
        </p:nvSpPr>
        <p:spPr>
          <a:xfrm>
            <a:off x="269625" y="826475"/>
            <a:ext cx="8592900" cy="4651500"/>
          </a:xfrm>
          <a:prstGeom prst="rect">
            <a:avLst/>
          </a:prstGeom>
          <a:noFill/>
          <a:ln>
            <a:noFill/>
          </a:ln>
        </p:spPr>
        <p:txBody>
          <a:bodyPr anchorCtr="0" anchor="t" bIns="91425" lIns="91425" spcFirstLastPara="1" rIns="91425" wrap="square" tIns="91425">
            <a:spAutoFit/>
          </a:bodyPr>
          <a:lstStyle/>
          <a:p>
            <a:pPr indent="-165100" lvl="0" marL="355600" marR="279400" rtl="0" algn="l">
              <a:lnSpc>
                <a:spcPct val="115000"/>
              </a:lnSpc>
              <a:spcBef>
                <a:spcPts val="0"/>
              </a:spcBef>
              <a:spcAft>
                <a:spcPts val="0"/>
              </a:spcAft>
              <a:buNone/>
            </a:pPr>
            <a:r>
              <a:rPr lang="en" sz="1100"/>
              <a:t>•</a:t>
            </a:r>
            <a:r>
              <a:rPr lang="en" sz="700"/>
              <a:t>      </a:t>
            </a:r>
            <a:r>
              <a:rPr i="1" lang="en"/>
              <a:t>Software as a Service:</a:t>
            </a:r>
            <a:r>
              <a:rPr lang="en"/>
              <a:t> The cloud provider is responsible for nearly all security, since the cloud user can only access and manage their use of the application, and can’t alter how the application works. For example, a SaaS provider is responsible for perimeter security, logging/ monitoring/auditing, and application security, while the consumer may only be able to manage authorization and entitlements.</a:t>
            </a:r>
            <a:endParaRPr/>
          </a:p>
          <a:p>
            <a:pPr indent="-165100" lvl="0" marL="355600" marR="279400" rtl="0" algn="l">
              <a:lnSpc>
                <a:spcPct val="115000"/>
              </a:lnSpc>
              <a:spcBef>
                <a:spcPts val="100"/>
              </a:spcBef>
              <a:spcAft>
                <a:spcPts val="0"/>
              </a:spcAft>
              <a:buNone/>
            </a:pPr>
            <a:r>
              <a:rPr lang="en"/>
              <a:t>•      </a:t>
            </a:r>
            <a:r>
              <a:rPr i="1" lang="en"/>
              <a:t>Platform as a Service:</a:t>
            </a:r>
            <a:r>
              <a:rPr lang="en"/>
              <a:t> The cloud provider is responsible for the security of the platform, while the consumer is responsible for everything they implement on the platform, including how they configure any offered security features. The responsibilities are thus more evenly split. For example, when using a Database as a Service, the provider manages fundamental security, patching, and core configuration, while the cloud user is responsible for everything else, including which security features of the database to use, managing accounts, or even authentication methods.</a:t>
            </a:r>
            <a:endParaRPr/>
          </a:p>
          <a:p>
            <a:pPr indent="-165100" lvl="0" marL="355600" marR="279400" rtl="0" algn="l">
              <a:lnSpc>
                <a:spcPct val="115000"/>
              </a:lnSpc>
              <a:spcBef>
                <a:spcPts val="100"/>
              </a:spcBef>
              <a:spcAft>
                <a:spcPts val="0"/>
              </a:spcAft>
              <a:buNone/>
            </a:pPr>
            <a:r>
              <a:rPr lang="en"/>
              <a:t>•      </a:t>
            </a:r>
            <a:r>
              <a:rPr i="1" lang="en"/>
              <a:t>Infrastructure as a Service:</a:t>
            </a:r>
            <a:r>
              <a:rPr lang="en"/>
              <a:t> Just like PaaS, the provider is responsible for foundational security, while the cloud user is responsible for everything they build on the infrastructure. Unlike PaaS, this places far more responsibility on the client. For example, the IaaS provider will likely monitor their perimeter for attacks, but the consumer is fully responsible for how they define and implement their virtual network security, based on the tools available on the service.</a:t>
            </a:r>
            <a:endParaRPr/>
          </a:p>
          <a:p>
            <a:pPr indent="0" lvl="0" marL="0" rtl="0" algn="l">
              <a:spcBef>
                <a:spcPts val="1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Cloud security Scope and </a:t>
            </a:r>
            <a:r>
              <a:rPr lang="en"/>
              <a:t>Responsibilities</a:t>
            </a:r>
            <a:endParaRPr/>
          </a:p>
        </p:txBody>
      </p:sp>
      <p:sp>
        <p:nvSpPr>
          <p:cNvPr id="336" name="Google Shape;336;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50"/>
          <p:cNvPicPr preferRelativeResize="0"/>
          <p:nvPr/>
        </p:nvPicPr>
        <p:blipFill>
          <a:blip r:embed="rId3">
            <a:alphaModFix/>
          </a:blip>
          <a:stretch>
            <a:fillRect/>
          </a:stretch>
        </p:blipFill>
        <p:spPr>
          <a:xfrm>
            <a:off x="123825" y="1304925"/>
            <a:ext cx="8896350" cy="2533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Shared Responsibilities Recommendations</a:t>
            </a:r>
            <a:endParaRPr/>
          </a:p>
        </p:txBody>
      </p:sp>
      <p:sp>
        <p:nvSpPr>
          <p:cNvPr id="343" name="Google Shape;343;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51"/>
          <p:cNvSpPr txBox="1"/>
          <p:nvPr/>
        </p:nvSpPr>
        <p:spPr>
          <a:xfrm>
            <a:off x="0" y="832350"/>
            <a:ext cx="9261300" cy="4873500"/>
          </a:xfrm>
          <a:prstGeom prst="rect">
            <a:avLst/>
          </a:prstGeom>
          <a:noFill/>
          <a:ln>
            <a:noFill/>
          </a:ln>
        </p:spPr>
        <p:txBody>
          <a:bodyPr anchorCtr="0" anchor="t" bIns="91425" lIns="91425" spcFirstLastPara="1" rIns="91425" wrap="square" tIns="91425">
            <a:spAutoFit/>
          </a:bodyPr>
          <a:lstStyle/>
          <a:p>
            <a:pPr indent="0" lvl="0" marL="12700" marR="279400" rtl="0" algn="l">
              <a:lnSpc>
                <a:spcPct val="115000"/>
              </a:lnSpc>
              <a:spcBef>
                <a:spcPts val="0"/>
              </a:spcBef>
              <a:spcAft>
                <a:spcPts val="0"/>
              </a:spcAft>
              <a:buNone/>
            </a:pPr>
            <a:r>
              <a:rPr lang="en"/>
              <a:t>This shared responsibility model directly correlates to two recommendations:</a:t>
            </a:r>
            <a:endParaRPr/>
          </a:p>
          <a:p>
            <a:pPr indent="-165100" lvl="0" marL="355600" marR="279400" rtl="0" algn="l">
              <a:lnSpc>
                <a:spcPct val="107000"/>
              </a:lnSpc>
              <a:spcBef>
                <a:spcPts val="1600"/>
              </a:spcBef>
              <a:spcAft>
                <a:spcPts val="0"/>
              </a:spcAft>
              <a:buNone/>
            </a:pPr>
            <a:r>
              <a:rPr lang="en"/>
              <a:t>•      </a:t>
            </a:r>
            <a:r>
              <a:rPr b="1" i="1" lang="en"/>
              <a:t>Cloud providers</a:t>
            </a:r>
            <a:r>
              <a:rPr b="1" lang="en"/>
              <a:t>  -”Security of the Cloud” </a:t>
            </a:r>
            <a:r>
              <a:rPr lang="en"/>
              <a:t>should clearly document their internal security controls and customer security </a:t>
            </a:r>
            <a:r>
              <a:rPr lang="en">
                <a:solidFill>
                  <a:srgbClr val="2C2937"/>
                </a:solidFill>
              </a:rPr>
              <a:t>features so the cloud user can make an informed decision. Providers should also properly design and </a:t>
            </a:r>
            <a:r>
              <a:rPr lang="en"/>
              <a:t>implement those controls.</a:t>
            </a:r>
            <a:endParaRPr/>
          </a:p>
          <a:p>
            <a:pPr indent="-165100" lvl="0" marL="355600" marR="279400" rtl="0" algn="l">
              <a:lnSpc>
                <a:spcPct val="115000"/>
              </a:lnSpc>
              <a:spcBef>
                <a:spcPts val="200"/>
              </a:spcBef>
              <a:spcAft>
                <a:spcPts val="0"/>
              </a:spcAft>
              <a:buNone/>
            </a:pPr>
            <a:r>
              <a:rPr lang="en"/>
              <a:t>•      </a:t>
            </a:r>
            <a:r>
              <a:rPr b="1" i="1" lang="en"/>
              <a:t>Cloud users</a:t>
            </a:r>
            <a:r>
              <a:rPr b="1" lang="en"/>
              <a:t> -”Security in the Cloud” s</a:t>
            </a:r>
            <a:r>
              <a:rPr lang="en"/>
              <a:t>hould, for any given cloud project, build a responsibilities matrix to document who is implementing which controls and how. This should also align with any necessary compliance standards.</a:t>
            </a:r>
            <a:endParaRPr/>
          </a:p>
          <a:p>
            <a:pPr indent="0" lvl="0" marL="12700" marR="279400" rtl="0" algn="l">
              <a:lnSpc>
                <a:spcPct val="115000"/>
              </a:lnSpc>
              <a:spcBef>
                <a:spcPts val="1500"/>
              </a:spcBef>
              <a:spcAft>
                <a:spcPts val="0"/>
              </a:spcAft>
              <a:buNone/>
            </a:pPr>
            <a:r>
              <a:rPr lang="en"/>
              <a:t>The Cloud Security Alliance provides two tools to help meet these requirements:</a:t>
            </a:r>
            <a:endParaRPr/>
          </a:p>
          <a:p>
            <a:pPr indent="-165100" lvl="0" marL="355600" marR="279400" rtl="0" algn="l">
              <a:lnSpc>
                <a:spcPct val="115000"/>
              </a:lnSpc>
              <a:spcBef>
                <a:spcPts val="1600"/>
              </a:spcBef>
              <a:spcAft>
                <a:spcPts val="0"/>
              </a:spcAft>
              <a:buNone/>
            </a:pPr>
            <a:r>
              <a:rPr lang="en"/>
              <a:t>•      The</a:t>
            </a:r>
            <a:r>
              <a:rPr lang="en">
                <a:uFill>
                  <a:noFill/>
                </a:uFill>
                <a:hlinkClick r:id="rId3"/>
              </a:rPr>
              <a:t> </a:t>
            </a:r>
            <a:r>
              <a:rPr b="1" lang="en">
                <a:solidFill>
                  <a:srgbClr val="5183B1"/>
                </a:solidFill>
                <a:uFill>
                  <a:noFill/>
                </a:uFill>
                <a:hlinkClick r:id="rId4">
                  <a:extLst>
                    <a:ext uri="{A12FA001-AC4F-418D-AE19-62706E023703}">
                      <ahyp:hlinkClr val="tx"/>
                    </a:ext>
                  </a:extLst>
                </a:hlinkClick>
              </a:rPr>
              <a:t>Consensus Assessments Initiative Questionnaire (CAIQ)</a:t>
            </a:r>
            <a:r>
              <a:rPr lang="en">
                <a:solidFill>
                  <a:srgbClr val="2C2937"/>
                </a:solidFill>
                <a:uFill>
                  <a:noFill/>
                </a:uFill>
                <a:hlinkClick r:id="rId5">
                  <a:extLst>
                    <a:ext uri="{A12FA001-AC4F-418D-AE19-62706E023703}">
                      <ahyp:hlinkClr val="tx"/>
                    </a:ext>
                  </a:extLst>
                </a:hlinkClick>
              </a:rPr>
              <a:t>.</a:t>
            </a:r>
            <a:r>
              <a:rPr lang="en"/>
              <a:t> A standard template for cloud providers to document their security and compliance controls.</a:t>
            </a:r>
            <a:endParaRPr/>
          </a:p>
          <a:p>
            <a:pPr indent="-165100" lvl="0" marL="355600" marR="279400" rtl="0" algn="l">
              <a:lnSpc>
                <a:spcPct val="115000"/>
              </a:lnSpc>
              <a:spcBef>
                <a:spcPts val="100"/>
              </a:spcBef>
              <a:spcAft>
                <a:spcPts val="0"/>
              </a:spcAft>
              <a:buNone/>
            </a:pPr>
            <a:r>
              <a:rPr lang="en"/>
              <a:t>•      The</a:t>
            </a:r>
            <a:r>
              <a:rPr lang="en">
                <a:uFill>
                  <a:noFill/>
                </a:uFill>
                <a:hlinkClick r:id="rId6"/>
              </a:rPr>
              <a:t> </a:t>
            </a:r>
            <a:r>
              <a:rPr b="1" lang="en">
                <a:solidFill>
                  <a:srgbClr val="5183B1"/>
                </a:solidFill>
                <a:uFill>
                  <a:noFill/>
                </a:uFill>
                <a:hlinkClick r:id="rId7">
                  <a:extLst>
                    <a:ext uri="{A12FA001-AC4F-418D-AE19-62706E023703}">
                      <ahyp:hlinkClr val="tx"/>
                    </a:ext>
                  </a:extLst>
                </a:hlinkClick>
              </a:rPr>
              <a:t>Cloud Controls Matrix (CCM)</a:t>
            </a:r>
            <a:r>
              <a:rPr lang="en">
                <a:solidFill>
                  <a:srgbClr val="2C2937"/>
                </a:solidFill>
                <a:uFill>
                  <a:noFill/>
                </a:uFill>
                <a:hlinkClick r:id="rId8">
                  <a:extLst>
                    <a:ext uri="{A12FA001-AC4F-418D-AE19-62706E023703}">
                      <ahyp:hlinkClr val="tx"/>
                    </a:ext>
                  </a:extLst>
                </a:hlinkClick>
              </a:rPr>
              <a:t>,</a:t>
            </a:r>
            <a:r>
              <a:rPr lang="en"/>
              <a:t> which lists cloud security controls and maps them to multiple security and compliance standards. The CCM can also be used to document security responsibilities.</a:t>
            </a:r>
            <a:endParaRPr/>
          </a:p>
          <a:p>
            <a:pPr indent="-165100" lvl="0" marL="355600" marR="279400" rtl="0" algn="l">
              <a:lnSpc>
                <a:spcPct val="107000"/>
              </a:lnSpc>
              <a:spcBef>
                <a:spcPts val="1500"/>
              </a:spcBef>
              <a:spcAft>
                <a:spcPts val="0"/>
              </a:spcAft>
              <a:buNone/>
            </a:pPr>
            <a:r>
              <a:rPr lang="en">
                <a:solidFill>
                  <a:srgbClr val="2C2937"/>
                </a:solidFill>
              </a:rPr>
              <a:t>Both documents will need tuning for specific organizational and project requirements, but provide a comprehensive starting template and can be especially useful for ensuring compliance requirements are met.</a:t>
            </a:r>
            <a:endParaRPr>
              <a:solidFill>
                <a:srgbClr val="2C2937"/>
              </a:solidFill>
            </a:endParaRPr>
          </a:p>
          <a:p>
            <a:pPr indent="-165100" lvl="0" marL="355600" marR="279400" rtl="0" algn="l">
              <a:lnSpc>
                <a:spcPct val="107000"/>
              </a:lnSpc>
              <a:spcBef>
                <a:spcPts val="200"/>
              </a:spcBef>
              <a:spcAft>
                <a:spcPts val="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Cloud Computing Knowledge?</a:t>
            </a:r>
            <a:endParaRPr/>
          </a:p>
        </p:txBody>
      </p:sp>
      <p:sp>
        <p:nvSpPr>
          <p:cNvPr id="91" name="Google Shape;91;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Transformative and Disruptive</a:t>
            </a:r>
            <a:endParaRPr/>
          </a:p>
          <a:p>
            <a:pPr indent="-317500" lvl="2" marL="1371600" rtl="0" algn="l">
              <a:spcBef>
                <a:spcPts val="0"/>
              </a:spcBef>
              <a:spcAft>
                <a:spcPts val="0"/>
              </a:spcAft>
              <a:buSzPts val="1400"/>
              <a:buChar char="❏"/>
            </a:pPr>
            <a:r>
              <a:rPr lang="en"/>
              <a:t>Free up Organizations from obsolete IT infrastructure quickly </a:t>
            </a:r>
            <a:endParaRPr/>
          </a:p>
          <a:p>
            <a:pPr indent="-317500" lvl="2" marL="1371600" rtl="0" algn="l">
              <a:spcBef>
                <a:spcPts val="0"/>
              </a:spcBef>
              <a:spcAft>
                <a:spcPts val="0"/>
              </a:spcAft>
              <a:buSzPts val="1400"/>
              <a:buChar char="❏"/>
            </a:pPr>
            <a:r>
              <a:rPr lang="en"/>
              <a:t>Provide new opportunities and mindsets</a:t>
            </a:r>
            <a:endParaRPr/>
          </a:p>
          <a:p>
            <a:pPr indent="-317500" lvl="2" marL="1371600" rtl="0" algn="l">
              <a:spcBef>
                <a:spcPts val="0"/>
              </a:spcBef>
              <a:spcAft>
                <a:spcPts val="0"/>
              </a:spcAft>
              <a:buSzPts val="1400"/>
              <a:buChar char="❏"/>
            </a:pPr>
            <a:r>
              <a:rPr lang="en"/>
              <a:t>Better Security and </a:t>
            </a:r>
            <a:r>
              <a:rPr lang="en"/>
              <a:t>Resilience</a:t>
            </a:r>
            <a:endParaRPr/>
          </a:p>
          <a:p>
            <a:pPr indent="-342900" lvl="0" marL="457200" rtl="0" algn="l">
              <a:spcBef>
                <a:spcPts val="0"/>
              </a:spcBef>
              <a:spcAft>
                <a:spcPts val="0"/>
              </a:spcAft>
              <a:buSzPts val="1800"/>
              <a:buChar char="❏"/>
            </a:pPr>
            <a:r>
              <a:rPr lang="en"/>
              <a:t>Knowledge and Certifications</a:t>
            </a:r>
            <a:endParaRPr/>
          </a:p>
          <a:p>
            <a:pPr indent="-317500" lvl="1" marL="914400" rtl="0" algn="l">
              <a:spcBef>
                <a:spcPts val="0"/>
              </a:spcBef>
              <a:spcAft>
                <a:spcPts val="0"/>
              </a:spcAft>
              <a:buSzPts val="1400"/>
              <a:buChar char="❏"/>
            </a:pPr>
            <a:r>
              <a:rPr lang="en"/>
              <a:t>Cloud Consultants </a:t>
            </a:r>
            <a:endParaRPr/>
          </a:p>
          <a:p>
            <a:pPr indent="-317500" lvl="3" marL="1828800" rtl="0" algn="l">
              <a:spcBef>
                <a:spcPts val="0"/>
              </a:spcBef>
              <a:spcAft>
                <a:spcPts val="0"/>
              </a:spcAft>
              <a:buSzPts val="1400"/>
              <a:buChar char="❏"/>
            </a:pPr>
            <a:r>
              <a:rPr lang="en"/>
              <a:t>AWS,Google, CSA,Microsoft Azure ,Oracle Cloud,SAP CLoud,Autocad </a:t>
            </a:r>
            <a:r>
              <a:rPr lang="en"/>
              <a:t>Cloud</a:t>
            </a:r>
            <a:endParaRPr/>
          </a:p>
          <a:p>
            <a:pPr indent="-317500" lvl="3" marL="1828800" rtl="0" algn="l">
              <a:spcBef>
                <a:spcPts val="0"/>
              </a:spcBef>
              <a:spcAft>
                <a:spcPts val="0"/>
              </a:spcAft>
              <a:buSzPts val="1400"/>
              <a:buChar char="❏"/>
            </a:pPr>
            <a:r>
              <a:rPr lang="en"/>
              <a:t>Majors Enterprise applications are available in cloud </a:t>
            </a:r>
            <a:r>
              <a:rPr lang="en"/>
              <a:t>offerings</a:t>
            </a:r>
            <a:endParaRPr/>
          </a:p>
          <a:p>
            <a:pPr indent="-317500" lvl="1" marL="914400" rtl="0" algn="l">
              <a:spcBef>
                <a:spcPts val="0"/>
              </a:spcBef>
              <a:spcAft>
                <a:spcPts val="0"/>
              </a:spcAft>
              <a:buSzPts val="1400"/>
              <a:buChar char="❏"/>
            </a:pPr>
            <a:r>
              <a:rPr lang="en"/>
              <a:t>Building up a better business case for Cloud vs on-premises proposition</a:t>
            </a:r>
            <a:endParaRPr/>
          </a:p>
        </p:txBody>
      </p:sp>
      <p:sp>
        <p:nvSpPr>
          <p:cNvPr id="92" name="Google Shape;92;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AWS LABS</a:t>
            </a:r>
            <a:endParaRPr>
              <a:latin typeface="Arial"/>
              <a:ea typeface="Arial"/>
              <a:cs typeface="Arial"/>
              <a:sym typeface="Arial"/>
            </a:endParaRPr>
          </a:p>
        </p:txBody>
      </p:sp>
      <p:sp>
        <p:nvSpPr>
          <p:cNvPr id="350" name="Google Shape;350;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
        <p:nvSpPr>
          <p:cNvPr id="357" name="Google Shape;357;p5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Computing  Certifications</a:t>
            </a:r>
            <a:endParaRPr/>
          </a:p>
        </p:txBody>
      </p:sp>
      <p:sp>
        <p:nvSpPr>
          <p:cNvPr id="98" name="Google Shape;98;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Cloud Security Alliance</a:t>
            </a:r>
            <a:endParaRPr/>
          </a:p>
          <a:p>
            <a:pPr indent="-317500" lvl="1" marL="914400" rtl="0" algn="l">
              <a:spcBef>
                <a:spcPts val="0"/>
              </a:spcBef>
              <a:spcAft>
                <a:spcPts val="0"/>
              </a:spcAft>
              <a:buSzPts val="1400"/>
              <a:buChar char="❏"/>
            </a:pPr>
            <a:r>
              <a:rPr lang="en"/>
              <a:t> CCSK Cloud Computing security Knowledge Certificate</a:t>
            </a:r>
            <a:endParaRPr/>
          </a:p>
          <a:p>
            <a:pPr indent="-342900" lvl="0" marL="457200" rtl="0" algn="l">
              <a:spcBef>
                <a:spcPts val="0"/>
              </a:spcBef>
              <a:spcAft>
                <a:spcPts val="0"/>
              </a:spcAft>
              <a:buSzPts val="1800"/>
              <a:buChar char="❏"/>
            </a:pPr>
            <a:r>
              <a:rPr lang="en"/>
              <a:t>CSA &amp; ISACA </a:t>
            </a:r>
            <a:endParaRPr/>
          </a:p>
          <a:p>
            <a:pPr indent="-317500" lvl="2" marL="1371600" rtl="0" algn="l">
              <a:spcBef>
                <a:spcPts val="0"/>
              </a:spcBef>
              <a:spcAft>
                <a:spcPts val="0"/>
              </a:spcAft>
              <a:buSzPts val="1400"/>
              <a:buChar char="❏"/>
            </a:pPr>
            <a:r>
              <a:rPr lang="en"/>
              <a:t>Certificate of Cloud Auditing (CCAK)</a:t>
            </a:r>
            <a:endParaRPr/>
          </a:p>
          <a:p>
            <a:pPr indent="-342900" lvl="0" marL="457200" rtl="0" algn="l">
              <a:spcBef>
                <a:spcPts val="0"/>
              </a:spcBef>
              <a:spcAft>
                <a:spcPts val="0"/>
              </a:spcAft>
              <a:buSzPts val="1800"/>
              <a:buChar char="❏"/>
            </a:pPr>
            <a:r>
              <a:rPr lang="en"/>
              <a:t>ISC2 Certified Cloud Security Professional (CCSP) Preparations</a:t>
            </a:r>
            <a:endParaRPr/>
          </a:p>
          <a:p>
            <a:pPr indent="-317500" lvl="2" marL="1371600" rtl="0" algn="l">
              <a:spcBef>
                <a:spcPts val="0"/>
              </a:spcBef>
              <a:spcAft>
                <a:spcPts val="0"/>
              </a:spcAft>
              <a:buSzPts val="1400"/>
              <a:buChar char="❏"/>
            </a:pPr>
            <a:r>
              <a:rPr lang="en"/>
              <a:t>CCSP certification has been approved for 3 semester of lower division credit by American Council on Education ACE-Credit</a:t>
            </a:r>
            <a:endParaRPr/>
          </a:p>
          <a:p>
            <a:pPr indent="-342900" lvl="0" marL="457200" rtl="0" algn="l">
              <a:spcBef>
                <a:spcPts val="0"/>
              </a:spcBef>
              <a:spcAft>
                <a:spcPts val="0"/>
              </a:spcAft>
              <a:buSzPts val="1800"/>
              <a:buChar char="❏"/>
            </a:pPr>
            <a:r>
              <a:rPr lang="en"/>
              <a:t>AWS /Google/Microsoft Cloud Certifications Tracks</a:t>
            </a:r>
            <a:endParaRPr/>
          </a:p>
        </p:txBody>
      </p:sp>
      <p:sp>
        <p:nvSpPr>
          <p:cNvPr id="99" name="Google Shape;99;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Computing  Audiences</a:t>
            </a:r>
            <a:endParaRPr/>
          </a:p>
        </p:txBody>
      </p:sp>
      <p:sp>
        <p:nvSpPr>
          <p:cNvPr id="105" name="Google Shape;105;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Entry Level to Senior Level IT security leaders responsible for apply best practices to cloud security architectures</a:t>
            </a:r>
            <a:endParaRPr/>
          </a:p>
          <a:p>
            <a:pPr indent="-317500" lvl="2" marL="1371600" rtl="0" algn="l">
              <a:spcBef>
                <a:spcPts val="0"/>
              </a:spcBef>
              <a:spcAft>
                <a:spcPts val="0"/>
              </a:spcAft>
              <a:buSzPts val="1400"/>
              <a:buChar char="❏"/>
            </a:pPr>
            <a:r>
              <a:rPr lang="en"/>
              <a:t>Cloud</a:t>
            </a:r>
            <a:r>
              <a:rPr lang="en"/>
              <a:t> Architect</a:t>
            </a:r>
            <a:endParaRPr/>
          </a:p>
          <a:p>
            <a:pPr indent="-317500" lvl="2" marL="1371600" rtl="0" algn="l">
              <a:spcBef>
                <a:spcPts val="0"/>
              </a:spcBef>
              <a:spcAft>
                <a:spcPts val="0"/>
              </a:spcAft>
              <a:buSzPts val="1400"/>
              <a:buChar char="❏"/>
            </a:pPr>
            <a:r>
              <a:rPr lang="en"/>
              <a:t>Cloud Engineer</a:t>
            </a:r>
            <a:endParaRPr/>
          </a:p>
          <a:p>
            <a:pPr indent="-317500" lvl="2" marL="1371600" rtl="0" algn="l">
              <a:spcBef>
                <a:spcPts val="0"/>
              </a:spcBef>
              <a:spcAft>
                <a:spcPts val="0"/>
              </a:spcAft>
              <a:buSzPts val="1400"/>
              <a:buChar char="❏"/>
            </a:pPr>
            <a:r>
              <a:rPr lang="en"/>
              <a:t>Cloud Consultant</a:t>
            </a:r>
            <a:endParaRPr/>
          </a:p>
          <a:p>
            <a:pPr indent="-317500" lvl="2" marL="1371600" rtl="0" algn="l">
              <a:spcBef>
                <a:spcPts val="0"/>
              </a:spcBef>
              <a:spcAft>
                <a:spcPts val="0"/>
              </a:spcAft>
              <a:buSzPts val="1400"/>
              <a:buChar char="❏"/>
            </a:pPr>
            <a:r>
              <a:rPr lang="en"/>
              <a:t>Cloud </a:t>
            </a:r>
            <a:r>
              <a:rPr lang="en"/>
              <a:t>Administrator</a:t>
            </a:r>
            <a:endParaRPr/>
          </a:p>
          <a:p>
            <a:pPr indent="-317500" lvl="2" marL="1371600" rtl="0" algn="l">
              <a:spcBef>
                <a:spcPts val="0"/>
              </a:spcBef>
              <a:spcAft>
                <a:spcPts val="0"/>
              </a:spcAft>
              <a:buSzPts val="1400"/>
              <a:buChar char="❏"/>
            </a:pPr>
            <a:r>
              <a:rPr lang="en"/>
              <a:t>Cloud Security analyst</a:t>
            </a:r>
            <a:endParaRPr/>
          </a:p>
          <a:p>
            <a:pPr indent="-317500" lvl="2" marL="1371600" rtl="0" algn="l">
              <a:spcBef>
                <a:spcPts val="0"/>
              </a:spcBef>
              <a:spcAft>
                <a:spcPts val="0"/>
              </a:spcAft>
              <a:buSzPts val="1400"/>
              <a:buChar char="❏"/>
            </a:pPr>
            <a:r>
              <a:rPr lang="en"/>
              <a:t>Cloud Specialist</a:t>
            </a:r>
            <a:endParaRPr/>
          </a:p>
          <a:p>
            <a:pPr indent="-317500" lvl="2" marL="1371600" rtl="0" algn="l">
              <a:spcBef>
                <a:spcPts val="0"/>
              </a:spcBef>
              <a:spcAft>
                <a:spcPts val="0"/>
              </a:spcAft>
              <a:buSzPts val="1400"/>
              <a:buChar char="❏"/>
            </a:pPr>
            <a:r>
              <a:rPr lang="en"/>
              <a:t>Cloud Auditor</a:t>
            </a:r>
            <a:endParaRPr/>
          </a:p>
          <a:p>
            <a:pPr indent="-317500" lvl="2" marL="1371600" rtl="0" algn="l">
              <a:spcBef>
                <a:spcPts val="0"/>
              </a:spcBef>
              <a:spcAft>
                <a:spcPts val="0"/>
              </a:spcAft>
              <a:buSzPts val="1400"/>
              <a:buChar char="❏"/>
            </a:pPr>
            <a:r>
              <a:rPr lang="en"/>
              <a:t>Cloud Professional Developer </a:t>
            </a:r>
            <a:endParaRPr/>
          </a:p>
        </p:txBody>
      </p:sp>
      <p:sp>
        <p:nvSpPr>
          <p:cNvPr id="106" name="Google Shape;106;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CC-Concepts and Architecture</a:t>
            </a:r>
            <a:endParaRPr/>
          </a:p>
        </p:txBody>
      </p:sp>
      <p:sp>
        <p:nvSpPr>
          <p:cNvPr id="112" name="Google Shape;112;p19"/>
          <p:cNvSpPr txBox="1"/>
          <p:nvPr>
            <p:ph idx="1" type="body"/>
          </p:nvPr>
        </p:nvSpPr>
        <p:spPr>
          <a:xfrm>
            <a:off x="460950" y="189385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i="1" lang="en"/>
              <a:t>transformative and disruptive.</a:t>
            </a:r>
            <a:endParaRPr b="1" i="1"/>
          </a:p>
          <a:p>
            <a:pPr indent="-342900" lvl="0" marL="457200" rtl="0" algn="l">
              <a:spcBef>
                <a:spcPts val="0"/>
              </a:spcBef>
              <a:spcAft>
                <a:spcPts val="0"/>
              </a:spcAft>
              <a:buSzPts val="1800"/>
              <a:buChar char="❏"/>
            </a:pPr>
            <a:r>
              <a:rPr b="1" i="1" lang="en"/>
              <a:t>agility, resiliency, and economy.</a:t>
            </a:r>
            <a:endParaRPr b="1" i="1"/>
          </a:p>
          <a:p>
            <a:pPr indent="-317500" lvl="1" marL="914400" rtl="0" algn="l">
              <a:spcBef>
                <a:spcPts val="0"/>
              </a:spcBef>
              <a:spcAft>
                <a:spcPts val="0"/>
              </a:spcAft>
              <a:buSzPts val="1400"/>
              <a:buChar char="❏"/>
            </a:pPr>
            <a:r>
              <a:rPr b="1" lang="en"/>
              <a:t>Defining cloud computing</a:t>
            </a:r>
            <a:endParaRPr b="1"/>
          </a:p>
          <a:p>
            <a:pPr indent="-317500" lvl="1" marL="914400" rtl="0" algn="l">
              <a:spcBef>
                <a:spcPts val="0"/>
              </a:spcBef>
              <a:spcAft>
                <a:spcPts val="0"/>
              </a:spcAft>
              <a:buSzPts val="1400"/>
              <a:buChar char="❏"/>
            </a:pPr>
            <a:r>
              <a:rPr b="1" lang="en"/>
              <a:t>The cloud logical model</a:t>
            </a:r>
            <a:endParaRPr b="1"/>
          </a:p>
          <a:p>
            <a:pPr indent="-317500" lvl="1" marL="914400" rtl="0" algn="l">
              <a:spcBef>
                <a:spcPts val="0"/>
              </a:spcBef>
              <a:spcAft>
                <a:spcPts val="0"/>
              </a:spcAft>
              <a:buSzPts val="1400"/>
              <a:buChar char="❏"/>
            </a:pPr>
            <a:r>
              <a:rPr b="1" lang="en"/>
              <a:t>Cloud conceptual, architectural, and reference model</a:t>
            </a:r>
            <a:endParaRPr b="1"/>
          </a:p>
          <a:p>
            <a:pPr indent="-317500" lvl="1" marL="914400" rtl="0" algn="l">
              <a:spcBef>
                <a:spcPts val="0"/>
              </a:spcBef>
              <a:spcAft>
                <a:spcPts val="0"/>
              </a:spcAft>
              <a:buSzPts val="1400"/>
              <a:buChar char="❏"/>
            </a:pPr>
            <a:r>
              <a:rPr b="1" lang="en"/>
              <a:t>Cloud security and compliance scope, responsibilities, and models</a:t>
            </a:r>
            <a:endParaRPr b="1"/>
          </a:p>
        </p:txBody>
      </p:sp>
      <p:sp>
        <p:nvSpPr>
          <p:cNvPr id="113" name="Google Shape;113;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Cloud Computing</a:t>
            </a:r>
            <a:endParaRPr/>
          </a:p>
        </p:txBody>
      </p:sp>
      <p:sp>
        <p:nvSpPr>
          <p:cNvPr id="119" name="Google Shape;11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It is a disruptive technology that has the potential to enhance </a:t>
            </a:r>
            <a:endParaRPr sz="1400">
              <a:solidFill>
                <a:srgbClr val="2C2937"/>
              </a:solidFill>
              <a:latin typeface="Arial"/>
              <a:ea typeface="Arial"/>
              <a:cs typeface="Arial"/>
              <a:sym typeface="Arial"/>
            </a:endParaRPr>
          </a:p>
          <a:p>
            <a:pPr indent="-317500" lvl="1" marL="13716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collaboration, </a:t>
            </a:r>
            <a:endParaRPr sz="1400">
              <a:solidFill>
                <a:srgbClr val="2C2937"/>
              </a:solidFill>
              <a:latin typeface="Arial"/>
              <a:ea typeface="Arial"/>
              <a:cs typeface="Arial"/>
              <a:sym typeface="Arial"/>
            </a:endParaRPr>
          </a:p>
          <a:p>
            <a:pPr indent="-317500" lvl="1" marL="13716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agility, </a:t>
            </a:r>
            <a:endParaRPr sz="1400">
              <a:solidFill>
                <a:srgbClr val="2C2937"/>
              </a:solidFill>
              <a:latin typeface="Arial"/>
              <a:ea typeface="Arial"/>
              <a:cs typeface="Arial"/>
              <a:sym typeface="Arial"/>
            </a:endParaRPr>
          </a:p>
          <a:p>
            <a:pPr indent="-317500" lvl="1" marL="13716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scaling, and availability, </a:t>
            </a:r>
            <a:endParaRPr sz="1400">
              <a:solidFill>
                <a:srgbClr val="2C2937"/>
              </a:solidFill>
              <a:latin typeface="Arial"/>
              <a:ea typeface="Arial"/>
              <a:cs typeface="Arial"/>
              <a:sym typeface="Arial"/>
            </a:endParaRPr>
          </a:p>
          <a:p>
            <a:pPr indent="-317500" lvl="1" marL="13716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as well as providing the opportunities for cost reduction through optimized and efficient computing. </a:t>
            </a:r>
            <a:endParaRPr sz="1400">
              <a:solidFill>
                <a:srgbClr val="2C2937"/>
              </a:solidFill>
              <a:latin typeface="Arial"/>
              <a:ea typeface="Arial"/>
              <a:cs typeface="Arial"/>
              <a:sym typeface="Arial"/>
            </a:endParaRPr>
          </a:p>
          <a:p>
            <a:pPr indent="-317500" lvl="0" marL="4572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The cloud model envisages a world where components can be rapidly orchestrated, provisioned, implemented and decommissioned, and scaled up or down to provide an on-demand utility-like model of allocation and consumption.</a:t>
            </a:r>
            <a:endParaRPr sz="1400">
              <a:solidFill>
                <a:srgbClr val="2C2937"/>
              </a:solidFill>
              <a:latin typeface="Arial"/>
              <a:ea typeface="Arial"/>
              <a:cs typeface="Arial"/>
              <a:sym typeface="Arial"/>
            </a:endParaRPr>
          </a:p>
          <a:p>
            <a:pPr indent="-317500" lvl="0" marL="457200" marR="279400" rtl="0" algn="l">
              <a:spcBef>
                <a:spcPts val="0"/>
              </a:spcBef>
              <a:spcAft>
                <a:spcPts val="0"/>
              </a:spcAft>
              <a:buClr>
                <a:srgbClr val="2C2937"/>
              </a:buClr>
              <a:buSzPts val="1400"/>
              <a:buFont typeface="Arial"/>
              <a:buChar char="❏"/>
            </a:pPr>
            <a:r>
              <a:rPr lang="en" sz="1400">
                <a:solidFill>
                  <a:srgbClr val="2C2937"/>
                </a:solidFill>
                <a:latin typeface="Arial"/>
                <a:ea typeface="Arial"/>
                <a:cs typeface="Arial"/>
                <a:sym typeface="Arial"/>
              </a:rPr>
              <a:t>Cloud computing is a new operational model and set of technologies for managing shared pools of computing resources.</a:t>
            </a:r>
            <a:endParaRPr sz="1400">
              <a:solidFill>
                <a:srgbClr val="2C2937"/>
              </a:solidFill>
              <a:latin typeface="Arial"/>
              <a:ea typeface="Arial"/>
              <a:cs typeface="Arial"/>
              <a:sym typeface="Arial"/>
            </a:endParaRPr>
          </a:p>
          <a:p>
            <a:pPr indent="0" lvl="0" marL="0" rtl="0" algn="l">
              <a:spcBef>
                <a:spcPts val="1500"/>
              </a:spcBef>
              <a:spcAft>
                <a:spcPts val="1600"/>
              </a:spcAft>
              <a:buNone/>
            </a:pPr>
            <a:r>
              <a:t/>
            </a:r>
            <a:endParaRPr sz="1400">
              <a:solidFill>
                <a:srgbClr val="2C2937"/>
              </a:solidFill>
              <a:latin typeface="Arial"/>
              <a:ea typeface="Arial"/>
              <a:cs typeface="Arial"/>
              <a:sym typeface="Arial"/>
            </a:endParaRPr>
          </a:p>
        </p:txBody>
      </p:sp>
      <p:sp>
        <p:nvSpPr>
          <p:cNvPr id="120" name="Google Shape;120;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Cloud Computing-NIST/ISO/IEC</a:t>
            </a:r>
            <a:endParaRPr/>
          </a:p>
        </p:txBody>
      </p:sp>
      <p:sp>
        <p:nvSpPr>
          <p:cNvPr id="126" name="Google Shape;126;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C2937"/>
                </a:solidFill>
                <a:latin typeface="Arial"/>
                <a:ea typeface="Arial"/>
                <a:cs typeface="Arial"/>
                <a:sym typeface="Arial"/>
              </a:rPr>
              <a:t>NIST</a:t>
            </a:r>
            <a:endParaRPr b="1">
              <a:solidFill>
                <a:srgbClr val="2C2937"/>
              </a:solidFill>
              <a:latin typeface="Arial"/>
              <a:ea typeface="Arial"/>
              <a:cs typeface="Arial"/>
              <a:sym typeface="Arial"/>
            </a:endParaRPr>
          </a:p>
          <a:p>
            <a:pPr indent="0" lvl="0" marL="0" marR="279400" rtl="0" algn="l">
              <a:lnSpc>
                <a:spcPct val="122000"/>
              </a:lnSpc>
              <a:spcBef>
                <a:spcPts val="1600"/>
              </a:spcBef>
              <a:spcAft>
                <a:spcPts val="0"/>
              </a:spcAft>
              <a:buNone/>
            </a:pPr>
            <a:r>
              <a:rPr b="1" lang="en" sz="1100">
                <a:solidFill>
                  <a:schemeClr val="dk2"/>
                </a:solidFill>
                <a:highlight>
                  <a:schemeClr val="lt1"/>
                </a:highlight>
                <a:latin typeface="Arial"/>
                <a:ea typeface="Arial"/>
                <a:cs typeface="Arial"/>
                <a:sym typeface="Arial"/>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b="1" sz="1100">
              <a:solidFill>
                <a:schemeClr val="dk2"/>
              </a:solidFill>
              <a:highlight>
                <a:schemeClr val="lt1"/>
              </a:highlight>
              <a:latin typeface="Arial"/>
              <a:ea typeface="Arial"/>
              <a:cs typeface="Arial"/>
              <a:sym typeface="Arial"/>
            </a:endParaRPr>
          </a:p>
          <a:p>
            <a:pPr indent="0" lvl="0" marL="0" rtl="0" algn="l">
              <a:spcBef>
                <a:spcPts val="1500"/>
              </a:spcBef>
              <a:spcAft>
                <a:spcPts val="1600"/>
              </a:spcAft>
              <a:buNone/>
            </a:pPr>
            <a:r>
              <a:t/>
            </a:r>
            <a:endParaRPr b="1">
              <a:solidFill>
                <a:schemeClr val="dk2"/>
              </a:solidFill>
              <a:latin typeface="Arial"/>
              <a:ea typeface="Arial"/>
              <a:cs typeface="Arial"/>
              <a:sym typeface="Arial"/>
            </a:endParaRPr>
          </a:p>
        </p:txBody>
      </p:sp>
      <p:sp>
        <p:nvSpPr>
          <p:cNvPr id="127" name="Google Shape;127;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Arial"/>
                <a:ea typeface="Arial"/>
                <a:cs typeface="Arial"/>
                <a:sym typeface="Arial"/>
              </a:rPr>
              <a:t>ISO/IEC</a:t>
            </a:r>
            <a:endParaRPr b="1">
              <a:solidFill>
                <a:schemeClr val="dk2"/>
              </a:solidFill>
              <a:latin typeface="Arial"/>
              <a:ea typeface="Arial"/>
              <a:cs typeface="Arial"/>
              <a:sym typeface="Arial"/>
            </a:endParaRPr>
          </a:p>
          <a:p>
            <a:pPr indent="0" lvl="0" marL="0" marR="279400" rtl="0" algn="l">
              <a:lnSpc>
                <a:spcPct val="122000"/>
              </a:lnSpc>
              <a:spcBef>
                <a:spcPts val="1600"/>
              </a:spcBef>
              <a:spcAft>
                <a:spcPts val="0"/>
              </a:spcAft>
              <a:buNone/>
            </a:pPr>
            <a:r>
              <a:rPr b="1" lang="en" sz="1100">
                <a:solidFill>
                  <a:schemeClr val="dk2"/>
                </a:solidFill>
                <a:highlight>
                  <a:schemeClr val="lt1"/>
                </a:highlight>
                <a:latin typeface="Arial"/>
                <a:ea typeface="Arial"/>
                <a:cs typeface="Arial"/>
                <a:sym typeface="Arial"/>
              </a:rPr>
              <a:t>Paradigm for enabling network access to a scalable and elastic pool of shareable physical or virtual resources with self-service provisioning and administration on-demand.</a:t>
            </a:r>
            <a:endParaRPr b="1" sz="1100">
              <a:solidFill>
                <a:schemeClr val="dk2"/>
              </a:solidFill>
              <a:highlight>
                <a:schemeClr val="lt1"/>
              </a:highlight>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