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01" r:id="rId4"/>
    <p:sldId id="302" r:id="rId5"/>
    <p:sldId id="259" r:id="rId6"/>
    <p:sldId id="260" r:id="rId7"/>
    <p:sldId id="261" r:id="rId8"/>
    <p:sldId id="266" r:id="rId9"/>
    <p:sldId id="276" r:id="rId10"/>
    <p:sldId id="274" r:id="rId11"/>
    <p:sldId id="275" r:id="rId12"/>
    <p:sldId id="262" r:id="rId13"/>
    <p:sldId id="263" r:id="rId14"/>
    <p:sldId id="264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7" r:id="rId23"/>
    <p:sldId id="278" r:id="rId24"/>
    <p:sldId id="256" r:id="rId2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196F42-1640-47AC-9CDD-DE1FBDBB9C2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7D349D49-FEB8-4EB1-81D0-E5B00898D42F}">
      <dgm:prSet phldrT="[Text]"/>
      <dgm:spPr/>
      <dgm:t>
        <a:bodyPr/>
        <a:lstStyle/>
        <a:p>
          <a:r>
            <a:rPr lang="en-GB" dirty="0"/>
            <a:t>Input</a:t>
          </a:r>
          <a:endParaRPr lang="en-PK" dirty="0"/>
        </a:p>
      </dgm:t>
    </dgm:pt>
    <dgm:pt modelId="{FDF41E91-5E04-475B-BF45-B01C6660B49E}" type="parTrans" cxnId="{2EA820CE-AAC9-404F-9A72-E38A5AE074E9}">
      <dgm:prSet/>
      <dgm:spPr/>
      <dgm:t>
        <a:bodyPr/>
        <a:lstStyle/>
        <a:p>
          <a:endParaRPr lang="en-PK"/>
        </a:p>
      </dgm:t>
    </dgm:pt>
    <dgm:pt modelId="{FEA35E94-8518-4D50-B634-B2BEF3491307}" type="sibTrans" cxnId="{2EA820CE-AAC9-404F-9A72-E38A5AE074E9}">
      <dgm:prSet/>
      <dgm:spPr/>
      <dgm:t>
        <a:bodyPr/>
        <a:lstStyle/>
        <a:p>
          <a:endParaRPr lang="en-PK"/>
        </a:p>
      </dgm:t>
    </dgm:pt>
    <dgm:pt modelId="{0844018C-7B72-4347-9880-960382A55742}">
      <dgm:prSet phldrT="[Text]"/>
      <dgm:spPr/>
      <dgm:t>
        <a:bodyPr/>
        <a:lstStyle/>
        <a:p>
          <a:r>
            <a:rPr lang="en-GB" dirty="0"/>
            <a:t>Processing</a:t>
          </a:r>
          <a:endParaRPr lang="en-PK" dirty="0"/>
        </a:p>
      </dgm:t>
    </dgm:pt>
    <dgm:pt modelId="{08703199-CB2D-4E4F-B8C5-4EF4B9FBC353}" type="parTrans" cxnId="{C85639D4-FC2E-4BD0-B65C-C08943ECE449}">
      <dgm:prSet/>
      <dgm:spPr/>
      <dgm:t>
        <a:bodyPr/>
        <a:lstStyle/>
        <a:p>
          <a:endParaRPr lang="en-PK"/>
        </a:p>
      </dgm:t>
    </dgm:pt>
    <dgm:pt modelId="{998E5CF4-CF73-454D-BAE2-CD039B039C81}" type="sibTrans" cxnId="{C85639D4-FC2E-4BD0-B65C-C08943ECE449}">
      <dgm:prSet/>
      <dgm:spPr/>
      <dgm:t>
        <a:bodyPr/>
        <a:lstStyle/>
        <a:p>
          <a:endParaRPr lang="en-PK"/>
        </a:p>
      </dgm:t>
    </dgm:pt>
    <dgm:pt modelId="{C19AC7FD-36AA-4723-AEB1-4578F4D3BE55}">
      <dgm:prSet phldrT="[Text]"/>
      <dgm:spPr/>
      <dgm:t>
        <a:bodyPr/>
        <a:lstStyle/>
        <a:p>
          <a:r>
            <a:rPr lang="en-GB" dirty="0"/>
            <a:t>Output</a:t>
          </a:r>
          <a:endParaRPr lang="en-PK" dirty="0"/>
        </a:p>
      </dgm:t>
    </dgm:pt>
    <dgm:pt modelId="{2A6EF3CE-99FB-4769-89D0-DB3F2AD7AC3E}" type="parTrans" cxnId="{89305780-8FB2-4D44-B3EF-74D7A4BD7541}">
      <dgm:prSet/>
      <dgm:spPr/>
      <dgm:t>
        <a:bodyPr/>
        <a:lstStyle/>
        <a:p>
          <a:endParaRPr lang="en-PK"/>
        </a:p>
      </dgm:t>
    </dgm:pt>
    <dgm:pt modelId="{F6AA0F13-0DDB-4EEC-BE73-72E30E9CE25A}" type="sibTrans" cxnId="{89305780-8FB2-4D44-B3EF-74D7A4BD7541}">
      <dgm:prSet/>
      <dgm:spPr/>
      <dgm:t>
        <a:bodyPr/>
        <a:lstStyle/>
        <a:p>
          <a:endParaRPr lang="en-PK"/>
        </a:p>
      </dgm:t>
    </dgm:pt>
    <dgm:pt modelId="{00C92D80-9F09-4CEA-829A-43CF79C9B457}" type="pres">
      <dgm:prSet presAssocID="{3D196F42-1640-47AC-9CDD-DE1FBDBB9C2B}" presName="Name0" presStyleCnt="0">
        <dgm:presLayoutVars>
          <dgm:dir/>
          <dgm:animLvl val="lvl"/>
          <dgm:resizeHandles val="exact"/>
        </dgm:presLayoutVars>
      </dgm:prSet>
      <dgm:spPr/>
    </dgm:pt>
    <dgm:pt modelId="{FDA09E9E-BBEA-4ABB-961A-35AC1D21F681}" type="pres">
      <dgm:prSet presAssocID="{7D349D49-FEB8-4EB1-81D0-E5B00898D42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344332B-430A-4FA8-A2B7-2DFA968C0FBD}" type="pres">
      <dgm:prSet presAssocID="{FEA35E94-8518-4D50-B634-B2BEF3491307}" presName="parTxOnlySpace" presStyleCnt="0"/>
      <dgm:spPr/>
    </dgm:pt>
    <dgm:pt modelId="{97E025A0-08C0-43FD-9E1C-060FA2B23371}" type="pres">
      <dgm:prSet presAssocID="{0844018C-7B72-4347-9880-960382A5574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E2F5ED3-3041-4673-9338-88C87031510A}" type="pres">
      <dgm:prSet presAssocID="{998E5CF4-CF73-454D-BAE2-CD039B039C81}" presName="parTxOnlySpace" presStyleCnt="0"/>
      <dgm:spPr/>
    </dgm:pt>
    <dgm:pt modelId="{BE205683-7B4E-4270-8333-F05D09BE9FDF}" type="pres">
      <dgm:prSet presAssocID="{C19AC7FD-36AA-4723-AEB1-4578F4D3BE5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F6932E1D-309C-4CCB-BCED-6438BC75FC2D}" type="presOf" srcId="{3D196F42-1640-47AC-9CDD-DE1FBDBB9C2B}" destId="{00C92D80-9F09-4CEA-829A-43CF79C9B457}" srcOrd="0" destOrd="0" presId="urn:microsoft.com/office/officeart/2005/8/layout/chevron1"/>
    <dgm:cxn modelId="{F4246863-ECDA-4AD7-84C3-50BBCEC9B236}" type="presOf" srcId="{0844018C-7B72-4347-9880-960382A55742}" destId="{97E025A0-08C0-43FD-9E1C-060FA2B23371}" srcOrd="0" destOrd="0" presId="urn:microsoft.com/office/officeart/2005/8/layout/chevron1"/>
    <dgm:cxn modelId="{B7B98C4D-D077-4E17-89F6-23D7509BFE85}" type="presOf" srcId="{7D349D49-FEB8-4EB1-81D0-E5B00898D42F}" destId="{FDA09E9E-BBEA-4ABB-961A-35AC1D21F681}" srcOrd="0" destOrd="0" presId="urn:microsoft.com/office/officeart/2005/8/layout/chevron1"/>
    <dgm:cxn modelId="{89305780-8FB2-4D44-B3EF-74D7A4BD7541}" srcId="{3D196F42-1640-47AC-9CDD-DE1FBDBB9C2B}" destId="{C19AC7FD-36AA-4723-AEB1-4578F4D3BE55}" srcOrd="2" destOrd="0" parTransId="{2A6EF3CE-99FB-4769-89D0-DB3F2AD7AC3E}" sibTransId="{F6AA0F13-0DDB-4EEC-BE73-72E30E9CE25A}"/>
    <dgm:cxn modelId="{8E9EEBC8-9F06-4E19-A62C-A1836312770D}" type="presOf" srcId="{C19AC7FD-36AA-4723-AEB1-4578F4D3BE55}" destId="{BE205683-7B4E-4270-8333-F05D09BE9FDF}" srcOrd="0" destOrd="0" presId="urn:microsoft.com/office/officeart/2005/8/layout/chevron1"/>
    <dgm:cxn modelId="{2EA820CE-AAC9-404F-9A72-E38A5AE074E9}" srcId="{3D196F42-1640-47AC-9CDD-DE1FBDBB9C2B}" destId="{7D349D49-FEB8-4EB1-81D0-E5B00898D42F}" srcOrd="0" destOrd="0" parTransId="{FDF41E91-5E04-475B-BF45-B01C6660B49E}" sibTransId="{FEA35E94-8518-4D50-B634-B2BEF3491307}"/>
    <dgm:cxn modelId="{C85639D4-FC2E-4BD0-B65C-C08943ECE449}" srcId="{3D196F42-1640-47AC-9CDD-DE1FBDBB9C2B}" destId="{0844018C-7B72-4347-9880-960382A55742}" srcOrd="1" destOrd="0" parTransId="{08703199-CB2D-4E4F-B8C5-4EF4B9FBC353}" sibTransId="{998E5CF4-CF73-454D-BAE2-CD039B039C81}"/>
    <dgm:cxn modelId="{78C5D635-8BDD-4FA9-8593-A265F9002A38}" type="presParOf" srcId="{00C92D80-9F09-4CEA-829A-43CF79C9B457}" destId="{FDA09E9E-BBEA-4ABB-961A-35AC1D21F681}" srcOrd="0" destOrd="0" presId="urn:microsoft.com/office/officeart/2005/8/layout/chevron1"/>
    <dgm:cxn modelId="{D73215C0-3B31-4D3B-B063-4A4ADF1EB28F}" type="presParOf" srcId="{00C92D80-9F09-4CEA-829A-43CF79C9B457}" destId="{1344332B-430A-4FA8-A2B7-2DFA968C0FBD}" srcOrd="1" destOrd="0" presId="urn:microsoft.com/office/officeart/2005/8/layout/chevron1"/>
    <dgm:cxn modelId="{29E0E636-B8E8-4ED7-A2ED-9C3925099B86}" type="presParOf" srcId="{00C92D80-9F09-4CEA-829A-43CF79C9B457}" destId="{97E025A0-08C0-43FD-9E1C-060FA2B23371}" srcOrd="2" destOrd="0" presId="urn:microsoft.com/office/officeart/2005/8/layout/chevron1"/>
    <dgm:cxn modelId="{ADA3610B-CCAA-4C08-BAE6-43F3073FF39B}" type="presParOf" srcId="{00C92D80-9F09-4CEA-829A-43CF79C9B457}" destId="{CE2F5ED3-3041-4673-9338-88C87031510A}" srcOrd="3" destOrd="0" presId="urn:microsoft.com/office/officeart/2005/8/layout/chevron1"/>
    <dgm:cxn modelId="{020E4113-60B1-4D1F-A88E-BC76CAE17D9A}" type="presParOf" srcId="{00C92D80-9F09-4CEA-829A-43CF79C9B457}" destId="{BE205683-7B4E-4270-8333-F05D09BE9FD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A09E9E-BBEA-4ABB-961A-35AC1D21F681}">
      <dsp:nvSpPr>
        <dsp:cNvPr id="0" name=""/>
        <dsp:cNvSpPr/>
      </dsp:nvSpPr>
      <dsp:spPr>
        <a:xfrm>
          <a:off x="1778" y="1071796"/>
          <a:ext cx="2166323" cy="8665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Input</a:t>
          </a:r>
          <a:endParaRPr lang="en-PK" sz="2100" kern="1200" dirty="0"/>
        </a:p>
      </dsp:txBody>
      <dsp:txXfrm>
        <a:off x="435043" y="1071796"/>
        <a:ext cx="1299794" cy="866529"/>
      </dsp:txXfrm>
    </dsp:sp>
    <dsp:sp modelId="{97E025A0-08C0-43FD-9E1C-060FA2B23371}">
      <dsp:nvSpPr>
        <dsp:cNvPr id="0" name=""/>
        <dsp:cNvSpPr/>
      </dsp:nvSpPr>
      <dsp:spPr>
        <a:xfrm>
          <a:off x="1951469" y="1071796"/>
          <a:ext cx="2166323" cy="8665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Processing</a:t>
          </a:r>
          <a:endParaRPr lang="en-PK" sz="2100" kern="1200" dirty="0"/>
        </a:p>
      </dsp:txBody>
      <dsp:txXfrm>
        <a:off x="2384734" y="1071796"/>
        <a:ext cx="1299794" cy="866529"/>
      </dsp:txXfrm>
    </dsp:sp>
    <dsp:sp modelId="{BE205683-7B4E-4270-8333-F05D09BE9FDF}">
      <dsp:nvSpPr>
        <dsp:cNvPr id="0" name=""/>
        <dsp:cNvSpPr/>
      </dsp:nvSpPr>
      <dsp:spPr>
        <a:xfrm>
          <a:off x="3901161" y="1071796"/>
          <a:ext cx="2166323" cy="8665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Output</a:t>
          </a:r>
          <a:endParaRPr lang="en-PK" sz="2100" kern="1200" dirty="0"/>
        </a:p>
      </dsp:txBody>
      <dsp:txXfrm>
        <a:off x="4334426" y="1071796"/>
        <a:ext cx="1299794" cy="8665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F8E4-A74E-4B68-89DB-D18D0F16B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98D4D-4F99-416A-9F61-D631C4E8B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7C0D3-5D61-4040-91C1-14F6CDA6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C22D-23DB-41C6-84EE-6D05FB0D7AC2}" type="datetimeFigureOut">
              <a:rPr lang="en-PK" smtClean="0"/>
              <a:t>18/09/2025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7156C-3EC7-475E-BF54-29E9E4BD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DA02E-55FC-477D-BF8A-2FEA8F0F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6E6A-2BCF-42E1-B1C1-59CA28F624F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28574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AC82-BB79-41DA-9519-5D7F1673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3BB9A-4113-42FE-A200-F8C606C80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CBBD3-8F70-4954-8B20-CA993A9E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C22D-23DB-41C6-84EE-6D05FB0D7AC2}" type="datetimeFigureOut">
              <a:rPr lang="en-PK" smtClean="0"/>
              <a:t>18/09/2025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F962D-F199-4C7F-97A2-0151D445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71F63-1ECF-4F36-9582-7A2E7BA9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6E6A-2BCF-42E1-B1C1-59CA28F624F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1403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C129EC-285F-4601-94F0-9B7EEA186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C72DD-6AF8-4526-816F-61D205575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BD50-C83B-4D56-8F26-039F28830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C22D-23DB-41C6-84EE-6D05FB0D7AC2}" type="datetimeFigureOut">
              <a:rPr lang="en-PK" smtClean="0"/>
              <a:t>18/09/2025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F9C96-1A42-45A5-9B14-A06F0DFE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F8915-B00A-48AA-A45D-942C8FAC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6E6A-2BCF-42E1-B1C1-59CA28F624F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9226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7C5D-DE25-4F49-82C7-E422D62B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BF487-EB27-4618-9C36-DDB58FB9A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C18D6-E7E3-482F-9015-9B0AC035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C22D-23DB-41C6-84EE-6D05FB0D7AC2}" type="datetimeFigureOut">
              <a:rPr lang="en-PK" smtClean="0"/>
              <a:t>18/09/2025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25FAB-6A5D-4CA4-87AA-A85580EAC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EFC8D-A2FC-439F-B564-7E2D53F1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6E6A-2BCF-42E1-B1C1-59CA28F624F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1883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00BF-B99C-4458-8C4B-CF30B970F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C959D-C88B-4E80-A8DD-68E9F5BCF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B914-86E5-41C5-A6ED-6F0176DF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C22D-23DB-41C6-84EE-6D05FB0D7AC2}" type="datetimeFigureOut">
              <a:rPr lang="en-PK" smtClean="0"/>
              <a:t>18/09/2025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A848F-E107-4395-8E3C-21B3C00FE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458D9-8B24-4D98-9C66-5EDBD901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6E6A-2BCF-42E1-B1C1-59CA28F624F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251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3F82-EF4A-45EA-93B3-0E63E6B19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A6154-3C1A-4E19-9F0A-021B93B25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27C00-12E3-43ED-A48D-4C9260F3E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CEDDF-94A2-4884-BFCD-4A882431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C22D-23DB-41C6-84EE-6D05FB0D7AC2}" type="datetimeFigureOut">
              <a:rPr lang="en-PK" smtClean="0"/>
              <a:t>18/09/2025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9FD4C-D932-4EDF-8F8D-FB97CC6A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824CF-BA89-4333-B85B-D89D2719C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6E6A-2BCF-42E1-B1C1-59CA28F624F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1050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1773-F464-435D-971C-B6B8D794D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3A292-122F-437A-9E1E-D51E79FA2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752CB-013A-42A1-A08D-30A2CE937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BFFA2-6AAF-40C3-AEDA-9EC4D01BD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C60AA6-172C-4C93-9254-26E531A75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B59E91-F012-4D72-95B0-99AD178D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C22D-23DB-41C6-84EE-6D05FB0D7AC2}" type="datetimeFigureOut">
              <a:rPr lang="en-PK" smtClean="0"/>
              <a:t>18/09/2025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A19C4-0598-4357-97AD-0EE4C6BB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CAE99-C57D-4FFC-BDE5-AFB668936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6E6A-2BCF-42E1-B1C1-59CA28F624F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9340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82C22-597F-4DA6-B7F5-554567F9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F8109-D3BA-4F3D-8D5B-EC7E7E4E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C22D-23DB-41C6-84EE-6D05FB0D7AC2}" type="datetimeFigureOut">
              <a:rPr lang="en-PK" smtClean="0"/>
              <a:t>18/09/2025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5224A-4ACA-4CC8-A9E9-BDCC26C2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D1788-FE87-486D-B1E3-5426E2DC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6E6A-2BCF-42E1-B1C1-59CA28F624F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260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C5A0F-BF18-4126-A4C1-441F190B0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C22D-23DB-41C6-84EE-6D05FB0D7AC2}" type="datetimeFigureOut">
              <a:rPr lang="en-PK" smtClean="0"/>
              <a:t>18/09/2025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0F730-C002-471A-A61A-6DCBE7BD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942F2-AC36-45AD-A3AA-2BE7D7BEE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6E6A-2BCF-42E1-B1C1-59CA28F624F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26698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ECE9-41D3-4969-8D09-0EFB3B6DB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3FEF-6430-4517-8CF6-B4AA2E715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6AA99-FD99-4BD2-A8D0-24B5FAAF0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A0064-A17E-4E39-9DA0-82601E40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C22D-23DB-41C6-84EE-6D05FB0D7AC2}" type="datetimeFigureOut">
              <a:rPr lang="en-PK" smtClean="0"/>
              <a:t>18/09/2025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10264-D7CF-4AEF-A9F1-3F1ED5478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5BC8F-E02B-4A54-A602-D187EB54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6E6A-2BCF-42E1-B1C1-59CA28F624F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5313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7E89-2F73-4F23-B56F-9B33AF666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A5E3E-C073-4B25-A703-1F07F9482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19496-958A-441B-8A50-8406E113E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23E6A-7342-426A-B37C-17BA9188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C22D-23DB-41C6-84EE-6D05FB0D7AC2}" type="datetimeFigureOut">
              <a:rPr lang="en-PK" smtClean="0"/>
              <a:t>18/09/2025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A0D30-3CD4-4844-8B5A-55BC2973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C9926-EAC3-4393-B39C-72E52A3E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46E6A-2BCF-42E1-B1C1-59CA28F624F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6117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B9DA41-6AC0-4BD4-A35D-2A7D41BCD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EA922-7D93-43D3-9169-64A58A367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23A9E-413F-4E14-A436-B32819D6F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1C22D-23DB-41C6-84EE-6D05FB0D7AC2}" type="datetimeFigureOut">
              <a:rPr lang="en-PK" smtClean="0"/>
              <a:t>18/09/2025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10C81-8217-4D9E-A18F-3EAA423B7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4FAEE-36CA-4D47-8B91-EDCEE61CB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46E6A-2BCF-42E1-B1C1-59CA28F624F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182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20584-22DC-46EC-860B-21854864B0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Structure and Algorithm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83C95-0C04-495E-B1A5-9C32068665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Week-01</a:t>
            </a:r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FC69D-3F42-4F89-9F0F-8A2D2B118A3F}"/>
              </a:ext>
            </a:extLst>
          </p:cNvPr>
          <p:cNvSpPr txBox="1"/>
          <p:nvPr/>
        </p:nvSpPr>
        <p:spPr>
          <a:xfrm>
            <a:off x="380143" y="5349875"/>
            <a:ext cx="1121938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Course Instructor: Rabeeya Saleem</a:t>
            </a:r>
          </a:p>
          <a:p>
            <a:pPr algn="ctr"/>
            <a:r>
              <a:rPr lang="en-GB" sz="2400" dirty="0"/>
              <a:t>Department of Computer Science, UET Lahore</a:t>
            </a:r>
            <a:endParaRPr lang="en-PK" sz="24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005D82-89F9-49C6-91E6-1363AF1A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UET Lahore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92999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9914-E382-423A-AA8E-6B034293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 of Data Structure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88E85-163A-47A6-B810-13C70FD60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Linear Data Structure </a:t>
            </a:r>
          </a:p>
          <a:p>
            <a:pPr lvl="1"/>
            <a:r>
              <a:rPr lang="en-GB" dirty="0"/>
              <a:t>Sequential Arrangement of Data</a:t>
            </a:r>
          </a:p>
          <a:p>
            <a:pPr lvl="1"/>
            <a:r>
              <a:rPr lang="en-GB" dirty="0"/>
              <a:t>Not best for complex problem </a:t>
            </a:r>
          </a:p>
          <a:p>
            <a:pPr lvl="1"/>
            <a:r>
              <a:rPr lang="en-GB" dirty="0"/>
              <a:t>Array, stack, Queue, Linked List</a:t>
            </a:r>
          </a:p>
          <a:p>
            <a:r>
              <a:rPr lang="en-GB" dirty="0"/>
              <a:t>Non-linear Data Structure</a:t>
            </a:r>
          </a:p>
          <a:p>
            <a:pPr lvl="1"/>
            <a:r>
              <a:rPr lang="en-GB" dirty="0"/>
              <a:t>Data arrangement not in sequential order  (hierarchical manner)</a:t>
            </a:r>
          </a:p>
          <a:p>
            <a:pPr lvl="1"/>
            <a:r>
              <a:rPr lang="en-GB" dirty="0"/>
              <a:t>One element may or may not connected to other elements</a:t>
            </a:r>
          </a:p>
          <a:p>
            <a:pPr lvl="1"/>
            <a:r>
              <a:rPr lang="en-GB" dirty="0"/>
              <a:t>Graph, Tree and map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A9C87-C9B2-4D59-AE33-0AE6C858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UET Lahore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64171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F261-C756-4816-A2FB-9212F10B0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 of Data Structures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63C45-0ECA-4D12-91AF-6DE60D8B8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Primitive Data Structures</a:t>
            </a:r>
          </a:p>
          <a:p>
            <a:pPr lvl="1"/>
            <a:r>
              <a:rPr lang="en-GB" dirty="0"/>
              <a:t>The most basic type of data structures, directly supported by the programming language.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Stored in memory with a fixed size.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Not defined in terms of other data structures.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Directly operated upon by machine instructions.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Int, Float, Character, Boolean</a:t>
            </a:r>
          </a:p>
          <a:p>
            <a:r>
              <a:rPr lang="en-GB" b="1" dirty="0"/>
              <a:t>Non-Primitive Data Structures</a:t>
            </a:r>
          </a:p>
          <a:p>
            <a:pPr lvl="1"/>
            <a:r>
              <a:rPr lang="en-GB" dirty="0"/>
              <a:t>Data structures that are built using primitive data types or other non-primitive data structures.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Can store multiple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Can have dynamic or static size.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More complex and provide advanced operations for handling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Arrays, Linked List, Stack, Queue, Trees and Graphs</a:t>
            </a:r>
          </a:p>
          <a:p>
            <a:pPr marL="457200" lvl="1" indent="0">
              <a:buNone/>
            </a:pPr>
            <a:endParaRPr lang="en-GB" dirty="0"/>
          </a:p>
          <a:p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CB9A3-83A5-412A-B121-A82A33EB7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UET Lahore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22589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F9EA-E5C8-4F03-82BD-BA10848C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Program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6D1F4-0117-4DE5-9940-F84D5CF7A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Definition of a Program: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 </a:t>
            </a:r>
            <a:r>
              <a:rPr lang="en-GB" b="1" dirty="0"/>
              <a:t>program</a:t>
            </a:r>
            <a:r>
              <a:rPr lang="en-GB" dirty="0"/>
              <a:t> is a </a:t>
            </a:r>
            <a:r>
              <a:rPr lang="en-GB" b="1" dirty="0"/>
              <a:t>set of instructions</a:t>
            </a:r>
            <a:r>
              <a:rPr lang="en-GB" dirty="0"/>
              <a:t> written in a programming language that tells a computer what to 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Programs are designed to perform specific tasks or solve problems by interacting with hardware and software resources.</a:t>
            </a:r>
          </a:p>
          <a:p>
            <a:pPr marL="0" indent="0" algn="ctr">
              <a:buNone/>
            </a:pPr>
            <a:r>
              <a:rPr lang="en-GB" sz="3600" dirty="0"/>
              <a:t>Program = Data Structure + Algorithm</a:t>
            </a:r>
          </a:p>
          <a:p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B508E-8BF8-4F19-AE1A-E5B3D222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UET Lahore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62576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4723-B918-494F-9E34-8E92BAA3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Key Characteristics of a Program: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D083B-75AD-434E-9ABB-BCCC07D0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Set of Instructions</a:t>
            </a:r>
            <a:r>
              <a:rPr lang="en-GB" dirty="0"/>
              <a:t>: A program consists of a series of instructions executed by the computer.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Automation</a:t>
            </a:r>
            <a:r>
              <a:rPr lang="en-GB" dirty="0"/>
              <a:t>: A program automates tasks that would otherwise be manual, repetitive, or complex.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Input and Output</a:t>
            </a:r>
            <a:r>
              <a:rPr lang="en-GB" dirty="0"/>
              <a:t>: A program receives input from the user or other systems, processes it, and generates output.</a:t>
            </a:r>
          </a:p>
          <a:p>
            <a:pPr marL="0" indent="0">
              <a:buNone/>
            </a:pPr>
            <a:endParaRPr lang="en-GB" dirty="0"/>
          </a:p>
          <a:p>
            <a:endParaRPr lang="en-PK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4D3F0D4-51C8-4F91-926A-40DB4B00A2DC}"/>
              </a:ext>
            </a:extLst>
          </p:cNvPr>
          <p:cNvGraphicFramePr/>
          <p:nvPr/>
        </p:nvGraphicFramePr>
        <p:xfrm>
          <a:off x="3061368" y="4001294"/>
          <a:ext cx="6069263" cy="3010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A8743-1172-43DD-9B87-ECA900F1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UET Lahore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38665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816B4-0C73-4817-80AC-11F4C660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Real-Life Example: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33AED-B631-4F29-846E-CE023C2F6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Making a Sandwich</a:t>
            </a:r>
            <a:r>
              <a:rPr lang="en-GB" dirty="0"/>
              <a:t>: A program is like a recipe where each step (instruction) must be followed to achieve the final result (a sandwich).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Step 1: Take two slices of bread.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Step 2: Add ingredients.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Step 3: Serve the sandwich</a:t>
            </a:r>
          </a:p>
          <a:p>
            <a:endParaRPr lang="en-GB" dirty="0"/>
          </a:p>
          <a:p>
            <a:r>
              <a:rPr lang="en-GB" dirty="0"/>
              <a:t>Any example in your Mind?? Take 2 minutes and discuss it</a:t>
            </a:r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C67A5-DA50-4188-B464-EBCC61FB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UET Lahore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239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7DB9-DD44-4AC0-8BA5-B580C2A2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Components of an Algorithm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F5F0B-8FB6-40E6-BAA4-DE8993D22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Input</a:t>
            </a:r>
            <a:r>
              <a:rPr lang="en-GB" dirty="0"/>
              <a:t>: Data given to the algorithm to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Output</a:t>
            </a:r>
            <a:r>
              <a:rPr lang="en-GB" dirty="0"/>
              <a:t>: The result or solution produced after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Finite Steps</a:t>
            </a:r>
            <a:r>
              <a:rPr lang="en-GB" dirty="0"/>
              <a:t>: A limited number of steps.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Definiteness</a:t>
            </a:r>
            <a:r>
              <a:rPr lang="en-GB" dirty="0"/>
              <a:t>: Clear and unambiguous instructions.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Finiteness</a:t>
            </a:r>
            <a:r>
              <a:rPr lang="en-GB" dirty="0"/>
              <a:t>: Must terminate after a finite number of steps.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Effectiveness</a:t>
            </a:r>
            <a:r>
              <a:rPr lang="en-GB" dirty="0"/>
              <a:t>: Each step must be basic and executable.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Generality</a:t>
            </a:r>
            <a:r>
              <a:rPr lang="en-GB" dirty="0"/>
              <a:t>: Applicable to a broad set of inputs.</a:t>
            </a:r>
          </a:p>
          <a:p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DA4C9-A732-4785-97C0-0F793166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UET Lahore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6133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15F01-58AB-4D78-AEF6-58CEB0C3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an Algorithm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45860-3087-45DB-9238-AB8465DB0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/>
              <a:t>Preparing an Omelette</a:t>
            </a:r>
          </a:p>
          <a:p>
            <a:pPr lvl="1">
              <a:buFont typeface="+mj-lt"/>
              <a:buAutoNum type="arabicPeriod"/>
            </a:pPr>
            <a:r>
              <a:rPr lang="en-GB" b="1" dirty="0"/>
              <a:t>Input</a:t>
            </a:r>
            <a:r>
              <a:rPr lang="en-GB" dirty="0"/>
              <a:t>: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GB" dirty="0"/>
              <a:t>2 eggs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GB" dirty="0"/>
              <a:t>Salt and pepper (to taste)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GB" dirty="0"/>
              <a:t>Butter or oil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GB" dirty="0"/>
              <a:t>Optional fillings: Cheese, vegetables, ham, etc.</a:t>
            </a:r>
          </a:p>
          <a:p>
            <a:pPr lvl="1">
              <a:buFont typeface="+mj-lt"/>
              <a:buAutoNum type="arabicPeriod"/>
            </a:pPr>
            <a:r>
              <a:rPr lang="en-GB" b="1" dirty="0"/>
              <a:t>Step 1</a:t>
            </a:r>
            <a:r>
              <a:rPr lang="en-GB" dirty="0"/>
              <a:t>: Crack 2 eggs into a bowl.</a:t>
            </a:r>
          </a:p>
          <a:p>
            <a:pPr lvl="1">
              <a:buFont typeface="+mj-lt"/>
              <a:buAutoNum type="arabicPeriod"/>
            </a:pPr>
            <a:r>
              <a:rPr lang="en-GB" b="1" dirty="0"/>
              <a:t>Step 2</a:t>
            </a:r>
            <a:r>
              <a:rPr lang="en-GB" dirty="0"/>
              <a:t>: Add a pinch of salt and pepper to the eggs.</a:t>
            </a:r>
          </a:p>
          <a:p>
            <a:pPr lvl="1">
              <a:buFont typeface="+mj-lt"/>
              <a:buAutoNum type="arabicPeriod"/>
            </a:pPr>
            <a:r>
              <a:rPr lang="en-GB" b="1" dirty="0"/>
              <a:t>Step 3</a:t>
            </a:r>
            <a:r>
              <a:rPr lang="en-GB" dirty="0"/>
              <a:t>: Beat the eggs until fully mixed.</a:t>
            </a:r>
          </a:p>
          <a:p>
            <a:pPr lvl="1">
              <a:buFont typeface="+mj-lt"/>
              <a:buAutoNum type="arabicPeriod"/>
            </a:pPr>
            <a:r>
              <a:rPr lang="en-GB" b="1" dirty="0"/>
              <a:t>Step 4</a:t>
            </a:r>
            <a:r>
              <a:rPr lang="en-GB" dirty="0"/>
              <a:t>: Heat a non-stick pan over medium heat and add a small amount of butter or oil.</a:t>
            </a:r>
          </a:p>
          <a:p>
            <a:pPr lvl="1">
              <a:buFont typeface="+mj-lt"/>
              <a:buAutoNum type="arabicPeriod"/>
            </a:pPr>
            <a:r>
              <a:rPr lang="en-GB" b="1" dirty="0"/>
              <a:t>Step 5</a:t>
            </a:r>
            <a:r>
              <a:rPr lang="en-GB" dirty="0"/>
              <a:t>: Pour the beaten eggs into the hot pan.</a:t>
            </a:r>
          </a:p>
          <a:p>
            <a:pPr lvl="1">
              <a:buFont typeface="+mj-lt"/>
              <a:buAutoNum type="arabicPeriod"/>
            </a:pPr>
            <a:r>
              <a:rPr lang="en-GB" b="1" dirty="0"/>
              <a:t>Step 6</a:t>
            </a:r>
            <a:r>
              <a:rPr lang="en-GB" dirty="0"/>
              <a:t>: Let the eggs cook for a minute or two until the edges begin to set.</a:t>
            </a:r>
          </a:p>
          <a:p>
            <a:pPr lvl="1">
              <a:buFont typeface="+mj-lt"/>
              <a:buAutoNum type="arabicPeriod"/>
            </a:pPr>
            <a:r>
              <a:rPr lang="en-GB" b="1" dirty="0"/>
              <a:t>Step 7</a:t>
            </a:r>
            <a:r>
              <a:rPr lang="en-GB" dirty="0"/>
              <a:t>: (Optional) Add fillings like cheese, vegetables, or ham to one half of the omelette.</a:t>
            </a:r>
          </a:p>
          <a:p>
            <a:pPr lvl="1">
              <a:buFont typeface="+mj-lt"/>
              <a:buAutoNum type="arabicPeriod"/>
            </a:pPr>
            <a:r>
              <a:rPr lang="en-GB" b="1" dirty="0"/>
              <a:t>Step 8</a:t>
            </a:r>
            <a:r>
              <a:rPr lang="en-GB" dirty="0"/>
              <a:t>: Use a spatula to fold the omelette in half.</a:t>
            </a:r>
          </a:p>
          <a:p>
            <a:pPr lvl="1">
              <a:buFont typeface="+mj-lt"/>
              <a:buAutoNum type="arabicPeriod"/>
            </a:pPr>
            <a:r>
              <a:rPr lang="en-GB" b="1" dirty="0"/>
              <a:t>Step 9</a:t>
            </a:r>
            <a:r>
              <a:rPr lang="en-GB" dirty="0"/>
              <a:t>: Cook for another minute until fully set, then remove from the pan.</a:t>
            </a:r>
          </a:p>
          <a:p>
            <a:pPr lvl="1">
              <a:buFont typeface="+mj-lt"/>
              <a:buAutoNum type="arabicPeriod"/>
            </a:pPr>
            <a:r>
              <a:rPr lang="en-GB" b="1" dirty="0"/>
              <a:t>Output</a:t>
            </a:r>
            <a:r>
              <a:rPr lang="en-GB" dirty="0"/>
              <a:t>: A freshly made omelette ready to serve!</a:t>
            </a:r>
          </a:p>
          <a:p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32292-EB32-47A5-B72F-B1AD7486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UET Lahore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7665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0274-A0A3-460C-A5E0-B7017AD4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an Algorithm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C978C-204E-4AA2-BD6F-A6A479C0C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GPS Navigation System (Route Calculation)</a:t>
            </a:r>
          </a:p>
          <a:p>
            <a:r>
              <a:rPr lang="en-GB" b="1" dirty="0"/>
              <a:t>Algorithm: Finding the Shortest Path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Input</a:t>
            </a:r>
            <a:r>
              <a:rPr lang="en-GB" dirty="0"/>
              <a:t>: A map with cities and roads (e.g., A to B, B to C, etc.), and a starting point and destination.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Step 1</a:t>
            </a:r>
            <a:r>
              <a:rPr lang="en-GB" dirty="0"/>
              <a:t>: Mark the starting city as the current city.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Step 2</a:t>
            </a:r>
            <a:r>
              <a:rPr lang="en-GB" dirty="0"/>
              <a:t>: Look at all possible roads leading from the current city and calculate the distance to each connected city.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Step 3</a:t>
            </a:r>
            <a:r>
              <a:rPr lang="en-GB" dirty="0"/>
              <a:t>: Choose the road that leads to the closest city (greedy step).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Step 4</a:t>
            </a:r>
            <a:r>
              <a:rPr lang="en-GB" dirty="0"/>
              <a:t>: Repeat the process for the newly selected city, considering all cities it can connect to.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Step 5</a:t>
            </a:r>
            <a:r>
              <a:rPr lang="en-GB" dirty="0"/>
              <a:t>: Continue this process until the destination city is reached.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Output</a:t>
            </a:r>
            <a:r>
              <a:rPr lang="en-GB" dirty="0"/>
              <a:t>: The shortest route from the starting city to the destination.</a:t>
            </a:r>
          </a:p>
          <a:p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3F194-BC2C-40F3-B48E-E493B2FD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UET Lahore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3221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15F0-6170-4383-A91F-21B4A4A3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for GPS Routing: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4CFD1-0C41-4F0A-BEF6-234D9988D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Start from the current city</a:t>
            </a:r>
          </a:p>
          <a:p>
            <a:r>
              <a:rPr lang="en-GB" dirty="0"/>
              <a:t>2. Find all </a:t>
            </a:r>
            <a:r>
              <a:rPr lang="en-GB" dirty="0" err="1"/>
              <a:t>neighboring</a:t>
            </a:r>
            <a:r>
              <a:rPr lang="en-GB" dirty="0"/>
              <a:t> cities and calculate distances</a:t>
            </a:r>
          </a:p>
          <a:p>
            <a:r>
              <a:rPr lang="en-GB" dirty="0"/>
              <a:t>3. Choose the closest city and mark it as visited</a:t>
            </a:r>
          </a:p>
          <a:p>
            <a:r>
              <a:rPr lang="en-GB" dirty="0"/>
              <a:t>4. Repeat until the destination city is reached</a:t>
            </a:r>
          </a:p>
          <a:p>
            <a:r>
              <a:rPr lang="en-GB" dirty="0"/>
              <a:t>5. Return the path taken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3600" dirty="0"/>
              <a:t>Sorting Items in a Shopping Cart? (Take 5 minutes and write an algorithm for it</a:t>
            </a:r>
            <a:endParaRPr lang="en-PK" sz="3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29659-E0FA-40A6-85DA-EA3954082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UET Lahore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0013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B9ED-8C43-4A38-98EF-1D163F1F8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Computational Example of an </a:t>
            </a:r>
            <a:r>
              <a:rPr lang="en-GB" dirty="0" err="1"/>
              <a:t>ALgorithm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CA460-3A0E-44B6-9769-731694A1B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Finding the Maximum Number in a List</a:t>
            </a:r>
          </a:p>
          <a:p>
            <a:pPr marL="0" indent="0">
              <a:buNone/>
            </a:pPr>
            <a:r>
              <a:rPr lang="en-GB" dirty="0"/>
              <a:t>Algorithm:</a:t>
            </a:r>
          </a:p>
          <a:p>
            <a:pPr marL="0" indent="0">
              <a:buNone/>
            </a:pPr>
            <a:r>
              <a:rPr lang="en-GB" dirty="0"/>
              <a:t>Input: A list of numbers (e.g., [4, 7, 2, 9, 5]).</a:t>
            </a:r>
          </a:p>
          <a:p>
            <a:pPr marL="0" indent="0">
              <a:buNone/>
            </a:pPr>
            <a:r>
              <a:rPr lang="en-GB" dirty="0"/>
              <a:t>Step 1: Set the first number in the list as the maximum (max = 4).</a:t>
            </a:r>
          </a:p>
          <a:p>
            <a:pPr marL="0" indent="0">
              <a:buNone/>
            </a:pPr>
            <a:r>
              <a:rPr lang="en-GB" dirty="0"/>
              <a:t>Step 2: Compare each number in the list with the current maximum. If a number is greater than the current maximum, update the maximum.</a:t>
            </a:r>
          </a:p>
          <a:p>
            <a:pPr marL="0" indent="0">
              <a:buNone/>
            </a:pPr>
            <a:r>
              <a:rPr lang="en-GB" dirty="0"/>
              <a:t>Step 3: After comparing all numbers, return the maximum value.</a:t>
            </a:r>
          </a:p>
          <a:p>
            <a:pPr marL="0" indent="0">
              <a:buNone/>
            </a:pPr>
            <a:r>
              <a:rPr lang="en-GB" dirty="0"/>
              <a:t>Output: The maximum number in the list (9).</a:t>
            </a:r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7B757-6A64-4F78-AC44-690A718C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UET Lahore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6447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5492-6E89-4B5C-B93F-1F8632F5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Learning Objective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F94C9-6A60-45BB-AFF0-7B9B184F7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Understand the fundamentals data structures such as lists, queues, trees, etc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Analyse time and space complexities of data structures and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Apply appropriate algorithms to use in specific applications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3D8BD-FA32-49AD-8716-13391C9F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UET Lahore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12645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440D9-C4A1-4739-B34B-43BF0639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Qualities of an Algorithm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BFFF7-C301-4ECB-AE0B-DA1402FB1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Finiteness</a:t>
            </a:r>
            <a:r>
              <a:rPr lang="en-GB" dirty="0"/>
              <a:t>: The algorithm must terminate after a finite number of steps.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Definiteness</a:t>
            </a:r>
            <a:r>
              <a:rPr lang="en-GB" dirty="0"/>
              <a:t>: Each step must be clearly defined and unambiguous.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Input</a:t>
            </a:r>
            <a:r>
              <a:rPr lang="en-GB" dirty="0"/>
              <a:t>: The algorithm takes zero or more inputs.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Output</a:t>
            </a:r>
            <a:r>
              <a:rPr lang="en-GB" dirty="0"/>
              <a:t>: It produces at least one output or result.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Effectiveness</a:t>
            </a:r>
            <a:r>
              <a:rPr lang="en-GB" dirty="0"/>
              <a:t>: The steps must be feasible and executable.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Generality</a:t>
            </a:r>
            <a:r>
              <a:rPr lang="en-GB" dirty="0"/>
              <a:t>: The algorithm should work for a wide range of inputs or problems.</a:t>
            </a:r>
          </a:p>
          <a:p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1E106-CE5C-45FA-9FB3-9DA72BFA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UET Lahore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51145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481A9-9846-4271-8CB6-CEC595F7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evaluate a algorithm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62381-25E3-4FEF-834C-3BBA8BF50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Time Complexity</a:t>
            </a:r>
            <a:r>
              <a:rPr lang="en-GB" dirty="0"/>
              <a:t>: How fast the algorithm runs.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Space Complexity</a:t>
            </a:r>
            <a:r>
              <a:rPr lang="en-GB" dirty="0"/>
              <a:t>: How much memory it uses.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Correctness</a:t>
            </a:r>
            <a:r>
              <a:rPr lang="en-GB" dirty="0"/>
              <a:t>: Does it work for all inputs?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Efficiency</a:t>
            </a:r>
            <a:r>
              <a:rPr lang="en-GB" dirty="0"/>
              <a:t>: How well it uses time and space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Scalability</a:t>
            </a:r>
            <a:r>
              <a:rPr lang="en-GB" dirty="0"/>
              <a:t>: Can it handle larger inputs?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Simplicity</a:t>
            </a:r>
            <a:r>
              <a:rPr lang="en-GB" dirty="0"/>
              <a:t>: Is the algorithm easy to understand and implement?</a:t>
            </a:r>
          </a:p>
          <a:p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7010F-5DFA-481C-99BA-35AE960C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UET Lahore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59837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A6F7-0C9D-402C-9CF5-6ABA53FC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Time Complexity</a:t>
            </a:r>
            <a:br>
              <a:rPr lang="en-GB" b="1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2F473-F392-4325-AE95-5FEA5C809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Measures the amount of time an algorithm takes to run as a function of the input size.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Helps determine the efficiency of an algorithm, especially as the input size grows.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Common Time Complexities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O(1)</a:t>
            </a:r>
            <a:r>
              <a:rPr lang="en-GB" dirty="0"/>
              <a:t>: Constant time – Takes the same time regardless of input size.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O(n)</a:t>
            </a:r>
            <a:r>
              <a:rPr lang="en-GB" dirty="0"/>
              <a:t>: Linear time – Time increases linearly with input size.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O(log n)</a:t>
            </a:r>
            <a:r>
              <a:rPr lang="en-GB" dirty="0"/>
              <a:t>: Logarithmic time – Time grows logarithmically with input size.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O(n^2)</a:t>
            </a:r>
            <a:r>
              <a:rPr lang="en-GB" dirty="0"/>
              <a:t>: Quadratic time – Time grows quadratically with input size.</a:t>
            </a:r>
          </a:p>
          <a:p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748B3-BBCE-47D6-ABDE-F6B527E3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UET Lahore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22472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B85B-1CCA-4004-B1CA-8075AD7B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Space Complexity and Correctness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CFE3F-9040-4E37-888A-9D2143635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Measures the amount of memory space an algorithm requires relative to the input size.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Common Space Complexities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O(1)</a:t>
            </a:r>
            <a:r>
              <a:rPr lang="en-GB" dirty="0"/>
              <a:t>: Constant space – Uses the same amount of space regardless of input size.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O(n)</a:t>
            </a:r>
            <a:r>
              <a:rPr lang="en-GB" dirty="0"/>
              <a:t>: Linear space – Space required grows with input size.</a:t>
            </a:r>
          </a:p>
          <a:p>
            <a:r>
              <a:rPr lang="en-GB" dirty="0"/>
              <a:t>An algorithm must produce the correct output for all possible valid inputs.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Evaluation Criteria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Termination</a:t>
            </a:r>
            <a:r>
              <a:rPr lang="en-GB" dirty="0"/>
              <a:t>: The algorithm must always end after a finite number of steps.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Accuracy</a:t>
            </a:r>
            <a:r>
              <a:rPr lang="en-GB" dirty="0"/>
              <a:t>: The algorithm should always give the correct result.</a:t>
            </a:r>
          </a:p>
          <a:p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C5ACC-4586-4E41-A7F2-95DF674C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UET Lahore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04455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E925-9312-4902-818D-3F72C1BBE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AD504-1C59-45ED-8520-4AEE7735B8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6892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5492-6E89-4B5C-B93F-1F8632F5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Learning Content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F94C9-6A60-45BB-AFF0-7B9B184F7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to Data and Algorithm and their relationship</a:t>
            </a:r>
          </a:p>
          <a:p>
            <a:r>
              <a:rPr lang="en-GB" dirty="0"/>
              <a:t>Basics of Arrays and String Manipulation</a:t>
            </a:r>
          </a:p>
          <a:p>
            <a:r>
              <a:rPr lang="en-GB" dirty="0"/>
              <a:t>User Defined Data Structure </a:t>
            </a:r>
          </a:p>
          <a:p>
            <a:r>
              <a:rPr lang="en-GB" dirty="0"/>
              <a:t>LinkedList and their types, Stack, Queue</a:t>
            </a:r>
          </a:p>
          <a:p>
            <a:r>
              <a:rPr lang="en-GB" dirty="0"/>
              <a:t>Graph and Trees (Traversal and Operation)</a:t>
            </a:r>
          </a:p>
          <a:p>
            <a:r>
              <a:rPr lang="en-GB" dirty="0"/>
              <a:t>Hashing  </a:t>
            </a:r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98F39-A1A2-4980-8A69-F1C1B615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UET Lahore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2122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91783-77AE-4AEC-9472-45B9FD408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Evaluation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05797-9AD3-4E89-A85A-0324995C2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Quiz-1  (Week-04)   -&gt; 5</a:t>
            </a:r>
          </a:p>
          <a:p>
            <a:r>
              <a:rPr lang="en-GB" dirty="0"/>
              <a:t>Quiz-2 (Surprise Quiz)   -&gt; 5</a:t>
            </a:r>
          </a:p>
          <a:p>
            <a:r>
              <a:rPr lang="en-GB" dirty="0"/>
              <a:t>Mid Term  -&gt; 30</a:t>
            </a:r>
          </a:p>
          <a:p>
            <a:r>
              <a:rPr lang="en-GB" dirty="0"/>
              <a:t>Quiz 3(Week-12) -&gt; 2.5</a:t>
            </a:r>
          </a:p>
          <a:p>
            <a:r>
              <a:rPr lang="en-GB" dirty="0"/>
              <a:t>Quiz 4(Surprise Quiz)  -&gt; 2.5</a:t>
            </a:r>
          </a:p>
          <a:p>
            <a:r>
              <a:rPr lang="en-GB" dirty="0"/>
              <a:t>Final Term  -&gt; 40</a:t>
            </a:r>
          </a:p>
          <a:p>
            <a:r>
              <a:rPr lang="en-GB" dirty="0"/>
              <a:t>Assignment  -&gt; 5</a:t>
            </a:r>
          </a:p>
          <a:p>
            <a:r>
              <a:rPr lang="en-GB" dirty="0"/>
              <a:t>Class Participation  -&gt; 10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EC079-BBAF-487A-82BA-233AB34FE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UET Lahore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5711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C1C00-1AB5-4DC9-84BE-E86248119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Data and Data Structure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CE4E0-A03F-4E27-BF56-E7897B347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Definition</a:t>
            </a:r>
            <a:r>
              <a:rPr lang="en-GB" dirty="0"/>
              <a:t>: A way of organizing and storing data in order to efficiently access and modify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Real-Time Example</a:t>
            </a:r>
            <a:r>
              <a:rPr lang="en-GB" dirty="0"/>
              <a:t>: A library system that organizes books by genre, author, or title.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Computational Example</a:t>
            </a:r>
            <a:r>
              <a:rPr lang="en-GB" dirty="0"/>
              <a:t>: Arrays, Linked Lists, Stacks, Queues, Trees, Graphs, Hash Tables.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Importance</a:t>
            </a:r>
            <a:r>
              <a:rPr lang="en-GB" dirty="0"/>
              <a:t>: Data structures provide the foundation for efficient algorithms.</a:t>
            </a:r>
          </a:p>
          <a:p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DFF84-0C25-4214-B879-24F40B63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UET Lahore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172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C03B-8EF4-4701-9AAE-DC4BF44C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Why Study Algorithms and Data Structures?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1883C-DC8F-48AE-A8E4-AB807F512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Efficiency</a:t>
            </a:r>
            <a:r>
              <a:rPr lang="en-GB" dirty="0"/>
              <a:t>: Optimizes performance of applications (both in terms of speed and memory).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Problem Solving</a:t>
            </a:r>
            <a:r>
              <a:rPr lang="en-GB" dirty="0"/>
              <a:t>: Helps break down complex problems into manageable pieces.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Scalability</a:t>
            </a:r>
            <a:r>
              <a:rPr lang="en-GB" dirty="0"/>
              <a:t>: Efficient algorithms can handle larger datasets and higher loads.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Real-Time Example</a:t>
            </a:r>
            <a:r>
              <a:rPr lang="en-GB" dirty="0"/>
              <a:t>: Sorting algorithms (e.g., Merge Sort vs. Bubble Sort) impact how quickly a program can handle large datasets.</a:t>
            </a:r>
          </a:p>
          <a:p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3D549-EA2D-4EA6-B977-0B63FD0D8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UET Lahore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96686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97D0-7B48-438C-A3C2-99468FC6C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The Relationship Between Algorithms and Data Structures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59F72-A277-4AA6-8B5A-9322F0ECF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Data Structures</a:t>
            </a:r>
            <a:r>
              <a:rPr lang="en-GB" dirty="0"/>
              <a:t> are used to store and organize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Algorithms</a:t>
            </a:r>
            <a:r>
              <a:rPr lang="en-GB" dirty="0"/>
              <a:t> act on data stored in data structures to perform tasks like searching, sorting, and manipulating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Example</a:t>
            </a:r>
            <a:r>
              <a:rPr lang="en-GB" dirty="0"/>
              <a:t>: In sorting algorithms, an array or list might be the data structure, and the sorting algorithm is the method of ordering the elements.</a:t>
            </a:r>
          </a:p>
          <a:p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4F9E2-B01A-4914-8C72-F056CACFA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UET Lahore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6287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DE3B5-0969-439C-B3FC-FFC2A967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Characteristics of Data Structure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F30A4-E4FC-4558-8394-8F8DD95F1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Organization</a:t>
            </a:r>
            <a:r>
              <a:rPr lang="en-GB" dirty="0"/>
              <a:t>: Defines how data is stored and accessed (e.g., Arrays vs. Linked Lists).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Efficient Access</a:t>
            </a:r>
            <a:r>
              <a:rPr lang="en-GB" dirty="0"/>
              <a:t>: Facilitates quick retrieval and modification (e.g., O(1) for Arrays).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Storage Efficiency</a:t>
            </a:r>
            <a:r>
              <a:rPr lang="en-GB" dirty="0"/>
              <a:t>: Optimizes memory usage (e.g., Hash Tables minimize collisions).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Flexibility</a:t>
            </a:r>
            <a:r>
              <a:rPr lang="en-GB" dirty="0"/>
              <a:t>: Adapts to dynamic changes in size (e.g., Linked Lists grow and shrink).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Operations Supported</a:t>
            </a:r>
            <a:r>
              <a:rPr lang="en-GB" dirty="0"/>
              <a:t>: Allows specific operations like insertion, deletion, and search.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Time Complexity</a:t>
            </a:r>
            <a:r>
              <a:rPr lang="en-GB" dirty="0"/>
              <a:t>: Affects the performance of operations (e.g., O(1) in Hash Tables, O(n) in unsorted Arrays).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Ease of Implementation</a:t>
            </a:r>
            <a:r>
              <a:rPr lang="en-GB" dirty="0"/>
              <a:t>: Some structures are simpler to implement (e.g., Arrays are easier than Trees).</a:t>
            </a:r>
          </a:p>
          <a:p>
            <a:pPr marL="0" indent="0">
              <a:buNone/>
            </a:pPr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B5928-EC3C-427D-9846-FE81B5E9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UET Lahore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4340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0D878-92EB-4903-AA87-B17FDCF61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 of Data Structure</a:t>
            </a:r>
            <a:endParaRPr lang="en-P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08E0D6-3071-42E2-847B-56C5BC81B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856865" y="136525"/>
            <a:ext cx="16468454" cy="552196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EA702-0E4E-406A-8B3A-116C00CA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Department of Computer Science, UET Lahore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98661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1886</Words>
  <Application>Microsoft Office PowerPoint</Application>
  <PresentationFormat>Widescreen</PresentationFormat>
  <Paragraphs>193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Data Structure and Algorithm</vt:lpstr>
      <vt:lpstr>Course Learning Objective</vt:lpstr>
      <vt:lpstr>Course Learning Content</vt:lpstr>
      <vt:lpstr>Course Evaluation</vt:lpstr>
      <vt:lpstr>What is Data and Data Structure</vt:lpstr>
      <vt:lpstr>Why Study Algorithms and Data Structures?</vt:lpstr>
      <vt:lpstr>The Relationship Between Algorithms and Data Structures</vt:lpstr>
      <vt:lpstr>Characteristics of Data Structure</vt:lpstr>
      <vt:lpstr>Classification of Data Structure</vt:lpstr>
      <vt:lpstr>Classification of Data Structure</vt:lpstr>
      <vt:lpstr>Classification of Data Structures</vt:lpstr>
      <vt:lpstr>What is Program</vt:lpstr>
      <vt:lpstr>Key Characteristics of a Program:</vt:lpstr>
      <vt:lpstr>Real-Life Example:</vt:lpstr>
      <vt:lpstr>Components of an Algorithm</vt:lpstr>
      <vt:lpstr>Example of an Algorithm</vt:lpstr>
      <vt:lpstr>Example of an Algorithm</vt:lpstr>
      <vt:lpstr>Pseudocode for GPS Routing:</vt:lpstr>
      <vt:lpstr>Computational Example of an ALgorithm</vt:lpstr>
      <vt:lpstr>Qualities of an Algorithm</vt:lpstr>
      <vt:lpstr>How to evaluate a algorithm </vt:lpstr>
      <vt:lpstr>Time Complexity </vt:lpstr>
      <vt:lpstr>Space Complexity and Correctness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</dc:title>
  <dc:creator>Rabeeya</dc:creator>
  <cp:lastModifiedBy>Rabeeya</cp:lastModifiedBy>
  <cp:revision>1</cp:revision>
  <dcterms:created xsi:type="dcterms:W3CDTF">2025-09-18T07:44:10Z</dcterms:created>
  <dcterms:modified xsi:type="dcterms:W3CDTF">2025-09-18T07:44:52Z</dcterms:modified>
</cp:coreProperties>
</file>