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324" r:id="rId2"/>
    <p:sldId id="353" r:id="rId3"/>
    <p:sldId id="354" r:id="rId4"/>
    <p:sldId id="355" r:id="rId5"/>
    <p:sldId id="356" r:id="rId6"/>
    <p:sldId id="359" r:id="rId7"/>
    <p:sldId id="361" r:id="rId8"/>
    <p:sldId id="362" r:id="rId9"/>
    <p:sldId id="363" r:id="rId10"/>
    <p:sldId id="364" r:id="rId11"/>
    <p:sldId id="370" r:id="rId12"/>
    <p:sldId id="365" r:id="rId13"/>
    <p:sldId id="371" r:id="rId14"/>
    <p:sldId id="366" r:id="rId15"/>
    <p:sldId id="372" r:id="rId16"/>
    <p:sldId id="367" r:id="rId17"/>
    <p:sldId id="373" r:id="rId18"/>
    <p:sldId id="368" r:id="rId19"/>
    <p:sldId id="374" r:id="rId20"/>
    <p:sldId id="376" r:id="rId21"/>
    <p:sldId id="369" r:id="rId22"/>
    <p:sldId id="377" r:id="rId23"/>
  </p:sldIdLst>
  <p:sldSz cx="9144000" cy="6858000" type="letter"/>
  <p:notesSz cx="9144000" cy="6858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677228"/>
    <a:srgbClr val="6E792B"/>
    <a:srgbClr val="76822E"/>
    <a:srgbClr val="4F571F"/>
    <a:srgbClr val="6F6A07"/>
    <a:srgbClr val="827C08"/>
    <a:srgbClr val="A29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4" d="100"/>
          <a:sy n="64" d="100"/>
        </p:scale>
        <p:origin x="1566" y="66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144" y="-78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7F600F6B-D66D-441B-9558-FA1E38CA677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7EC65030-1FEF-4B5B-AF70-F1E642037B9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6A9B53-E531-4398-A210-6EC73445BD27}" type="slidenum">
              <a:rPr lang="en-CA" smtClean="0"/>
              <a:pPr/>
              <a:t>1</a:t>
            </a:fld>
            <a:endParaRPr lang="en-CA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14- </a:t>
            </a:r>
            <a:fld id="{86B3EA01-D6DB-4B27-9312-D2C730F3AF74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14- </a:t>
            </a:r>
            <a:fld id="{79709143-6273-4E7B-B1FA-6CEACB9F7765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14- </a:t>
            </a:r>
            <a:fld id="{064F062B-72BE-45F2-B071-94F40753D1BC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14- </a:t>
            </a:r>
            <a:fld id="{9A0903B0-3558-49A7-BD69-18A48500A171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14- </a:t>
            </a:r>
            <a:fld id="{37A9B8D4-3755-4BAB-B380-86FCDFD4BB82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14- </a:t>
            </a:r>
            <a:fld id="{3CD74BB1-EA83-4E67-9CD8-4645CC0C86F8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14- </a:t>
            </a:r>
            <a:fld id="{2718FB2C-71A9-41A9-BAAB-74D320AC322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14- </a:t>
            </a:r>
            <a:fld id="{8EAF3F55-B3FF-41A6-8F59-84D3A82F362E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14- </a:t>
            </a:r>
            <a:fld id="{87672BD6-B5F7-48E5-A479-925346B81B5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14- </a:t>
            </a:r>
            <a:fld id="{B73038DA-FBE3-4315-B8E2-1A27E8FE4E0E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3110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3200">
                <a:latin typeface="Tahoma" pitchFamily="34" charset="0"/>
              </a:endParaRPr>
            </a:p>
          </p:txBody>
        </p:sp>
        <p:grpSp>
          <p:nvGrpSpPr>
            <p:cNvPr id="1032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kumimoji="1" lang="en-US" sz="3200">
                  <a:latin typeface="Tahoma" pitchFamily="34" charset="0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kumimoji="1" lang="en-US" sz="3200">
                  <a:latin typeface="Tahoma" pitchFamily="34" charset="0"/>
                </a:endParaRPr>
              </a:p>
            </p:txBody>
          </p:sp>
        </p:grpSp>
      </p:grpSp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kumimoji="1" lang="en-US" sz="3200">
              <a:latin typeface="Tahoma" pitchFamily="34" charset="0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/>
              <a:t>Slide 14- </a:t>
            </a:r>
            <a:fld id="{D59E8EE6-B333-4AC3-9A83-18012F5EEB4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Indexing Structures for Files</a:t>
            </a:r>
          </a:p>
          <a:p>
            <a:pPr algn="ctr" eaLnBrk="1" hangingPunct="1"/>
            <a:r>
              <a:rPr lang="en-US" u="sng" smtClean="0">
                <a:solidFill>
                  <a:srgbClr val="C00000"/>
                </a:solidFill>
              </a:rPr>
              <a:t>Exercises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839787"/>
          </a:xfrm>
        </p:spPr>
        <p:txBody>
          <a:bodyPr/>
          <a:lstStyle/>
          <a:p>
            <a:r>
              <a:rPr lang="en-US" dirty="0" smtClean="0"/>
              <a:t>Problem(c) - Primary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839200" cy="52578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(c) File is </a:t>
            </a:r>
            <a:r>
              <a:rPr lang="en-US" i="1" dirty="0" smtClean="0"/>
              <a:t>ordered</a:t>
            </a:r>
            <a:r>
              <a:rPr lang="en-US" dirty="0" smtClean="0"/>
              <a:t> by the key field SSN. Construct a </a:t>
            </a:r>
            <a:r>
              <a:rPr lang="en-US" i="1" dirty="0" smtClean="0"/>
              <a:t>primary index</a:t>
            </a:r>
            <a:r>
              <a:rPr lang="en-US" dirty="0" smtClean="0"/>
              <a:t> on SSN. </a:t>
            </a:r>
            <a:r>
              <a:rPr lang="en-US" u="sng" dirty="0" smtClean="0"/>
              <a:t>Calculate</a:t>
            </a:r>
            <a:r>
              <a:rPr lang="en-US" dirty="0" smtClean="0"/>
              <a:t> </a:t>
            </a:r>
          </a:p>
          <a:p>
            <a:pPr marL="571500" indent="-571500">
              <a:buFont typeface="Wingdings" pitchFamily="2" charset="2"/>
              <a:buNone/>
              <a:defRPr/>
            </a:pPr>
            <a:endParaRPr lang="en-US" sz="2400" dirty="0" smtClean="0">
              <a:solidFill>
                <a:srgbClr val="990033"/>
              </a:solidFill>
            </a:endParaRPr>
          </a:p>
          <a:p>
            <a:pPr marL="571500" indent="-571500">
              <a:buFont typeface="Wingdings" pitchFamily="2" charset="2"/>
              <a:buNone/>
              <a:defRPr/>
            </a:pPr>
            <a:r>
              <a:rPr lang="en-US" sz="2200" dirty="0" err="1" smtClean="0">
                <a:solidFill>
                  <a:srgbClr val="990033"/>
                </a:solidFill>
              </a:rPr>
              <a:t>i</a:t>
            </a:r>
            <a:r>
              <a:rPr lang="en-US" sz="2200" dirty="0" smtClean="0">
                <a:solidFill>
                  <a:srgbClr val="990033"/>
                </a:solidFill>
              </a:rPr>
              <a:t>) the index blocking factor bfr</a:t>
            </a:r>
            <a:r>
              <a:rPr lang="en-US" sz="2200" baseline="-25000" dirty="0" smtClean="0">
                <a:solidFill>
                  <a:srgbClr val="990033"/>
                </a:solidFill>
              </a:rPr>
              <a:t>i</a:t>
            </a:r>
            <a:r>
              <a:rPr lang="en-US" sz="2200" dirty="0" smtClean="0">
                <a:solidFill>
                  <a:srgbClr val="990033"/>
                </a:solidFill>
              </a:rPr>
              <a:t> </a:t>
            </a:r>
          </a:p>
          <a:p>
            <a:pPr marL="571500" indent="-571500">
              <a:buFont typeface="Wingdings" pitchFamily="2" charset="2"/>
              <a:buNone/>
              <a:defRPr/>
            </a:pPr>
            <a:r>
              <a:rPr lang="en-US" sz="2400" dirty="0" smtClean="0"/>
              <a:t>   Index record size R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(V SSN + P) = (9 + 6) = 15 bytes </a:t>
            </a:r>
          </a:p>
          <a:p>
            <a:pPr marL="571500" indent="-571500">
              <a:buFont typeface="Wingdings" pitchFamily="2" charset="2"/>
              <a:buNone/>
              <a:defRPr/>
            </a:pPr>
            <a:r>
              <a:rPr lang="en-US" sz="2400" dirty="0" smtClean="0"/>
              <a:t>   bfr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</a:t>
            </a:r>
            <a:r>
              <a:rPr lang="en-US" sz="2400" dirty="0" err="1" smtClean="0"/>
              <a:t>fo</a:t>
            </a:r>
            <a:r>
              <a:rPr lang="en-US" sz="2400" dirty="0" smtClean="0"/>
              <a:t> = floor(B/R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 = floor(512/15) = </a:t>
            </a:r>
            <a:r>
              <a:rPr lang="en-US" sz="2400" dirty="0" smtClean="0">
                <a:solidFill>
                  <a:srgbClr val="FF0000"/>
                </a:solidFill>
              </a:rPr>
              <a:t>34</a:t>
            </a:r>
          </a:p>
          <a:p>
            <a:pPr marL="514350" indent="-514350">
              <a:buFont typeface="Wingdings" pitchFamily="2" charset="2"/>
              <a:buNone/>
              <a:defRPr/>
            </a:pPr>
            <a:endParaRPr lang="en-US" sz="2200" dirty="0" smtClean="0">
              <a:solidFill>
                <a:srgbClr val="990033"/>
              </a:solidFill>
            </a:endParaRP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z="2200" dirty="0" smtClean="0">
                <a:solidFill>
                  <a:srgbClr val="990033"/>
                </a:solidFill>
              </a:rPr>
              <a:t>ii) the number of first-level index entries and the number of first-level index blocks </a:t>
            </a: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z="2400" dirty="0" smtClean="0"/>
              <a:t>    r1 = number of file blocks b = </a:t>
            </a:r>
            <a:r>
              <a:rPr lang="en-US" sz="2400" dirty="0" smtClean="0">
                <a:solidFill>
                  <a:srgbClr val="FF0000"/>
                </a:solidFill>
              </a:rPr>
              <a:t>7500 entries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    b1 = ceiling(r1/bfr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 = ceiling(7500/34)= </a:t>
            </a:r>
            <a:r>
              <a:rPr lang="en-US" sz="2400" dirty="0" smtClean="0">
                <a:solidFill>
                  <a:srgbClr val="FF0000"/>
                </a:solidFill>
              </a:rPr>
              <a:t>221 blocks</a:t>
            </a:r>
          </a:p>
          <a:p>
            <a:pPr>
              <a:buFont typeface="Wingdings" pitchFamily="2" charset="2"/>
              <a:buNone/>
              <a:defRPr/>
            </a:pPr>
            <a:endParaRPr lang="en-US" sz="2400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14- </a:t>
            </a:r>
            <a:fld id="{A46003F5-18D0-4DFB-A63E-AAF61AC2D7D7}" type="slidenum">
              <a:rPr lang="en-US" smtClean="0"/>
              <a:pPr/>
              <a:t>10</a:t>
            </a:fld>
            <a:endParaRPr lang="en-CA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839787"/>
          </a:xfrm>
        </p:spPr>
        <p:txBody>
          <a:bodyPr/>
          <a:lstStyle/>
          <a:p>
            <a:r>
              <a:rPr lang="en-US" dirty="0" smtClean="0"/>
              <a:t>Problem(c) - Primary Index…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839200" cy="5257800"/>
          </a:xfrm>
        </p:spPr>
        <p:txBody>
          <a:bodyPr/>
          <a:lstStyle/>
          <a:p>
            <a:pPr marL="571500" indent="-571500">
              <a:buFont typeface="Wingdings" pitchFamily="2" charset="2"/>
              <a:buNone/>
              <a:defRPr/>
            </a:pPr>
            <a:r>
              <a:rPr lang="en-US" sz="2200" dirty="0" smtClean="0">
                <a:solidFill>
                  <a:srgbClr val="990033"/>
                </a:solidFill>
              </a:rPr>
              <a:t>iii) the number of levels needed if we make it into a multi-level index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We can calculate the number of levels as follows: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  r2 = number of </a:t>
            </a:r>
            <a:r>
              <a:rPr lang="en-US" sz="2000" b="1" dirty="0" smtClean="0"/>
              <a:t>1st-level index blocks</a:t>
            </a:r>
            <a:r>
              <a:rPr lang="en-US" sz="2000" dirty="0" smtClean="0"/>
              <a:t> b1 = </a:t>
            </a:r>
            <a:r>
              <a:rPr lang="en-US" sz="2000" b="1" dirty="0" smtClean="0"/>
              <a:t>221</a:t>
            </a:r>
            <a:r>
              <a:rPr lang="en-US" sz="2000" dirty="0" smtClean="0"/>
              <a:t> entries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 b2 = ceiling(r 2 /bfr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) = ceiling(</a:t>
            </a:r>
            <a:r>
              <a:rPr lang="en-US" sz="2000" b="1" dirty="0" smtClean="0"/>
              <a:t>221/34</a:t>
            </a:r>
            <a:r>
              <a:rPr lang="en-US" sz="2000" dirty="0" smtClean="0"/>
              <a:t>) = 7 blocks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 r3 = number of 2nd-level index blocks b2 = 7 entries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 b3 = ceiling(r 3 /bfr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 = ceiling(7/34) = 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Since the 3rd level has only one block, it is the top index level.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u="sng" dirty="0" smtClean="0"/>
              <a:t>Hence, the index has </a:t>
            </a:r>
            <a:r>
              <a:rPr lang="en-US" sz="2000" u="sng" dirty="0" smtClean="0">
                <a:solidFill>
                  <a:srgbClr val="FF0000"/>
                </a:solidFill>
              </a:rPr>
              <a:t>x = 3 levels</a:t>
            </a:r>
          </a:p>
          <a:p>
            <a:pPr marL="571500" indent="-571500">
              <a:buFont typeface="Wingdings" pitchFamily="2" charset="2"/>
              <a:buNone/>
              <a:defRPr/>
            </a:pPr>
            <a:r>
              <a:rPr lang="en-US" sz="2200" dirty="0" smtClean="0">
                <a:solidFill>
                  <a:srgbClr val="990033"/>
                </a:solidFill>
              </a:rPr>
              <a:t>iv) the total number of blocks required by the multi-level index </a:t>
            </a:r>
          </a:p>
          <a:p>
            <a:pPr marL="571500" indent="-571500">
              <a:buFont typeface="Wingdings" pitchFamily="2" charset="2"/>
              <a:buNone/>
              <a:defRPr/>
            </a:pPr>
            <a:r>
              <a:rPr lang="en-US" sz="2400" dirty="0" smtClean="0"/>
              <a:t>     bi = b1 + b2 + b3 = 221 + 7 + 1 = </a:t>
            </a:r>
            <a:r>
              <a:rPr lang="en-US" sz="2400" dirty="0" smtClean="0">
                <a:solidFill>
                  <a:srgbClr val="FF0000"/>
                </a:solidFill>
              </a:rPr>
              <a:t>229 blocks</a:t>
            </a:r>
            <a:endParaRPr lang="en-US" sz="22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200" dirty="0" smtClean="0">
                <a:solidFill>
                  <a:srgbClr val="990033"/>
                </a:solidFill>
              </a:rPr>
              <a:t>v) the number of block accesses needed to search for and retrieve a record from the file--given its SSN value--using the primary index.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     = x + 1 = 3 + 1 = </a:t>
            </a:r>
            <a:r>
              <a:rPr lang="en-US" sz="2400" dirty="0" smtClean="0">
                <a:solidFill>
                  <a:srgbClr val="FF0000"/>
                </a:solidFill>
              </a:rPr>
              <a:t>4</a:t>
            </a:r>
          </a:p>
          <a:p>
            <a:pPr>
              <a:buFont typeface="Wingdings" pitchFamily="2" charset="2"/>
              <a:buNone/>
              <a:defRPr/>
            </a:pPr>
            <a:endParaRPr lang="en-US" sz="2200" dirty="0" smtClean="0">
              <a:solidFill>
                <a:srgbClr val="990033"/>
              </a:solidFill>
            </a:endParaRPr>
          </a:p>
          <a:p>
            <a:pPr>
              <a:defRPr/>
            </a:pPr>
            <a:endParaRPr lang="en-US" sz="24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14- </a:t>
            </a:r>
            <a:fld id="{B2971835-2FBA-478D-9AC6-2CD90E9EB699}" type="slidenum">
              <a:rPr lang="en-US" smtClean="0"/>
              <a:pPr/>
              <a:t>11</a:t>
            </a:fld>
            <a:endParaRPr lang="en-CA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dirty="0" smtClean="0"/>
              <a:t>Problem(d) - Secondary Index</a:t>
            </a:r>
            <a:r>
              <a:rPr lang="en-US" sz="2800" dirty="0" smtClean="0"/>
              <a:t> </a:t>
            </a:r>
            <a:r>
              <a:rPr lang="en-US" sz="2000" dirty="0" smtClean="0"/>
              <a:t>(with Key Field)</a:t>
            </a:r>
            <a:endParaRPr lang="en-US" sz="2000" dirty="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991600" cy="51054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(d) Suppose the file is </a:t>
            </a:r>
            <a:r>
              <a:rPr lang="en-US" i="1" dirty="0" smtClean="0"/>
              <a:t>not ordered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by the key field SSN and we want to construct a </a:t>
            </a:r>
            <a:r>
              <a:rPr lang="en-US" i="1" dirty="0" smtClean="0"/>
              <a:t>secondary index</a:t>
            </a:r>
            <a:r>
              <a:rPr lang="en-US" dirty="0" smtClean="0"/>
              <a:t> on SSN. Repeat the previous exercise (part c) for the secondary index and compare with the primary index</a:t>
            </a:r>
          </a:p>
          <a:p>
            <a:pPr marL="571500" indent="-571500">
              <a:buFont typeface="Wingdings" pitchFamily="2" charset="2"/>
              <a:buNone/>
              <a:defRPr/>
            </a:pPr>
            <a:r>
              <a:rPr lang="en-US" sz="2200" dirty="0" err="1" smtClean="0">
                <a:solidFill>
                  <a:srgbClr val="990033"/>
                </a:solidFill>
              </a:rPr>
              <a:t>i</a:t>
            </a:r>
            <a:r>
              <a:rPr lang="en-US" sz="2200" dirty="0" smtClean="0">
                <a:solidFill>
                  <a:srgbClr val="990033"/>
                </a:solidFill>
              </a:rPr>
              <a:t>) the index blocking factor bfr</a:t>
            </a:r>
            <a:r>
              <a:rPr lang="en-US" sz="2200" baseline="-25000" dirty="0" smtClean="0">
                <a:solidFill>
                  <a:srgbClr val="990033"/>
                </a:solidFill>
              </a:rPr>
              <a:t>i</a:t>
            </a:r>
            <a:r>
              <a:rPr lang="en-US" sz="2200" dirty="0" smtClean="0">
                <a:solidFill>
                  <a:srgbClr val="990033"/>
                </a:solidFill>
              </a:rPr>
              <a:t> </a:t>
            </a:r>
          </a:p>
          <a:p>
            <a:pPr marL="571500" indent="-571500">
              <a:buFont typeface="Wingdings" pitchFamily="2" charset="2"/>
              <a:buNone/>
              <a:defRPr/>
            </a:pPr>
            <a:r>
              <a:rPr lang="en-US" sz="2400" dirty="0" smtClean="0"/>
              <a:t>   Index record size R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(V SSN + P) = (9 + 6) = 15 bytes </a:t>
            </a:r>
          </a:p>
          <a:p>
            <a:pPr marL="571500" indent="-571500">
              <a:buFont typeface="Wingdings" pitchFamily="2" charset="2"/>
              <a:buNone/>
              <a:defRPr/>
            </a:pPr>
            <a:r>
              <a:rPr lang="en-US" sz="2400" dirty="0" smtClean="0"/>
              <a:t>   bfr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= </a:t>
            </a:r>
            <a:r>
              <a:rPr lang="en-US" sz="2400" dirty="0" err="1" smtClean="0"/>
              <a:t>fo</a:t>
            </a:r>
            <a:r>
              <a:rPr lang="en-US" sz="2400" dirty="0" smtClean="0"/>
              <a:t> = floor(B/R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) = floor(512/15) = </a:t>
            </a:r>
            <a:r>
              <a:rPr lang="en-US" sz="2400" dirty="0" smtClean="0">
                <a:solidFill>
                  <a:srgbClr val="FF0000"/>
                </a:solidFill>
              </a:rPr>
              <a:t>34</a:t>
            </a:r>
          </a:p>
          <a:p>
            <a:pPr marL="514350" indent="-514350">
              <a:buFont typeface="Wingdings" pitchFamily="2" charset="2"/>
              <a:buNone/>
              <a:defRPr/>
            </a:pPr>
            <a:endParaRPr lang="en-US" sz="2200" dirty="0" smtClean="0">
              <a:solidFill>
                <a:srgbClr val="990033"/>
              </a:solidFill>
            </a:endParaRP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z="2200" dirty="0" smtClean="0">
                <a:solidFill>
                  <a:srgbClr val="990033"/>
                </a:solidFill>
              </a:rPr>
              <a:t>ii) the number of first-level index entries and the number of first-level index blocks </a:t>
            </a: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z="2400" dirty="0" smtClean="0"/>
              <a:t>    r1 = number of file records r = </a:t>
            </a:r>
            <a:r>
              <a:rPr lang="en-US" sz="2400" dirty="0" smtClean="0">
                <a:solidFill>
                  <a:srgbClr val="FF0000"/>
                </a:solidFill>
              </a:rPr>
              <a:t>30000 entries</a:t>
            </a: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z="2400" dirty="0" smtClean="0"/>
              <a:t>    b1 = ceiling(r1/bfr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 ) = ceiling(30000/34) = </a:t>
            </a:r>
            <a:r>
              <a:rPr lang="en-US" sz="2400" dirty="0" smtClean="0">
                <a:solidFill>
                  <a:srgbClr val="FF0000"/>
                </a:solidFill>
              </a:rPr>
              <a:t>883 blocks</a:t>
            </a:r>
            <a:endParaRPr lang="en-US" sz="22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14- </a:t>
            </a:r>
            <a:fld id="{C2EB71D1-950C-4A7F-A232-DEA8AC79D857}" type="slidenum">
              <a:rPr lang="en-US" smtClean="0"/>
              <a:pPr/>
              <a:t>12</a:t>
            </a:fld>
            <a:endParaRPr lang="en-CA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991600" cy="5105400"/>
          </a:xfrm>
        </p:spPr>
        <p:txBody>
          <a:bodyPr/>
          <a:lstStyle/>
          <a:p>
            <a:pPr marL="571500" indent="-571500">
              <a:buFont typeface="Wingdings" pitchFamily="2" charset="2"/>
              <a:buNone/>
              <a:defRPr/>
            </a:pPr>
            <a:r>
              <a:rPr lang="en-US" sz="2200" dirty="0" smtClean="0">
                <a:solidFill>
                  <a:srgbClr val="990033"/>
                </a:solidFill>
              </a:rPr>
              <a:t>iii) the number of levels needed if we make it into a multi-level index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We can calculate the number of levels as follows: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 r2 = number of </a:t>
            </a:r>
            <a:r>
              <a:rPr lang="en-US" sz="2000" b="1" dirty="0" smtClean="0"/>
              <a:t>1st-level index blocks</a:t>
            </a:r>
            <a:r>
              <a:rPr lang="en-US" sz="2000" dirty="0" smtClean="0"/>
              <a:t> b1 = </a:t>
            </a:r>
            <a:r>
              <a:rPr lang="en-US" sz="2000" b="1" dirty="0" smtClean="0"/>
              <a:t>883</a:t>
            </a:r>
            <a:r>
              <a:rPr lang="en-US" sz="2000" dirty="0" smtClean="0"/>
              <a:t> entries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 b2 = ceiling(r2 /bfr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) = ceiling(</a:t>
            </a:r>
            <a:r>
              <a:rPr lang="en-US" sz="2000" b="1" dirty="0" smtClean="0"/>
              <a:t>883/34</a:t>
            </a:r>
            <a:r>
              <a:rPr lang="en-US" sz="2000" dirty="0" smtClean="0"/>
              <a:t>) = 26 blocks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 r3 = number of 2nd-level index blocks b2 = 26 entries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 b3 = ceiling(r 3 /bfr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 = ceiling(26/34) = 1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Since the 3rd level has only one block, it is the top index level.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u="sng" dirty="0" smtClean="0"/>
              <a:t>Hence, the index has </a:t>
            </a:r>
            <a:r>
              <a:rPr lang="en-US" sz="2000" u="sng" dirty="0" smtClean="0">
                <a:solidFill>
                  <a:srgbClr val="FF0000"/>
                </a:solidFill>
              </a:rPr>
              <a:t>x = 3 levels</a:t>
            </a:r>
          </a:p>
          <a:p>
            <a:pPr marL="571500" indent="-571500">
              <a:buFont typeface="Wingdings" pitchFamily="2" charset="2"/>
              <a:buNone/>
              <a:defRPr/>
            </a:pPr>
            <a:r>
              <a:rPr lang="en-US" sz="2200" dirty="0" smtClean="0">
                <a:solidFill>
                  <a:srgbClr val="990033"/>
                </a:solidFill>
              </a:rPr>
              <a:t>iv) the total number of blocks required by the multi-level index </a:t>
            </a:r>
          </a:p>
          <a:p>
            <a:pPr marL="571500" indent="-571500">
              <a:buFont typeface="Wingdings" pitchFamily="2" charset="2"/>
              <a:buNone/>
              <a:defRPr/>
            </a:pPr>
            <a:r>
              <a:rPr lang="en-US" sz="2400" dirty="0" smtClean="0"/>
              <a:t>     bi = b1 + b2 + b3 = 883 + 26 + 1 = </a:t>
            </a:r>
            <a:r>
              <a:rPr lang="en-US" sz="2400" dirty="0" smtClean="0">
                <a:solidFill>
                  <a:srgbClr val="FF0000"/>
                </a:solidFill>
              </a:rPr>
              <a:t>910</a:t>
            </a:r>
            <a:endParaRPr lang="en-US" sz="22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200" dirty="0" smtClean="0">
                <a:solidFill>
                  <a:srgbClr val="990033"/>
                </a:solidFill>
              </a:rPr>
              <a:t>v) the number of block accesses needed to search for and retrieve a record from the file--given its SSN value--using the secondary index.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 = x + 1 = 3 + 1 = </a:t>
            </a:r>
            <a:r>
              <a:rPr lang="en-US" sz="2000" dirty="0" smtClean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14- </a:t>
            </a:r>
            <a:fld id="{A0C490C9-DFEA-48DA-9DA1-E777F44E8C9A}" type="slidenum">
              <a:rPr lang="en-US" smtClean="0"/>
              <a:pPr/>
              <a:t>13</a:t>
            </a:fld>
            <a:endParaRPr lang="en-CA" smtClean="0"/>
          </a:p>
        </p:txBody>
      </p:sp>
      <p:sp>
        <p:nvSpPr>
          <p:cNvPr id="16388" name="Title 1"/>
          <p:cNvSpPr>
            <a:spLocks noGrp="1"/>
          </p:cNvSpPr>
          <p:nvPr>
            <p:ph type="title"/>
          </p:nvPr>
        </p:nvSpPr>
        <p:spPr>
          <a:xfrm>
            <a:off x="228600" y="379413"/>
            <a:ext cx="8915400" cy="992187"/>
          </a:xfrm>
        </p:spPr>
        <p:txBody>
          <a:bodyPr/>
          <a:lstStyle/>
          <a:p>
            <a:r>
              <a:rPr lang="en-US" dirty="0" smtClean="0"/>
              <a:t>Problem(d) - Secondary Index</a:t>
            </a:r>
            <a:r>
              <a:rPr lang="en-US" sz="2800" dirty="0" smtClean="0"/>
              <a:t> </a:t>
            </a:r>
            <a:r>
              <a:rPr lang="en-US" sz="2000" dirty="0" smtClean="0"/>
              <a:t>(with Key Field) …</a:t>
            </a: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763000" cy="992187"/>
          </a:xfrm>
        </p:spPr>
        <p:txBody>
          <a:bodyPr/>
          <a:lstStyle/>
          <a:p>
            <a:r>
              <a:rPr lang="en-US" dirty="0" smtClean="0"/>
              <a:t>Problem(e) - Secondary Index</a:t>
            </a:r>
            <a:r>
              <a:rPr lang="en-US" sz="2800" dirty="0" smtClean="0"/>
              <a:t> </a:t>
            </a:r>
            <a:r>
              <a:rPr lang="en-US" sz="2000" dirty="0"/>
              <a:t>(with </a:t>
            </a:r>
            <a:r>
              <a:rPr lang="en-US" sz="2000" dirty="0" smtClean="0"/>
              <a:t>non-Key </a:t>
            </a:r>
            <a:r>
              <a:rPr lang="en-US" sz="2000" dirty="0"/>
              <a:t>Field)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839200" cy="50292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/>
              <a:t>(e) Suppose the file is </a:t>
            </a:r>
            <a:r>
              <a:rPr lang="en-US" sz="2000" i="1" dirty="0" smtClean="0"/>
              <a:t>not ordered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by the non-key field </a:t>
            </a:r>
            <a:r>
              <a:rPr lang="en-US" sz="2000" dirty="0" err="1" smtClean="0"/>
              <a:t>Department_code</a:t>
            </a:r>
            <a:r>
              <a:rPr lang="en-US" sz="2000" dirty="0" smtClean="0"/>
              <a:t> and we want to construct a </a:t>
            </a:r>
            <a:r>
              <a:rPr lang="en-US" sz="2000" i="1" dirty="0" smtClean="0"/>
              <a:t>secondary index</a:t>
            </a:r>
            <a:r>
              <a:rPr lang="en-US" sz="2000" dirty="0" smtClean="0"/>
              <a:t> on </a:t>
            </a:r>
            <a:r>
              <a:rPr lang="en-US" sz="2000" dirty="0" err="1" smtClean="0"/>
              <a:t>Department_code</a:t>
            </a:r>
            <a:r>
              <a:rPr lang="en-US" sz="2000" dirty="0" smtClean="0"/>
              <a:t> using </a:t>
            </a:r>
            <a:r>
              <a:rPr lang="en-US" sz="2000" smtClean="0"/>
              <a:t>Option </a:t>
            </a:r>
            <a:r>
              <a:rPr lang="en-US" sz="2000" smtClean="0"/>
              <a:t>with </a:t>
            </a:r>
            <a:r>
              <a:rPr lang="en-US" sz="2000" dirty="0" smtClean="0"/>
              <a:t>an extra level of indirection that stores record pointers. Assume there are 1000 distinct values of </a:t>
            </a:r>
            <a:r>
              <a:rPr lang="en-US" sz="2000" dirty="0" err="1" smtClean="0"/>
              <a:t>Department_code</a:t>
            </a:r>
            <a:r>
              <a:rPr lang="en-US" sz="2000" dirty="0" smtClean="0"/>
              <a:t>, and that the EMPLOYEE records are evenly distributed among these values. Calculate </a:t>
            </a: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z="2000" dirty="0" err="1" smtClean="0">
                <a:solidFill>
                  <a:srgbClr val="990033"/>
                </a:solidFill>
              </a:rPr>
              <a:t>i</a:t>
            </a:r>
            <a:r>
              <a:rPr lang="en-US" sz="2000" dirty="0" smtClean="0">
                <a:solidFill>
                  <a:srgbClr val="990033"/>
                </a:solidFill>
              </a:rPr>
              <a:t>) the index blocking factor bfr</a:t>
            </a:r>
            <a:r>
              <a:rPr lang="en-US" sz="2000" baseline="-25000" dirty="0" smtClean="0">
                <a:solidFill>
                  <a:srgbClr val="990033"/>
                </a:solidFill>
              </a:rPr>
              <a:t>i</a:t>
            </a:r>
            <a:r>
              <a:rPr lang="en-US" sz="2000" dirty="0" smtClean="0">
                <a:solidFill>
                  <a:srgbClr val="990033"/>
                </a:solidFill>
              </a:rPr>
              <a:t> </a:t>
            </a:r>
          </a:p>
          <a:p>
            <a:pPr marL="571500" indent="-571500">
              <a:buFont typeface="Wingdings" pitchFamily="2" charset="2"/>
              <a:buNone/>
              <a:defRPr/>
            </a:pPr>
            <a:r>
              <a:rPr lang="en-US" sz="2000" dirty="0" smtClean="0"/>
              <a:t>   Index record size R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= (V </a:t>
            </a:r>
            <a:r>
              <a:rPr lang="en-US" sz="2000" dirty="0" err="1" smtClean="0"/>
              <a:t>Department_code</a:t>
            </a:r>
            <a:r>
              <a:rPr lang="en-US" sz="2000" dirty="0" smtClean="0"/>
              <a:t> + P) = (9 + 6) = 15 bytes </a:t>
            </a:r>
          </a:p>
          <a:p>
            <a:pPr marL="571500" indent="-571500">
              <a:buFont typeface="Wingdings" pitchFamily="2" charset="2"/>
              <a:buNone/>
              <a:defRPr/>
            </a:pPr>
            <a:r>
              <a:rPr lang="en-US" sz="2000" dirty="0" smtClean="0"/>
              <a:t>   bfr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= </a:t>
            </a:r>
            <a:r>
              <a:rPr lang="en-US" sz="2000" dirty="0" err="1" smtClean="0"/>
              <a:t>fo</a:t>
            </a:r>
            <a:r>
              <a:rPr lang="en-US" sz="2000" dirty="0" smtClean="0"/>
              <a:t> = floor(B/R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 = floor(512/15) = </a:t>
            </a:r>
            <a:r>
              <a:rPr lang="en-US" sz="2000" dirty="0" smtClean="0">
                <a:solidFill>
                  <a:srgbClr val="FF0000"/>
                </a:solidFill>
              </a:rPr>
              <a:t>34</a:t>
            </a:r>
          </a:p>
          <a:p>
            <a:pPr marL="514350" indent="-514350">
              <a:buFont typeface="Wingdings" pitchFamily="2" charset="2"/>
              <a:buNone/>
              <a:defRPr/>
            </a:pPr>
            <a:endParaRPr lang="en-US" sz="2000" dirty="0" smtClean="0">
              <a:solidFill>
                <a:srgbClr val="990033"/>
              </a:solidFill>
            </a:endParaRP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990033"/>
                </a:solidFill>
              </a:rPr>
              <a:t>ii) </a:t>
            </a:r>
            <a:r>
              <a:rPr lang="en-US" sz="1800" dirty="0" smtClean="0">
                <a:solidFill>
                  <a:srgbClr val="990033"/>
                </a:solidFill>
              </a:rPr>
              <a:t>the number of blocks needed by the level of indirection that stores record pointers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/>
              <a:t>    There are 1000 distinct values of </a:t>
            </a:r>
            <a:r>
              <a:rPr lang="en-US" sz="1800" dirty="0" err="1" smtClean="0"/>
              <a:t>Department_code</a:t>
            </a:r>
            <a:r>
              <a:rPr lang="en-US" sz="1800" dirty="0" smtClean="0"/>
              <a:t>, so the average number of records for each value is (r/1000) = (30000/1000) = 30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/>
              <a:t>    Since a record pointer size P</a:t>
            </a:r>
            <a:r>
              <a:rPr lang="en-US" sz="1800" baseline="-25000" dirty="0" smtClean="0"/>
              <a:t>R</a:t>
            </a:r>
            <a:r>
              <a:rPr lang="en-US" sz="1800" dirty="0" smtClean="0"/>
              <a:t> = 7 bytes, the number of bytes needed at the level of indirection for each value of </a:t>
            </a:r>
            <a:r>
              <a:rPr lang="en-US" sz="1800" dirty="0" err="1" smtClean="0"/>
              <a:t>Department_code</a:t>
            </a:r>
            <a:r>
              <a:rPr lang="en-US" sz="1800" dirty="0" smtClean="0"/>
              <a:t> is 7 * 30 =210 bytes, which fits in one block. Hence, </a:t>
            </a:r>
            <a:r>
              <a:rPr lang="en-US" sz="1800" u="sng" dirty="0" smtClean="0">
                <a:solidFill>
                  <a:srgbClr val="FF0000"/>
                </a:solidFill>
              </a:rPr>
              <a:t>1000 blocks are needed for the level of indirection</a:t>
            </a:r>
            <a:r>
              <a:rPr lang="en-US" sz="1800" dirty="0" smtClean="0"/>
              <a:t>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14- </a:t>
            </a:r>
            <a:fld id="{9F175B89-1E3D-4DE1-B4EF-D66AD2A9E165}" type="slidenum">
              <a:rPr lang="en-US" smtClean="0"/>
              <a:pPr/>
              <a:t>14</a:t>
            </a:fld>
            <a:endParaRPr lang="en-CA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52400" y="303213"/>
            <a:ext cx="8991600" cy="992187"/>
          </a:xfrm>
        </p:spPr>
        <p:txBody>
          <a:bodyPr/>
          <a:lstStyle/>
          <a:p>
            <a:r>
              <a:rPr lang="en-US" dirty="0" smtClean="0"/>
              <a:t>Problem(e) - Secondary Index</a:t>
            </a:r>
            <a:r>
              <a:rPr lang="en-US" sz="2800" dirty="0" smtClean="0"/>
              <a:t> </a:t>
            </a:r>
            <a:r>
              <a:rPr lang="en-US" sz="2000" dirty="0"/>
              <a:t>(with non-Key Field</a:t>
            </a:r>
            <a:r>
              <a:rPr lang="en-US" sz="2000" dirty="0" smtClean="0"/>
              <a:t>)...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839200" cy="5029200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990033"/>
                </a:solidFill>
              </a:rPr>
              <a:t>iii) number of first-level index entries and the number of first-level index blocks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 r1= number of </a:t>
            </a:r>
            <a:r>
              <a:rPr lang="en-US" sz="2000" b="1" dirty="0" smtClean="0"/>
              <a:t>distinct values</a:t>
            </a:r>
            <a:r>
              <a:rPr lang="en-US" sz="2000" dirty="0" smtClean="0"/>
              <a:t> of </a:t>
            </a:r>
            <a:r>
              <a:rPr lang="en-US" sz="2000" dirty="0" err="1" smtClean="0"/>
              <a:t>Department_code</a:t>
            </a:r>
            <a:r>
              <a:rPr lang="en-US" sz="2000" dirty="0" smtClean="0"/>
              <a:t> = </a:t>
            </a:r>
            <a:r>
              <a:rPr lang="en-US" sz="2000" b="1" dirty="0" smtClean="0">
                <a:solidFill>
                  <a:srgbClr val="FF0000"/>
                </a:solidFill>
              </a:rPr>
              <a:t>1000</a:t>
            </a:r>
            <a:r>
              <a:rPr lang="en-US" sz="2000" dirty="0" smtClean="0">
                <a:solidFill>
                  <a:srgbClr val="FF0000"/>
                </a:solidFill>
              </a:rPr>
              <a:t> entries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 b1 = ceiling(r1 /bfr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 = ceiling(</a:t>
            </a:r>
            <a:r>
              <a:rPr lang="en-US" sz="2000" b="1" dirty="0" smtClean="0"/>
              <a:t>1000/34</a:t>
            </a:r>
            <a:r>
              <a:rPr lang="en-US" sz="2000" dirty="0" smtClean="0"/>
              <a:t>) = </a:t>
            </a:r>
            <a:r>
              <a:rPr lang="en-US" sz="2000" b="1" dirty="0" smtClean="0">
                <a:solidFill>
                  <a:srgbClr val="FF0000"/>
                </a:solidFill>
              </a:rPr>
              <a:t>30</a:t>
            </a:r>
            <a:r>
              <a:rPr lang="en-US" sz="2000" dirty="0" smtClean="0">
                <a:solidFill>
                  <a:srgbClr val="FF0000"/>
                </a:solidFill>
              </a:rPr>
              <a:t> blocks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990033"/>
                </a:solidFill>
              </a:rPr>
              <a:t>iv) the number of levels needed if we make it a multi-level index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We can calculate the number of levels as follows:</a:t>
            </a:r>
            <a:endParaRPr lang="en-US" sz="2000" dirty="0" smtClean="0">
              <a:solidFill>
                <a:srgbClr val="990033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 r2 = number of 1st-level index blocks b1 = 30 entries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 b2 = ceiling(r2 /bfr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) = ceiling(30/34) = 1 block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 </a:t>
            </a:r>
            <a:r>
              <a:rPr lang="en-US" sz="2000" u="sng" dirty="0" smtClean="0"/>
              <a:t>Hence, the index has </a:t>
            </a:r>
            <a:r>
              <a:rPr lang="en-US" sz="2000" u="sng" dirty="0" smtClean="0">
                <a:solidFill>
                  <a:srgbClr val="FF0000"/>
                </a:solidFill>
              </a:rPr>
              <a:t>x = 2 levels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990033"/>
                </a:solidFill>
              </a:rPr>
              <a:t>v) the total number of blocks required by the multi-level index and the blocks used in the extra level of indirection;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b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= b1 + b2 + b indirection = 30 + 1 + 1000 = </a:t>
            </a:r>
            <a:r>
              <a:rPr lang="en-US" sz="2000" dirty="0" smtClean="0">
                <a:solidFill>
                  <a:srgbClr val="FF0000"/>
                </a:solidFill>
              </a:rPr>
              <a:t>1031 blocks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990033"/>
                </a:solidFill>
              </a:rPr>
              <a:t>vi) the approximate number of block accesses needed to search for and retrieve all records in the file having a specific </a:t>
            </a:r>
            <a:r>
              <a:rPr lang="en-US" sz="2000" dirty="0" err="1" smtClean="0">
                <a:solidFill>
                  <a:srgbClr val="990033"/>
                </a:solidFill>
              </a:rPr>
              <a:t>Department_code</a:t>
            </a:r>
            <a:r>
              <a:rPr lang="en-US" sz="2000" dirty="0" smtClean="0">
                <a:solidFill>
                  <a:srgbClr val="990033"/>
                </a:solidFill>
              </a:rPr>
              <a:t> value using the index.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     = x + 1 + 30 = </a:t>
            </a:r>
            <a:r>
              <a:rPr lang="en-US" sz="2000" dirty="0" smtClean="0">
                <a:solidFill>
                  <a:srgbClr val="FF0000"/>
                </a:solidFill>
              </a:rPr>
              <a:t>33</a:t>
            </a:r>
            <a:r>
              <a:rPr lang="en-US" sz="2000" dirty="0" smtClean="0"/>
              <a:t> (</a:t>
            </a:r>
            <a:r>
              <a:rPr lang="en-US" sz="1600" dirty="0" smtClean="0"/>
              <a:t>assume that the 30 records are distributed over 30 distinct blocks</a:t>
            </a:r>
            <a:r>
              <a:rPr lang="en-US" sz="2000" dirty="0" smtClean="0"/>
              <a:t>)</a:t>
            </a:r>
            <a:endParaRPr lang="en-US" sz="2000" dirty="0">
              <a:solidFill>
                <a:srgbClr val="990033"/>
              </a:solidFill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14- </a:t>
            </a:r>
            <a:fld id="{F224CCBD-B7E9-4E11-A3C7-DA48A6D364A5}" type="slidenum">
              <a:rPr lang="en-US" smtClean="0"/>
              <a:pPr/>
              <a:t>15</a:t>
            </a:fld>
            <a:endParaRPr lang="en-CA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Problem(f) - </a:t>
            </a:r>
            <a:r>
              <a:rPr lang="en-US" i="1" dirty="0" smtClean="0"/>
              <a:t>Clustering Index</a:t>
            </a:r>
            <a:r>
              <a:rPr lang="en-US" dirty="0" smtClean="0"/>
              <a:t>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991600" cy="47244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/>
              <a:t>(f) Suppose the file is </a:t>
            </a:r>
            <a:r>
              <a:rPr lang="en-US" sz="2000" i="1" dirty="0" smtClean="0"/>
              <a:t>ordered</a:t>
            </a:r>
            <a:r>
              <a:rPr lang="en-US" sz="2000" dirty="0" smtClean="0"/>
              <a:t> by the non-key field </a:t>
            </a:r>
            <a:r>
              <a:rPr lang="en-US" sz="2000" dirty="0" err="1" smtClean="0"/>
              <a:t>Department_code</a:t>
            </a:r>
            <a:r>
              <a:rPr lang="en-US" sz="2000" dirty="0" smtClean="0"/>
              <a:t> and we want to construct a </a:t>
            </a:r>
            <a:r>
              <a:rPr lang="en-US" sz="2000" i="1" dirty="0" smtClean="0">
                <a:solidFill>
                  <a:srgbClr val="C00000"/>
                </a:solidFill>
                <a:hlinkClick r:id="rId2" action="ppaction://hlinksldjump"/>
              </a:rPr>
              <a:t>clustering index</a:t>
            </a:r>
            <a:r>
              <a:rPr lang="en-US" sz="2000" dirty="0" smtClean="0"/>
              <a:t> on </a:t>
            </a:r>
            <a:r>
              <a:rPr lang="en-US" sz="2000" dirty="0" err="1" smtClean="0"/>
              <a:t>Department_code</a:t>
            </a:r>
            <a:r>
              <a:rPr lang="en-US" sz="2000" dirty="0" smtClean="0"/>
              <a:t> that uses block anchors (every new value of </a:t>
            </a:r>
            <a:r>
              <a:rPr lang="en-US" sz="2000" dirty="0" err="1" smtClean="0"/>
              <a:t>Department_code</a:t>
            </a:r>
            <a:r>
              <a:rPr lang="en-US" sz="2000" dirty="0" smtClean="0"/>
              <a:t> starts at the beginning of a new block). Assume there are 1000 distinct values of </a:t>
            </a:r>
            <a:r>
              <a:rPr lang="en-US" sz="2000" dirty="0" err="1" smtClean="0"/>
              <a:t>Department_code</a:t>
            </a:r>
            <a:r>
              <a:rPr lang="en-US" sz="2000" dirty="0" smtClean="0"/>
              <a:t>, and that the EMPLOYEE  records are evenly distributed among these values. </a:t>
            </a:r>
            <a:r>
              <a:rPr lang="en-US" sz="2000" u="sng" dirty="0" smtClean="0"/>
              <a:t>Calculate</a:t>
            </a: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z="2000" dirty="0" err="1" smtClean="0">
                <a:solidFill>
                  <a:srgbClr val="990033"/>
                </a:solidFill>
              </a:rPr>
              <a:t>i</a:t>
            </a:r>
            <a:r>
              <a:rPr lang="en-US" sz="2000" dirty="0" smtClean="0">
                <a:solidFill>
                  <a:srgbClr val="990033"/>
                </a:solidFill>
              </a:rPr>
              <a:t>) the index blocking factor bfr</a:t>
            </a:r>
            <a:r>
              <a:rPr lang="en-US" sz="2000" baseline="-25000" dirty="0" smtClean="0">
                <a:solidFill>
                  <a:srgbClr val="990033"/>
                </a:solidFill>
              </a:rPr>
              <a:t>i</a:t>
            </a:r>
            <a:endParaRPr lang="en-US" sz="2000" dirty="0" smtClean="0">
              <a:solidFill>
                <a:srgbClr val="990033"/>
              </a:solidFill>
            </a:endParaRPr>
          </a:p>
          <a:p>
            <a:pPr marL="571500" indent="-571500">
              <a:buFont typeface="Wingdings" pitchFamily="2" charset="2"/>
              <a:buNone/>
              <a:defRPr/>
            </a:pPr>
            <a:r>
              <a:rPr lang="en-US" sz="2000" dirty="0" smtClean="0"/>
              <a:t>   Index record size 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= (V </a:t>
            </a:r>
            <a:r>
              <a:rPr lang="en-US" sz="2000" dirty="0" err="1" smtClean="0"/>
              <a:t>Department_code</a:t>
            </a:r>
            <a:r>
              <a:rPr lang="en-US" sz="2000" dirty="0" smtClean="0"/>
              <a:t> + P) = (9 + 6) = 15 bytes </a:t>
            </a:r>
          </a:p>
          <a:p>
            <a:pPr marL="571500" indent="-571500">
              <a:buFont typeface="Wingdings" pitchFamily="2" charset="2"/>
              <a:buNone/>
              <a:defRPr/>
            </a:pPr>
            <a:r>
              <a:rPr lang="en-US" sz="2000" dirty="0" smtClean="0"/>
              <a:t>   </a:t>
            </a:r>
            <a:r>
              <a:rPr lang="en-US" sz="2000" dirty="0" err="1" smtClean="0"/>
              <a:t>bfr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= </a:t>
            </a:r>
            <a:r>
              <a:rPr lang="en-US" sz="2000" dirty="0" err="1" smtClean="0"/>
              <a:t>fo</a:t>
            </a:r>
            <a:r>
              <a:rPr lang="en-US" sz="2000" dirty="0" smtClean="0"/>
              <a:t> = floor(B/</a:t>
            </a:r>
            <a:r>
              <a:rPr lang="en-US" sz="2000" dirty="0" err="1" smtClean="0"/>
              <a:t>R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) = floor(512/15) = </a:t>
            </a:r>
            <a:r>
              <a:rPr lang="en-US" sz="2000" dirty="0" smtClean="0">
                <a:solidFill>
                  <a:srgbClr val="FF0000"/>
                </a:solidFill>
              </a:rPr>
              <a:t>34</a:t>
            </a: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990033"/>
                </a:solidFill>
              </a:rPr>
              <a:t>ii) </a:t>
            </a:r>
            <a:r>
              <a:rPr lang="en-US" sz="1900" dirty="0" smtClean="0">
                <a:solidFill>
                  <a:srgbClr val="990033"/>
                </a:solidFill>
              </a:rPr>
              <a:t>the number of first-level index entries and the number of first-level index blocks</a:t>
            </a: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z="2000" dirty="0" smtClean="0"/>
              <a:t>    r1 = number of </a:t>
            </a:r>
            <a:r>
              <a:rPr lang="en-US" sz="2000" b="1" dirty="0" smtClean="0"/>
              <a:t>distinct </a:t>
            </a:r>
            <a:r>
              <a:rPr lang="en-US" sz="2000" b="1" dirty="0" err="1" smtClean="0"/>
              <a:t>Department</a:t>
            </a:r>
            <a:r>
              <a:rPr lang="en-US" sz="2000" dirty="0" err="1" smtClean="0"/>
              <a:t>_code</a:t>
            </a:r>
            <a:r>
              <a:rPr lang="en-US" sz="2000" dirty="0" smtClean="0"/>
              <a:t> values= </a:t>
            </a:r>
            <a:r>
              <a:rPr lang="en-US" sz="2000" dirty="0" smtClean="0">
                <a:solidFill>
                  <a:srgbClr val="FF0000"/>
                </a:solidFill>
              </a:rPr>
              <a:t>1000 entries</a:t>
            </a: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z="2000" dirty="0" smtClean="0"/>
              <a:t>    b1 = ceiling(r1 /</a:t>
            </a:r>
            <a:r>
              <a:rPr lang="en-US" sz="2000" dirty="0" err="1" smtClean="0"/>
              <a:t>bfr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 ) = ceiling(</a:t>
            </a:r>
            <a:r>
              <a:rPr lang="en-US" sz="2000" b="1" dirty="0" smtClean="0"/>
              <a:t>1000/34</a:t>
            </a:r>
            <a:r>
              <a:rPr lang="en-US" sz="2000" dirty="0" smtClean="0"/>
              <a:t>) = </a:t>
            </a:r>
            <a:r>
              <a:rPr lang="en-US" sz="2000" dirty="0" smtClean="0">
                <a:solidFill>
                  <a:srgbClr val="FF0000"/>
                </a:solidFill>
              </a:rPr>
              <a:t>30 blocks</a:t>
            </a: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990033"/>
                </a:solidFill>
              </a:rPr>
              <a:t>iii) the number of levels needed if we make it a multi-level index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/>
              <a:t>We can calculate the number of levels as follows:</a:t>
            </a:r>
            <a:endParaRPr lang="en-US" sz="1800" dirty="0" smtClean="0">
              <a:solidFill>
                <a:srgbClr val="990033"/>
              </a:solidFill>
            </a:endParaRP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/>
              <a:t>     r2 = number of 1st-level index blocks b1 = 30 entries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1800" dirty="0" smtClean="0"/>
              <a:t>     b2 = ceiling(r2 /</a:t>
            </a:r>
            <a:r>
              <a:rPr lang="en-US" sz="1800" dirty="0" err="1" smtClean="0"/>
              <a:t>bfr</a:t>
            </a:r>
            <a:r>
              <a:rPr lang="en-US" sz="1800" baseline="-25000" dirty="0" err="1" smtClean="0"/>
              <a:t>i</a:t>
            </a:r>
            <a:r>
              <a:rPr lang="en-US" sz="1800" dirty="0" smtClean="0"/>
              <a:t> ) = ceiling(30/34) = 1 block;   </a:t>
            </a:r>
            <a:r>
              <a:rPr lang="en-US" sz="1800" u="sng" dirty="0" smtClean="0"/>
              <a:t>Hence, the index has </a:t>
            </a:r>
            <a:r>
              <a:rPr lang="en-US" sz="1800" u="sng" dirty="0" smtClean="0">
                <a:solidFill>
                  <a:srgbClr val="FF0000"/>
                </a:solidFill>
              </a:rPr>
              <a:t>x = 2 levels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14- </a:t>
            </a:r>
            <a:fld id="{CEBB1A1D-1DD9-4C39-8D9F-E0406BA4E271}" type="slidenum">
              <a:rPr lang="en-US" smtClean="0"/>
              <a:pPr/>
              <a:t>16</a:t>
            </a:fld>
            <a:endParaRPr lang="en-CA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Problem(f) - </a:t>
            </a:r>
            <a:r>
              <a:rPr lang="en-US" i="1" dirty="0" smtClean="0"/>
              <a:t>Clustering Index…</a:t>
            </a:r>
            <a:r>
              <a:rPr lang="en-US" dirty="0" smtClean="0"/>
              <a:t>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991600" cy="4724400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990033"/>
                </a:solidFill>
              </a:rPr>
              <a:t>iv ) the total number of blocks required by the multi-level index</a:t>
            </a: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z="2000" dirty="0" smtClean="0"/>
              <a:t>      b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= b 1 + b 2 = 30 + 1 = </a:t>
            </a:r>
            <a:r>
              <a:rPr lang="en-US" sz="2000" dirty="0" smtClean="0">
                <a:solidFill>
                  <a:srgbClr val="FF0000"/>
                </a:solidFill>
              </a:rPr>
              <a:t>31 blocks</a:t>
            </a: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990033"/>
                </a:solidFill>
              </a:rPr>
              <a:t>v) the number of block accesses needed to search for and retrieve all records in the file having a specific </a:t>
            </a:r>
            <a:r>
              <a:rPr lang="en-US" sz="2000" dirty="0" err="1" smtClean="0">
                <a:solidFill>
                  <a:srgbClr val="990033"/>
                </a:solidFill>
              </a:rPr>
              <a:t>Department_code</a:t>
            </a:r>
            <a:r>
              <a:rPr lang="en-US" sz="2000" dirty="0" smtClean="0">
                <a:solidFill>
                  <a:srgbClr val="990033"/>
                </a:solidFill>
              </a:rPr>
              <a:t> value using the clustering index (assume that multiple blocks in a cluster are either contiguous or linked by pointers).</a:t>
            </a: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z="2000" dirty="0" smtClean="0"/>
              <a:t>Number of block accesses to search for the first block in the cluster of blocks</a:t>
            </a: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z="2000" dirty="0" smtClean="0"/>
              <a:t>= x + 1 = 2 + 1 = </a:t>
            </a:r>
            <a:r>
              <a:rPr lang="en-US" sz="2000" dirty="0" smtClean="0">
                <a:solidFill>
                  <a:srgbClr val="FF0000"/>
                </a:solidFill>
              </a:rPr>
              <a:t>3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The </a:t>
            </a:r>
            <a:r>
              <a:rPr lang="en-US" sz="2000" b="1" dirty="0" smtClean="0"/>
              <a:t>30 records are clustered in</a:t>
            </a:r>
            <a:r>
              <a:rPr lang="en-US" sz="2000" dirty="0" smtClean="0"/>
              <a:t> ceiling(30/</a:t>
            </a:r>
            <a:r>
              <a:rPr lang="en-US" sz="2000" dirty="0" err="1" smtClean="0"/>
              <a:t>bfr</a:t>
            </a:r>
            <a:r>
              <a:rPr lang="en-US" sz="2000" dirty="0" smtClean="0"/>
              <a:t>) = ceiling(</a:t>
            </a:r>
            <a:r>
              <a:rPr lang="en-US" sz="2000" b="1" dirty="0" smtClean="0"/>
              <a:t>30/4</a:t>
            </a:r>
            <a:r>
              <a:rPr lang="en-US" sz="2000" dirty="0" smtClean="0"/>
              <a:t>) = </a:t>
            </a:r>
            <a:r>
              <a:rPr lang="en-US" sz="2000" b="1" dirty="0" smtClean="0">
                <a:solidFill>
                  <a:srgbClr val="FF0000"/>
                </a:solidFill>
              </a:rPr>
              <a:t>8</a:t>
            </a:r>
            <a:r>
              <a:rPr lang="en-US" sz="2000" b="1" dirty="0" smtClean="0"/>
              <a:t> blocks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Hence, total block accesses needed on average to retrieve all the records with a given </a:t>
            </a:r>
            <a:r>
              <a:rPr lang="en-US" sz="2000" dirty="0" err="1" smtClean="0"/>
              <a:t>Department_code</a:t>
            </a:r>
            <a:r>
              <a:rPr lang="en-US" sz="2000" dirty="0" smtClean="0"/>
              <a:t> = x + 8 = 2 + 8 = </a:t>
            </a:r>
            <a:r>
              <a:rPr lang="en-US" sz="2000" dirty="0" smtClean="0">
                <a:solidFill>
                  <a:srgbClr val="FF0000"/>
                </a:solidFill>
              </a:rPr>
              <a:t>10 block accesses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14- </a:t>
            </a:r>
            <a:fld id="{EA1E222C-985C-47CD-9346-AA322568CC57}" type="slidenum">
              <a:rPr lang="en-US" smtClean="0"/>
              <a:pPr/>
              <a:t>17</a:t>
            </a:fld>
            <a:endParaRPr lang="en-CA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Problem(g) - </a:t>
            </a:r>
            <a:r>
              <a:rPr lang="en-US" dirty="0" smtClean="0">
                <a:solidFill>
                  <a:srgbClr val="990033"/>
                </a:solidFill>
              </a:rPr>
              <a:t>B</a:t>
            </a:r>
            <a:r>
              <a:rPr lang="en-US" baseline="30000" dirty="0" smtClean="0">
                <a:solidFill>
                  <a:srgbClr val="990033"/>
                </a:solidFill>
              </a:rPr>
              <a:t>+</a:t>
            </a:r>
            <a:r>
              <a:rPr lang="en-US" dirty="0" smtClean="0">
                <a:solidFill>
                  <a:srgbClr val="990033"/>
                </a:solidFill>
              </a:rPr>
              <a:t>-tree Index</a:t>
            </a:r>
            <a:r>
              <a:rPr lang="en-US" dirty="0" smtClean="0"/>
              <a:t> 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839200" cy="541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(g) Suppose the file is </a:t>
            </a:r>
            <a:r>
              <a:rPr lang="en-US" sz="2400" i="1" dirty="0" smtClean="0"/>
              <a:t>not ordered</a:t>
            </a:r>
            <a:r>
              <a:rPr lang="en-US" sz="2400" dirty="0" smtClean="0"/>
              <a:t> by the key field </a:t>
            </a:r>
            <a:r>
              <a:rPr lang="en-US" sz="2400" dirty="0" err="1" smtClean="0"/>
              <a:t>Ssn</a:t>
            </a:r>
            <a:r>
              <a:rPr lang="en-US" sz="2400" dirty="0" smtClean="0"/>
              <a:t> and we want to construct a </a:t>
            </a:r>
            <a:r>
              <a:rPr lang="en-US" sz="2400" i="1" dirty="0" smtClean="0"/>
              <a:t>B</a:t>
            </a:r>
            <a:r>
              <a:rPr lang="en-US" sz="2400" i="1" baseline="30000" dirty="0" smtClean="0"/>
              <a:t>+</a:t>
            </a:r>
            <a:r>
              <a:rPr lang="en-US" sz="2400" i="1" dirty="0" smtClean="0"/>
              <a:t>-tree </a:t>
            </a:r>
            <a:r>
              <a:rPr lang="en-US" sz="2400" dirty="0" smtClean="0"/>
              <a:t>access structure (index) on SSN. </a:t>
            </a:r>
            <a:r>
              <a:rPr lang="en-US" sz="2400" u="sng" dirty="0" smtClean="0"/>
              <a:t>Calculate</a:t>
            </a:r>
            <a:r>
              <a:rPr lang="en-US" sz="2400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 dirty="0" err="1" smtClean="0">
                <a:solidFill>
                  <a:srgbClr val="990033"/>
                </a:solidFill>
              </a:rPr>
              <a:t>i</a:t>
            </a:r>
            <a:r>
              <a:rPr lang="en-US" sz="2400" dirty="0" smtClean="0">
                <a:solidFill>
                  <a:srgbClr val="990033"/>
                </a:solidFill>
              </a:rPr>
              <a:t>) the orders p and </a:t>
            </a:r>
            <a:r>
              <a:rPr lang="en-US" sz="2400" dirty="0" err="1" smtClean="0">
                <a:solidFill>
                  <a:srgbClr val="990033"/>
                </a:solidFill>
              </a:rPr>
              <a:t>p</a:t>
            </a:r>
            <a:r>
              <a:rPr lang="en-US" sz="2400" baseline="-25000" dirty="0" err="1" smtClean="0">
                <a:solidFill>
                  <a:srgbClr val="990033"/>
                </a:solidFill>
              </a:rPr>
              <a:t>leaf</a:t>
            </a:r>
            <a:r>
              <a:rPr lang="en-US" sz="2400" dirty="0" smtClean="0">
                <a:solidFill>
                  <a:srgbClr val="990033"/>
                </a:solidFill>
              </a:rPr>
              <a:t> of the B</a:t>
            </a:r>
            <a:r>
              <a:rPr lang="en-US" sz="2400" baseline="30000" dirty="0" smtClean="0">
                <a:solidFill>
                  <a:srgbClr val="990033"/>
                </a:solidFill>
              </a:rPr>
              <a:t>+</a:t>
            </a:r>
            <a:r>
              <a:rPr lang="en-US" sz="2400" dirty="0" smtClean="0">
                <a:solidFill>
                  <a:srgbClr val="990033"/>
                </a:solidFill>
              </a:rPr>
              <a:t>-tree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For a B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-tree of order p, the following inequality must be satisfied for each internal tree node: </a:t>
            </a:r>
            <a:endParaRPr lang="en-US" sz="2400" dirty="0" smtClean="0"/>
          </a:p>
          <a:p>
            <a:pPr>
              <a:buFont typeface="Wingdings" pitchFamily="2" charset="2"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smtClean="0"/>
              <a:t>(</a:t>
            </a:r>
            <a:r>
              <a:rPr lang="en-US" sz="2400" dirty="0" smtClean="0"/>
              <a:t>p * P) + ((p - 1) *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SSN</a:t>
            </a:r>
            <a:r>
              <a:rPr lang="en-US" sz="2400" dirty="0" smtClean="0"/>
              <a:t> </a:t>
            </a:r>
            <a:r>
              <a:rPr lang="en-US" sz="2400" dirty="0" smtClean="0"/>
              <a:t>) &lt; B, </a:t>
            </a:r>
            <a:r>
              <a:rPr lang="en-US" sz="2400" dirty="0" smtClean="0"/>
              <a:t>  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</a:t>
            </a:r>
            <a:r>
              <a:rPr lang="en-US" sz="2400" dirty="0" smtClean="0"/>
              <a:t>(</a:t>
            </a:r>
            <a:r>
              <a:rPr lang="en-US" sz="2400" dirty="0" smtClean="0"/>
              <a:t>p * 6) + ((p - 1) * 9) &lt; </a:t>
            </a:r>
            <a:r>
              <a:rPr lang="en-US" sz="2400" dirty="0" smtClean="0"/>
              <a:t>512, which </a:t>
            </a:r>
            <a:r>
              <a:rPr lang="en-US" sz="2400" dirty="0" smtClean="0"/>
              <a:t>gives 15p &lt;  521, so </a:t>
            </a:r>
            <a:r>
              <a:rPr lang="en-US" sz="2400" dirty="0" smtClean="0">
                <a:solidFill>
                  <a:srgbClr val="FF0000"/>
                </a:solidFill>
              </a:rPr>
              <a:t>p=34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For leaf nodes, assuming that record pointers are included in the leaf nodes, the following inequality must be satisfied: </a:t>
            </a:r>
          </a:p>
          <a:p>
            <a:pPr>
              <a:buNone/>
            </a:pPr>
            <a:r>
              <a:rPr lang="en-US" sz="2400" dirty="0" smtClean="0"/>
              <a:t>    (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leaf</a:t>
            </a:r>
            <a:r>
              <a:rPr lang="en-US" sz="2400" dirty="0" smtClean="0"/>
              <a:t> * </a:t>
            </a:r>
            <a:r>
              <a:rPr lang="en-US" sz="2400" dirty="0"/>
              <a:t>(V</a:t>
            </a:r>
            <a:r>
              <a:rPr lang="en-US" sz="2400" baseline="-25000" dirty="0"/>
              <a:t>SSN</a:t>
            </a:r>
            <a:r>
              <a:rPr lang="en-US" sz="2400" dirty="0" smtClean="0"/>
              <a:t> </a:t>
            </a:r>
            <a:r>
              <a:rPr lang="en-US" sz="2400" dirty="0" smtClean="0"/>
              <a:t>+ P</a:t>
            </a:r>
            <a:r>
              <a:rPr lang="en-US" sz="2400" baseline="-25000" dirty="0" smtClean="0"/>
              <a:t>R</a:t>
            </a:r>
            <a:r>
              <a:rPr lang="en-US" sz="2400" dirty="0" smtClean="0"/>
              <a:t>)) + P &lt; B</a:t>
            </a:r>
            <a:r>
              <a:rPr lang="en-US" sz="2400" dirty="0" smtClean="0"/>
              <a:t>, 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(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leaf</a:t>
            </a:r>
            <a:r>
              <a:rPr lang="en-US" sz="2400" dirty="0" smtClean="0"/>
              <a:t> * (9+7)) + 6 &lt; 512, which gives 16p</a:t>
            </a:r>
            <a:r>
              <a:rPr lang="en-US" sz="2400" baseline="-25000" dirty="0" smtClean="0"/>
              <a:t>leaf</a:t>
            </a:r>
            <a:r>
              <a:rPr lang="en-US" sz="2400" dirty="0" smtClean="0"/>
              <a:t> &lt; 506, so </a:t>
            </a:r>
            <a:r>
              <a:rPr lang="en-US" sz="2400" dirty="0" err="1" smtClean="0">
                <a:solidFill>
                  <a:srgbClr val="FF0000"/>
                </a:solidFill>
              </a:rPr>
              <a:t>p</a:t>
            </a:r>
            <a:r>
              <a:rPr lang="en-US" sz="2400" baseline="-25000" dirty="0" err="1" smtClean="0">
                <a:solidFill>
                  <a:srgbClr val="FF0000"/>
                </a:solidFill>
              </a:rPr>
              <a:t>leaf</a:t>
            </a:r>
            <a:r>
              <a:rPr lang="en-US" sz="2400" dirty="0" smtClean="0">
                <a:solidFill>
                  <a:srgbClr val="FF0000"/>
                </a:solidFill>
              </a:rPr>
              <a:t> =31</a:t>
            </a:r>
          </a:p>
          <a:p>
            <a:pPr>
              <a:buFont typeface="Wingdings" pitchFamily="2" charset="2"/>
              <a:buNone/>
            </a:pPr>
            <a:endParaRPr lang="en-US" sz="2400" dirty="0" smtClean="0">
              <a:solidFill>
                <a:srgbClr val="990033"/>
              </a:solidFill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14- </a:t>
            </a:r>
            <a:fld id="{4ECE220E-EFCD-4597-AB52-73DBF1AFE028}" type="slidenum">
              <a:rPr lang="en-US" smtClean="0"/>
              <a:pPr/>
              <a:t>18</a:t>
            </a:fld>
            <a:endParaRPr lang="en-CA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Problem(g) - </a:t>
            </a:r>
            <a:r>
              <a:rPr lang="en-US" dirty="0" smtClean="0">
                <a:solidFill>
                  <a:srgbClr val="990033"/>
                </a:solidFill>
              </a:rPr>
              <a:t>B</a:t>
            </a:r>
            <a:r>
              <a:rPr lang="en-US" baseline="30000" dirty="0" smtClean="0">
                <a:solidFill>
                  <a:srgbClr val="990033"/>
                </a:solidFill>
              </a:rPr>
              <a:t>+</a:t>
            </a:r>
            <a:r>
              <a:rPr lang="en-US" dirty="0" smtClean="0">
                <a:solidFill>
                  <a:srgbClr val="990033"/>
                </a:solidFill>
              </a:rPr>
              <a:t>-tree Index…</a:t>
            </a:r>
            <a:r>
              <a:rPr lang="en-US" dirty="0" smtClean="0"/>
              <a:t> 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839200" cy="541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990033"/>
                </a:solidFill>
              </a:rPr>
              <a:t>ii) the number of leaf-level blocks needed if blocks are approximately 69% full (rounded up for convenience)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    The average number of key values in a leaf node is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     0.69*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leaf</a:t>
            </a:r>
            <a:r>
              <a:rPr lang="en-US" sz="2400" dirty="0" smtClean="0"/>
              <a:t> = 0.69*31 = 21.39.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 If we round this up for convenience, we get </a:t>
            </a:r>
            <a:r>
              <a:rPr lang="en-US" sz="2400" b="1" dirty="0" smtClean="0">
                <a:solidFill>
                  <a:srgbClr val="FF0000"/>
                </a:solidFill>
              </a:rPr>
              <a:t>22 key</a:t>
            </a:r>
            <a:r>
              <a:rPr lang="en-US" sz="2400" dirty="0" smtClean="0"/>
              <a:t> values (and 22 record pointers) </a:t>
            </a:r>
            <a:r>
              <a:rPr lang="en-US" sz="2400" b="1" dirty="0" smtClean="0"/>
              <a:t>per leaf node</a:t>
            </a:r>
            <a:r>
              <a:rPr lang="en-US" sz="2400" dirty="0" smtClean="0"/>
              <a:t>.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 Since the file has 30000 records and  hence 30000 values of SSN, the number of leaf-level nodes (blocks) needed is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    b1 = ceiling(30000/22) = </a:t>
            </a:r>
            <a:r>
              <a:rPr lang="en-US" sz="2400" dirty="0" smtClean="0">
                <a:solidFill>
                  <a:srgbClr val="FF0000"/>
                </a:solidFill>
              </a:rPr>
              <a:t>1364 blocks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14- </a:t>
            </a:r>
            <a:fld id="{C08388D6-56B7-42A5-B28E-D7997B132DD2}" type="slidenum">
              <a:rPr lang="en-US" smtClean="0"/>
              <a:pPr/>
              <a:t>19</a:t>
            </a:fld>
            <a:endParaRPr lang="en-CA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 </a:t>
            </a:r>
            <a:br>
              <a:rPr lang="en-US" dirty="0"/>
            </a:br>
            <a:r>
              <a:rPr lang="en-US" dirty="0"/>
              <a:t>(Indexing Structures for Files)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1371600"/>
            <a:ext cx="8599487" cy="50292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/>
              <a:t>Consider a disk with block size B=512 bytes. A block pointer is P=6 bytes long, and a record pointer is P</a:t>
            </a:r>
            <a:r>
              <a:rPr lang="en-US" sz="2000" baseline="-25000" dirty="0" smtClean="0"/>
              <a:t>R</a:t>
            </a:r>
            <a:r>
              <a:rPr lang="en-US" sz="2000" dirty="0" smtClean="0"/>
              <a:t> =7 bytes long. A file has r=30,000 EMPLOYEE records of fixed-length.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/>
              <a:t>Each record has the following fields: </a:t>
            </a:r>
            <a:r>
              <a:rPr lang="en-US" sz="1600" dirty="0" smtClean="0"/>
              <a:t>NAME (30 bytes), SSN (9 bytes), DEPARTMENTCODE (9 bytes), ADDRESS (40 bytes), PHONE (9 bytes), BIRTHDATE (8 bytes), SEX (1 byte), JOBCODE (4 bytes), SALARY (4 bytes, real number)</a:t>
            </a:r>
            <a:r>
              <a:rPr lang="en-US" sz="2000" dirty="0" smtClean="0"/>
              <a:t>. An additional byte is used as a deletion marker.</a:t>
            </a:r>
          </a:p>
          <a:p>
            <a:pPr>
              <a:buNone/>
              <a:defRPr/>
            </a:pPr>
            <a:r>
              <a:rPr lang="en-US" sz="2400" b="1" dirty="0">
                <a:solidFill>
                  <a:srgbClr val="990033"/>
                </a:solidFill>
              </a:rPr>
              <a:t>Problem:</a:t>
            </a:r>
            <a:endParaRPr lang="en-US" sz="2400" dirty="0" smtClean="0"/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>
                <a:solidFill>
                  <a:srgbClr val="990033"/>
                </a:solidFill>
              </a:rPr>
              <a:t>(a) Calculate the </a:t>
            </a:r>
            <a:r>
              <a:rPr lang="en-US" sz="2400" u="sng" dirty="0" smtClean="0">
                <a:solidFill>
                  <a:srgbClr val="990033"/>
                </a:solidFill>
              </a:rPr>
              <a:t>record size R</a:t>
            </a:r>
            <a:r>
              <a:rPr lang="en-US" sz="2400" dirty="0" smtClean="0">
                <a:solidFill>
                  <a:srgbClr val="990033"/>
                </a:solidFill>
              </a:rPr>
              <a:t> in bytes.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dirty="0" smtClean="0"/>
              <a:t>(b) Calculate the </a:t>
            </a:r>
            <a:r>
              <a:rPr lang="en-US" sz="2400" b="1" u="sng" dirty="0" smtClean="0"/>
              <a:t>blocking factor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bfr</a:t>
            </a:r>
            <a:r>
              <a:rPr lang="en-US" sz="2400" dirty="0" smtClean="0"/>
              <a:t> and the number of </a:t>
            </a:r>
            <a:r>
              <a:rPr lang="en-US" sz="2400" b="1" u="sng" dirty="0" smtClean="0"/>
              <a:t>file blocks</a:t>
            </a:r>
            <a:r>
              <a:rPr lang="en-US" sz="2400" u="sng" dirty="0" smtClean="0"/>
              <a:t> b</a:t>
            </a:r>
            <a:r>
              <a:rPr lang="en-US" sz="2400" dirty="0" smtClean="0"/>
              <a:t> assuming an </a:t>
            </a:r>
            <a:r>
              <a:rPr lang="en-US" sz="2400" dirty="0" err="1" smtClean="0"/>
              <a:t>unspanned</a:t>
            </a:r>
            <a:r>
              <a:rPr lang="en-US" sz="2400" dirty="0" smtClean="0"/>
              <a:t> organization.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800" dirty="0" smtClean="0"/>
              <a:t> 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14- </a:t>
            </a:r>
            <a:fld id="{463330AC-44E5-443D-9257-5A7358E4E65B}" type="slidenum">
              <a:rPr lang="en-US" smtClean="0"/>
              <a:pPr/>
              <a:t>2</a:t>
            </a:fld>
            <a:endParaRPr lang="en-CA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Problem(g) - </a:t>
            </a:r>
            <a:r>
              <a:rPr lang="en-US" dirty="0" smtClean="0">
                <a:solidFill>
                  <a:srgbClr val="990033"/>
                </a:solidFill>
              </a:rPr>
              <a:t>B</a:t>
            </a:r>
            <a:r>
              <a:rPr lang="en-US" baseline="30000" dirty="0" smtClean="0">
                <a:solidFill>
                  <a:srgbClr val="990033"/>
                </a:solidFill>
              </a:rPr>
              <a:t>+</a:t>
            </a:r>
            <a:r>
              <a:rPr lang="en-US" dirty="0" smtClean="0">
                <a:solidFill>
                  <a:srgbClr val="990033"/>
                </a:solidFill>
              </a:rPr>
              <a:t>-tree Index…</a:t>
            </a:r>
            <a:r>
              <a:rPr lang="en-US" dirty="0" smtClean="0"/>
              <a:t> 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839200" cy="541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990033"/>
                </a:solidFill>
              </a:rPr>
              <a:t>iii) the number of levels needed if internal nodes are also 69% full (rounded up for convenience)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We can calculate the number of levels as follows: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The average fan-out for the internal nodes is 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  </a:t>
            </a:r>
            <a:r>
              <a:rPr lang="en-US" sz="1800" b="1" dirty="0" err="1" smtClean="0"/>
              <a:t>fo</a:t>
            </a:r>
            <a:r>
              <a:rPr lang="en-US" sz="1800" dirty="0" smtClean="0"/>
              <a:t> = ceiling(0.69*p) = ceiling(0.69*34) = ceiling(23.46) = </a:t>
            </a:r>
            <a:r>
              <a:rPr lang="en-US" sz="1800" b="1" dirty="0" smtClean="0">
                <a:solidFill>
                  <a:srgbClr val="FF0000"/>
                </a:solidFill>
              </a:rPr>
              <a:t>24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number of </a:t>
            </a:r>
            <a:r>
              <a:rPr lang="en-US" sz="1800" b="1" dirty="0" smtClean="0"/>
              <a:t>2nd-level tree blocks</a:t>
            </a:r>
            <a:r>
              <a:rPr lang="en-US" sz="1800" dirty="0" smtClean="0"/>
              <a:t> b2 = ceiling(</a:t>
            </a:r>
            <a:r>
              <a:rPr lang="en-US" sz="1800" b="1" dirty="0" smtClean="0"/>
              <a:t>b1 /</a:t>
            </a:r>
            <a:r>
              <a:rPr lang="en-US" sz="1800" b="1" dirty="0" err="1" smtClean="0"/>
              <a:t>fo</a:t>
            </a:r>
            <a:r>
              <a:rPr lang="en-US" sz="1800" dirty="0" smtClean="0"/>
              <a:t>) = ceiling(1364/24) = 57 blocks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number of </a:t>
            </a:r>
            <a:r>
              <a:rPr lang="en-US" sz="1800" b="1" dirty="0" smtClean="0"/>
              <a:t>3rd-level tree blocks</a:t>
            </a:r>
            <a:r>
              <a:rPr lang="en-US" sz="1800" dirty="0" smtClean="0"/>
              <a:t> b3 = ceiling(b2 /</a:t>
            </a:r>
            <a:r>
              <a:rPr lang="en-US" sz="1800" dirty="0" err="1" smtClean="0"/>
              <a:t>fo</a:t>
            </a:r>
            <a:r>
              <a:rPr lang="en-US" sz="1800" dirty="0" smtClean="0"/>
              <a:t>) = ceiling(57/24)= 3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number of </a:t>
            </a:r>
            <a:r>
              <a:rPr lang="en-US" sz="1800" b="1" dirty="0" smtClean="0"/>
              <a:t>4th-level tree blocks</a:t>
            </a:r>
            <a:r>
              <a:rPr lang="en-US" sz="1800" dirty="0" smtClean="0"/>
              <a:t> b4 = ceiling(b3 /</a:t>
            </a:r>
            <a:r>
              <a:rPr lang="en-US" sz="1800" dirty="0" err="1" smtClean="0"/>
              <a:t>fo</a:t>
            </a:r>
            <a:r>
              <a:rPr lang="en-US" sz="1800" dirty="0" smtClean="0"/>
              <a:t>) = ceiling(3/24) = 1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Since the 4th level has only one block, the tree has </a:t>
            </a:r>
            <a:r>
              <a:rPr lang="en-US" sz="1800" dirty="0" smtClean="0">
                <a:solidFill>
                  <a:srgbClr val="FF0000"/>
                </a:solidFill>
              </a:rPr>
              <a:t>x = 4 levels</a:t>
            </a:r>
            <a:r>
              <a:rPr lang="en-US" sz="1800" dirty="0" smtClean="0"/>
              <a:t> </a:t>
            </a:r>
            <a:r>
              <a:rPr lang="en-US" sz="1600" dirty="0" smtClean="0"/>
              <a:t>(counting the leaf level</a:t>
            </a:r>
            <a:r>
              <a:rPr lang="en-US" sz="1600" dirty="0" smtClean="0"/>
              <a:t>)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sz="1800" b="1" dirty="0" smtClean="0"/>
              <a:t>Note</a:t>
            </a:r>
            <a:r>
              <a:rPr lang="en-US" sz="1800" dirty="0" smtClean="0"/>
              <a:t>: We could use the formula: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           x = </a:t>
            </a:r>
            <a:r>
              <a:rPr lang="en-US" sz="1800" b="1" dirty="0" smtClean="0"/>
              <a:t>ceiling(</a:t>
            </a:r>
            <a:r>
              <a:rPr lang="en-US" sz="1800" b="1" dirty="0" err="1" smtClean="0"/>
              <a:t>log</a:t>
            </a:r>
            <a:r>
              <a:rPr lang="en-US" sz="1800" b="1" baseline="-25000" dirty="0" err="1" smtClean="0"/>
              <a:t>fo</a:t>
            </a:r>
            <a:r>
              <a:rPr lang="en-US" sz="1800" b="1" dirty="0" smtClean="0"/>
              <a:t> (b1 )) + 1 </a:t>
            </a:r>
            <a:r>
              <a:rPr lang="en-US" sz="1800" dirty="0" smtClean="0"/>
              <a:t>= ceiling(log</a:t>
            </a:r>
            <a:r>
              <a:rPr lang="en-US" sz="1800" baseline="-25000" dirty="0" smtClean="0"/>
              <a:t>24</a:t>
            </a:r>
            <a:r>
              <a:rPr lang="en-US" sz="1800" dirty="0" smtClean="0"/>
              <a:t> 1364) + 1 = 3 + 1 = 4 levels</a:t>
            </a:r>
            <a:endParaRPr lang="en-US" sz="1800" dirty="0" smtClean="0">
              <a:solidFill>
                <a:srgbClr val="990033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990033"/>
                </a:solidFill>
              </a:rPr>
              <a:t>iv) the total number of blocks required by the B</a:t>
            </a:r>
            <a:r>
              <a:rPr lang="en-US" sz="2000" baseline="30000" dirty="0" smtClean="0">
                <a:solidFill>
                  <a:srgbClr val="990033"/>
                </a:solidFill>
              </a:rPr>
              <a:t>+</a:t>
            </a:r>
            <a:r>
              <a:rPr lang="en-US" sz="2000" dirty="0" smtClean="0">
                <a:solidFill>
                  <a:srgbClr val="990033"/>
                </a:solidFill>
              </a:rPr>
              <a:t>-tree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b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= b1 + b2 + b3 + b4 = 1364 + 57 + 3 + 1 = </a:t>
            </a:r>
            <a:r>
              <a:rPr lang="en-US" sz="2000" dirty="0" smtClean="0">
                <a:solidFill>
                  <a:srgbClr val="FF0000"/>
                </a:solidFill>
              </a:rPr>
              <a:t>1425 blocks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990033"/>
                </a:solidFill>
              </a:rPr>
              <a:t>v) the number of block accesses needed to search for and retrieve a record from the file--given its SSN value--using the B</a:t>
            </a:r>
            <a:r>
              <a:rPr lang="en-US" sz="2000" baseline="30000" dirty="0" smtClean="0">
                <a:solidFill>
                  <a:srgbClr val="990033"/>
                </a:solidFill>
              </a:rPr>
              <a:t>+</a:t>
            </a:r>
            <a:r>
              <a:rPr lang="en-US" sz="2000" dirty="0" smtClean="0">
                <a:solidFill>
                  <a:srgbClr val="990033"/>
                </a:solidFill>
              </a:rPr>
              <a:t>-tree.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 smtClean="0"/>
              <a:t>   </a:t>
            </a:r>
            <a:r>
              <a:rPr lang="en-US" sz="2000" dirty="0" smtClean="0"/>
              <a:t> = x + 1 = 4 + 1 = </a:t>
            </a:r>
            <a:r>
              <a:rPr lang="en-US" sz="2000" dirty="0" smtClean="0">
                <a:solidFill>
                  <a:srgbClr val="FF0000"/>
                </a:solidFill>
              </a:rPr>
              <a:t>5 blocks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14- </a:t>
            </a:r>
            <a:fld id="{86DA3204-29EF-4E3A-9C65-8BFF55B6EBA8}" type="slidenum">
              <a:rPr lang="en-US" smtClean="0"/>
              <a:pPr/>
              <a:t>20</a:t>
            </a:fld>
            <a:endParaRPr lang="en-CA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Problem(h) - B-tree Index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(h) Repeat part g, but for a B-tree</a:t>
            </a:r>
            <a:r>
              <a:rPr lang="en-US" sz="2400" i="1" dirty="0" smtClean="0"/>
              <a:t> rather than for a </a:t>
            </a:r>
            <a:r>
              <a:rPr lang="en-US" sz="2400" dirty="0" smtClean="0"/>
              <a:t>B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-tree</a:t>
            </a:r>
            <a:r>
              <a:rPr lang="en-US" sz="2400" i="1" dirty="0" smtClean="0"/>
              <a:t>. </a:t>
            </a:r>
            <a:r>
              <a:rPr lang="en-US" sz="2400" dirty="0" smtClean="0"/>
              <a:t>Compare your results for the B-tree and for the B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-tree.</a:t>
            </a:r>
          </a:p>
          <a:p>
            <a:pPr>
              <a:buFont typeface="Wingdings" pitchFamily="2" charset="2"/>
              <a:buNone/>
            </a:pPr>
            <a:r>
              <a:rPr lang="en-US" sz="2000" dirty="0" err="1" smtClean="0">
                <a:solidFill>
                  <a:srgbClr val="990033"/>
                </a:solidFill>
              </a:rPr>
              <a:t>i</a:t>
            </a:r>
            <a:r>
              <a:rPr lang="en-US" sz="2000" dirty="0" smtClean="0">
                <a:solidFill>
                  <a:srgbClr val="990033"/>
                </a:solidFill>
              </a:rPr>
              <a:t>) the orders p of the B-tree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For a B-tree of order p, </a:t>
            </a:r>
            <a:r>
              <a:rPr lang="en-US" sz="2000" dirty="0" smtClean="0"/>
              <a:t>following </a:t>
            </a:r>
            <a:r>
              <a:rPr lang="en-US" sz="2000" dirty="0" smtClean="0"/>
              <a:t>inequality must be satisfied for each </a:t>
            </a:r>
            <a:r>
              <a:rPr lang="en-US" sz="2000" dirty="0" smtClean="0"/>
              <a:t>tree node: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	(</a:t>
            </a:r>
            <a:r>
              <a:rPr lang="en-US" sz="2000" dirty="0" smtClean="0"/>
              <a:t>p * P) + ((p - 1) * (V SSN + P</a:t>
            </a:r>
            <a:r>
              <a:rPr lang="en-US" sz="2000" baseline="-25000" dirty="0" smtClean="0"/>
              <a:t>R</a:t>
            </a:r>
            <a:r>
              <a:rPr lang="en-US" sz="2000" dirty="0" smtClean="0"/>
              <a:t>)) &lt; B, </a:t>
            </a:r>
            <a:endParaRPr lang="en-US" sz="2000" dirty="0" smtClean="0"/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(</a:t>
            </a:r>
            <a:r>
              <a:rPr lang="en-US" sz="2000" dirty="0" smtClean="0"/>
              <a:t>p * 6) + ((p - 1) * (9+7)) &lt; 512, which gives 22p &lt;  528, so </a:t>
            </a:r>
            <a:r>
              <a:rPr lang="en-US" sz="2000" dirty="0" smtClean="0">
                <a:solidFill>
                  <a:srgbClr val="FF0000"/>
                </a:solidFill>
              </a:rPr>
              <a:t>p=24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990033"/>
                </a:solidFill>
              </a:rPr>
              <a:t>ii) the number of leaf-level blocks needed if blocks are approximately 69% full (rounded up for convenience)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The average number of key values in a leaf node is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 0.69*p = 0.69*24 = 16.56.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If we round this up for convenience, we get </a:t>
            </a:r>
            <a:r>
              <a:rPr lang="en-US" sz="2000" b="1" dirty="0" smtClean="0"/>
              <a:t>17 key</a:t>
            </a:r>
            <a:r>
              <a:rPr lang="en-US" sz="2000" dirty="0" smtClean="0"/>
              <a:t> values (and </a:t>
            </a:r>
            <a:r>
              <a:rPr lang="en-US" sz="2000" b="1" dirty="0" smtClean="0"/>
              <a:t>17 record pointers</a:t>
            </a:r>
            <a:r>
              <a:rPr lang="en-US" sz="2000" dirty="0" smtClean="0"/>
              <a:t>) </a:t>
            </a:r>
            <a:r>
              <a:rPr lang="en-US" sz="2000" b="1" dirty="0" smtClean="0"/>
              <a:t>per leaf node</a:t>
            </a:r>
            <a:r>
              <a:rPr lang="en-US" sz="2000" dirty="0" smtClean="0"/>
              <a:t>.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Since the file has 30000 records and  hence 30000 values of SSN, the number of leaf-level nodes (blocks) needed is 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    b1 = ceiling(30000/17) = </a:t>
            </a:r>
            <a:r>
              <a:rPr lang="en-US" sz="2000" dirty="0" smtClean="0">
                <a:solidFill>
                  <a:srgbClr val="FF0000"/>
                </a:solidFill>
              </a:rPr>
              <a:t>1765 blocks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14- </a:t>
            </a:r>
            <a:fld id="{E8D9C426-F71F-4119-94E9-F5A0177AA760}" type="slidenum">
              <a:rPr lang="en-US" smtClean="0"/>
              <a:pPr/>
              <a:t>21</a:t>
            </a:fld>
            <a:endParaRPr lang="en-CA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Problem(h) - B-tree Index… 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991600" cy="541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990033"/>
                </a:solidFill>
              </a:rPr>
              <a:t>iii) the number of levels needed if internal nodes are also 69% full (rounded up for convenience)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We can calculate the number of levels as follows: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The average fan-out for the internal nodes is 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  </a:t>
            </a:r>
            <a:r>
              <a:rPr lang="en-US" sz="1800" b="1" dirty="0" err="1" smtClean="0"/>
              <a:t>fo</a:t>
            </a:r>
            <a:r>
              <a:rPr lang="en-US" sz="1800" dirty="0" smtClean="0"/>
              <a:t> = ceiling(0.69*p) = ceiling(0.69*24) = ceiling(16.56) = </a:t>
            </a:r>
            <a:r>
              <a:rPr lang="en-US" sz="1800" b="1" dirty="0" smtClean="0"/>
              <a:t>17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number of </a:t>
            </a:r>
            <a:r>
              <a:rPr lang="en-US" sz="1800" b="1" dirty="0" smtClean="0"/>
              <a:t>2nd-level tree blocks</a:t>
            </a:r>
            <a:r>
              <a:rPr lang="en-US" sz="1800" dirty="0" smtClean="0"/>
              <a:t> b2 = ceiling(</a:t>
            </a:r>
            <a:r>
              <a:rPr lang="en-US" sz="1800" b="1" dirty="0" smtClean="0"/>
              <a:t>b1 /</a:t>
            </a:r>
            <a:r>
              <a:rPr lang="en-US" sz="1800" b="1" dirty="0" err="1" smtClean="0"/>
              <a:t>fo</a:t>
            </a:r>
            <a:r>
              <a:rPr lang="en-US" sz="1800" dirty="0" smtClean="0"/>
              <a:t>) = ceiling(1765/17) = 104 blocks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number of </a:t>
            </a:r>
            <a:r>
              <a:rPr lang="en-US" sz="1800" b="1" dirty="0" smtClean="0"/>
              <a:t>3rd-level tree blocks</a:t>
            </a:r>
            <a:r>
              <a:rPr lang="en-US" sz="1800" dirty="0" smtClean="0"/>
              <a:t> b3 = ceiling(</a:t>
            </a:r>
            <a:r>
              <a:rPr lang="en-US" sz="1800" b="1" dirty="0" smtClean="0"/>
              <a:t>b2 /</a:t>
            </a:r>
            <a:r>
              <a:rPr lang="en-US" sz="1800" b="1" dirty="0" err="1" smtClean="0"/>
              <a:t>fo</a:t>
            </a:r>
            <a:r>
              <a:rPr lang="en-US" sz="1800" dirty="0" smtClean="0"/>
              <a:t>) = ceiling(104/17)= 7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number of </a:t>
            </a:r>
            <a:r>
              <a:rPr lang="en-US" sz="1800" b="1" dirty="0" smtClean="0"/>
              <a:t>4th-level tree blocks</a:t>
            </a:r>
            <a:r>
              <a:rPr lang="en-US" sz="1800" dirty="0" smtClean="0"/>
              <a:t> b4 = ceiling(</a:t>
            </a:r>
            <a:r>
              <a:rPr lang="en-US" sz="1800" b="1" dirty="0" smtClean="0"/>
              <a:t>b3 /</a:t>
            </a:r>
            <a:r>
              <a:rPr lang="en-US" sz="1800" b="1" dirty="0" err="1" smtClean="0"/>
              <a:t>fo</a:t>
            </a:r>
            <a:r>
              <a:rPr lang="en-US" sz="1800" dirty="0" smtClean="0"/>
              <a:t>) = ceiling(7/17) = 1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Since the 4th level has only one block, the tree has </a:t>
            </a:r>
            <a:r>
              <a:rPr lang="en-US" sz="1800" dirty="0" smtClean="0">
                <a:solidFill>
                  <a:srgbClr val="FF0000"/>
                </a:solidFill>
              </a:rPr>
              <a:t>x = 4 levels</a:t>
            </a:r>
            <a:r>
              <a:rPr lang="en-US" sz="1800" dirty="0" smtClean="0"/>
              <a:t> (counting the leaf level). </a:t>
            </a:r>
            <a:endParaRPr lang="en-US" sz="1800" dirty="0" smtClean="0"/>
          </a:p>
          <a:p>
            <a:pPr>
              <a:buFont typeface="Wingdings" pitchFamily="2" charset="2"/>
              <a:buNone/>
            </a:pPr>
            <a:r>
              <a:rPr lang="en-US" sz="1800" b="1" dirty="0" smtClean="0"/>
              <a:t>Note</a:t>
            </a:r>
            <a:r>
              <a:rPr lang="en-US" sz="1800" b="1" dirty="0" smtClean="0"/>
              <a:t>:</a:t>
            </a:r>
            <a:r>
              <a:rPr lang="en-US" sz="1800" dirty="0" smtClean="0"/>
              <a:t> We could use the formula: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               x = ceiling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log</a:t>
            </a:r>
            <a:r>
              <a:rPr lang="en-US" sz="1800" b="1" baseline="-25000" dirty="0" err="1" smtClean="0"/>
              <a:t>fo</a:t>
            </a:r>
            <a:r>
              <a:rPr lang="en-US" sz="1800" b="1" dirty="0" smtClean="0"/>
              <a:t> (b1 )) + 1</a:t>
            </a:r>
            <a:r>
              <a:rPr lang="en-US" sz="1800" dirty="0" smtClean="0"/>
              <a:t> = ceiling(log</a:t>
            </a:r>
            <a:r>
              <a:rPr lang="en-US" sz="1800" baseline="-25000" dirty="0" smtClean="0"/>
              <a:t>17</a:t>
            </a:r>
            <a:r>
              <a:rPr lang="en-US" sz="1800" dirty="0" smtClean="0"/>
              <a:t> 1765) + 1 = 3 + 1 = 4 levels</a:t>
            </a:r>
            <a:endParaRPr lang="en-US" sz="1800" dirty="0" smtClean="0">
              <a:solidFill>
                <a:srgbClr val="990033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990033"/>
                </a:solidFill>
              </a:rPr>
              <a:t>iv) the total number of blocks required by the B-tree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/>
              <a:t>b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 = b1 + b2 + b3 + b4 = 1765 + 104 + 7 + 1 = </a:t>
            </a:r>
            <a:r>
              <a:rPr lang="en-US" sz="2000" dirty="0" smtClean="0">
                <a:solidFill>
                  <a:srgbClr val="FF0000"/>
                </a:solidFill>
              </a:rPr>
              <a:t>1877 blocks</a:t>
            </a:r>
          </a:p>
          <a:p>
            <a:pPr>
              <a:buFont typeface="Wingdings" pitchFamily="2" charset="2"/>
              <a:buNone/>
            </a:pPr>
            <a:r>
              <a:rPr lang="en-US" sz="2000" dirty="0" smtClean="0">
                <a:solidFill>
                  <a:srgbClr val="990033"/>
                </a:solidFill>
              </a:rPr>
              <a:t>v) the number of block accesses needed to search for and retrieve a record from the file--given its SSN value--using the B-tree.</a:t>
            </a: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en-US" sz="2000" dirty="0" smtClean="0"/>
              <a:t>    = x + 1 = 4 + 1 = </a:t>
            </a:r>
            <a:r>
              <a:rPr lang="en-US" sz="2000" dirty="0" smtClean="0">
                <a:solidFill>
                  <a:srgbClr val="FF0000"/>
                </a:solidFill>
              </a:rPr>
              <a:t>5 blocks</a:t>
            </a:r>
          </a:p>
          <a:p>
            <a:pPr>
              <a:buFont typeface="Wingdings" pitchFamily="2" charset="2"/>
              <a:buNone/>
            </a:pP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14- </a:t>
            </a:r>
            <a:fld id="{22599647-EEDB-4096-8343-E408196639E5}" type="slidenum">
              <a:rPr lang="en-US" smtClean="0"/>
              <a:pPr/>
              <a:t>22</a:t>
            </a:fld>
            <a:endParaRPr lang="en-CA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796213" cy="839787"/>
          </a:xfrm>
        </p:spPr>
        <p:txBody>
          <a:bodyPr/>
          <a:lstStyle/>
          <a:p>
            <a:r>
              <a:rPr lang="en-US" dirty="0" smtClean="0"/>
              <a:t>Problem(c) - </a:t>
            </a:r>
            <a:r>
              <a:rPr lang="en-US" i="1" dirty="0" smtClean="0"/>
              <a:t>Primary Index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839200" cy="52578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(c) File is </a:t>
            </a:r>
            <a:r>
              <a:rPr lang="en-US" i="1" dirty="0" smtClean="0"/>
              <a:t>ordered</a:t>
            </a:r>
            <a:r>
              <a:rPr lang="en-US" dirty="0" smtClean="0"/>
              <a:t> by the key field SSN. Construct a </a:t>
            </a:r>
            <a:r>
              <a:rPr lang="en-US" i="1" dirty="0" smtClean="0"/>
              <a:t>primary index</a:t>
            </a:r>
            <a:r>
              <a:rPr lang="en-US" dirty="0" smtClean="0"/>
              <a:t> on SSN. </a:t>
            </a:r>
            <a:r>
              <a:rPr lang="en-US" u="sng" dirty="0" smtClean="0"/>
              <a:t>Calculate</a:t>
            </a:r>
            <a:r>
              <a:rPr lang="en-US" dirty="0" smtClean="0"/>
              <a:t> </a:t>
            </a:r>
          </a:p>
          <a:p>
            <a:pPr marL="571500" indent="-571500">
              <a:buFont typeface="Wingdings" pitchFamily="2" charset="2"/>
              <a:buNone/>
              <a:defRPr/>
            </a:pPr>
            <a:endParaRPr lang="en-US" sz="2400" dirty="0" smtClean="0">
              <a:solidFill>
                <a:srgbClr val="990033"/>
              </a:solidFill>
            </a:endParaRPr>
          </a:p>
          <a:p>
            <a:pPr marL="571500" indent="-571500">
              <a:buFont typeface="Wingdings" pitchFamily="2" charset="2"/>
              <a:buNone/>
              <a:defRPr/>
            </a:pPr>
            <a:r>
              <a:rPr lang="en-US" sz="2200" dirty="0" err="1" smtClean="0">
                <a:solidFill>
                  <a:srgbClr val="990033"/>
                </a:solidFill>
              </a:rPr>
              <a:t>i</a:t>
            </a:r>
            <a:r>
              <a:rPr lang="en-US" sz="2200" dirty="0" smtClean="0">
                <a:solidFill>
                  <a:srgbClr val="990033"/>
                </a:solidFill>
              </a:rPr>
              <a:t>) the index blocking factor bfr</a:t>
            </a:r>
            <a:r>
              <a:rPr lang="en-US" sz="2200" baseline="-25000" dirty="0" smtClean="0">
                <a:solidFill>
                  <a:srgbClr val="990033"/>
                </a:solidFill>
              </a:rPr>
              <a:t>i</a:t>
            </a:r>
            <a:r>
              <a:rPr lang="en-US" sz="2200" dirty="0" smtClean="0">
                <a:solidFill>
                  <a:srgbClr val="990033"/>
                </a:solidFill>
              </a:rPr>
              <a:t> </a:t>
            </a:r>
            <a:r>
              <a:rPr lang="en-US" sz="2200" dirty="0" smtClean="0"/>
              <a:t> </a:t>
            </a: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z="2200" dirty="0" smtClean="0"/>
              <a:t>ii) the number of </a:t>
            </a:r>
            <a:r>
              <a:rPr lang="en-US" sz="2200" b="1" dirty="0" smtClean="0"/>
              <a:t>first-level index entries</a:t>
            </a:r>
            <a:r>
              <a:rPr lang="en-US" sz="2200" dirty="0" smtClean="0"/>
              <a:t> and the number of </a:t>
            </a:r>
            <a:r>
              <a:rPr lang="en-US" sz="2200" b="1" dirty="0" smtClean="0"/>
              <a:t>first-level index blocks</a:t>
            </a:r>
            <a:r>
              <a:rPr lang="en-US" sz="2200" dirty="0" smtClean="0"/>
              <a:t> </a:t>
            </a:r>
          </a:p>
          <a:p>
            <a:pPr marL="571500" indent="-571500">
              <a:buFont typeface="Wingdings" pitchFamily="2" charset="2"/>
              <a:buNone/>
              <a:defRPr/>
            </a:pPr>
            <a:r>
              <a:rPr lang="en-US" sz="2200" dirty="0" smtClean="0">
                <a:solidFill>
                  <a:srgbClr val="990033"/>
                </a:solidFill>
              </a:rPr>
              <a:t>iii) the number of </a:t>
            </a:r>
            <a:r>
              <a:rPr lang="en-US" sz="2200" b="1" dirty="0" smtClean="0">
                <a:solidFill>
                  <a:srgbClr val="990033"/>
                </a:solidFill>
              </a:rPr>
              <a:t>levels needed</a:t>
            </a:r>
            <a:r>
              <a:rPr lang="en-US" sz="2200" dirty="0" smtClean="0">
                <a:solidFill>
                  <a:srgbClr val="990033"/>
                </a:solidFill>
              </a:rPr>
              <a:t> if we make it into a multi-level index</a:t>
            </a:r>
          </a:p>
          <a:p>
            <a:pPr marL="571500" indent="-571500">
              <a:buFont typeface="Wingdings" pitchFamily="2" charset="2"/>
              <a:buNone/>
              <a:defRPr/>
            </a:pPr>
            <a:r>
              <a:rPr lang="en-US" sz="2200" dirty="0" smtClean="0"/>
              <a:t>iv) the total </a:t>
            </a:r>
            <a:r>
              <a:rPr lang="en-US" sz="2200" b="1" dirty="0" smtClean="0"/>
              <a:t>number of blocks</a:t>
            </a:r>
            <a:r>
              <a:rPr lang="en-US" sz="2200" dirty="0" smtClean="0"/>
              <a:t> required by the multi-level index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200" dirty="0" smtClean="0">
                <a:solidFill>
                  <a:srgbClr val="990033"/>
                </a:solidFill>
              </a:rPr>
              <a:t>v) the </a:t>
            </a:r>
            <a:r>
              <a:rPr lang="en-US" sz="2200" b="1" dirty="0" smtClean="0">
                <a:solidFill>
                  <a:srgbClr val="990033"/>
                </a:solidFill>
              </a:rPr>
              <a:t>number of block accesses</a:t>
            </a:r>
            <a:r>
              <a:rPr lang="en-US" sz="2200" dirty="0" smtClean="0">
                <a:solidFill>
                  <a:srgbClr val="990033"/>
                </a:solidFill>
              </a:rPr>
              <a:t> needed to search for and retrieve a record from the file--given its SSN value--using the primary index.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14- </a:t>
            </a:r>
            <a:fld id="{B95EA5E0-6F7C-401C-AE8B-BFC39735DD02}" type="slidenum">
              <a:rPr lang="en-US" smtClean="0"/>
              <a:pPr/>
              <a:t>3</a:t>
            </a:fld>
            <a:endParaRPr lang="en-CA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dirty="0" smtClean="0"/>
              <a:t>Problem(d) - Secondary Index </a:t>
            </a:r>
            <a:r>
              <a:rPr lang="en-US" sz="2000" dirty="0"/>
              <a:t>(with Key Field)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991600" cy="51054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dirty="0" smtClean="0"/>
              <a:t>(d) Suppose the file is </a:t>
            </a:r>
            <a:r>
              <a:rPr lang="en-US" i="1" dirty="0" smtClean="0"/>
              <a:t>not ordered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by the key field SSN and we want to construct a </a:t>
            </a:r>
            <a:r>
              <a:rPr lang="en-US" i="1" dirty="0" smtClean="0"/>
              <a:t>secondary index</a:t>
            </a:r>
            <a:r>
              <a:rPr lang="en-US" dirty="0" smtClean="0"/>
              <a:t> on SSN. Repeat the previous exercise (part c) for the secondary index and compare with the primary index</a:t>
            </a:r>
          </a:p>
          <a:p>
            <a:pPr marL="571500" indent="-571500">
              <a:buFont typeface="Wingdings" pitchFamily="2" charset="2"/>
              <a:buNone/>
              <a:defRPr/>
            </a:pPr>
            <a:endParaRPr lang="en-US" sz="2200" dirty="0" smtClean="0">
              <a:solidFill>
                <a:srgbClr val="990033"/>
              </a:solidFill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14- </a:t>
            </a:r>
            <a:fld id="{F6825F41-E9FB-496D-9390-1437BA90D285}" type="slidenum">
              <a:rPr lang="en-US" smtClean="0"/>
              <a:pPr/>
              <a:t>4</a:t>
            </a:fld>
            <a:endParaRPr lang="en-CA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763000" cy="992187"/>
          </a:xfrm>
        </p:spPr>
        <p:txBody>
          <a:bodyPr/>
          <a:lstStyle/>
          <a:p>
            <a:r>
              <a:rPr lang="en-US" dirty="0" smtClean="0"/>
              <a:t>Problem(e) - Secondary Index </a:t>
            </a:r>
            <a:r>
              <a:rPr lang="en-US" sz="2000" dirty="0"/>
              <a:t>(with </a:t>
            </a:r>
            <a:r>
              <a:rPr lang="en-US" sz="2000" dirty="0" smtClean="0"/>
              <a:t>non-Key </a:t>
            </a:r>
            <a:r>
              <a:rPr lang="en-US" sz="2000" dirty="0"/>
              <a:t>Field)</a:t>
            </a:r>
            <a:r>
              <a:rPr lang="en-US" dirty="0" smtClean="0"/>
              <a:t> 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991600" cy="50292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dirty="0" smtClean="0"/>
              <a:t>(e) Suppose the file is </a:t>
            </a:r>
            <a:r>
              <a:rPr lang="en-US" sz="2000" i="1" dirty="0" smtClean="0"/>
              <a:t>not ordered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by the non-key field </a:t>
            </a:r>
            <a:r>
              <a:rPr lang="en-US" sz="2000" dirty="0" err="1" smtClean="0"/>
              <a:t>Department_code</a:t>
            </a:r>
            <a:r>
              <a:rPr lang="en-US" sz="2000" dirty="0" smtClean="0"/>
              <a:t> and we want to construct a </a:t>
            </a:r>
            <a:r>
              <a:rPr lang="en-US" sz="2000" i="1" dirty="0" smtClean="0"/>
              <a:t>secondary index</a:t>
            </a:r>
            <a:r>
              <a:rPr lang="en-US" sz="2000" dirty="0" smtClean="0"/>
              <a:t> on </a:t>
            </a:r>
            <a:r>
              <a:rPr lang="en-US" sz="2000" dirty="0" err="1" smtClean="0"/>
              <a:t>Department_code</a:t>
            </a:r>
            <a:r>
              <a:rPr lang="en-US" sz="2000" dirty="0" smtClean="0"/>
              <a:t> using Option </a:t>
            </a:r>
            <a:r>
              <a:rPr lang="en-US" sz="2000" dirty="0" smtClean="0"/>
              <a:t>with </a:t>
            </a:r>
            <a:r>
              <a:rPr lang="en-US" sz="2000" dirty="0" smtClean="0"/>
              <a:t>an extra level of indirection that stores record pointers. Assume there are 1000 distinct values of </a:t>
            </a:r>
            <a:r>
              <a:rPr lang="en-US" sz="2000" dirty="0" err="1" smtClean="0"/>
              <a:t>Department_code</a:t>
            </a:r>
            <a:r>
              <a:rPr lang="en-US" sz="2000" dirty="0" smtClean="0"/>
              <a:t>, and that the EMPLOYEE records are evenly distributed among these values. Calculate </a:t>
            </a: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z="2000" dirty="0" err="1" smtClean="0">
                <a:solidFill>
                  <a:srgbClr val="990033"/>
                </a:solidFill>
              </a:rPr>
              <a:t>i</a:t>
            </a:r>
            <a:r>
              <a:rPr lang="en-US" sz="2000" dirty="0" smtClean="0">
                <a:solidFill>
                  <a:srgbClr val="990033"/>
                </a:solidFill>
              </a:rPr>
              <a:t>) the index blocking factor bfr</a:t>
            </a:r>
            <a:r>
              <a:rPr lang="en-US" sz="2000" baseline="-25000" dirty="0" smtClean="0">
                <a:solidFill>
                  <a:srgbClr val="990033"/>
                </a:solidFill>
              </a:rPr>
              <a:t>i</a:t>
            </a:r>
            <a:r>
              <a:rPr lang="en-US" sz="2000" dirty="0" smtClean="0">
                <a:solidFill>
                  <a:srgbClr val="990033"/>
                </a:solidFill>
              </a:rPr>
              <a:t> </a:t>
            </a: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ii) </a:t>
            </a:r>
            <a:r>
              <a:rPr lang="en-US" sz="1800" dirty="0" smtClean="0">
                <a:solidFill>
                  <a:srgbClr val="FF0000"/>
                </a:solidFill>
              </a:rPr>
              <a:t>the number of </a:t>
            </a:r>
            <a:r>
              <a:rPr lang="en-US" sz="1800" b="1" dirty="0" smtClean="0">
                <a:solidFill>
                  <a:srgbClr val="FF0000"/>
                </a:solidFill>
              </a:rPr>
              <a:t>blocks needed by the level of indirection</a:t>
            </a:r>
            <a:r>
              <a:rPr lang="en-US" sz="1800" dirty="0" smtClean="0">
                <a:solidFill>
                  <a:srgbClr val="FF0000"/>
                </a:solidFill>
              </a:rPr>
              <a:t> that stores record pointers </a:t>
            </a: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990033"/>
                </a:solidFill>
              </a:rPr>
              <a:t>iii) number of first-level index entries and the number of first-level index blocks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iv) the number of levels needed if we make it a multi-level index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990033"/>
                </a:solidFill>
              </a:rPr>
              <a:t>v) the total number of blocks required by the multi-level index and the blocks used in the extra level of indirection;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000" dirty="0" smtClean="0"/>
              <a:t>vi) the approximate number of block accesses needed to search for and retrieve all records in the file having a specific </a:t>
            </a:r>
            <a:r>
              <a:rPr lang="en-US" sz="2000" dirty="0" err="1" smtClean="0"/>
              <a:t>Department_code</a:t>
            </a:r>
            <a:r>
              <a:rPr lang="en-US" sz="2000" dirty="0" smtClean="0"/>
              <a:t> value using the index.</a:t>
            </a:r>
            <a:r>
              <a:rPr lang="en-US" sz="2000" dirty="0" smtClean="0">
                <a:solidFill>
                  <a:srgbClr val="990033"/>
                </a:solidFill>
              </a:rPr>
              <a:t> </a:t>
            </a:r>
            <a:endParaRPr lang="en-US" sz="2000" dirty="0">
              <a:solidFill>
                <a:srgbClr val="990033"/>
              </a:solidFill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14- </a:t>
            </a:r>
            <a:fld id="{01A5B68B-C55D-40B2-A198-7C98DD14D6B8}" type="slidenum">
              <a:rPr lang="en-US" smtClean="0"/>
              <a:pPr/>
              <a:t>5</a:t>
            </a:fld>
            <a:endParaRPr lang="en-CA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Problem(f) - Clustering Index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991600" cy="47244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2000" dirty="0" smtClean="0"/>
              <a:t>(f) Suppose the file is </a:t>
            </a:r>
            <a:r>
              <a:rPr lang="en-US" sz="2000" i="1" dirty="0" smtClean="0"/>
              <a:t>ordered</a:t>
            </a:r>
            <a:r>
              <a:rPr lang="en-US" sz="2000" dirty="0" smtClean="0"/>
              <a:t> by the non-key field </a:t>
            </a:r>
            <a:r>
              <a:rPr lang="en-US" sz="2000" dirty="0" err="1" smtClean="0"/>
              <a:t>Department_code</a:t>
            </a:r>
            <a:r>
              <a:rPr lang="en-US" sz="2000" dirty="0" smtClean="0"/>
              <a:t> and we want to construct a </a:t>
            </a:r>
            <a:r>
              <a:rPr lang="en-US" sz="2000" i="1" dirty="0" smtClean="0">
                <a:solidFill>
                  <a:srgbClr val="C00000"/>
                </a:solidFill>
                <a:hlinkClick r:id="rId2" action="ppaction://hlinksldjump"/>
              </a:rPr>
              <a:t>clustering index</a:t>
            </a:r>
            <a:r>
              <a:rPr lang="en-US" sz="2000" dirty="0" smtClean="0"/>
              <a:t> on </a:t>
            </a:r>
            <a:r>
              <a:rPr lang="en-US" sz="2000" dirty="0" err="1" smtClean="0"/>
              <a:t>Department_code</a:t>
            </a:r>
            <a:r>
              <a:rPr lang="en-US" sz="2000" dirty="0" smtClean="0"/>
              <a:t> that uses block anchors (every new value of </a:t>
            </a:r>
            <a:r>
              <a:rPr lang="en-US" sz="2000" dirty="0" err="1" smtClean="0"/>
              <a:t>Department_code</a:t>
            </a:r>
            <a:r>
              <a:rPr lang="en-US" sz="2000" dirty="0" smtClean="0"/>
              <a:t> starts at the beginning of a new block). Assume there are 1000 distinct values of </a:t>
            </a:r>
            <a:r>
              <a:rPr lang="en-US" sz="2000" dirty="0" err="1" smtClean="0"/>
              <a:t>Department_code</a:t>
            </a:r>
            <a:r>
              <a:rPr lang="en-US" sz="2000" dirty="0" smtClean="0"/>
              <a:t>, and that the EMPLOYEE  records are evenly distributed among these values. </a:t>
            </a:r>
            <a:r>
              <a:rPr lang="en-US" sz="2000" u="sng" dirty="0" smtClean="0"/>
              <a:t>Calculate</a:t>
            </a: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z="2000" dirty="0" err="1" smtClean="0">
                <a:solidFill>
                  <a:srgbClr val="990033"/>
                </a:solidFill>
              </a:rPr>
              <a:t>i</a:t>
            </a:r>
            <a:r>
              <a:rPr lang="en-US" sz="2000" dirty="0" smtClean="0">
                <a:solidFill>
                  <a:srgbClr val="990033"/>
                </a:solidFill>
              </a:rPr>
              <a:t>) the index blocking factor bfr</a:t>
            </a:r>
            <a:r>
              <a:rPr lang="en-US" sz="2000" baseline="-25000" dirty="0" smtClean="0">
                <a:solidFill>
                  <a:srgbClr val="990033"/>
                </a:solidFill>
              </a:rPr>
              <a:t>i</a:t>
            </a:r>
            <a:endParaRPr lang="en-US" sz="2000" dirty="0" smtClean="0">
              <a:solidFill>
                <a:srgbClr val="990033"/>
              </a:solidFill>
            </a:endParaRP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z="2000" dirty="0" smtClean="0"/>
              <a:t>ii) </a:t>
            </a:r>
            <a:r>
              <a:rPr lang="en-US" sz="1900" dirty="0" smtClean="0"/>
              <a:t>the number of first-level index entries and the number of first-level index blocks</a:t>
            </a: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990033"/>
                </a:solidFill>
              </a:rPr>
              <a:t>iii) the number of levels needed if we make it a multi-level index</a:t>
            </a: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z="2000" dirty="0" smtClean="0"/>
              <a:t>iv ) the total number of blocks required by the multi-level index</a:t>
            </a:r>
          </a:p>
          <a:p>
            <a:pPr marL="514350" indent="-514350">
              <a:buFont typeface="Wingdings" pitchFamily="2" charset="2"/>
              <a:buNone/>
              <a:defRPr/>
            </a:pPr>
            <a:r>
              <a:rPr lang="en-US" sz="2000" dirty="0" smtClean="0">
                <a:solidFill>
                  <a:srgbClr val="990033"/>
                </a:solidFill>
              </a:rPr>
              <a:t>v) the number of block accesses needed to search for and retrieve all records in the file having a specific </a:t>
            </a:r>
            <a:r>
              <a:rPr lang="en-US" sz="2000" dirty="0" err="1" smtClean="0">
                <a:solidFill>
                  <a:srgbClr val="990033"/>
                </a:solidFill>
              </a:rPr>
              <a:t>Department_code</a:t>
            </a:r>
            <a:r>
              <a:rPr lang="en-US" sz="2000" dirty="0" smtClean="0">
                <a:solidFill>
                  <a:srgbClr val="990033"/>
                </a:solidFill>
              </a:rPr>
              <a:t> value using the clustering index (assume that multiple blocks in a cluster are either contiguous or linked by pointers).</a:t>
            </a:r>
            <a:endParaRPr lang="en-US" sz="2000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14- </a:t>
            </a:r>
            <a:fld id="{CB907B58-5698-4D11-980B-9356A09B24D4}" type="slidenum">
              <a:rPr lang="en-US" smtClean="0"/>
              <a:pPr/>
              <a:t>6</a:t>
            </a:fld>
            <a:endParaRPr lang="en-CA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Problem(g) </a:t>
            </a:r>
            <a:r>
              <a:rPr lang="en-US" dirty="0" smtClean="0">
                <a:solidFill>
                  <a:srgbClr val="990033"/>
                </a:solidFill>
              </a:rPr>
              <a:t>- B</a:t>
            </a:r>
            <a:r>
              <a:rPr lang="en-US" baseline="30000" dirty="0" smtClean="0">
                <a:solidFill>
                  <a:srgbClr val="990033"/>
                </a:solidFill>
              </a:rPr>
              <a:t>+</a:t>
            </a:r>
            <a:r>
              <a:rPr lang="en-US" dirty="0" smtClean="0">
                <a:solidFill>
                  <a:srgbClr val="990033"/>
                </a:solidFill>
              </a:rPr>
              <a:t>-tree Index</a:t>
            </a:r>
            <a:r>
              <a:rPr lang="en-US" dirty="0" smtClean="0"/>
              <a:t>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839200" cy="541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(g) Suppose the file is </a:t>
            </a:r>
            <a:r>
              <a:rPr lang="en-US" sz="2400" i="1" dirty="0" smtClean="0"/>
              <a:t>not ordered</a:t>
            </a:r>
            <a:r>
              <a:rPr lang="en-US" sz="2400" dirty="0" smtClean="0"/>
              <a:t> by the key field </a:t>
            </a:r>
            <a:r>
              <a:rPr lang="en-US" sz="2400" dirty="0" err="1" smtClean="0"/>
              <a:t>Ssn</a:t>
            </a:r>
            <a:r>
              <a:rPr lang="en-US" sz="2400" dirty="0" smtClean="0"/>
              <a:t> and we want to construct a </a:t>
            </a:r>
            <a:r>
              <a:rPr lang="en-US" sz="2400" i="1" dirty="0" smtClean="0"/>
              <a:t>B</a:t>
            </a:r>
            <a:r>
              <a:rPr lang="en-US" sz="2400" i="1" baseline="30000" dirty="0" smtClean="0"/>
              <a:t>+</a:t>
            </a:r>
            <a:r>
              <a:rPr lang="en-US" sz="2400" i="1" dirty="0" smtClean="0"/>
              <a:t>-tree </a:t>
            </a:r>
            <a:r>
              <a:rPr lang="en-US" sz="2400" dirty="0" smtClean="0"/>
              <a:t>access structure (index) on SSN. </a:t>
            </a:r>
            <a:r>
              <a:rPr lang="en-US" sz="2400" u="sng" dirty="0" smtClean="0"/>
              <a:t>Calculate</a:t>
            </a:r>
            <a:r>
              <a:rPr lang="en-US" sz="2400" dirty="0" smtClean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sz="2400" dirty="0" err="1" smtClean="0">
                <a:solidFill>
                  <a:srgbClr val="990033"/>
                </a:solidFill>
              </a:rPr>
              <a:t>i</a:t>
            </a:r>
            <a:r>
              <a:rPr lang="en-US" sz="2400" dirty="0" smtClean="0">
                <a:solidFill>
                  <a:srgbClr val="990033"/>
                </a:solidFill>
              </a:rPr>
              <a:t>) the </a:t>
            </a:r>
            <a:r>
              <a:rPr lang="en-US" sz="2400" b="1" dirty="0" smtClean="0">
                <a:solidFill>
                  <a:srgbClr val="990033"/>
                </a:solidFill>
              </a:rPr>
              <a:t>orders p</a:t>
            </a:r>
            <a:r>
              <a:rPr lang="en-US" sz="2400" dirty="0" smtClean="0">
                <a:solidFill>
                  <a:srgbClr val="990033"/>
                </a:solidFill>
              </a:rPr>
              <a:t> and </a:t>
            </a:r>
            <a:r>
              <a:rPr lang="en-US" sz="2400" b="1" dirty="0" err="1" smtClean="0">
                <a:solidFill>
                  <a:srgbClr val="990033"/>
                </a:solidFill>
              </a:rPr>
              <a:t>p</a:t>
            </a:r>
            <a:r>
              <a:rPr lang="en-US" sz="2400" b="1" baseline="-25000" dirty="0" err="1" smtClean="0">
                <a:solidFill>
                  <a:srgbClr val="990033"/>
                </a:solidFill>
              </a:rPr>
              <a:t>leaf</a:t>
            </a:r>
            <a:r>
              <a:rPr lang="en-US" sz="2400" dirty="0" smtClean="0">
                <a:solidFill>
                  <a:srgbClr val="990033"/>
                </a:solidFill>
              </a:rPr>
              <a:t> of the B</a:t>
            </a:r>
            <a:r>
              <a:rPr lang="en-US" sz="2400" baseline="30000" dirty="0" smtClean="0">
                <a:solidFill>
                  <a:srgbClr val="990033"/>
                </a:solidFill>
              </a:rPr>
              <a:t>+</a:t>
            </a:r>
            <a:r>
              <a:rPr lang="en-US" sz="2400" dirty="0" smtClean="0">
                <a:solidFill>
                  <a:srgbClr val="990033"/>
                </a:solidFill>
              </a:rPr>
              <a:t>-tree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ii) the number of </a:t>
            </a:r>
            <a:r>
              <a:rPr lang="en-US" sz="2400" b="1" dirty="0" smtClean="0"/>
              <a:t>leaf-level blocks</a:t>
            </a:r>
            <a:r>
              <a:rPr lang="en-US" sz="2400" dirty="0" smtClean="0"/>
              <a:t> needed if blocks are approximately 69% full (rounded up for convenience)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990033"/>
                </a:solidFill>
              </a:rPr>
              <a:t>iii) the number of </a:t>
            </a:r>
            <a:r>
              <a:rPr lang="en-US" sz="2400" b="1" dirty="0" smtClean="0">
                <a:solidFill>
                  <a:srgbClr val="990033"/>
                </a:solidFill>
              </a:rPr>
              <a:t>levels needed</a:t>
            </a:r>
            <a:r>
              <a:rPr lang="en-US" sz="2400" dirty="0" smtClean="0">
                <a:solidFill>
                  <a:srgbClr val="990033"/>
                </a:solidFill>
              </a:rPr>
              <a:t> if internal nodes are also 69% full (rounded up for convenience)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iv) the total number of </a:t>
            </a:r>
            <a:r>
              <a:rPr lang="en-US" sz="2400" b="1" dirty="0" smtClean="0"/>
              <a:t>blocks required</a:t>
            </a:r>
            <a:r>
              <a:rPr lang="en-US" sz="2400" dirty="0" smtClean="0"/>
              <a:t> by the B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-tree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990033"/>
                </a:solidFill>
              </a:rPr>
              <a:t>v) the number of </a:t>
            </a:r>
            <a:r>
              <a:rPr lang="en-US" sz="2400" b="1" dirty="0" smtClean="0">
                <a:solidFill>
                  <a:srgbClr val="990033"/>
                </a:solidFill>
              </a:rPr>
              <a:t>block accesses</a:t>
            </a:r>
            <a:r>
              <a:rPr lang="en-US" sz="2400" dirty="0" smtClean="0">
                <a:solidFill>
                  <a:srgbClr val="990033"/>
                </a:solidFill>
              </a:rPr>
              <a:t> needed to search for and retrieve a record from the file--given its SSN value--using the B</a:t>
            </a:r>
            <a:r>
              <a:rPr lang="en-US" sz="2400" baseline="30000" dirty="0" smtClean="0">
                <a:solidFill>
                  <a:srgbClr val="990033"/>
                </a:solidFill>
              </a:rPr>
              <a:t>+</a:t>
            </a:r>
            <a:r>
              <a:rPr lang="en-US" sz="2400" dirty="0" smtClean="0">
                <a:solidFill>
                  <a:srgbClr val="990033"/>
                </a:solidFill>
              </a:rPr>
              <a:t>-tree.</a:t>
            </a:r>
            <a:endParaRPr lang="en-US" sz="2300" dirty="0" smtClean="0">
              <a:solidFill>
                <a:srgbClr val="990033"/>
              </a:solidFill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14- </a:t>
            </a:r>
            <a:fld id="{6250E19F-B21B-4A8F-B2E6-E63CBD2DBBB2}" type="slidenum">
              <a:rPr lang="en-US" smtClean="0"/>
              <a:pPr/>
              <a:t>7</a:t>
            </a:fld>
            <a:endParaRPr lang="en-CA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Problem(h) </a:t>
            </a:r>
            <a:r>
              <a:rPr lang="en-US" dirty="0" smtClean="0">
                <a:solidFill>
                  <a:srgbClr val="990033"/>
                </a:solidFill>
              </a:rPr>
              <a:t>- B-tree Index</a:t>
            </a:r>
            <a:r>
              <a:rPr lang="en-US" dirty="0" smtClean="0"/>
              <a:t>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8839200" cy="541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(h) Repeat part(g), but for a B-tree</a:t>
            </a:r>
            <a:r>
              <a:rPr lang="en-US" sz="2400" i="1" dirty="0" smtClean="0"/>
              <a:t> rather than for a </a:t>
            </a:r>
            <a:r>
              <a:rPr lang="en-US" sz="2400" dirty="0" smtClean="0"/>
              <a:t>B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-tree</a:t>
            </a:r>
            <a:r>
              <a:rPr lang="en-US" sz="2400" i="1" dirty="0" smtClean="0"/>
              <a:t>. </a:t>
            </a:r>
            <a:r>
              <a:rPr lang="en-US" sz="2400" dirty="0" smtClean="0"/>
              <a:t>Compare your results for the B-tree and for the B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-tree.</a:t>
            </a:r>
            <a:endParaRPr lang="en-US" sz="2300" dirty="0" smtClean="0">
              <a:solidFill>
                <a:srgbClr val="990033"/>
              </a:solidFill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14- </a:t>
            </a:r>
            <a:fld id="{FF05895C-1FC5-486F-8F93-EB8EDDE5FB41}" type="slidenum">
              <a:rPr lang="en-US" smtClean="0"/>
              <a:pPr/>
              <a:t>8</a:t>
            </a:fld>
            <a:endParaRPr lang="en-CA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>
                <a:solidFill>
                  <a:srgbClr val="FF0000"/>
                </a:solidFill>
              </a:rPr>
              <a:t>(Solution)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839200" cy="5029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990033"/>
                </a:solidFill>
              </a:rPr>
              <a:t>(a) Calculate the </a:t>
            </a:r>
            <a:r>
              <a:rPr lang="en-US" sz="2400" u="sng" dirty="0" smtClean="0">
                <a:solidFill>
                  <a:srgbClr val="990033"/>
                </a:solidFill>
              </a:rPr>
              <a:t>record size R</a:t>
            </a:r>
            <a:r>
              <a:rPr lang="en-US" sz="2400" dirty="0" smtClean="0">
                <a:solidFill>
                  <a:srgbClr val="990033"/>
                </a:solidFill>
              </a:rPr>
              <a:t> in bytes.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Record length R = (30 + 9 + 9 + 40 + 9 + 8 + 1 + 4 + 4) + 1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                           = 115 bytes</a:t>
            </a:r>
            <a:endParaRPr lang="en-US" sz="2400" dirty="0" smtClean="0">
              <a:solidFill>
                <a:srgbClr val="990033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400" dirty="0" smtClean="0">
              <a:solidFill>
                <a:srgbClr val="990033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 dirty="0" smtClean="0">
                <a:solidFill>
                  <a:srgbClr val="990033"/>
                </a:solidFill>
              </a:rPr>
              <a:t>(b) Calculate the </a:t>
            </a:r>
            <a:r>
              <a:rPr lang="en-US" sz="2400" u="sng" dirty="0" smtClean="0">
                <a:solidFill>
                  <a:srgbClr val="990033"/>
                </a:solidFill>
              </a:rPr>
              <a:t>blocking factor </a:t>
            </a:r>
            <a:r>
              <a:rPr lang="en-US" sz="2400" u="sng" dirty="0" err="1" smtClean="0">
                <a:solidFill>
                  <a:srgbClr val="990033"/>
                </a:solidFill>
              </a:rPr>
              <a:t>bfr</a:t>
            </a:r>
            <a:r>
              <a:rPr lang="en-US" sz="2400" dirty="0" smtClean="0">
                <a:solidFill>
                  <a:srgbClr val="990033"/>
                </a:solidFill>
              </a:rPr>
              <a:t> and the number of </a:t>
            </a:r>
            <a:r>
              <a:rPr lang="en-US" sz="2400" u="sng" dirty="0" smtClean="0">
                <a:solidFill>
                  <a:srgbClr val="990033"/>
                </a:solidFill>
              </a:rPr>
              <a:t>file blocks b</a:t>
            </a:r>
            <a:r>
              <a:rPr lang="en-US" sz="2400" dirty="0" smtClean="0">
                <a:solidFill>
                  <a:srgbClr val="990033"/>
                </a:solidFill>
              </a:rPr>
              <a:t> assuming an </a:t>
            </a:r>
            <a:r>
              <a:rPr lang="en-US" sz="2400" dirty="0" err="1" smtClean="0">
                <a:solidFill>
                  <a:srgbClr val="990033"/>
                </a:solidFill>
              </a:rPr>
              <a:t>unspanned</a:t>
            </a:r>
            <a:r>
              <a:rPr lang="en-US" sz="2400" dirty="0" smtClean="0">
                <a:solidFill>
                  <a:srgbClr val="990033"/>
                </a:solidFill>
              </a:rPr>
              <a:t> organization.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Blocking factor </a:t>
            </a:r>
            <a:r>
              <a:rPr lang="en-US" sz="2400" dirty="0" err="1" smtClean="0"/>
              <a:t>bfr</a:t>
            </a:r>
            <a:r>
              <a:rPr lang="en-US" sz="2400" dirty="0" smtClean="0"/>
              <a:t> = floor(B/R) = floor(512/115) = </a:t>
            </a:r>
            <a:r>
              <a:rPr lang="en-US" sz="2400" b="1" dirty="0" smtClean="0">
                <a:solidFill>
                  <a:srgbClr val="FF0000"/>
                </a:solidFill>
              </a:rPr>
              <a:t>4</a:t>
            </a:r>
            <a:r>
              <a:rPr lang="en-US" sz="2400" dirty="0" smtClean="0"/>
              <a:t> </a:t>
            </a:r>
            <a:r>
              <a:rPr lang="en-US" sz="2000" dirty="0" smtClean="0"/>
              <a:t>records/block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Number of blocks needed for file = ceiling(r/</a:t>
            </a:r>
            <a:r>
              <a:rPr lang="en-US" sz="2400" dirty="0" err="1" smtClean="0"/>
              <a:t>bfr</a:t>
            </a:r>
            <a:r>
              <a:rPr lang="en-US" sz="2400" dirty="0" smtClean="0"/>
              <a:t>)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                                                     = ceiling(30000/4) = </a:t>
            </a:r>
            <a:r>
              <a:rPr lang="en-US" sz="2400" b="1" dirty="0" smtClean="0">
                <a:solidFill>
                  <a:srgbClr val="FF0000"/>
                </a:solidFill>
              </a:rPr>
              <a:t>7500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14- </a:t>
            </a:r>
            <a:fld id="{2E10DA23-1552-410C-9AFD-E9BA1FE65B57}" type="slidenum">
              <a:rPr lang="en-US" smtClean="0"/>
              <a:pPr/>
              <a:t>9</a:t>
            </a:fld>
            <a:endParaRPr lang="en-CA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2927</TotalTime>
  <Words>3104</Words>
  <Application>Microsoft Office PowerPoint</Application>
  <PresentationFormat>Letter Paper (8.5x11 in)</PresentationFormat>
  <Paragraphs>219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Tahoma</vt:lpstr>
      <vt:lpstr>Wingdings</vt:lpstr>
      <vt:lpstr>Blends</vt:lpstr>
      <vt:lpstr>PowerPoint Presentation</vt:lpstr>
      <vt:lpstr>Problem Statement  (Indexing Structures for Files)</vt:lpstr>
      <vt:lpstr>Problem(c) - Primary Index</vt:lpstr>
      <vt:lpstr>Problem(d) - Secondary Index (with Key Field) </vt:lpstr>
      <vt:lpstr>Problem(e) - Secondary Index (with non-Key Field) </vt:lpstr>
      <vt:lpstr>Problem(f) - Clustering Index </vt:lpstr>
      <vt:lpstr>Problem(g) - B+-tree Index </vt:lpstr>
      <vt:lpstr>Problem(h) - B-tree Index </vt:lpstr>
      <vt:lpstr>Problem (Solution)</vt:lpstr>
      <vt:lpstr>Problem(c) - Primary Index</vt:lpstr>
      <vt:lpstr>Problem(c) - Primary Index… </vt:lpstr>
      <vt:lpstr>Problem(d) - Secondary Index (with Key Field)</vt:lpstr>
      <vt:lpstr>Problem(d) - Secondary Index (with Key Field) …</vt:lpstr>
      <vt:lpstr>Problem(e) - Secondary Index (with non-Key Field)</vt:lpstr>
      <vt:lpstr>Problem(e) - Secondary Index (with non-Key Field)...</vt:lpstr>
      <vt:lpstr>Problem(f) - Clustering Index </vt:lpstr>
      <vt:lpstr>Problem(f) - Clustering Index… </vt:lpstr>
      <vt:lpstr>Problem(g) - B+-tree Index </vt:lpstr>
      <vt:lpstr>Problem(g) - B+-tree Index… </vt:lpstr>
      <vt:lpstr>Problem(g) - B+-tree Index… </vt:lpstr>
      <vt:lpstr>Problem(h) - B-tree Index </vt:lpstr>
      <vt:lpstr>Problem(h) - B-tree Index… </vt:lpstr>
    </vt:vector>
  </TitlesOfParts>
  <Manager/>
  <Company>Copyright © 2007 Ramez Elmasri and Shamkant B. Navathe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</dc:title>
  <dc:subject>Indexing Structures for Files</dc:subject>
  <cp:keywords/>
  <dc:description/>
  <cp:lastModifiedBy>ishaq</cp:lastModifiedBy>
  <cp:revision>184</cp:revision>
  <cp:lastPrinted>2001-11-04T00:51:13Z</cp:lastPrinted>
  <dcterms:created xsi:type="dcterms:W3CDTF">2005-02-25T19:46:41Z</dcterms:created>
  <dcterms:modified xsi:type="dcterms:W3CDTF">2020-03-28T01:51:37Z</dcterms:modified>
  <cp:category/>
</cp:coreProperties>
</file>