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03" r:id="rId2"/>
    <p:sldId id="413" r:id="rId3"/>
    <p:sldId id="479" r:id="rId4"/>
    <p:sldId id="472" r:id="rId5"/>
    <p:sldId id="480" r:id="rId6"/>
    <p:sldId id="481" r:id="rId7"/>
    <p:sldId id="509" r:id="rId8"/>
    <p:sldId id="482" r:id="rId9"/>
    <p:sldId id="511" r:id="rId10"/>
    <p:sldId id="483" r:id="rId11"/>
    <p:sldId id="510" r:id="rId12"/>
    <p:sldId id="447" r:id="rId13"/>
    <p:sldId id="485" r:id="rId14"/>
    <p:sldId id="484" r:id="rId15"/>
    <p:sldId id="406" r:id="rId16"/>
    <p:sldId id="486" r:id="rId17"/>
    <p:sldId id="487" r:id="rId18"/>
    <p:sldId id="488" r:id="rId19"/>
    <p:sldId id="407" r:id="rId20"/>
    <p:sldId id="489" r:id="rId21"/>
    <p:sldId id="505" r:id="rId22"/>
    <p:sldId id="506" r:id="rId23"/>
    <p:sldId id="507" r:id="rId24"/>
    <p:sldId id="508" r:id="rId25"/>
    <p:sldId id="512" r:id="rId26"/>
    <p:sldId id="490" r:id="rId27"/>
    <p:sldId id="491" r:id="rId28"/>
    <p:sldId id="513" r:id="rId29"/>
    <p:sldId id="492" r:id="rId30"/>
    <p:sldId id="408" r:id="rId31"/>
    <p:sldId id="493" r:id="rId32"/>
    <p:sldId id="494" r:id="rId33"/>
    <p:sldId id="409" r:id="rId34"/>
    <p:sldId id="496" r:id="rId35"/>
    <p:sldId id="495" r:id="rId36"/>
    <p:sldId id="411" r:id="rId37"/>
    <p:sldId id="497" r:id="rId38"/>
    <p:sldId id="498" r:id="rId39"/>
    <p:sldId id="412" r:id="rId40"/>
    <p:sldId id="499" r:id="rId41"/>
    <p:sldId id="515" r:id="rId42"/>
    <p:sldId id="516" r:id="rId43"/>
    <p:sldId id="514" r:id="rId44"/>
    <p:sldId id="500" r:id="rId45"/>
    <p:sldId id="501" r:id="rId46"/>
    <p:sldId id="502" r:id="rId47"/>
    <p:sldId id="503" r:id="rId48"/>
    <p:sldId id="504" r:id="rId49"/>
    <p:sldId id="478" r:id="rId50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0000CC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7EE21-9DE7-4758-9D09-B2C886781B80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2117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2DAE772-7CCA-4302-B17C-2DBB59D07B6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9552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5205182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CAA986F2-B510-45F8-B60A-95C866CE2CA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81139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7B829C30-A77B-46A4-A9E0-9F2D9617A50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3204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58291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FC8774D-2CE7-4119-9A5E-E302923B6C5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74144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371D345-CF25-42DF-A126-A0DC0CDB70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317161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6735AAC9-121C-4902-A9D7-C7983AB52A7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6329992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20753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E8EC6BFF-F2FF-4EE0-AE5D-95980CC47A8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263084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6DAC659-3815-4E1B-BE2D-82AE9905831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43959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76AD90D7-8C46-4533-8A1E-0460C1BBDAC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15239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B74D1202-CE63-45BF-9DF3-D9815B97E1B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78" r:id="rId10"/>
    <p:sldLayoutId id="21474841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 smtClean="0"/>
              <a:t>Strategies </a:t>
            </a:r>
            <a:r>
              <a:rPr lang="en-US" altLang="en-US" sz="3600" b="1" dirty="0"/>
              <a:t>for Query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Used for unnesting NOT EXISTS, NOT IN, and ALL subqueries</a:t>
            </a:r>
          </a:p>
          <a:p>
            <a:pPr lvl="1"/>
            <a:r>
              <a:rPr lang="en-US" altLang="en-US" dirty="0"/>
              <a:t>Syntax</a:t>
            </a:r>
            <a:r>
              <a:rPr lang="fr-FR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T1 </a:t>
            </a:r>
            <a:r>
              <a:rPr lang="en-US" sz="3200" b="1" dirty="0" smtClean="0">
                <a:solidFill>
                  <a:srgbClr val="FF0000"/>
                </a:solidFill>
              </a:rPr>
              <a:t>▷</a:t>
            </a:r>
            <a:r>
              <a:rPr lang="en-US" baseline="-25000" dirty="0" smtClean="0">
                <a:solidFill>
                  <a:srgbClr val="FF0000"/>
                </a:solidFill>
              </a:rPr>
              <a:t>X=Y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T2</a:t>
            </a:r>
            <a:r>
              <a:rPr lang="en-US" altLang="en-US" dirty="0"/>
              <a:t>		OR	</a:t>
            </a:r>
            <a:r>
              <a:rPr lang="en-US" altLang="en-US" dirty="0" smtClean="0"/>
              <a:t>T1.x </a:t>
            </a:r>
            <a:r>
              <a:rPr lang="en-US" altLang="en-US" i="1" dirty="0" smtClean="0"/>
              <a:t>A= </a:t>
            </a:r>
            <a:r>
              <a:rPr lang="en-US" altLang="en-US" dirty="0" smtClean="0"/>
              <a:t>T2.y</a:t>
            </a:r>
            <a:endParaRPr lang="fr-FR" altLang="en-US" dirty="0"/>
          </a:p>
          <a:p>
            <a:pPr lvl="2"/>
            <a:r>
              <a:rPr lang="fr-FR" altLang="en-US" dirty="0"/>
              <a:t>T1 </a:t>
            </a:r>
            <a:r>
              <a:rPr lang="en-US" altLang="en-US" dirty="0"/>
              <a:t>is</a:t>
            </a:r>
            <a:r>
              <a:rPr lang="fr-FR" altLang="en-US" dirty="0"/>
              <a:t> </a:t>
            </a:r>
            <a:r>
              <a:rPr lang="en-US" altLang="en-US" dirty="0"/>
              <a:t>the left table and T2 is the right table of the anti-join</a:t>
            </a:r>
          </a:p>
          <a:p>
            <a:pPr lvl="1"/>
            <a:r>
              <a:rPr lang="en-US" altLang="en-US" dirty="0"/>
              <a:t>A row of T1 is rejected as soon as T1.x finds a match with any value of T2.y</a:t>
            </a:r>
          </a:p>
          <a:p>
            <a:pPr lvl="1"/>
            <a:r>
              <a:rPr lang="en-US" altLang="en-US" dirty="0"/>
              <a:t>A row of T1 is returned only if T1.x does not match with any value of T2.y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7605B59-552B-4694-8592-4297D41F458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Anti-Join Example</a:t>
            </a: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ED91309E-8B43-416B-83A5-76C2045E07D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67271"/>
              </p:ext>
            </p:extLst>
          </p:nvPr>
        </p:nvGraphicFramePr>
        <p:xfrm>
          <a:off x="381000" y="1600198"/>
          <a:ext cx="8458200" cy="3581400"/>
        </p:xfrm>
        <a:graphic>
          <a:graphicData uri="http://schemas.openxmlformats.org/drawingml/2006/table">
            <a:tbl>
              <a:tblPr/>
              <a:tblGrid>
                <a:gridCol w="878049">
                  <a:extLst>
                    <a:ext uri="{9D8B030D-6E8A-4147-A177-3AD203B41FA5}">
                      <a16:colId xmlns:a16="http://schemas.microsoft.com/office/drawing/2014/main" val="1784951922"/>
                    </a:ext>
                  </a:extLst>
                </a:gridCol>
                <a:gridCol w="1037696">
                  <a:extLst>
                    <a:ext uri="{9D8B030D-6E8A-4147-A177-3AD203B41FA5}">
                      <a16:colId xmlns:a16="http://schemas.microsoft.com/office/drawing/2014/main" val="3157401760"/>
                    </a:ext>
                  </a:extLst>
                </a:gridCol>
                <a:gridCol w="478936">
                  <a:extLst>
                    <a:ext uri="{9D8B030D-6E8A-4147-A177-3AD203B41FA5}">
                      <a16:colId xmlns:a16="http://schemas.microsoft.com/office/drawing/2014/main" val="3728480226"/>
                    </a:ext>
                  </a:extLst>
                </a:gridCol>
                <a:gridCol w="346402">
                  <a:extLst>
                    <a:ext uri="{9D8B030D-6E8A-4147-A177-3AD203B41FA5}">
                      <a16:colId xmlns:a16="http://schemas.microsoft.com/office/drawing/2014/main" val="1767221716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4015903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1959403"/>
                    </a:ext>
                  </a:extLst>
                </a:gridCol>
                <a:gridCol w="1108494">
                  <a:extLst>
                    <a:ext uri="{9D8B030D-6E8A-4147-A177-3AD203B41FA5}">
                      <a16:colId xmlns:a16="http://schemas.microsoft.com/office/drawing/2014/main" val="3748345038"/>
                    </a:ext>
                  </a:extLst>
                </a:gridCol>
                <a:gridCol w="680090">
                  <a:extLst>
                    <a:ext uri="{9D8B030D-6E8A-4147-A177-3AD203B41FA5}">
                      <a16:colId xmlns:a16="http://schemas.microsoft.com/office/drawing/2014/main" val="2447181098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1265106879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19607926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1129192121"/>
                    </a:ext>
                  </a:extLst>
                </a:gridCol>
              </a:tblGrid>
              <a:tr h="3789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Anti </a:t>
                      </a:r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1011"/>
                  </a:ext>
                </a:extLst>
              </a:tr>
              <a:tr h="549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Society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(STUDENT 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▷</a:t>
                      </a:r>
                      <a:r>
                        <a:rPr lang="en-US" sz="1400" b="1" i="0" u="none" strike="noStrike" dirty="0" smtClean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 MEMBER)</a:t>
                      </a:r>
                      <a:endParaRPr 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9913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Isbah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26367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104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Khadija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318446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Tahreem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Gen 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111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Alia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75575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Khadija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888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Fatima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937757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Alia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99571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Fatima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66661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983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53340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SQL:</a:t>
            </a:r>
            <a:r>
              <a:rPr lang="en-US" sz="1600" b="1" dirty="0" smtClean="0">
                <a:solidFill>
                  <a:srgbClr val="000099"/>
                </a:solidFill>
              </a:rPr>
              <a:t> SELECT * FROM student </a:t>
            </a:r>
          </a:p>
          <a:p>
            <a:r>
              <a:rPr lang="en-US" sz="1600" b="1" dirty="0">
                <a:solidFill>
                  <a:srgbClr val="000099"/>
                </a:solidFill>
              </a:rPr>
              <a:t> </a:t>
            </a:r>
            <a:r>
              <a:rPr lang="en-US" sz="1600" b="1" dirty="0" smtClean="0">
                <a:solidFill>
                  <a:srgbClr val="000099"/>
                </a:solidFill>
              </a:rPr>
              <a:t>         WHERE NOT EXISTS (SELECT * FROM member</a:t>
            </a:r>
          </a:p>
          <a:p>
            <a:r>
              <a:rPr lang="en-US" sz="1600" b="1" dirty="0">
                <a:solidFill>
                  <a:srgbClr val="000099"/>
                </a:solidFill>
              </a:rPr>
              <a:t>	</a:t>
            </a:r>
            <a:r>
              <a:rPr lang="en-US" sz="1600" b="1" dirty="0" smtClean="0">
                <a:solidFill>
                  <a:srgbClr val="000099"/>
                </a:solidFill>
              </a:rPr>
              <a:t>		WHERE </a:t>
            </a:r>
            <a:r>
              <a:rPr lang="en-US" sz="1600" b="1" dirty="0" err="1" smtClean="0">
                <a:solidFill>
                  <a:srgbClr val="000099"/>
                </a:solidFill>
              </a:rPr>
              <a:t>student.rollno</a:t>
            </a:r>
            <a:r>
              <a:rPr lang="en-US" sz="1600" b="1" dirty="0" smtClean="0">
                <a:solidFill>
                  <a:srgbClr val="000099"/>
                </a:solidFill>
              </a:rPr>
              <a:t>=</a:t>
            </a:r>
            <a:r>
              <a:rPr lang="en-US" sz="1600" b="1" dirty="0" err="1" smtClean="0">
                <a:solidFill>
                  <a:srgbClr val="000099"/>
                </a:solidFill>
              </a:rPr>
              <a:t>member.rollno</a:t>
            </a:r>
            <a:endParaRPr lang="en-US" sz="1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08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18.2 Algorithms for External Sorting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Sorting is an often-used algorithm in query processing</a:t>
            </a:r>
          </a:p>
          <a:p>
            <a:r>
              <a:rPr lang="en-US" altLang="en-US" dirty="0"/>
              <a:t>External sorting</a:t>
            </a:r>
          </a:p>
          <a:p>
            <a:pPr lvl="1"/>
            <a:r>
              <a:rPr lang="en-US" altLang="en-US" dirty="0"/>
              <a:t>Algorithms suitable for large files that do not fit entirely in main memory</a:t>
            </a:r>
          </a:p>
          <a:p>
            <a:pPr lvl="1"/>
            <a:r>
              <a:rPr lang="en-US" altLang="en-US" dirty="0"/>
              <a:t>Sort-merge strategy based on sorting smaller subfiles (runs) and merging the sorted runs</a:t>
            </a:r>
          </a:p>
          <a:p>
            <a:pPr lvl="1"/>
            <a:r>
              <a:rPr lang="en-US" altLang="en-US" dirty="0"/>
              <a:t>Requires buffer space in main memory</a:t>
            </a:r>
          </a:p>
          <a:p>
            <a:pPr lvl="2"/>
            <a:r>
              <a:rPr lang="en-US" altLang="en-US" dirty="0"/>
              <a:t>DBMS cache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37ACDF4-C13E-47D9-AC09-1364D0A5BB5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A3A64601-57DF-4FEB-BF13-C5F3156EF5C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51339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682750" y="6230938"/>
            <a:ext cx="654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18.2 Outline of the sort-merge algorithm for external sorting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Algorithms for External Sorting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Degree of merging</a:t>
            </a:r>
          </a:p>
          <a:p>
            <a:pPr lvl="1"/>
            <a:r>
              <a:rPr lang="en-US" altLang="en-US" dirty="0"/>
              <a:t>Number of sorted subfiles that can be merged in each merge step</a:t>
            </a:r>
          </a:p>
          <a:p>
            <a:r>
              <a:rPr lang="en-US" altLang="en-US" dirty="0"/>
              <a:t>Performance of the sort-merge algorithm</a:t>
            </a:r>
          </a:p>
          <a:p>
            <a:pPr lvl="1"/>
            <a:r>
              <a:rPr lang="en-US" altLang="en-US" dirty="0"/>
              <a:t>Number of disk block reads and writes before sorting is </a:t>
            </a:r>
            <a:r>
              <a:rPr lang="en-US" altLang="en-US" dirty="0" smtClean="0"/>
              <a:t>completed</a:t>
            </a:r>
          </a:p>
          <a:p>
            <a:pPr lvl="1"/>
            <a:r>
              <a:rPr lang="en-US" altLang="en-US" dirty="0" smtClean="0"/>
              <a:t>The following formula approximates this cost:</a:t>
            </a:r>
          </a:p>
          <a:p>
            <a:pPr marL="457200" lvl="1" indent="0"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0099"/>
                </a:solidFill>
              </a:rPr>
              <a:t>(2 * b) + (2 * b * (log</a:t>
            </a:r>
            <a:r>
              <a:rPr lang="en-US" altLang="en-US" baseline="-25000" dirty="0" smtClean="0">
                <a:solidFill>
                  <a:srgbClr val="000099"/>
                </a:solidFill>
              </a:rPr>
              <a:t>dM</a:t>
            </a:r>
            <a:r>
              <a:rPr lang="en-US" altLang="en-US" dirty="0" smtClean="0">
                <a:solidFill>
                  <a:srgbClr val="000099"/>
                </a:solidFill>
              </a:rPr>
              <a:t> b/k))</a:t>
            </a: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A939A24-4AEE-4E82-A137-EA8DB734AFC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18.3 Algorithms for SELECT Operation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</a:p>
          <a:p>
            <a:pPr lvl="1"/>
            <a:r>
              <a:rPr lang="en-US" altLang="en-US" dirty="0"/>
              <a:t>Search operation to locate records in a disk file that satisfy a certain condition</a:t>
            </a:r>
          </a:p>
          <a:p>
            <a:pPr lvl="1"/>
            <a:r>
              <a:rPr lang="en-US" altLang="en-US" dirty="0"/>
              <a:t>File scan or index scan (if search involves an index)</a:t>
            </a:r>
          </a:p>
          <a:p>
            <a:r>
              <a:rPr lang="en-US" altLang="en-US" dirty="0"/>
              <a:t>Search methods for simple selection </a:t>
            </a:r>
          </a:p>
          <a:p>
            <a:pPr lvl="1"/>
            <a:r>
              <a:rPr lang="en-US" altLang="en-US" dirty="0"/>
              <a:t>S1: Linear search (brute force algorithm)</a:t>
            </a:r>
          </a:p>
          <a:p>
            <a:pPr lvl="1"/>
            <a:r>
              <a:rPr lang="en-US" altLang="en-US" dirty="0"/>
              <a:t>S2: Binary search</a:t>
            </a:r>
          </a:p>
          <a:p>
            <a:pPr lvl="1"/>
            <a:r>
              <a:rPr lang="en-US" altLang="en-US" dirty="0"/>
              <a:t>S3a: Using a primary index</a:t>
            </a:r>
          </a:p>
          <a:p>
            <a:pPr lvl="1"/>
            <a:r>
              <a:rPr lang="en-US" altLang="en-US" dirty="0"/>
              <a:t>S3b: Using a hash key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242A854-9FA6-434A-B42F-80E56AE2793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simple selection (cont’d.)</a:t>
            </a:r>
          </a:p>
          <a:p>
            <a:pPr lvl="1"/>
            <a:r>
              <a:rPr lang="en-US" altLang="en-US" dirty="0"/>
              <a:t>S4: Using a primary index to retrieve multiple records</a:t>
            </a:r>
          </a:p>
          <a:p>
            <a:pPr lvl="1"/>
            <a:r>
              <a:rPr lang="en-US" altLang="en-US" dirty="0"/>
              <a:t>S5: Using a clustering index to retrieve multiple records</a:t>
            </a:r>
          </a:p>
          <a:p>
            <a:pPr lvl="1"/>
            <a:r>
              <a:rPr lang="en-US" altLang="en-US" dirty="0"/>
              <a:t>S6: Using a secondary (B+ </a:t>
            </a:r>
            <a:r>
              <a:rPr lang="en-US" altLang="en-US" dirty="0" smtClean="0"/>
              <a:t>-tree</a:t>
            </a:r>
            <a:r>
              <a:rPr lang="en-US" altLang="en-US" dirty="0"/>
              <a:t>) index on an equality comparison</a:t>
            </a:r>
          </a:p>
          <a:p>
            <a:pPr lvl="1"/>
            <a:r>
              <a:rPr lang="en-US" altLang="en-US" dirty="0"/>
              <a:t>S7a: Using a bitmap index</a:t>
            </a:r>
          </a:p>
          <a:p>
            <a:pPr lvl="1"/>
            <a:r>
              <a:rPr lang="en-US" altLang="en-US" dirty="0"/>
              <a:t>S7b: Using a functional index</a:t>
            </a:r>
          </a:p>
          <a:p>
            <a:pPr lvl="1"/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0F1327B-B724-4F1A-B019-EE28A26070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conjunctive (logical AND) selection</a:t>
            </a:r>
          </a:p>
          <a:p>
            <a:pPr lvl="1"/>
            <a:r>
              <a:rPr lang="en-US" altLang="en-US" dirty="0"/>
              <a:t>Using an individual index</a:t>
            </a:r>
          </a:p>
          <a:p>
            <a:pPr lvl="1"/>
            <a:r>
              <a:rPr lang="en-US" altLang="en-US" dirty="0"/>
              <a:t>Using a composite index</a:t>
            </a:r>
          </a:p>
          <a:p>
            <a:pPr lvl="1"/>
            <a:r>
              <a:rPr lang="en-US" altLang="en-US" dirty="0"/>
              <a:t>Intersection of record pointers</a:t>
            </a:r>
          </a:p>
          <a:p>
            <a:r>
              <a:rPr lang="en-US" altLang="en-US" dirty="0"/>
              <a:t>Disjunctive (logical OR) selection</a:t>
            </a:r>
          </a:p>
          <a:p>
            <a:pPr lvl="1"/>
            <a:r>
              <a:rPr lang="en-US" altLang="en-US" dirty="0"/>
              <a:t>Harder to process and optimize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0C8B52C-93D2-42B4-8850-81CEC0ADB6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Selectivity</a:t>
            </a:r>
          </a:p>
          <a:p>
            <a:pPr lvl="1"/>
            <a:r>
              <a:rPr lang="en-US" altLang="en-US" dirty="0"/>
              <a:t>Ratio of the number of records (tuples) that satisfy the condition to the total number of records (tuples) in the file</a:t>
            </a:r>
          </a:p>
          <a:p>
            <a:pPr lvl="1"/>
            <a:r>
              <a:rPr lang="en-US" altLang="en-US" dirty="0"/>
              <a:t>Number between zero (no records satisfy condition) and one (all records satisfy condition)</a:t>
            </a:r>
          </a:p>
          <a:p>
            <a:r>
              <a:rPr lang="en-US" altLang="en-US" dirty="0"/>
              <a:t>Query optimizer receives input from system catalog to estimate selectivity</a:t>
            </a:r>
          </a:p>
          <a:p>
            <a:pPr lvl="1"/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F930568-E935-4E92-BCB0-9415CF60701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18.4 Implementing the JOIN Operation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</a:p>
          <a:p>
            <a:pPr lvl="1"/>
            <a:r>
              <a:rPr lang="en-US" altLang="en-US" dirty="0"/>
              <a:t>One of the most time consuming in query processing</a:t>
            </a:r>
          </a:p>
          <a:p>
            <a:pPr lvl="1"/>
            <a:r>
              <a:rPr lang="en-US" altLang="en-US" dirty="0"/>
              <a:t>EQUIJOIN (NATURAL JOIN)</a:t>
            </a:r>
          </a:p>
          <a:p>
            <a:pPr lvl="1"/>
            <a:r>
              <a:rPr lang="en-US" altLang="en-US" dirty="0"/>
              <a:t>Two-way or multiway joins</a:t>
            </a:r>
          </a:p>
          <a:p>
            <a:r>
              <a:rPr lang="en-US" altLang="en-US" dirty="0"/>
              <a:t>Methods for implementing joins</a:t>
            </a:r>
          </a:p>
          <a:p>
            <a:pPr lvl="1"/>
            <a:r>
              <a:rPr lang="en-US" altLang="en-US" dirty="0"/>
              <a:t>J1: Nested-loop join (nested-block join)</a:t>
            </a:r>
          </a:p>
          <a:p>
            <a:pPr lvl="1"/>
            <a:r>
              <a:rPr lang="en-US" altLang="en-US" dirty="0"/>
              <a:t>J2: Index-based nested-loop join</a:t>
            </a:r>
          </a:p>
          <a:p>
            <a:pPr lvl="1"/>
            <a:r>
              <a:rPr lang="en-US" altLang="en-US" dirty="0"/>
              <a:t>J3: Sort-merge join</a:t>
            </a:r>
          </a:p>
          <a:p>
            <a:pPr lvl="1"/>
            <a:r>
              <a:rPr lang="en-US" altLang="en-US" dirty="0"/>
              <a:t>J4: Partition-hash join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E532AEE-CF45-42AA-B0A3-A958D13D055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DBMS techniques to process a query</a:t>
            </a:r>
          </a:p>
          <a:p>
            <a:pPr lvl="1"/>
            <a:r>
              <a:rPr lang="en-US" altLang="en-US" dirty="0"/>
              <a:t>Scanner identifies query tokens</a:t>
            </a:r>
          </a:p>
          <a:p>
            <a:pPr lvl="1"/>
            <a:r>
              <a:rPr lang="en-US" altLang="en-US" dirty="0"/>
              <a:t>Parser checks the query syntax</a:t>
            </a:r>
          </a:p>
          <a:p>
            <a:pPr lvl="1"/>
            <a:r>
              <a:rPr lang="en-US" altLang="en-US" dirty="0"/>
              <a:t>Validation checks all attribute and relation names</a:t>
            </a:r>
          </a:p>
          <a:p>
            <a:pPr lvl="1"/>
            <a:r>
              <a:rPr lang="en-US" altLang="en-US" dirty="0"/>
              <a:t>Query tree (or query graph) created</a:t>
            </a:r>
          </a:p>
          <a:p>
            <a:pPr lvl="1"/>
            <a:r>
              <a:rPr lang="en-US" altLang="en-US" dirty="0"/>
              <a:t>Execution strategy or query plan devised</a:t>
            </a:r>
          </a:p>
          <a:p>
            <a:r>
              <a:rPr lang="en-US" altLang="en-US" dirty="0"/>
              <a:t>Query optimization</a:t>
            </a:r>
          </a:p>
          <a:p>
            <a:pPr lvl="1"/>
            <a:r>
              <a:rPr lang="en-US" altLang="en-US" dirty="0"/>
              <a:t>Planning a good execution strategy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9DC94067-0FF8-42B3-8AA4-A5AC1FCFCF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3AE0F703-C79B-4F8C-8331-D4DE0707903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2275"/>
            <a:ext cx="57102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" y="2743200"/>
            <a:ext cx="2590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Implementing JOIN, PROJECT, UNION, INTERSECTION, and SET DIFFERENCE by using sort-merge, where R has n tuples and S has m tuples. (a) Implementing the operation</a:t>
            </a:r>
          </a:p>
        </p:txBody>
      </p:sp>
      <p:pic>
        <p:nvPicPr>
          <p:cNvPr id="317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500563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8C24797B-68D1-41D4-99DE-1D810026D0D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33400" y="55705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(b) Implementing the operation</a:t>
            </a:r>
          </a:p>
        </p:txBody>
      </p:sp>
      <p:pic>
        <p:nvPicPr>
          <p:cNvPr id="327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86475"/>
            <a:ext cx="1838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54175"/>
            <a:ext cx="8191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91731F00-C101-46AD-858F-864A86166E3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14400" y="5570538"/>
            <a:ext cx="7732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(c) Implementing the operation</a:t>
            </a:r>
          </a:p>
        </p:txBody>
      </p:sp>
      <p:pic>
        <p:nvPicPr>
          <p:cNvPr id="337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6156325"/>
            <a:ext cx="109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630363"/>
            <a:ext cx="8258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CBF3CD26-CA29-4C52-9D94-46C9717B356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685800" y="5570538"/>
            <a:ext cx="7961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(d) Implementing the operation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31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6116638"/>
            <a:ext cx="1085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0B8B02FF-458A-4B23-A386-2507101A910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" y="5570538"/>
            <a:ext cx="7885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(e) Implementing the operation</a:t>
            </a:r>
          </a:p>
        </p:txBody>
      </p:sp>
      <p:pic>
        <p:nvPicPr>
          <p:cNvPr id="358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776413"/>
            <a:ext cx="82962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127750"/>
            <a:ext cx="1019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u="sng" dirty="0"/>
              <a:t>Available buffer space</a:t>
            </a:r>
            <a:r>
              <a:rPr lang="en-US" altLang="en-US" dirty="0"/>
              <a:t> has important effect on some JOIN algorithms</a:t>
            </a:r>
          </a:p>
          <a:p>
            <a:r>
              <a:rPr lang="en-US" altLang="en-US" dirty="0"/>
              <a:t>Nested-loop </a:t>
            </a:r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Read as many blocks as possible at a time into memory from the file whose records are used for the outer loop</a:t>
            </a:r>
          </a:p>
          <a:p>
            <a:pPr lvl="1"/>
            <a:r>
              <a:rPr lang="en-US" altLang="en-US" u="sng" dirty="0" smtClean="0"/>
              <a:t>Choice </a:t>
            </a:r>
            <a:r>
              <a:rPr lang="en-US" altLang="en-US" u="sng" dirty="0"/>
              <a:t>of o</a:t>
            </a:r>
            <a:r>
              <a:rPr lang="en-US" altLang="en-US" u="sng" dirty="0" smtClean="0"/>
              <a:t>uter-loop </a:t>
            </a:r>
            <a:r>
              <a:rPr lang="en-US" altLang="en-US" u="sng" dirty="0"/>
              <a:t>f</a:t>
            </a:r>
            <a:r>
              <a:rPr lang="en-US" altLang="en-US" u="sng" dirty="0" smtClean="0"/>
              <a:t>ile</a:t>
            </a:r>
            <a:r>
              <a:rPr lang="en-US" altLang="en-US" dirty="0" smtClean="0"/>
              <a:t> affect performance of NLJ</a:t>
            </a:r>
            <a:endParaRPr lang="en-US" altLang="en-US" dirty="0"/>
          </a:p>
          <a:p>
            <a:pPr lvl="1"/>
            <a:r>
              <a:rPr lang="en-US" altLang="en-US" dirty="0" smtClean="0"/>
              <a:t>Advantageous </a:t>
            </a:r>
            <a:r>
              <a:rPr lang="en-US" altLang="en-US" dirty="0"/>
              <a:t>to use the file with fewer blocks as the outer-loop file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15D9F39-2E96-4A25-B3B3-CD1805CE24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72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Example: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/>
              <a:t> </a:t>
            </a:r>
            <a:r>
              <a:rPr lang="en-US" altLang="en-US" dirty="0" smtClean="0"/>
              <a:t>     </a:t>
            </a:r>
            <a:r>
              <a:rPr lang="en-US" altLang="en-US" sz="3200" dirty="0" smtClean="0"/>
              <a:t>EMPLOYEE </a:t>
            </a:r>
            <a:r>
              <a:rPr lang="en-US" sz="3200" dirty="0"/>
              <a:t>⋈</a:t>
            </a:r>
            <a:r>
              <a:rPr lang="en-US" sz="3200" i="1" baseline="-25000" dirty="0"/>
              <a:t>Dno=</a:t>
            </a:r>
            <a:r>
              <a:rPr lang="en-US" sz="3200" i="1" baseline="-25000" dirty="0" err="1"/>
              <a:t>Dnumber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DEPARTMENT</a:t>
            </a:r>
            <a:endParaRPr lang="en-US" altLang="en-US" sz="32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599487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solidFill>
                  <a:srgbClr val="000099"/>
                </a:solidFill>
              </a:rPr>
              <a:t>Assume that the number of buffers available in main memory for implementing the join is k= </a:t>
            </a:r>
            <a:r>
              <a:rPr lang="en-US" altLang="en-US" sz="2400" dirty="0" smtClean="0">
                <a:solidFill>
                  <a:srgbClr val="000099"/>
                </a:solidFill>
              </a:rPr>
              <a:t>n</a:t>
            </a:r>
            <a:r>
              <a:rPr lang="en-US" altLang="en-US" sz="2400" baseline="-25000" dirty="0" smtClean="0">
                <a:solidFill>
                  <a:srgbClr val="000099"/>
                </a:solidFill>
              </a:rPr>
              <a:t>b</a:t>
            </a:r>
            <a:r>
              <a:rPr lang="en-US" altLang="en-US" sz="2000" dirty="0" smtClean="0">
                <a:solidFill>
                  <a:srgbClr val="000099"/>
                </a:solidFill>
              </a:rPr>
              <a:t> = 7 blocks. The DEPARTMENT file consist of 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D</a:t>
            </a:r>
            <a:r>
              <a:rPr lang="en-US" altLang="en-US" sz="2000" dirty="0" smtClean="0">
                <a:solidFill>
                  <a:srgbClr val="000099"/>
                </a:solidFill>
              </a:rPr>
              <a:t> = 50 record stored in </a:t>
            </a:r>
            <a:r>
              <a:rPr lang="en-US" altLang="en-US" sz="2400" dirty="0" smtClean="0">
                <a:solidFill>
                  <a:srgbClr val="000099"/>
                </a:solidFill>
              </a:rPr>
              <a:t>b</a:t>
            </a:r>
            <a:r>
              <a:rPr lang="en-US" altLang="en-US" sz="2400" baseline="-25000" dirty="0" smtClean="0">
                <a:solidFill>
                  <a:srgbClr val="000099"/>
                </a:solidFill>
              </a:rPr>
              <a:t>D</a:t>
            </a:r>
            <a:r>
              <a:rPr lang="en-US" altLang="en-US" sz="2000" dirty="0" smtClean="0">
                <a:solidFill>
                  <a:srgbClr val="000099"/>
                </a:solidFill>
              </a:rPr>
              <a:t> = 10 disk blocks and that the EMPLOYEE file consists of 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E</a:t>
            </a:r>
            <a:r>
              <a:rPr lang="en-US" altLang="en-US" sz="2000" dirty="0" smtClean="0">
                <a:solidFill>
                  <a:srgbClr val="000099"/>
                </a:solidFill>
              </a:rPr>
              <a:t> = 6000 record stored in </a:t>
            </a:r>
            <a:r>
              <a:rPr lang="en-US" altLang="en-US" sz="2400" dirty="0" err="1" smtClean="0">
                <a:solidFill>
                  <a:srgbClr val="000099"/>
                </a:solidFill>
              </a:rPr>
              <a:t>b</a:t>
            </a:r>
            <a:r>
              <a:rPr lang="en-US" altLang="en-US" sz="2400" baseline="-25000" dirty="0" err="1" smtClean="0">
                <a:solidFill>
                  <a:srgbClr val="000099"/>
                </a:solidFill>
              </a:rPr>
              <a:t>E</a:t>
            </a:r>
            <a:r>
              <a:rPr lang="en-US" altLang="en-US" sz="2000" dirty="0" smtClean="0">
                <a:solidFill>
                  <a:srgbClr val="000099"/>
                </a:solidFill>
              </a:rPr>
              <a:t> = 2000 disk blocks.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Total number of block accessed for outer-loop file = </a:t>
            </a:r>
            <a:r>
              <a:rPr lang="en-US" altLang="en-US" sz="2000" b="1" dirty="0" err="1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>
                <a:solidFill>
                  <a:srgbClr val="800000"/>
                </a:solidFill>
              </a:rPr>
              <a:t>E</a:t>
            </a:r>
            <a:endParaRPr lang="en-US" altLang="en-US" sz="2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No of times (</a:t>
            </a:r>
            <a:r>
              <a:rPr lang="en-US" altLang="en-US" sz="2000" dirty="0">
                <a:solidFill>
                  <a:srgbClr val="800000"/>
                </a:solidFill>
              </a:rPr>
              <a:t>n</a:t>
            </a:r>
            <a:r>
              <a:rPr lang="en-US" altLang="en-US" sz="2000" baseline="-25000" dirty="0">
                <a:solidFill>
                  <a:srgbClr val="800000"/>
                </a:solidFill>
              </a:rPr>
              <a:t>b</a:t>
            </a:r>
            <a:r>
              <a:rPr lang="en-US" altLang="en-US" sz="2000" dirty="0" smtClean="0">
                <a:solidFill>
                  <a:srgbClr val="800000"/>
                </a:solidFill>
              </a:rPr>
              <a:t> - 2) blocks of outer file are loaded into mem.= </a:t>
            </a:r>
            <a:r>
              <a:rPr lang="en-US" sz="2000" b="1" dirty="0" smtClean="0">
                <a:solidFill>
                  <a:srgbClr val="800000"/>
                </a:solidFill>
              </a:rPr>
              <a:t>⌈</a:t>
            </a: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E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/(</a:t>
            </a:r>
            <a:r>
              <a:rPr lang="en-US" altLang="en-US" sz="2000" b="1" dirty="0">
                <a:solidFill>
                  <a:srgbClr val="800000"/>
                </a:solidFill>
              </a:rPr>
              <a:t>n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b</a:t>
            </a:r>
            <a:r>
              <a:rPr lang="en-US" altLang="en-US" sz="2000" b="1" dirty="0">
                <a:solidFill>
                  <a:srgbClr val="800000"/>
                </a:solidFill>
              </a:rPr>
              <a:t> - 2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)</a:t>
            </a:r>
            <a:r>
              <a:rPr lang="en-US" sz="2000" b="1" dirty="0" smtClean="0">
                <a:solidFill>
                  <a:srgbClr val="800000"/>
                </a:solidFill>
              </a:rPr>
              <a:t>⌉</a:t>
            </a:r>
            <a:endParaRPr lang="en-US" altLang="en-US" sz="2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Total number of block accessed for inner-loop file = </a:t>
            </a:r>
            <a:r>
              <a:rPr lang="en-US" sz="2000" b="1" dirty="0" smtClean="0">
                <a:solidFill>
                  <a:srgbClr val="800000"/>
                </a:solidFill>
              </a:rPr>
              <a:t>⌈</a:t>
            </a:r>
            <a:r>
              <a:rPr lang="en-US" altLang="en-US" sz="2000" b="1" dirty="0" err="1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>
                <a:solidFill>
                  <a:srgbClr val="800000"/>
                </a:solidFill>
              </a:rPr>
              <a:t>E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/(n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b</a:t>
            </a:r>
            <a:r>
              <a:rPr lang="en-US" altLang="en-US" sz="2000" b="1" dirty="0">
                <a:solidFill>
                  <a:srgbClr val="800000"/>
                </a:solidFill>
              </a:rPr>
              <a:t> - 2)</a:t>
            </a:r>
            <a:r>
              <a:rPr lang="en-US" sz="2000" b="1" dirty="0" smtClean="0">
                <a:solidFill>
                  <a:srgbClr val="800000"/>
                </a:solidFill>
              </a:rPr>
              <a:t>⌉ * </a:t>
            </a:r>
            <a:r>
              <a:rPr lang="en-US" altLang="en-US" sz="2000" b="1" dirty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D</a:t>
            </a:r>
            <a:endParaRPr lang="en-US" alt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10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Hence, total no of block accesses (</a:t>
            </a:r>
            <a:r>
              <a:rPr lang="en-US" altLang="en-US" sz="2000" u="sng" dirty="0" smtClean="0">
                <a:solidFill>
                  <a:srgbClr val="800000"/>
                </a:solidFill>
              </a:rPr>
              <a:t>If EMPLOYEE records in outer-loop</a:t>
            </a:r>
            <a:r>
              <a:rPr lang="en-US" altLang="en-US" sz="2000" dirty="0" smtClean="0">
                <a:solidFill>
                  <a:srgbClr val="80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E</a:t>
            </a:r>
            <a:r>
              <a:rPr lang="en-US" sz="2000" b="1" dirty="0" smtClean="0">
                <a:solidFill>
                  <a:srgbClr val="800000"/>
                </a:solidFill>
              </a:rPr>
              <a:t> + (⌈</a:t>
            </a:r>
            <a:r>
              <a:rPr lang="en-US" altLang="en-US" sz="2000" b="1" dirty="0" err="1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>
                <a:solidFill>
                  <a:srgbClr val="800000"/>
                </a:solidFill>
              </a:rPr>
              <a:t>E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/(n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b</a:t>
            </a:r>
            <a:r>
              <a:rPr lang="en-US" altLang="en-US" sz="2000" b="1" dirty="0">
                <a:solidFill>
                  <a:srgbClr val="800000"/>
                </a:solidFill>
              </a:rPr>
              <a:t> - 2)</a:t>
            </a:r>
            <a:r>
              <a:rPr lang="en-US" sz="2000" b="1" dirty="0">
                <a:solidFill>
                  <a:srgbClr val="800000"/>
                </a:solidFill>
              </a:rPr>
              <a:t>⌉ *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D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)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=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2000 + </a:t>
            </a:r>
            <a:r>
              <a:rPr lang="en-US" sz="2000" b="1" dirty="0" smtClean="0">
                <a:solidFill>
                  <a:srgbClr val="000099"/>
                </a:solidFill>
              </a:rPr>
              <a:t>( ⌈ 2000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/5 </a:t>
            </a:r>
            <a:r>
              <a:rPr lang="en-US" sz="2000" b="1" dirty="0" smtClean="0">
                <a:solidFill>
                  <a:srgbClr val="000099"/>
                </a:solidFill>
              </a:rPr>
              <a:t>⌉ </a:t>
            </a:r>
            <a:r>
              <a:rPr lang="en-US" sz="2000" b="1" dirty="0">
                <a:solidFill>
                  <a:srgbClr val="000099"/>
                </a:solidFill>
              </a:rPr>
              <a:t>* </a:t>
            </a:r>
            <a:r>
              <a:rPr lang="en-US" sz="2000" b="1" dirty="0" smtClean="0">
                <a:solidFill>
                  <a:srgbClr val="000099"/>
                </a:solidFill>
              </a:rPr>
              <a:t>10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)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= 6000 </a:t>
            </a:r>
            <a:r>
              <a:rPr lang="en-US" altLang="en-US" sz="2000" dirty="0" smtClean="0">
                <a:solidFill>
                  <a:srgbClr val="800000"/>
                </a:solidFill>
              </a:rPr>
              <a:t>block accesses</a:t>
            </a:r>
          </a:p>
          <a:p>
            <a:pPr marL="0" indent="0">
              <a:buNone/>
            </a:pPr>
            <a:endParaRPr lang="en-US" altLang="en-US" sz="1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If we </a:t>
            </a:r>
            <a:r>
              <a:rPr lang="en-US" altLang="en-US" sz="2000" u="sng" dirty="0" smtClean="0">
                <a:solidFill>
                  <a:srgbClr val="800000"/>
                </a:solidFill>
              </a:rPr>
              <a:t>use DEPARTMENT records in the outer-loop</a:t>
            </a:r>
            <a:r>
              <a:rPr lang="en-US" altLang="en-US" sz="2000" dirty="0" smtClean="0">
                <a:solidFill>
                  <a:srgbClr val="800000"/>
                </a:solidFill>
              </a:rPr>
              <a:t>, by symmetry:</a:t>
            </a:r>
            <a:endParaRPr lang="en-US" alt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D</a:t>
            </a:r>
            <a:r>
              <a:rPr lang="en-US" sz="2000" b="1" dirty="0" smtClean="0">
                <a:solidFill>
                  <a:srgbClr val="800000"/>
                </a:solidFill>
              </a:rPr>
              <a:t> </a:t>
            </a:r>
            <a:r>
              <a:rPr lang="en-US" sz="2000" b="1" dirty="0">
                <a:solidFill>
                  <a:srgbClr val="800000"/>
                </a:solidFill>
              </a:rPr>
              <a:t>+ (⌈</a:t>
            </a: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D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/(n</a:t>
            </a:r>
            <a:r>
              <a:rPr lang="en-US" altLang="en-US" sz="2000" b="1" baseline="-25000" dirty="0">
                <a:solidFill>
                  <a:srgbClr val="800000"/>
                </a:solidFill>
              </a:rPr>
              <a:t>b</a:t>
            </a:r>
            <a:r>
              <a:rPr lang="en-US" altLang="en-US" sz="2000" b="1" dirty="0">
                <a:solidFill>
                  <a:srgbClr val="800000"/>
                </a:solidFill>
              </a:rPr>
              <a:t> - 2)</a:t>
            </a:r>
            <a:r>
              <a:rPr lang="en-US" sz="2000" b="1" dirty="0">
                <a:solidFill>
                  <a:srgbClr val="800000"/>
                </a:solidFill>
              </a:rPr>
              <a:t>⌉ * </a:t>
            </a: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E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)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=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10 </a:t>
            </a:r>
            <a:r>
              <a:rPr lang="en-US" altLang="en-US" sz="2000" b="1" dirty="0">
                <a:solidFill>
                  <a:srgbClr val="000099"/>
                </a:solidFill>
              </a:rPr>
              <a:t>+ </a:t>
            </a:r>
            <a:r>
              <a:rPr lang="en-US" sz="2000" b="1" dirty="0">
                <a:solidFill>
                  <a:srgbClr val="000099"/>
                </a:solidFill>
              </a:rPr>
              <a:t>( ⌈ </a:t>
            </a:r>
            <a:r>
              <a:rPr lang="en-US" sz="2000" b="1" dirty="0" smtClean="0">
                <a:solidFill>
                  <a:srgbClr val="000099"/>
                </a:solidFill>
              </a:rPr>
              <a:t>10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/5 </a:t>
            </a:r>
            <a:r>
              <a:rPr lang="en-US" sz="2000" b="1" dirty="0">
                <a:solidFill>
                  <a:srgbClr val="000099"/>
                </a:solidFill>
              </a:rPr>
              <a:t>⌉ * </a:t>
            </a:r>
            <a:r>
              <a:rPr lang="en-US" sz="2000" b="1" dirty="0" smtClean="0">
                <a:solidFill>
                  <a:srgbClr val="000099"/>
                </a:solidFill>
              </a:rPr>
              <a:t>2000</a:t>
            </a:r>
            <a:r>
              <a:rPr lang="en-US" altLang="en-US" sz="2000" b="1" dirty="0">
                <a:solidFill>
                  <a:srgbClr val="000099"/>
                </a:solidFill>
              </a:rPr>
              <a:t>)</a:t>
            </a:r>
            <a:r>
              <a:rPr lang="en-US" altLang="en-US" sz="2000" b="1" dirty="0">
                <a:solidFill>
                  <a:srgbClr val="800000"/>
                </a:solidFill>
              </a:rPr>
              <a:t> =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4010 </a:t>
            </a:r>
            <a:r>
              <a:rPr lang="en-US" altLang="en-US" sz="2000" dirty="0">
                <a:solidFill>
                  <a:srgbClr val="800000"/>
                </a:solidFill>
              </a:rPr>
              <a:t>block </a:t>
            </a:r>
            <a:r>
              <a:rPr lang="en-US" altLang="en-US" sz="2000" dirty="0" smtClean="0">
                <a:solidFill>
                  <a:srgbClr val="800000"/>
                </a:solidFill>
              </a:rPr>
              <a:t>accesses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i="1" dirty="0" smtClean="0">
                <a:solidFill>
                  <a:srgbClr val="000099"/>
                </a:solidFill>
              </a:rPr>
              <a:t>Additional </a:t>
            </a:r>
            <a:r>
              <a:rPr lang="en-US" altLang="en-US" sz="2000" b="1" i="1" dirty="0" err="1" smtClean="0">
                <a:solidFill>
                  <a:srgbClr val="000099"/>
                </a:solidFill>
              </a:rPr>
              <a:t>b</a:t>
            </a:r>
            <a:r>
              <a:rPr lang="en-US" altLang="en-US" sz="2000" b="1" i="1" baseline="-25000" dirty="0" err="1" smtClean="0">
                <a:solidFill>
                  <a:srgbClr val="000099"/>
                </a:solidFill>
              </a:rPr>
              <a:t>RES</a:t>
            </a:r>
            <a:r>
              <a:rPr lang="en-US" altLang="en-US" sz="2000" i="1" dirty="0" smtClean="0">
                <a:solidFill>
                  <a:srgbClr val="000099"/>
                </a:solidFill>
              </a:rPr>
              <a:t> (blocks of result file of join operation) should be added.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15D9F39-2E96-4A25-B3B3-CD1805CE24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selection factor</a:t>
            </a:r>
          </a:p>
          <a:p>
            <a:pPr lvl="1"/>
            <a:r>
              <a:rPr lang="en-US" altLang="en-US" dirty="0"/>
              <a:t>Fraction of records in one file that will be joined with records in another file</a:t>
            </a:r>
          </a:p>
          <a:p>
            <a:pPr lvl="1"/>
            <a:r>
              <a:rPr lang="en-US" altLang="en-US" dirty="0"/>
              <a:t>Depends on the particular equijoin condition with another file</a:t>
            </a:r>
          </a:p>
          <a:p>
            <a:pPr lvl="1"/>
            <a:r>
              <a:rPr lang="en-US" altLang="en-US" dirty="0"/>
              <a:t>Affects join </a:t>
            </a:r>
            <a:r>
              <a:rPr lang="en-US" altLang="en-US" dirty="0" smtClean="0"/>
              <a:t>performance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1BA151A6-B70A-4407-82ED-0ABCE50A979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Example: </a:t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sz="3200" dirty="0"/>
              <a:t> </a:t>
            </a:r>
            <a:r>
              <a:rPr lang="en-US" altLang="en-US" sz="3200" dirty="0" smtClean="0"/>
              <a:t>     DEPARTMENT </a:t>
            </a:r>
            <a:r>
              <a:rPr lang="en-US" sz="3200" dirty="0" smtClean="0"/>
              <a:t>⋈</a:t>
            </a:r>
            <a:r>
              <a:rPr lang="en-US" sz="3200" i="1" baseline="-25000" dirty="0" err="1" smtClean="0"/>
              <a:t>Mgr_ssn</a:t>
            </a:r>
            <a:r>
              <a:rPr lang="en-US" sz="3200" i="1" baseline="-25000" dirty="0" smtClean="0"/>
              <a:t>=</a:t>
            </a:r>
            <a:r>
              <a:rPr lang="en-US" sz="3200" i="1" baseline="-25000" dirty="0" err="1" smtClean="0"/>
              <a:t>Ssn</a:t>
            </a:r>
            <a:r>
              <a:rPr lang="en-US" altLang="en-US" sz="3200" dirty="0" smtClean="0"/>
              <a:t> EMPLOYEE</a:t>
            </a:r>
            <a:endParaRPr lang="en-US" altLang="en-US" sz="32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599487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>
                <a:solidFill>
                  <a:srgbClr val="000099"/>
                </a:solidFill>
              </a:rPr>
              <a:t>Suppose that secondary indexes exist on both the attributes </a:t>
            </a:r>
          </a:p>
          <a:p>
            <a:pPr marL="0" indent="0">
              <a:buNone/>
            </a:pPr>
            <a:r>
              <a:rPr lang="en-US" altLang="en-US" sz="2000" i="1" dirty="0" err="1" smtClean="0">
                <a:solidFill>
                  <a:srgbClr val="000099"/>
                </a:solidFill>
              </a:rPr>
              <a:t>Ssn</a:t>
            </a:r>
            <a:r>
              <a:rPr lang="en-US" altLang="en-US" sz="2000" dirty="0" smtClean="0">
                <a:solidFill>
                  <a:srgbClr val="000099"/>
                </a:solidFill>
              </a:rPr>
              <a:t> of employee and </a:t>
            </a:r>
            <a:r>
              <a:rPr lang="en-US" altLang="en-US" sz="2000" i="1" dirty="0" err="1" smtClean="0">
                <a:solidFill>
                  <a:srgbClr val="000099"/>
                </a:solidFill>
              </a:rPr>
              <a:t>Mgr_ssn</a:t>
            </a:r>
            <a:r>
              <a:rPr lang="en-US" altLang="en-US" sz="2000" dirty="0" smtClean="0">
                <a:solidFill>
                  <a:srgbClr val="000099"/>
                </a:solidFill>
              </a:rPr>
              <a:t> of department, 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99"/>
                </a:solidFill>
              </a:rPr>
              <a:t>with the number of index levels X</a:t>
            </a:r>
            <a:r>
              <a:rPr lang="en-US" altLang="en-US" sz="2000" baseline="-25000" dirty="0" smtClean="0">
                <a:solidFill>
                  <a:srgbClr val="000099"/>
                </a:solidFill>
              </a:rPr>
              <a:t>Ssn</a:t>
            </a:r>
            <a:r>
              <a:rPr lang="en-US" altLang="en-US" sz="2000" dirty="0" smtClean="0">
                <a:solidFill>
                  <a:srgbClr val="000099"/>
                </a:solidFill>
              </a:rPr>
              <a:t> = 4 and X</a:t>
            </a:r>
            <a:r>
              <a:rPr lang="en-US" altLang="en-US" sz="2000" baseline="-25000" dirty="0" smtClean="0">
                <a:solidFill>
                  <a:srgbClr val="000099"/>
                </a:solidFill>
              </a:rPr>
              <a:t>Mgr_ssn</a:t>
            </a:r>
            <a:r>
              <a:rPr lang="en-US" altLang="en-US" sz="2000" dirty="0" smtClean="0">
                <a:solidFill>
                  <a:srgbClr val="000099"/>
                </a:solidFill>
              </a:rPr>
              <a:t> = 2, respectively. </a:t>
            </a:r>
          </a:p>
          <a:p>
            <a:pPr marL="0" indent="0">
              <a:buNone/>
            </a:pPr>
            <a:endParaRPr lang="en-US" altLang="en-US" sz="400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00000"/>
                </a:solidFill>
              </a:rPr>
              <a:t>Option1:</a:t>
            </a:r>
            <a:r>
              <a:rPr lang="en-US" altLang="en-US" sz="2000" dirty="0" smtClean="0">
                <a:solidFill>
                  <a:srgbClr val="800000"/>
                </a:solidFill>
              </a:rPr>
              <a:t> Retrieve each employee record and then uses the index on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Mgr_ssn</a:t>
            </a:r>
            <a:r>
              <a:rPr lang="en-US" altLang="en-US" sz="2000" dirty="0" smtClean="0">
                <a:solidFill>
                  <a:srgbClr val="800000"/>
                </a:solidFill>
              </a:rPr>
              <a:t> of department to find a matching department record.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800000"/>
                </a:solidFill>
              </a:rPr>
              <a:t>The no of block accesses for this case</a:t>
            </a:r>
            <a:r>
              <a:rPr lang="en-US" altLang="en-US" sz="2000" dirty="0" smtClean="0">
                <a:solidFill>
                  <a:srgbClr val="800000"/>
                </a:solidFill>
                <a:sym typeface="Wingdings" panose="05000000000000000000" pitchFamily="2" charset="2"/>
              </a:rPr>
              <a:t>:</a:t>
            </a:r>
            <a:endParaRPr lang="en-US" altLang="en-US" sz="2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4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E</a:t>
            </a:r>
            <a:r>
              <a:rPr lang="en-US" sz="2000" b="1" dirty="0" smtClean="0">
                <a:solidFill>
                  <a:srgbClr val="800000"/>
                </a:solidFill>
              </a:rPr>
              <a:t> + (</a:t>
            </a:r>
            <a:r>
              <a:rPr lang="en-US" sz="2000" b="1" dirty="0" err="1" smtClean="0">
                <a:solidFill>
                  <a:srgbClr val="800000"/>
                </a:solidFill>
              </a:rPr>
              <a:t>r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E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* (X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Mgr_ssn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+ 1))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=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2000 + </a:t>
            </a:r>
            <a:r>
              <a:rPr lang="en-US" sz="2000" b="1" dirty="0" smtClean="0">
                <a:solidFill>
                  <a:srgbClr val="000099"/>
                </a:solidFill>
              </a:rPr>
              <a:t>(6000 * (2 + 1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))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= 20,000 </a:t>
            </a:r>
            <a:r>
              <a:rPr lang="en-US" altLang="en-US" sz="2000" dirty="0" smtClean="0">
                <a:solidFill>
                  <a:srgbClr val="800000"/>
                </a:solidFill>
              </a:rPr>
              <a:t>block accesses</a:t>
            </a:r>
          </a:p>
          <a:p>
            <a:pPr marL="0" indent="0">
              <a:buNone/>
            </a:pPr>
            <a:r>
              <a:rPr lang="en-US" altLang="en-US" sz="1800" i="1" dirty="0" smtClean="0">
                <a:solidFill>
                  <a:srgbClr val="800000"/>
                </a:solidFill>
                <a:sym typeface="Wingdings" panose="05000000000000000000" pitchFamily="2" charset="2"/>
              </a:rPr>
              <a:t>	(</a:t>
            </a:r>
            <a:r>
              <a:rPr lang="en-US" altLang="en-US" sz="1800" i="1" dirty="0">
                <a:solidFill>
                  <a:srgbClr val="800000"/>
                </a:solidFill>
                <a:sym typeface="Wingdings" panose="05000000000000000000" pitchFamily="2" charset="2"/>
              </a:rPr>
              <a:t>join selection factor of </a:t>
            </a:r>
            <a:r>
              <a:rPr lang="en-US" altLang="en-US" sz="1800" i="1" dirty="0" smtClean="0">
                <a:solidFill>
                  <a:srgbClr val="800000"/>
                </a:solidFill>
                <a:sym typeface="Wingdings" panose="05000000000000000000" pitchFamily="2" charset="2"/>
              </a:rPr>
              <a:t>employee is 50/6000, or 0.8%)</a:t>
            </a:r>
            <a:endParaRPr lang="en-US" altLang="en-US" sz="1800" i="1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1000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00000"/>
                </a:solidFill>
              </a:rPr>
              <a:t>Option2: </a:t>
            </a:r>
            <a:r>
              <a:rPr lang="en-US" altLang="en-US" sz="2000" dirty="0" smtClean="0">
                <a:solidFill>
                  <a:srgbClr val="800000"/>
                </a:solidFill>
              </a:rPr>
              <a:t>Retrieve </a:t>
            </a:r>
            <a:r>
              <a:rPr lang="en-US" altLang="en-US" sz="2000" dirty="0">
                <a:solidFill>
                  <a:srgbClr val="800000"/>
                </a:solidFill>
              </a:rPr>
              <a:t>each </a:t>
            </a:r>
            <a:r>
              <a:rPr lang="en-US" altLang="en-US" sz="2000" dirty="0" smtClean="0">
                <a:solidFill>
                  <a:srgbClr val="800000"/>
                </a:solidFill>
              </a:rPr>
              <a:t>department </a:t>
            </a:r>
            <a:r>
              <a:rPr lang="en-US" altLang="en-US" sz="2000" dirty="0">
                <a:solidFill>
                  <a:srgbClr val="800000"/>
                </a:solidFill>
              </a:rPr>
              <a:t>record and then uses the index on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Ssn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dirty="0">
                <a:solidFill>
                  <a:srgbClr val="800000"/>
                </a:solidFill>
              </a:rPr>
              <a:t>of </a:t>
            </a:r>
            <a:r>
              <a:rPr lang="en-US" altLang="en-US" sz="2000" dirty="0" smtClean="0">
                <a:solidFill>
                  <a:srgbClr val="800000"/>
                </a:solidFill>
              </a:rPr>
              <a:t>employee </a:t>
            </a:r>
            <a:r>
              <a:rPr lang="en-US" altLang="en-US" sz="2000" dirty="0">
                <a:solidFill>
                  <a:srgbClr val="800000"/>
                </a:solidFill>
              </a:rPr>
              <a:t>to find a matching </a:t>
            </a:r>
            <a:r>
              <a:rPr lang="en-US" altLang="en-US" sz="2000" dirty="0" smtClean="0">
                <a:solidFill>
                  <a:srgbClr val="800000"/>
                </a:solidFill>
              </a:rPr>
              <a:t>manager employee </a:t>
            </a:r>
            <a:r>
              <a:rPr lang="en-US" altLang="en-US" sz="2000" dirty="0">
                <a:solidFill>
                  <a:srgbClr val="800000"/>
                </a:solidFill>
              </a:rPr>
              <a:t>record.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800000"/>
                </a:solidFill>
              </a:rPr>
              <a:t>The no of block accesses for this case:</a:t>
            </a:r>
          </a:p>
          <a:p>
            <a:pPr marL="0" indent="0">
              <a:buNone/>
            </a:pPr>
            <a:endParaRPr lang="en-US" altLang="en-US" sz="4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rgbClr val="800000"/>
                </a:solidFill>
              </a:rPr>
              <a:t>b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D</a:t>
            </a:r>
            <a:r>
              <a:rPr lang="en-US" sz="2000" b="1" dirty="0" smtClean="0">
                <a:solidFill>
                  <a:srgbClr val="800000"/>
                </a:solidFill>
              </a:rPr>
              <a:t> </a:t>
            </a:r>
            <a:r>
              <a:rPr lang="en-US" sz="2000" b="1" dirty="0">
                <a:solidFill>
                  <a:srgbClr val="800000"/>
                </a:solidFill>
              </a:rPr>
              <a:t>+ (</a:t>
            </a:r>
            <a:r>
              <a:rPr lang="en-US" sz="2000" b="1" dirty="0" err="1" smtClean="0">
                <a:solidFill>
                  <a:srgbClr val="800000"/>
                </a:solidFill>
              </a:rPr>
              <a:t>r</a:t>
            </a:r>
            <a:r>
              <a:rPr lang="en-US" altLang="en-US" sz="2000" b="1" baseline="-25000" dirty="0" err="1" smtClean="0">
                <a:solidFill>
                  <a:srgbClr val="800000"/>
                </a:solidFill>
              </a:rPr>
              <a:t>D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* (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X</a:t>
            </a:r>
            <a:r>
              <a:rPr lang="en-US" altLang="en-US" sz="2000" b="1" baseline="-25000" dirty="0" smtClean="0">
                <a:solidFill>
                  <a:srgbClr val="800000"/>
                </a:solidFill>
              </a:rPr>
              <a:t>Ssn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+ 1))</a:t>
            </a:r>
            <a:r>
              <a:rPr lang="en-US" altLang="en-US" sz="2000" dirty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=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10 </a:t>
            </a:r>
            <a:r>
              <a:rPr lang="en-US" altLang="en-US" sz="2000" b="1" dirty="0">
                <a:solidFill>
                  <a:srgbClr val="000099"/>
                </a:solidFill>
              </a:rPr>
              <a:t>+ </a:t>
            </a:r>
            <a:r>
              <a:rPr lang="en-US" sz="2000" b="1" dirty="0" smtClean="0">
                <a:solidFill>
                  <a:srgbClr val="000099"/>
                </a:solidFill>
              </a:rPr>
              <a:t>(50 </a:t>
            </a:r>
            <a:r>
              <a:rPr lang="en-US" sz="2000" b="1" dirty="0">
                <a:solidFill>
                  <a:srgbClr val="000099"/>
                </a:solidFill>
              </a:rPr>
              <a:t>* </a:t>
            </a:r>
            <a:r>
              <a:rPr lang="en-US" sz="2000" b="1" dirty="0" smtClean="0">
                <a:solidFill>
                  <a:srgbClr val="000099"/>
                </a:solidFill>
              </a:rPr>
              <a:t>(4 + 1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))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>
                <a:solidFill>
                  <a:srgbClr val="800000"/>
                </a:solidFill>
              </a:rPr>
              <a:t>=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260 </a:t>
            </a:r>
            <a:r>
              <a:rPr lang="en-US" altLang="en-US" sz="2000" dirty="0">
                <a:solidFill>
                  <a:srgbClr val="800000"/>
                </a:solidFill>
              </a:rPr>
              <a:t>block </a:t>
            </a:r>
            <a:r>
              <a:rPr lang="en-US" altLang="en-US" sz="2000" dirty="0" smtClean="0">
                <a:solidFill>
                  <a:srgbClr val="800000"/>
                </a:solidFill>
              </a:rPr>
              <a:t>accesses</a:t>
            </a:r>
          </a:p>
          <a:p>
            <a:pPr marL="0" indent="0">
              <a:buNone/>
            </a:pPr>
            <a:r>
              <a:rPr lang="en-US" altLang="en-US" sz="1800" i="1" dirty="0">
                <a:solidFill>
                  <a:srgbClr val="800000"/>
                </a:solidFill>
                <a:sym typeface="Wingdings" panose="05000000000000000000" pitchFamily="2" charset="2"/>
              </a:rPr>
              <a:t>	(join selection factor of </a:t>
            </a:r>
            <a:r>
              <a:rPr lang="en-US" altLang="en-US" sz="1800" i="1" dirty="0" smtClean="0">
                <a:solidFill>
                  <a:srgbClr val="800000"/>
                </a:solidFill>
                <a:sym typeface="Wingdings" panose="05000000000000000000" pitchFamily="2" charset="2"/>
              </a:rPr>
              <a:t>department </a:t>
            </a:r>
            <a:r>
              <a:rPr lang="en-US" altLang="en-US" sz="1800" i="1" dirty="0">
                <a:solidFill>
                  <a:srgbClr val="800000"/>
                </a:solidFill>
                <a:sym typeface="Wingdings" panose="05000000000000000000" pitchFamily="2" charset="2"/>
              </a:rPr>
              <a:t>is </a:t>
            </a:r>
            <a:r>
              <a:rPr lang="en-US" altLang="en-US" sz="1800" i="1" dirty="0" smtClean="0">
                <a:solidFill>
                  <a:srgbClr val="800000"/>
                </a:solidFill>
                <a:sym typeface="Wingdings" panose="05000000000000000000" pitchFamily="2" charset="2"/>
              </a:rPr>
              <a:t>50/50, </a:t>
            </a:r>
            <a:r>
              <a:rPr lang="en-US" altLang="en-US" sz="1800" i="1" dirty="0">
                <a:solidFill>
                  <a:srgbClr val="800000"/>
                </a:solidFill>
                <a:sym typeface="Wingdings" panose="05000000000000000000" pitchFamily="2" charset="2"/>
              </a:rPr>
              <a:t>or </a:t>
            </a:r>
            <a:r>
              <a:rPr lang="en-US" altLang="en-US" sz="1800" i="1" dirty="0" smtClean="0">
                <a:solidFill>
                  <a:srgbClr val="800000"/>
                </a:solidFill>
                <a:sym typeface="Wingdings" panose="05000000000000000000" pitchFamily="2" charset="2"/>
              </a:rPr>
              <a:t>100%)</a:t>
            </a:r>
            <a:endParaRPr lang="en-US" altLang="en-US" sz="1800" i="1" dirty="0">
              <a:solidFill>
                <a:srgbClr val="800000"/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15D9F39-2E96-4A25-B3B3-CD1805CE24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60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599487" cy="5029200"/>
          </a:xfrm>
        </p:spPr>
        <p:txBody>
          <a:bodyPr/>
          <a:lstStyle/>
          <a:p>
            <a:r>
              <a:rPr lang="en-US" altLang="en-US" dirty="0"/>
              <a:t>Partition-hash join</a:t>
            </a:r>
          </a:p>
          <a:p>
            <a:pPr lvl="1"/>
            <a:r>
              <a:rPr lang="en-US" altLang="en-US" dirty="0"/>
              <a:t>Each file is partitioned into </a:t>
            </a:r>
            <a:r>
              <a:rPr lang="en-US" altLang="en-US" i="1" dirty="0"/>
              <a:t>M </a:t>
            </a:r>
            <a:r>
              <a:rPr lang="en-US" altLang="en-US" dirty="0"/>
              <a:t>partitions using the same partitioning hash function on the join attributes</a:t>
            </a:r>
          </a:p>
          <a:p>
            <a:pPr lvl="1"/>
            <a:r>
              <a:rPr lang="en-US" altLang="en-US" dirty="0"/>
              <a:t>Each pair of corresponding partitions is joined</a:t>
            </a:r>
          </a:p>
          <a:p>
            <a:r>
              <a:rPr lang="en-US" altLang="en-US" dirty="0" smtClean="0"/>
              <a:t>Hybrid </a:t>
            </a:r>
            <a:r>
              <a:rPr lang="en-US" altLang="en-US" dirty="0"/>
              <a:t>hash-join</a:t>
            </a:r>
          </a:p>
          <a:p>
            <a:pPr lvl="1"/>
            <a:r>
              <a:rPr lang="en-US" altLang="en-US" dirty="0"/>
              <a:t>Variation of partition hash-join</a:t>
            </a:r>
          </a:p>
          <a:p>
            <a:pPr lvl="1"/>
            <a:r>
              <a:rPr lang="en-US" altLang="en-US" dirty="0"/>
              <a:t>Joining phase for one of the partitions is included in the partition</a:t>
            </a:r>
          </a:p>
          <a:p>
            <a:pPr lvl="1"/>
            <a:r>
              <a:rPr lang="en-US" altLang="en-US" dirty="0"/>
              <a:t>Goal: join as many records during the partitioning phase to save cost of storing records on disk and then rereading during the joining phase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E10C868-5157-494E-B0B4-C87370ACDAC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E4E0F2A7-40E8-4385-8B40-A0C046A1A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6075"/>
            <a:ext cx="5367338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0" y="6291263"/>
            <a:ext cx="617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18.1 Typical steps when processing a high-level query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18.5 Algorithms for PROJECT and Set Operations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operation</a:t>
            </a:r>
          </a:p>
          <a:p>
            <a:pPr lvl="1"/>
            <a:r>
              <a:rPr lang="en-US" altLang="en-US" dirty="0"/>
              <a:t>After projecting </a:t>
            </a:r>
            <a:r>
              <a:rPr lang="en-US" altLang="en-US" i="1" dirty="0"/>
              <a:t>R </a:t>
            </a:r>
            <a:r>
              <a:rPr lang="en-US" altLang="en-US" dirty="0"/>
              <a:t>on only the columns in the list of attributes, any duplicates are removed by treating the result strictly as a set of tuples</a:t>
            </a:r>
          </a:p>
          <a:p>
            <a:r>
              <a:rPr lang="en-US" altLang="en-US" dirty="0"/>
              <a:t>Default for SQL queries</a:t>
            </a:r>
          </a:p>
          <a:p>
            <a:pPr lvl="1"/>
            <a:r>
              <a:rPr lang="en-US" altLang="en-US" dirty="0"/>
              <a:t>No elimination of duplicates from the query result</a:t>
            </a:r>
          </a:p>
          <a:p>
            <a:pPr lvl="2"/>
            <a:r>
              <a:rPr lang="en-US" altLang="en-US" dirty="0"/>
              <a:t>Duplicates eliminated only if the keyword </a:t>
            </a:r>
            <a:r>
              <a:rPr lang="en-US" altLang="en-US" sz="2200" dirty="0"/>
              <a:t>DISTINCT </a:t>
            </a:r>
            <a:r>
              <a:rPr lang="en-US" altLang="en-US" dirty="0"/>
              <a:t>is included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5F6F133-BE9E-460E-B177-35297893418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UNION</a:t>
            </a:r>
          </a:p>
          <a:p>
            <a:pPr lvl="1"/>
            <a:r>
              <a:rPr lang="en-US" altLang="en-US" dirty="0"/>
              <a:t>INTERSECTION</a:t>
            </a:r>
          </a:p>
          <a:p>
            <a:pPr lvl="1"/>
            <a:r>
              <a:rPr lang="en-US" altLang="en-US" dirty="0"/>
              <a:t>SET DIFFERENCE</a:t>
            </a:r>
          </a:p>
          <a:p>
            <a:pPr lvl="1"/>
            <a:r>
              <a:rPr lang="en-US" altLang="en-US" dirty="0"/>
              <a:t>CARTESIAN PRODUCT</a:t>
            </a:r>
          </a:p>
          <a:p>
            <a:r>
              <a:rPr lang="en-US" altLang="en-US" dirty="0"/>
              <a:t>Set operations sometimes expensive to implement</a:t>
            </a:r>
          </a:p>
          <a:p>
            <a:pPr lvl="1"/>
            <a:r>
              <a:rPr lang="en-US" altLang="en-US" dirty="0"/>
              <a:t>Sort-merge technique</a:t>
            </a:r>
          </a:p>
          <a:p>
            <a:pPr lvl="1"/>
            <a:r>
              <a:rPr lang="en-US" altLang="en-US" dirty="0"/>
              <a:t>Hashing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F2D56D9-C305-4C51-BF8F-2DBA7C636CA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of anti-join for SET DIFFERENCE</a:t>
            </a:r>
          </a:p>
          <a:p>
            <a:pPr lvl="1">
              <a:defRPr/>
            </a:pPr>
            <a:r>
              <a:rPr lang="en-US" altLang="en-US" dirty="0"/>
              <a:t>EXCEPT or MINUS in SQL</a:t>
            </a:r>
          </a:p>
          <a:p>
            <a:pPr lvl="1">
              <a:defRPr/>
            </a:pPr>
            <a:r>
              <a:rPr lang="en-US" altLang="en-US" dirty="0"/>
              <a:t>Example: Find which departments have no employees</a:t>
            </a:r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becomes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86E6A359-170F-4B0B-BDEF-B4867CFDCDF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452813"/>
            <a:ext cx="78327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4343400"/>
            <a:ext cx="7315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RA:</a:t>
            </a:r>
            <a:r>
              <a:rPr lang="en-US" dirty="0">
                <a:solidFill>
                  <a:srgbClr val="000099"/>
                </a:solidFill>
              </a:rPr>
              <a:t> 	DEPARTMENT </a:t>
            </a:r>
            <a:r>
              <a:rPr lang="en-US" sz="3200" b="1" dirty="0">
                <a:solidFill>
                  <a:srgbClr val="000099"/>
                </a:solidFill>
              </a:rPr>
              <a:t>▷</a:t>
            </a:r>
            <a:r>
              <a:rPr lang="en-US" baseline="-25000" dirty="0" err="1">
                <a:solidFill>
                  <a:srgbClr val="000099"/>
                </a:solidFill>
              </a:rPr>
              <a:t>Dnumber</a:t>
            </a:r>
            <a:r>
              <a:rPr lang="en-US" baseline="-25000" dirty="0">
                <a:solidFill>
                  <a:srgbClr val="000099"/>
                </a:solidFill>
              </a:rPr>
              <a:t>=</a:t>
            </a:r>
            <a:r>
              <a:rPr lang="en-US" baseline="-25000" dirty="0" err="1">
                <a:solidFill>
                  <a:srgbClr val="000099"/>
                </a:solidFill>
              </a:rPr>
              <a:t>Dno</a:t>
            </a:r>
            <a:r>
              <a:rPr lang="en-US" dirty="0">
                <a:solidFill>
                  <a:srgbClr val="000099"/>
                </a:solidFill>
              </a:rPr>
              <a:t> EMPLOYEE</a:t>
            </a:r>
          </a:p>
          <a:p>
            <a:endParaRPr lang="en-US" sz="2200" dirty="0" smtClean="0">
              <a:solidFill>
                <a:srgbClr val="800000"/>
              </a:solidFill>
            </a:endParaRPr>
          </a:p>
          <a:p>
            <a:r>
              <a:rPr lang="en-US" sz="2200" dirty="0" smtClean="0">
                <a:solidFill>
                  <a:srgbClr val="800000"/>
                </a:solidFill>
              </a:rPr>
              <a:t>SQL:</a:t>
            </a:r>
            <a:r>
              <a:rPr lang="en-US" sz="2200" dirty="0" smtClean="0"/>
              <a:t>   SELECT * FROM department, employee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WHERE </a:t>
            </a:r>
            <a:r>
              <a:rPr lang="en-US" sz="2200" dirty="0" err="1" smtClean="0"/>
              <a:t>department.Dnumber</a:t>
            </a:r>
            <a:r>
              <a:rPr lang="en-US" sz="2200" dirty="0" smtClean="0"/>
              <a:t> </a:t>
            </a:r>
            <a:r>
              <a:rPr lang="en-US" sz="2200" i="1" dirty="0" smtClean="0"/>
              <a:t>A</a:t>
            </a:r>
            <a:r>
              <a:rPr lang="en-US" sz="2200" dirty="0" smtClean="0"/>
              <a:t>= </a:t>
            </a:r>
            <a:r>
              <a:rPr lang="en-US" sz="2200" dirty="0" err="1" smtClean="0"/>
              <a:t>employee.Dno</a:t>
            </a:r>
            <a:endParaRPr lang="en-US" sz="2200" dirty="0" smtClean="0"/>
          </a:p>
          <a:p>
            <a:endParaRPr lang="en-US" sz="800" i="1" dirty="0" smtClean="0"/>
          </a:p>
          <a:p>
            <a:r>
              <a:rPr lang="en-US" sz="1800" i="1" dirty="0" smtClean="0"/>
              <a:t>		(Non-standard notation for anti-join)</a:t>
            </a:r>
            <a:endParaRPr lang="en-US" sz="18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18.6 Implementing Aggregate Operations and Different Types of JOINs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Aggregate operators</a:t>
            </a:r>
          </a:p>
          <a:p>
            <a:pPr lvl="1"/>
            <a:r>
              <a:rPr lang="en-US" altLang="en-US" dirty="0"/>
              <a:t>MIN, MAX, COUNT, AVERAGE, SUM</a:t>
            </a:r>
          </a:p>
          <a:p>
            <a:pPr lvl="1"/>
            <a:r>
              <a:rPr lang="en-US" altLang="en-US" dirty="0"/>
              <a:t>Can be computed by a table scan or using an appropriate index</a:t>
            </a:r>
          </a:p>
          <a:p>
            <a:r>
              <a:rPr lang="en-US" altLang="en-US" dirty="0"/>
              <a:t>Example: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an (ascending) B</a:t>
            </a:r>
            <a:r>
              <a:rPr lang="en-US" altLang="en-US" sz="1800" dirty="0"/>
              <a:t>+ </a:t>
            </a:r>
            <a:r>
              <a:rPr lang="en-US" altLang="en-US" sz="1800" dirty="0" smtClean="0"/>
              <a:t>-</a:t>
            </a:r>
            <a:r>
              <a:rPr lang="en-US" altLang="en-US" dirty="0" smtClean="0"/>
              <a:t>tree </a:t>
            </a:r>
            <a:r>
              <a:rPr lang="en-US" altLang="en-US" dirty="0"/>
              <a:t>index on </a:t>
            </a:r>
            <a:r>
              <a:rPr lang="en-US" altLang="en-US" sz="2200" dirty="0"/>
              <a:t>Salary </a:t>
            </a:r>
            <a:r>
              <a:rPr lang="en-US" altLang="en-US" dirty="0"/>
              <a:t>exists:</a:t>
            </a:r>
          </a:p>
          <a:p>
            <a:pPr lvl="2"/>
            <a:r>
              <a:rPr lang="en-US" altLang="en-US" dirty="0"/>
              <a:t>Optimizer can use the </a:t>
            </a:r>
            <a:r>
              <a:rPr lang="en-US" altLang="en-US" sz="2200" dirty="0"/>
              <a:t>Salary </a:t>
            </a:r>
            <a:r>
              <a:rPr lang="en-US" altLang="en-US" dirty="0"/>
              <a:t>index to search for the largest </a:t>
            </a:r>
            <a:r>
              <a:rPr lang="en-US" altLang="en-US" sz="2200" dirty="0"/>
              <a:t>Salary </a:t>
            </a:r>
            <a:r>
              <a:rPr lang="en-US" altLang="en-US" dirty="0"/>
              <a:t>value </a:t>
            </a:r>
          </a:p>
          <a:p>
            <a:pPr lvl="2"/>
            <a:r>
              <a:rPr lang="en-US" altLang="en-US" dirty="0"/>
              <a:t>Follow the rightmost</a:t>
            </a:r>
            <a:r>
              <a:rPr lang="en-US" altLang="en-US" i="1" dirty="0"/>
              <a:t> </a:t>
            </a:r>
            <a:r>
              <a:rPr lang="en-US" altLang="en-US" dirty="0"/>
              <a:t>pointer in each index node from the root to the rightmost leaf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EAFBF80-AEA9-478D-B591-C0263BCEB93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30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25384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AVERAGE or SUM</a:t>
            </a:r>
          </a:p>
          <a:p>
            <a:pPr lvl="1"/>
            <a:r>
              <a:rPr lang="en-US" altLang="en-US" dirty="0"/>
              <a:t>Index can be used if it is a dense index</a:t>
            </a:r>
          </a:p>
          <a:p>
            <a:pPr lvl="1"/>
            <a:r>
              <a:rPr lang="en-US" altLang="en-US" dirty="0"/>
              <a:t>Computation applied to the values in the index</a:t>
            </a:r>
          </a:p>
          <a:p>
            <a:pPr lvl="1"/>
            <a:r>
              <a:rPr lang="en-US" altLang="en-US" dirty="0"/>
              <a:t>Nondense index can be used if actual number of records associated with each index value is stored in each index entry</a:t>
            </a:r>
          </a:p>
          <a:p>
            <a:r>
              <a:rPr lang="en-US" altLang="en-US" dirty="0"/>
              <a:t>COUNT</a:t>
            </a:r>
          </a:p>
          <a:p>
            <a:pPr lvl="1"/>
            <a:r>
              <a:rPr lang="en-US" altLang="en-US" dirty="0"/>
              <a:t>Number of values can be computed from the index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28F42F8D-90FD-4070-B757-BACFD459A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Standard JOIN (called INNER JOIN in SQL)</a:t>
            </a:r>
          </a:p>
          <a:p>
            <a:r>
              <a:rPr lang="en-US" altLang="en-US" dirty="0"/>
              <a:t>Variations of joins</a:t>
            </a:r>
          </a:p>
          <a:p>
            <a:pPr lvl="1"/>
            <a:r>
              <a:rPr lang="en-US" altLang="en-US" dirty="0"/>
              <a:t>Outer join</a:t>
            </a:r>
          </a:p>
          <a:p>
            <a:pPr lvl="2"/>
            <a:r>
              <a:rPr lang="en-US" altLang="en-US" dirty="0"/>
              <a:t>Left, right, and full</a:t>
            </a:r>
          </a:p>
          <a:p>
            <a:pPr lvl="2"/>
            <a:r>
              <a:rPr lang="en-US" altLang="en-US" dirty="0"/>
              <a:t>Example: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Non-Equi-Join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9D263106-DCA3-4086-8806-A4A9211F70C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038600"/>
            <a:ext cx="75438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18.7 Combining Operations Using Pipelining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query translated into relational algebra expression</a:t>
            </a:r>
          </a:p>
          <a:p>
            <a:pPr lvl="1"/>
            <a:r>
              <a:rPr lang="en-US" altLang="en-US" dirty="0"/>
              <a:t>Sequence of relational operations</a:t>
            </a:r>
          </a:p>
          <a:p>
            <a:r>
              <a:rPr lang="en-US" altLang="en-US" dirty="0"/>
              <a:t>Materialized evaluation</a:t>
            </a:r>
          </a:p>
          <a:p>
            <a:pPr lvl="1"/>
            <a:r>
              <a:rPr lang="en-US" altLang="en-US" dirty="0"/>
              <a:t>Creating, storing, and passing temporary results</a:t>
            </a:r>
          </a:p>
          <a:p>
            <a:r>
              <a:rPr lang="en-US" altLang="en-US" dirty="0"/>
              <a:t>General query goal: minimize the number of temporary files</a:t>
            </a:r>
          </a:p>
          <a:p>
            <a:r>
              <a:rPr lang="en-US" altLang="en-US" dirty="0"/>
              <a:t>Pipelining or stream-based processing</a:t>
            </a:r>
          </a:p>
          <a:p>
            <a:pPr lvl="1"/>
            <a:r>
              <a:rPr lang="en-US" altLang="en-US" dirty="0"/>
              <a:t>Combines several operations into one</a:t>
            </a:r>
          </a:p>
          <a:p>
            <a:pPr lvl="1"/>
            <a:r>
              <a:rPr lang="en-US" altLang="en-US" dirty="0"/>
              <a:t>Avoids writing temporary files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DE1AD2D4-A59C-4BBD-BD9D-52B2D333AF6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Pipelined evaluation benefits</a:t>
            </a:r>
          </a:p>
          <a:p>
            <a:pPr lvl="1"/>
            <a:r>
              <a:rPr lang="en-US" altLang="en-US" dirty="0"/>
              <a:t>Avoiding cost and time delay associated with writing intermediate results to disk</a:t>
            </a:r>
          </a:p>
          <a:p>
            <a:pPr lvl="1"/>
            <a:r>
              <a:rPr lang="en-US" altLang="en-US" dirty="0"/>
              <a:t>Being able to start generating results as quickly as possible</a:t>
            </a:r>
          </a:p>
          <a:p>
            <a:r>
              <a:rPr lang="en-US" altLang="en-US" dirty="0"/>
              <a:t>Iterator</a:t>
            </a:r>
          </a:p>
          <a:p>
            <a:pPr lvl="1"/>
            <a:r>
              <a:rPr lang="en-US" altLang="en-US" dirty="0"/>
              <a:t>Operation implemented in such a way that it outputs one tuple at a time</a:t>
            </a:r>
          </a:p>
          <a:p>
            <a:pPr lvl="1"/>
            <a:r>
              <a:rPr lang="en-US" altLang="en-US" dirty="0"/>
              <a:t>Many iterators may be active at one time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D9FB7BF-195A-4F17-B87E-29AA4C5DF22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Iterator interface methods</a:t>
            </a:r>
          </a:p>
          <a:p>
            <a:pPr lvl="1"/>
            <a:r>
              <a:rPr lang="en-US" altLang="en-US" dirty="0"/>
              <a:t>Open()</a:t>
            </a:r>
          </a:p>
          <a:p>
            <a:pPr lvl="1"/>
            <a:r>
              <a:rPr lang="en-US" altLang="en-US" dirty="0"/>
              <a:t>Get_Next()</a:t>
            </a:r>
          </a:p>
          <a:p>
            <a:pPr lvl="1"/>
            <a:r>
              <a:rPr lang="en-US" altLang="en-US" dirty="0"/>
              <a:t>Close()</a:t>
            </a:r>
          </a:p>
          <a:p>
            <a:r>
              <a:rPr lang="en-US" altLang="en-US" dirty="0"/>
              <a:t>Some physical operators may not lend themselves to the iterator interface concept</a:t>
            </a:r>
          </a:p>
          <a:p>
            <a:pPr lvl="1"/>
            <a:r>
              <a:rPr lang="en-US" altLang="en-US" dirty="0"/>
              <a:t>Pipelining not supported</a:t>
            </a:r>
          </a:p>
          <a:p>
            <a:r>
              <a:rPr lang="en-US" altLang="en-US" dirty="0"/>
              <a:t>Iterator concept can also be applied to access methods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0C49379-ACC6-4100-BA48-EE8DA81BAF2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18.8 Parallel Algorithms for Query Processing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Parallel database architecture approaches</a:t>
            </a:r>
          </a:p>
          <a:p>
            <a:pPr lvl="1"/>
            <a:r>
              <a:rPr lang="en-US" altLang="en-US" dirty="0"/>
              <a:t>Shared-memory architecture</a:t>
            </a:r>
          </a:p>
          <a:p>
            <a:pPr lvl="2"/>
            <a:r>
              <a:rPr lang="en-US" altLang="en-US" dirty="0"/>
              <a:t>Multiple processors can access common main memory region</a:t>
            </a:r>
          </a:p>
          <a:p>
            <a:pPr lvl="1"/>
            <a:r>
              <a:rPr lang="en-US" altLang="en-US" dirty="0"/>
              <a:t>Shared-disk architecture</a:t>
            </a:r>
          </a:p>
          <a:p>
            <a:pPr lvl="2"/>
            <a:r>
              <a:rPr lang="en-US" altLang="en-US" dirty="0"/>
              <a:t>Every processor has its own memory</a:t>
            </a:r>
          </a:p>
          <a:p>
            <a:pPr lvl="2"/>
            <a:r>
              <a:rPr lang="en-US" altLang="en-US" dirty="0"/>
              <a:t>Machines have access to all disks</a:t>
            </a:r>
          </a:p>
          <a:p>
            <a:pPr lvl="1"/>
            <a:r>
              <a:rPr lang="en-US" altLang="en-US" dirty="0"/>
              <a:t>Shared-nothing architecture</a:t>
            </a:r>
          </a:p>
          <a:p>
            <a:pPr lvl="2"/>
            <a:r>
              <a:rPr lang="en-US" altLang="en-US" dirty="0"/>
              <a:t>Each processor has own memory and disk storage</a:t>
            </a:r>
          </a:p>
          <a:p>
            <a:pPr lvl="2"/>
            <a:r>
              <a:rPr lang="en-US" altLang="en-US" dirty="0"/>
              <a:t>Most commonly used in parallel database systems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FF3F072-3BE6-4B61-8A03-68F9BA1FB45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534400" cy="992187"/>
          </a:xfrm>
        </p:spPr>
        <p:txBody>
          <a:bodyPr/>
          <a:lstStyle/>
          <a:p>
            <a:r>
              <a:rPr lang="en-US" altLang="en-US" dirty="0"/>
              <a:t>18.1 Translating SQL Queries into Relational Algebra and Other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</a:t>
            </a:r>
          </a:p>
          <a:p>
            <a:pPr lvl="1"/>
            <a:r>
              <a:rPr lang="en-US" altLang="en-US" dirty="0"/>
              <a:t>Query language used in most RDBMSs</a:t>
            </a:r>
          </a:p>
          <a:p>
            <a:r>
              <a:rPr lang="en-US" altLang="en-US" dirty="0"/>
              <a:t>Query decomposed into query blocks</a:t>
            </a:r>
          </a:p>
          <a:p>
            <a:pPr lvl="1"/>
            <a:r>
              <a:rPr lang="en-US" altLang="en-US" dirty="0"/>
              <a:t>Basic units that can be translated into the algebraic operators</a:t>
            </a:r>
          </a:p>
          <a:p>
            <a:pPr lvl="1"/>
            <a:r>
              <a:rPr lang="en-US" altLang="en-US" dirty="0"/>
              <a:t>Contains single SELECT-FROM-WHERE expression</a:t>
            </a:r>
          </a:p>
          <a:p>
            <a:pPr lvl="2"/>
            <a:r>
              <a:rPr lang="en-US" altLang="en-US" dirty="0"/>
              <a:t>May contain GROUP BY and HAVING clauses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5E514D6-E29C-49CA-BA5D-17C60CDD94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pPr algn="ctr"/>
            <a:r>
              <a:rPr lang="en-US" altLang="en-US" dirty="0" smtClean="0"/>
              <a:t>Shared-memory </a:t>
            </a:r>
            <a:r>
              <a:rPr lang="en-US" altLang="en-US" dirty="0"/>
              <a:t>architecture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000099"/>
                </a:solidFill>
              </a:rPr>
              <a:t>Multiple processors can access common main memory region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27AA328-E1E1-4213-A546-A1A8A69E18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495424"/>
            <a:ext cx="6805612" cy="49053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89941"/>
            <a:ext cx="8610600" cy="1295400"/>
          </a:xfrm>
        </p:spPr>
        <p:txBody>
          <a:bodyPr/>
          <a:lstStyle/>
          <a:p>
            <a:pPr algn="ctr"/>
            <a:r>
              <a:rPr lang="en-US" altLang="en-US" dirty="0" smtClean="0"/>
              <a:t>Shared-disk </a:t>
            </a:r>
            <a:r>
              <a:rPr lang="en-US" altLang="en-US" dirty="0"/>
              <a:t>architecture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000099"/>
                </a:solidFill>
              </a:rPr>
              <a:t>Every processor has its own </a:t>
            </a:r>
            <a:r>
              <a:rPr lang="en-US" altLang="en-US" sz="2400" dirty="0" smtClean="0">
                <a:solidFill>
                  <a:srgbClr val="000099"/>
                </a:solidFill>
              </a:rPr>
              <a:t>memory and </a:t>
            </a:r>
            <a:br>
              <a:rPr lang="en-US" altLang="en-US" sz="2400" dirty="0" smtClean="0">
                <a:solidFill>
                  <a:srgbClr val="000099"/>
                </a:solidFill>
              </a:rPr>
            </a:br>
            <a:r>
              <a:rPr lang="en-US" altLang="en-US" sz="2400" dirty="0" smtClean="0">
                <a:solidFill>
                  <a:srgbClr val="000099"/>
                </a:solidFill>
              </a:rPr>
              <a:t>Machines </a:t>
            </a:r>
            <a:r>
              <a:rPr lang="en-US" altLang="en-US" sz="2400" dirty="0">
                <a:solidFill>
                  <a:srgbClr val="000099"/>
                </a:solidFill>
              </a:rPr>
              <a:t>have access to all disks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27AA328-E1E1-4213-A546-A1A8A69E18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1533525"/>
            <a:ext cx="6791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71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27AA328-E1E1-4213-A546-A1A8A69E18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17130"/>
            <a:ext cx="6705600" cy="50673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89941"/>
            <a:ext cx="8610600" cy="1295400"/>
          </a:xfrm>
        </p:spPr>
        <p:txBody>
          <a:bodyPr/>
          <a:lstStyle/>
          <a:p>
            <a:pPr algn="ctr"/>
            <a:r>
              <a:rPr lang="en-US" altLang="en-US" dirty="0" smtClean="0"/>
              <a:t>Shared-nothing </a:t>
            </a:r>
            <a:r>
              <a:rPr lang="en-US" altLang="en-US" dirty="0"/>
              <a:t>architecture</a:t>
            </a:r>
            <a:br>
              <a:rPr lang="en-US" altLang="en-US" dirty="0"/>
            </a:br>
            <a:r>
              <a:rPr lang="en-US" altLang="en-US" sz="2400" dirty="0">
                <a:solidFill>
                  <a:srgbClr val="000099"/>
                </a:solidFill>
              </a:rPr>
              <a:t>Each processor has own memory and disk </a:t>
            </a:r>
            <a:r>
              <a:rPr lang="en-US" altLang="en-US" sz="2400" dirty="0" smtClean="0">
                <a:solidFill>
                  <a:srgbClr val="000099"/>
                </a:solidFill>
              </a:rPr>
              <a:t>storage</a:t>
            </a:r>
            <a:endParaRPr lang="en-US" alt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0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Linear speed-up</a:t>
            </a:r>
          </a:p>
          <a:p>
            <a:pPr lvl="1">
              <a:defRPr/>
            </a:pPr>
            <a:r>
              <a:rPr lang="en-US" altLang="en-US" dirty="0"/>
              <a:t>Linear reduction in time taken for operations</a:t>
            </a:r>
          </a:p>
          <a:p>
            <a:pPr>
              <a:defRPr/>
            </a:pPr>
            <a:r>
              <a:rPr lang="en-US" altLang="en-US" dirty="0"/>
              <a:t>Linear scale-up</a:t>
            </a:r>
          </a:p>
          <a:p>
            <a:pPr lvl="1">
              <a:defRPr/>
            </a:pPr>
            <a:r>
              <a:rPr lang="en-US" altLang="en-US" dirty="0"/>
              <a:t>Constant sustained performance by increasing the number of processors and disks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27AA328-E1E1-4213-A546-A1A8A69E18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7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Operator-level parallelism</a:t>
            </a:r>
          </a:p>
          <a:p>
            <a:pPr lvl="1">
              <a:defRPr/>
            </a:pPr>
            <a:r>
              <a:rPr lang="en-US" altLang="en-US" dirty="0"/>
              <a:t>Horizontal partitioning</a:t>
            </a:r>
          </a:p>
          <a:p>
            <a:pPr lvl="2">
              <a:defRPr/>
            </a:pPr>
            <a:r>
              <a:rPr lang="en-US" altLang="en-US" dirty="0"/>
              <a:t>Round-robin partitioning</a:t>
            </a:r>
          </a:p>
          <a:p>
            <a:pPr lvl="2">
              <a:defRPr/>
            </a:pPr>
            <a:r>
              <a:rPr lang="en-US" altLang="en-US" dirty="0"/>
              <a:t>Range partitioning</a:t>
            </a:r>
          </a:p>
          <a:p>
            <a:pPr lvl="2">
              <a:defRPr/>
            </a:pPr>
            <a:r>
              <a:rPr lang="en-US" altLang="en-US" dirty="0"/>
              <a:t>Hash partitioning</a:t>
            </a:r>
          </a:p>
          <a:p>
            <a:pPr>
              <a:defRPr/>
            </a:pPr>
            <a:r>
              <a:rPr lang="en-US" altLang="en-US" dirty="0"/>
              <a:t>Sorting</a:t>
            </a:r>
          </a:p>
          <a:p>
            <a:pPr lvl="1">
              <a:defRPr/>
            </a:pPr>
            <a:r>
              <a:rPr lang="en-US" altLang="en-US" dirty="0"/>
              <a:t>If data has been range-partitioned on an attribute:</a:t>
            </a:r>
          </a:p>
          <a:p>
            <a:pPr lvl="2">
              <a:defRPr/>
            </a:pPr>
            <a:r>
              <a:rPr lang="en-US" altLang="en-US" dirty="0"/>
              <a:t>Each partition can be sorted separately in parallel</a:t>
            </a:r>
          </a:p>
          <a:p>
            <a:pPr lvl="2">
              <a:defRPr/>
            </a:pPr>
            <a:r>
              <a:rPr lang="en-US" altLang="en-US" dirty="0"/>
              <a:t>Results concatenated</a:t>
            </a:r>
          </a:p>
          <a:p>
            <a:pPr lvl="1">
              <a:defRPr/>
            </a:pPr>
            <a:r>
              <a:rPr lang="en-US" altLang="en-US" dirty="0"/>
              <a:t>Reduces sorting time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CEE6522-E55E-4344-B299-778505B11C2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Selection</a:t>
            </a:r>
          </a:p>
          <a:p>
            <a:pPr lvl="1">
              <a:defRPr/>
            </a:pPr>
            <a:r>
              <a:rPr lang="en-US" altLang="en-US" dirty="0"/>
              <a:t>If condition is an equality condition on an attribute used for range partitioning:</a:t>
            </a:r>
          </a:p>
          <a:p>
            <a:pPr lvl="2">
              <a:defRPr/>
            </a:pPr>
            <a:r>
              <a:rPr lang="en-US" altLang="en-US" dirty="0"/>
              <a:t>Perform selection only on partition to which the value belongs</a:t>
            </a:r>
          </a:p>
          <a:p>
            <a:pPr>
              <a:defRPr/>
            </a:pPr>
            <a:r>
              <a:rPr lang="en-US" altLang="en-US" dirty="0"/>
              <a:t>Projection without duplicate elimination</a:t>
            </a:r>
          </a:p>
          <a:p>
            <a:pPr lvl="1">
              <a:defRPr/>
            </a:pPr>
            <a:r>
              <a:rPr lang="en-US" altLang="en-US" dirty="0"/>
              <a:t>Perform operation in parallel as data is read</a:t>
            </a:r>
          </a:p>
          <a:p>
            <a:pPr>
              <a:defRPr/>
            </a:pPr>
            <a:r>
              <a:rPr lang="en-US" altLang="en-US" dirty="0"/>
              <a:t>Duplicate elimination</a:t>
            </a:r>
          </a:p>
          <a:p>
            <a:pPr lvl="1">
              <a:defRPr/>
            </a:pPr>
            <a:r>
              <a:rPr lang="en-US" altLang="en-US" dirty="0"/>
              <a:t>Sort tuples and discard duplicates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16E10588-B358-40D4-919E-E7DC8E6D79A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Parallel joins divide the join into </a:t>
            </a:r>
            <a:r>
              <a:rPr lang="en-US" altLang="en-US" i="1" dirty="0"/>
              <a:t>n</a:t>
            </a:r>
            <a:r>
              <a:rPr lang="en-US" altLang="en-US" dirty="0"/>
              <a:t> smaller joins</a:t>
            </a:r>
          </a:p>
          <a:p>
            <a:pPr lvl="1">
              <a:defRPr/>
            </a:pPr>
            <a:r>
              <a:rPr lang="en-US" altLang="en-US" dirty="0"/>
              <a:t>Perform smaller joins in parallel on </a:t>
            </a:r>
            <a:r>
              <a:rPr lang="en-US" altLang="en-US" i="1" dirty="0"/>
              <a:t>n</a:t>
            </a:r>
            <a:r>
              <a:rPr lang="en-US" altLang="en-US" dirty="0"/>
              <a:t> processors</a:t>
            </a:r>
          </a:p>
          <a:p>
            <a:pPr lvl="1">
              <a:defRPr/>
            </a:pPr>
            <a:r>
              <a:rPr lang="en-US" altLang="en-US" dirty="0"/>
              <a:t>Take a union of the result</a:t>
            </a:r>
          </a:p>
          <a:p>
            <a:pPr>
              <a:defRPr/>
            </a:pPr>
            <a:r>
              <a:rPr lang="en-US" altLang="en-US" dirty="0"/>
              <a:t>Parallel join techniques</a:t>
            </a:r>
          </a:p>
          <a:p>
            <a:pPr lvl="1">
              <a:defRPr/>
            </a:pPr>
            <a:r>
              <a:rPr lang="en-US" altLang="en-US" dirty="0"/>
              <a:t>Equality-based partitioned join</a:t>
            </a:r>
          </a:p>
          <a:p>
            <a:pPr lvl="1">
              <a:defRPr/>
            </a:pPr>
            <a:r>
              <a:rPr lang="en-US" altLang="en-US" dirty="0"/>
              <a:t>Inequality join with partitioning and replication</a:t>
            </a:r>
          </a:p>
          <a:p>
            <a:pPr lvl="1">
              <a:defRPr/>
            </a:pPr>
            <a:r>
              <a:rPr lang="en-US" altLang="en-US" dirty="0"/>
              <a:t>Parallel partitioned hash join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8AFBBE5-6869-437F-AB13-4DB2A3F845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</a:p>
          <a:p>
            <a:pPr lvl="1"/>
            <a:r>
              <a:rPr lang="en-US" altLang="en-US" dirty="0"/>
              <a:t>Achieved by partitioning on the grouping attribute and then computing the aggregate function locally at each processor</a:t>
            </a:r>
          </a:p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If argument relations are partitioned using the same hash function, they can be done in parallel on each processor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BD91415-E122-45A0-A03B-B94C55276F4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Intraquery parallelism</a:t>
            </a:r>
          </a:p>
          <a:p>
            <a:pPr lvl="1"/>
            <a:r>
              <a:rPr lang="en-US" altLang="en-US" dirty="0"/>
              <a:t>Approaches</a:t>
            </a:r>
          </a:p>
          <a:p>
            <a:pPr lvl="2"/>
            <a:r>
              <a:rPr lang="en-US" altLang="en-US" dirty="0"/>
              <a:t>Use parallel algorithm for each operation, with appropriate partitioning of the data input to that operation</a:t>
            </a:r>
          </a:p>
          <a:p>
            <a:pPr lvl="2"/>
            <a:r>
              <a:rPr lang="en-US" altLang="en-US" dirty="0"/>
              <a:t>Execute independent operations in parallel</a:t>
            </a:r>
          </a:p>
          <a:p>
            <a:r>
              <a:rPr lang="en-US" altLang="en-US" dirty="0"/>
              <a:t>Interquery parallelism</a:t>
            </a:r>
          </a:p>
          <a:p>
            <a:pPr lvl="1"/>
            <a:r>
              <a:rPr lang="en-US" altLang="en-US" dirty="0"/>
              <a:t>Execution of multiple queries in parallel</a:t>
            </a:r>
          </a:p>
          <a:p>
            <a:pPr lvl="1"/>
            <a:r>
              <a:rPr lang="en-US" altLang="en-US" dirty="0"/>
              <a:t>Goal: scale up</a:t>
            </a:r>
          </a:p>
          <a:p>
            <a:pPr lvl="1"/>
            <a:r>
              <a:rPr lang="en-US" altLang="en-US" dirty="0"/>
              <a:t>Difficult to achieve on shared-disk or shared-nothing architectures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D6AA44C-2173-4438-920E-696F8569FCE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18.9 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queries translated into relational algebra</a:t>
            </a:r>
          </a:p>
          <a:p>
            <a:r>
              <a:rPr lang="en-US" altLang="en-US" dirty="0"/>
              <a:t>External sorting</a:t>
            </a:r>
          </a:p>
          <a:p>
            <a:r>
              <a:rPr lang="en-US" altLang="en-US" dirty="0"/>
              <a:t>Selection algorithms</a:t>
            </a:r>
          </a:p>
          <a:p>
            <a:r>
              <a:rPr lang="en-US" altLang="en-US" dirty="0"/>
              <a:t>Join operations</a:t>
            </a:r>
          </a:p>
          <a:p>
            <a:r>
              <a:rPr lang="en-US" altLang="en-US" dirty="0"/>
              <a:t>Combining operations to create pipelined execution</a:t>
            </a:r>
          </a:p>
          <a:p>
            <a:r>
              <a:rPr lang="en-US" altLang="en-US" dirty="0"/>
              <a:t>Parallel database system architectures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53C2986-6044-4207-BF80-48842EE186C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Inner block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Outer block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7874AA6-9FED-41B9-8C9A-CEDAACFC1A6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905000"/>
            <a:ext cx="297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94100"/>
            <a:ext cx="1885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5314950"/>
            <a:ext cx="1895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(cont’d.)</a:t>
            </a:r>
          </a:p>
          <a:p>
            <a:pPr lvl="1">
              <a:defRPr/>
            </a:pPr>
            <a:r>
              <a:rPr lang="en-US" dirty="0"/>
              <a:t>Inner block translated into: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Outer block translated into: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Query optimizer chooses execution plan for each query block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BCA0D56-531D-4B8D-B40D-EC7B525B94A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541588"/>
            <a:ext cx="3067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451225"/>
            <a:ext cx="323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Generally used for unnesting EXISTS, IN, and ANY subqueries</a:t>
            </a:r>
          </a:p>
          <a:p>
            <a:pPr lvl="1"/>
            <a:r>
              <a:rPr lang="en-US" altLang="en-US" dirty="0"/>
              <a:t>Syntax: </a:t>
            </a:r>
            <a:r>
              <a:rPr lang="en-US" altLang="en-US" dirty="0">
                <a:solidFill>
                  <a:srgbClr val="FF0000"/>
                </a:solidFill>
              </a:rPr>
              <a:t>T1 </a:t>
            </a:r>
            <a:r>
              <a:rPr lang="en-US" sz="3200" b="1" dirty="0">
                <a:solidFill>
                  <a:srgbClr val="FF0000"/>
                </a:solidFill>
              </a:rPr>
              <a:t>⋉</a:t>
            </a:r>
            <a:r>
              <a:rPr lang="en-US" baseline="-25000" dirty="0">
                <a:solidFill>
                  <a:srgbClr val="FF0000"/>
                </a:solidFill>
              </a:rPr>
              <a:t>X=Y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T2</a:t>
            </a:r>
            <a:r>
              <a:rPr lang="en-US" altLang="en-US" dirty="0" smtClean="0"/>
              <a:t>		OR	T1.x </a:t>
            </a:r>
            <a:r>
              <a:rPr lang="en-US" altLang="en-US" i="1" dirty="0" smtClean="0"/>
              <a:t>S= </a:t>
            </a:r>
            <a:r>
              <a:rPr lang="en-US" altLang="en-US" dirty="0" smtClean="0"/>
              <a:t>T2.y</a:t>
            </a:r>
            <a:endParaRPr lang="en-US" altLang="en-US" dirty="0"/>
          </a:p>
          <a:p>
            <a:pPr lvl="2"/>
            <a:r>
              <a:rPr lang="en-US" altLang="en-US" dirty="0"/>
              <a:t>T1 is the left table and T2 is the right table of the semi-join</a:t>
            </a:r>
          </a:p>
          <a:p>
            <a:pPr lvl="1"/>
            <a:r>
              <a:rPr lang="en-US" altLang="en-US" dirty="0"/>
              <a:t>A row of T1 is returned as soon as T1.X finds a match with any value of T2.Y without searching for further matches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ED91309E-8B43-416B-83A5-76C2045E07D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98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Semi-Join Example</a:t>
            </a: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ED91309E-8B43-416B-83A5-76C2045E07D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473"/>
              </p:ext>
            </p:extLst>
          </p:nvPr>
        </p:nvGraphicFramePr>
        <p:xfrm>
          <a:off x="381000" y="1600198"/>
          <a:ext cx="8458200" cy="3581400"/>
        </p:xfrm>
        <a:graphic>
          <a:graphicData uri="http://schemas.openxmlformats.org/drawingml/2006/table">
            <a:tbl>
              <a:tblPr/>
              <a:tblGrid>
                <a:gridCol w="878049">
                  <a:extLst>
                    <a:ext uri="{9D8B030D-6E8A-4147-A177-3AD203B41FA5}">
                      <a16:colId xmlns:a16="http://schemas.microsoft.com/office/drawing/2014/main" val="1784951922"/>
                    </a:ext>
                  </a:extLst>
                </a:gridCol>
                <a:gridCol w="1037696">
                  <a:extLst>
                    <a:ext uri="{9D8B030D-6E8A-4147-A177-3AD203B41FA5}">
                      <a16:colId xmlns:a16="http://schemas.microsoft.com/office/drawing/2014/main" val="3157401760"/>
                    </a:ext>
                  </a:extLst>
                </a:gridCol>
                <a:gridCol w="478936">
                  <a:extLst>
                    <a:ext uri="{9D8B030D-6E8A-4147-A177-3AD203B41FA5}">
                      <a16:colId xmlns:a16="http://schemas.microsoft.com/office/drawing/2014/main" val="3728480226"/>
                    </a:ext>
                  </a:extLst>
                </a:gridCol>
                <a:gridCol w="346402">
                  <a:extLst>
                    <a:ext uri="{9D8B030D-6E8A-4147-A177-3AD203B41FA5}">
                      <a16:colId xmlns:a16="http://schemas.microsoft.com/office/drawing/2014/main" val="1767221716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4015903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1959403"/>
                    </a:ext>
                  </a:extLst>
                </a:gridCol>
                <a:gridCol w="1108494">
                  <a:extLst>
                    <a:ext uri="{9D8B030D-6E8A-4147-A177-3AD203B41FA5}">
                      <a16:colId xmlns:a16="http://schemas.microsoft.com/office/drawing/2014/main" val="3748345038"/>
                    </a:ext>
                  </a:extLst>
                </a:gridCol>
                <a:gridCol w="680090">
                  <a:extLst>
                    <a:ext uri="{9D8B030D-6E8A-4147-A177-3AD203B41FA5}">
                      <a16:colId xmlns:a16="http://schemas.microsoft.com/office/drawing/2014/main" val="2447181098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1265106879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19607926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1129192121"/>
                    </a:ext>
                  </a:extLst>
                </a:gridCol>
              </a:tblGrid>
              <a:tr h="3789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Semi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1011"/>
                  </a:ext>
                </a:extLst>
              </a:tr>
              <a:tr h="549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Society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(STUDENT </a:t>
                      </a:r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⋉</a:t>
                      </a:r>
                      <a:r>
                        <a:rPr 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MEMBER)</a:t>
                      </a:r>
                      <a:endParaRPr 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9913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Isbah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26367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Isbah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318446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Tahreem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Gen 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75575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Khadija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Tahreem</a:t>
                      </a:r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937757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Alia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Ismail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99571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Fatima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66661"/>
                  </a:ext>
                </a:extLst>
              </a:tr>
              <a:tr h="378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983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3340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SQL:</a:t>
            </a:r>
            <a:r>
              <a:rPr lang="en-US" sz="1600" b="1" dirty="0" smtClean="0">
                <a:solidFill>
                  <a:srgbClr val="000099"/>
                </a:solidFill>
              </a:rPr>
              <a:t> SELECT * FROM student </a:t>
            </a:r>
          </a:p>
          <a:p>
            <a:r>
              <a:rPr lang="en-US" sz="1600" b="1" dirty="0">
                <a:solidFill>
                  <a:srgbClr val="000099"/>
                </a:solidFill>
              </a:rPr>
              <a:t> </a:t>
            </a:r>
            <a:r>
              <a:rPr lang="en-US" sz="1600" b="1" dirty="0" smtClean="0">
                <a:solidFill>
                  <a:srgbClr val="000099"/>
                </a:solidFill>
              </a:rPr>
              <a:t>         WHERE EXISTS (SELECT * FROM member</a:t>
            </a:r>
          </a:p>
          <a:p>
            <a:r>
              <a:rPr lang="en-US" sz="1600" b="1" dirty="0" smtClean="0">
                <a:solidFill>
                  <a:srgbClr val="000099"/>
                </a:solidFill>
              </a:rPr>
              <a:t>	                        WHERE </a:t>
            </a:r>
            <a:r>
              <a:rPr lang="en-US" sz="1600" b="1" dirty="0" err="1" smtClean="0">
                <a:solidFill>
                  <a:srgbClr val="000099"/>
                </a:solidFill>
              </a:rPr>
              <a:t>student.rollno</a:t>
            </a:r>
            <a:r>
              <a:rPr lang="en-US" sz="1600" b="1" dirty="0" smtClean="0">
                <a:solidFill>
                  <a:srgbClr val="000099"/>
                </a:solidFill>
              </a:rPr>
              <a:t>=</a:t>
            </a:r>
            <a:r>
              <a:rPr lang="en-US" sz="1600" b="1" dirty="0" err="1" smtClean="0">
                <a:solidFill>
                  <a:srgbClr val="000099"/>
                </a:solidFill>
              </a:rPr>
              <a:t>member.rollno</a:t>
            </a:r>
            <a:endParaRPr 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Inner-Join Example</a:t>
            </a:r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ED91309E-8B43-416B-83A5-76C2045E07D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52989"/>
              </p:ext>
            </p:extLst>
          </p:nvPr>
        </p:nvGraphicFramePr>
        <p:xfrm>
          <a:off x="381000" y="1600198"/>
          <a:ext cx="8458200" cy="2590802"/>
        </p:xfrm>
        <a:graphic>
          <a:graphicData uri="http://schemas.openxmlformats.org/drawingml/2006/table">
            <a:tbl>
              <a:tblPr/>
              <a:tblGrid>
                <a:gridCol w="878049">
                  <a:extLst>
                    <a:ext uri="{9D8B030D-6E8A-4147-A177-3AD203B41FA5}">
                      <a16:colId xmlns:a16="http://schemas.microsoft.com/office/drawing/2014/main" val="1784951922"/>
                    </a:ext>
                  </a:extLst>
                </a:gridCol>
                <a:gridCol w="1037696">
                  <a:extLst>
                    <a:ext uri="{9D8B030D-6E8A-4147-A177-3AD203B41FA5}">
                      <a16:colId xmlns:a16="http://schemas.microsoft.com/office/drawing/2014/main" val="3157401760"/>
                    </a:ext>
                  </a:extLst>
                </a:gridCol>
                <a:gridCol w="478936">
                  <a:extLst>
                    <a:ext uri="{9D8B030D-6E8A-4147-A177-3AD203B41FA5}">
                      <a16:colId xmlns:a16="http://schemas.microsoft.com/office/drawing/2014/main" val="3728480226"/>
                    </a:ext>
                  </a:extLst>
                </a:gridCol>
                <a:gridCol w="346402">
                  <a:extLst>
                    <a:ext uri="{9D8B030D-6E8A-4147-A177-3AD203B41FA5}">
                      <a16:colId xmlns:a16="http://schemas.microsoft.com/office/drawing/2014/main" val="1767221716"/>
                    </a:ext>
                  </a:extLst>
                </a:gridCol>
                <a:gridCol w="861483">
                  <a:extLst>
                    <a:ext uri="{9D8B030D-6E8A-4147-A177-3AD203B41FA5}">
                      <a16:colId xmlns:a16="http://schemas.microsoft.com/office/drawing/2014/main" val="44015903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301959403"/>
                    </a:ext>
                  </a:extLst>
                </a:gridCol>
                <a:gridCol w="1108494">
                  <a:extLst>
                    <a:ext uri="{9D8B030D-6E8A-4147-A177-3AD203B41FA5}">
                      <a16:colId xmlns:a16="http://schemas.microsoft.com/office/drawing/2014/main" val="3748345038"/>
                    </a:ext>
                  </a:extLst>
                </a:gridCol>
                <a:gridCol w="680090">
                  <a:extLst>
                    <a:ext uri="{9D8B030D-6E8A-4147-A177-3AD203B41FA5}">
                      <a16:colId xmlns:a16="http://schemas.microsoft.com/office/drawing/2014/main" val="2447181098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1265106879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19607926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1129192121"/>
                    </a:ext>
                  </a:extLst>
                </a:gridCol>
              </a:tblGrid>
              <a:tr h="3789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31011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Society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99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Isbah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126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3184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Tahreem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Gen 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475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Khadija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9377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Alia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CC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995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Fatima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666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Ismail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983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4343400"/>
            <a:ext cx="3124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0000"/>
                </a:solidFill>
              </a:rPr>
              <a:t>SQL:</a:t>
            </a:r>
            <a:r>
              <a:rPr lang="en-US" sz="1600" b="1" dirty="0" smtClean="0">
                <a:solidFill>
                  <a:srgbClr val="000099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000099"/>
                </a:solidFill>
              </a:rPr>
              <a:t>SELECT * </a:t>
            </a:r>
          </a:p>
          <a:p>
            <a:r>
              <a:rPr lang="en-US" sz="1400" b="1" dirty="0" smtClean="0">
                <a:solidFill>
                  <a:srgbClr val="000099"/>
                </a:solidFill>
              </a:rPr>
              <a:t>FROM student JOIN member</a:t>
            </a:r>
          </a:p>
          <a:p>
            <a:r>
              <a:rPr lang="en-US" sz="1400" b="1" dirty="0" smtClean="0">
                <a:solidFill>
                  <a:srgbClr val="000099"/>
                </a:solidFill>
              </a:rPr>
              <a:t>ON </a:t>
            </a:r>
            <a:r>
              <a:rPr lang="en-US" sz="1400" b="1" dirty="0" err="1" smtClean="0">
                <a:solidFill>
                  <a:srgbClr val="000099"/>
                </a:solidFill>
              </a:rPr>
              <a:t>student.rollno</a:t>
            </a:r>
            <a:r>
              <a:rPr lang="en-US" sz="1400" b="1" dirty="0" smtClean="0">
                <a:solidFill>
                  <a:srgbClr val="000099"/>
                </a:solidFill>
              </a:rPr>
              <a:t>=</a:t>
            </a:r>
            <a:r>
              <a:rPr lang="en-US" sz="1400" b="1" dirty="0" err="1" smtClean="0">
                <a:solidFill>
                  <a:srgbClr val="000099"/>
                </a:solidFill>
              </a:rPr>
              <a:t>member.rollno</a:t>
            </a:r>
            <a:endParaRPr lang="en-US" sz="1400" b="1" dirty="0">
              <a:solidFill>
                <a:srgbClr val="00009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20061"/>
              </p:ext>
            </p:extLst>
          </p:nvPr>
        </p:nvGraphicFramePr>
        <p:xfrm>
          <a:off x="381000" y="4419600"/>
          <a:ext cx="5486399" cy="2097405"/>
        </p:xfrm>
        <a:graphic>
          <a:graphicData uri="http://schemas.openxmlformats.org/drawingml/2006/table">
            <a:tbl>
              <a:tblPr/>
              <a:tblGrid>
                <a:gridCol w="777424">
                  <a:extLst>
                    <a:ext uri="{9D8B030D-6E8A-4147-A177-3AD203B41FA5}">
                      <a16:colId xmlns:a16="http://schemas.microsoft.com/office/drawing/2014/main" val="2037364721"/>
                    </a:ext>
                  </a:extLst>
                </a:gridCol>
                <a:gridCol w="1177244">
                  <a:extLst>
                    <a:ext uri="{9D8B030D-6E8A-4147-A177-3AD203B41FA5}">
                      <a16:colId xmlns:a16="http://schemas.microsoft.com/office/drawing/2014/main" val="1619834589"/>
                    </a:ext>
                  </a:extLst>
                </a:gridCol>
                <a:gridCol w="555303">
                  <a:extLst>
                    <a:ext uri="{9D8B030D-6E8A-4147-A177-3AD203B41FA5}">
                      <a16:colId xmlns:a16="http://schemas.microsoft.com/office/drawing/2014/main" val="3415430636"/>
                    </a:ext>
                  </a:extLst>
                </a:gridCol>
                <a:gridCol w="1066184">
                  <a:extLst>
                    <a:ext uri="{9D8B030D-6E8A-4147-A177-3AD203B41FA5}">
                      <a16:colId xmlns:a16="http://schemas.microsoft.com/office/drawing/2014/main" val="4272151476"/>
                    </a:ext>
                  </a:extLst>
                </a:gridCol>
                <a:gridCol w="777424">
                  <a:extLst>
                    <a:ext uri="{9D8B030D-6E8A-4147-A177-3AD203B41FA5}">
                      <a16:colId xmlns:a16="http://schemas.microsoft.com/office/drawing/2014/main" val="3872245125"/>
                    </a:ext>
                  </a:extLst>
                </a:gridCol>
                <a:gridCol w="1132820">
                  <a:extLst>
                    <a:ext uri="{9D8B030D-6E8A-4147-A177-3AD203B41FA5}">
                      <a16:colId xmlns:a16="http://schemas.microsoft.com/office/drawing/2014/main" val="3423354288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(Inner) join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72653"/>
                  </a:ext>
                </a:extLst>
              </a:tr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STUDENT </a:t>
                      </a:r>
                      <a:r>
                        <a:rPr lang="en-US" sz="20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⋈</a:t>
                      </a:r>
                      <a:r>
                        <a:rPr 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 MEMBER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24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Society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rollNo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800000"/>
                          </a:solidFill>
                          <a:effectLst/>
                          <a:latin typeface="Arial Black" panose="020B0A04020102020204" pitchFamily="34" charset="0"/>
                        </a:rPr>
                        <a:t>Role</a:t>
                      </a:r>
                      <a:endParaRPr lang="en-US" sz="1400" b="1" i="0" u="none" strike="noStrike" dirty="0">
                        <a:solidFill>
                          <a:srgbClr val="8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826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Isbah</a:t>
                      </a:r>
                      <a:endParaRPr lang="en-US" sz="1400" b="0" i="0" u="none" strike="noStrike" dirty="0">
                        <a:solidFill>
                          <a:srgbClr val="000099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811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7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Gen 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901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Izaan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ACM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94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Tahreem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Creative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VP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02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Ismail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99"/>
                          </a:solidFill>
                          <a:effectLst/>
                          <a:latin typeface="Arial Black" panose="020B0A04020102020204" pitchFamily="34" charset="0"/>
                        </a:rPr>
                        <a:t>Gen Sec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1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88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4340</TotalTime>
  <Words>2474</Words>
  <Application>Microsoft Office PowerPoint</Application>
  <PresentationFormat>Letter Paper (8.5x11 in)</PresentationFormat>
  <Paragraphs>593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MS PGothic</vt:lpstr>
      <vt:lpstr>Arial</vt:lpstr>
      <vt:lpstr>Arial Black</vt:lpstr>
      <vt:lpstr>Tahoma</vt:lpstr>
      <vt:lpstr>Wingdings</vt:lpstr>
      <vt:lpstr>Blends</vt:lpstr>
      <vt:lpstr>PowerPoint Presentation</vt:lpstr>
      <vt:lpstr>Introduction</vt:lpstr>
      <vt:lpstr>Query Processing</vt:lpstr>
      <vt:lpstr>18.1 Translating SQL Queries into Relational Algebra and Other Operators</vt:lpstr>
      <vt:lpstr>Translating SQL Queries (cont’d.)</vt:lpstr>
      <vt:lpstr>Translating SQL Queries (cont’d.)</vt:lpstr>
      <vt:lpstr>Additional Operators Semi-Join and Anti-Join</vt:lpstr>
      <vt:lpstr>Semi-Join Example</vt:lpstr>
      <vt:lpstr>Inner-Join Example</vt:lpstr>
      <vt:lpstr>Additional Operators Semi-Join and Anti-Join (cont’d.)</vt:lpstr>
      <vt:lpstr>Anti-Join Example</vt:lpstr>
      <vt:lpstr>18.2 Algorithms for External Sorting</vt:lpstr>
      <vt:lpstr>PowerPoint Presentation</vt:lpstr>
      <vt:lpstr>Algorithms for External Sorting (cont’d.)</vt:lpstr>
      <vt:lpstr>18.3 Algorithms for SELECT Operation</vt:lpstr>
      <vt:lpstr>Algorithms for SELECT Operation (cont’d.)</vt:lpstr>
      <vt:lpstr>Algorithms for SELECT Operation (cont’d.)</vt:lpstr>
      <vt:lpstr>Algorithms for SELECT Operation (cont’d.)</vt:lpstr>
      <vt:lpstr>18.4 Implementing the JOIN Operation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Example:        EMPLOYEE ⋈Dno=Dnumber DEPARTMENT</vt:lpstr>
      <vt:lpstr>Implementing the JOIN Operation (cont’d.)</vt:lpstr>
      <vt:lpstr>Example:        DEPARTMENT ⋈Mgr_ssn=Ssn EMPLOYEE</vt:lpstr>
      <vt:lpstr>Implementing the JOIN Operation (cont’d.)</vt:lpstr>
      <vt:lpstr>18.5 Algorithms for PROJECT and Set Operations</vt:lpstr>
      <vt:lpstr>Algorithms for PROJECT and Set Operations (cont’d.)</vt:lpstr>
      <vt:lpstr>Algorithms for PROJECT and Set Operations (cont’d.)</vt:lpstr>
      <vt:lpstr>18.6 Implementing Aggregate Operations and Different Types of JOINs</vt:lpstr>
      <vt:lpstr>Implementing Aggregate Operations and Different Types of JOINs (cont’d.)</vt:lpstr>
      <vt:lpstr>Implementing Aggregate Operations and Different Types of JOINs (cont’d.)</vt:lpstr>
      <vt:lpstr>18.7 Combining Operations Using Pipelining</vt:lpstr>
      <vt:lpstr>Combining Operations Using Pipelining (cont’d.)</vt:lpstr>
      <vt:lpstr>Combining Operations Using Pipelining (cont’d.)</vt:lpstr>
      <vt:lpstr>18.8 Parallel Algorithms for Query Processing</vt:lpstr>
      <vt:lpstr>Shared-memory architecture Multiple processors can access common main memory region</vt:lpstr>
      <vt:lpstr>Shared-disk architecture Every processor has its own memory and  Machines have access to all disks</vt:lpstr>
      <vt:lpstr>Shared-nothing architecture Each processor has own memory and disk storage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18.9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Databse Concepts</dc:title>
  <dc:subject>Strategies for Query Processing</dc:subject>
  <dc:creator>user</dc:creator>
  <cp:keywords/>
  <dc:description/>
  <cp:lastModifiedBy>ishaq</cp:lastModifiedBy>
  <cp:revision>307</cp:revision>
  <cp:lastPrinted>2001-11-04T00:51:13Z</cp:lastPrinted>
  <dcterms:created xsi:type="dcterms:W3CDTF">2005-02-25T19:46:41Z</dcterms:created>
  <dcterms:modified xsi:type="dcterms:W3CDTF">2021-05-19T08:46:17Z</dcterms:modified>
  <cp:category/>
</cp:coreProperties>
</file>