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1"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25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49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503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3714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842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458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3384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5094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446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44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258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912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448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272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561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873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256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685913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380D-8C64-4C66-A09B-03F4574A1EC1}"/>
              </a:ext>
            </a:extLst>
          </p:cNvPr>
          <p:cNvSpPr>
            <a:spLocks noGrp="1"/>
          </p:cNvSpPr>
          <p:nvPr>
            <p:ph type="ctrTitle"/>
          </p:nvPr>
        </p:nvSpPr>
        <p:spPr>
          <a:xfrm>
            <a:off x="5783691" y="2514600"/>
            <a:ext cx="5433391" cy="1828800"/>
          </a:xfrm>
        </p:spPr>
        <p:txBody>
          <a:bodyPr>
            <a:normAutofit/>
          </a:bodyPr>
          <a:lstStyle/>
          <a:p>
            <a:pPr algn="ctr"/>
            <a:r>
              <a:rPr lang="en-US" sz="3600" b="1" dirty="0">
                <a:solidFill>
                  <a:schemeClr val="tx1"/>
                </a:solidFill>
                <a:effectLst>
                  <a:outerShdw blurRad="38100" dist="38100" dir="2700000" algn="tl">
                    <a:srgbClr val="000000">
                      <a:alpha val="43137"/>
                    </a:srgbClr>
                  </a:outerShdw>
                </a:effectLst>
              </a:rPr>
              <a:t>Web Based</a:t>
            </a:r>
            <a:r>
              <a:rPr lang="en-US" sz="3600" b="1" dirty="0">
                <a:solidFill>
                  <a:srgbClr val="FF0000"/>
                </a:solidFill>
                <a:effectLst>
                  <a:outerShdw blurRad="38100" dist="38100" dir="2700000" algn="tl">
                    <a:srgbClr val="000000">
                      <a:alpha val="43137"/>
                    </a:srgbClr>
                  </a:outerShdw>
                </a:effectLst>
              </a:rPr>
              <a:t> Blood </a:t>
            </a:r>
            <a:r>
              <a:rPr lang="en-US" sz="3600" b="1" dirty="0">
                <a:solidFill>
                  <a:schemeClr val="tx1"/>
                </a:solidFill>
                <a:effectLst>
                  <a:outerShdw blurRad="38100" dist="38100" dir="2700000" algn="tl">
                    <a:srgbClr val="000000">
                      <a:alpha val="43137"/>
                    </a:srgbClr>
                  </a:outerShdw>
                </a:effectLst>
              </a:rPr>
              <a:t>Management System</a:t>
            </a:r>
          </a:p>
        </p:txBody>
      </p:sp>
      <p:pic>
        <p:nvPicPr>
          <p:cNvPr id="4" name="Picture 3">
            <a:extLst>
              <a:ext uri="{FF2B5EF4-FFF2-40B4-BE49-F238E27FC236}">
                <a16:creationId xmlns:a16="http://schemas.microsoft.com/office/drawing/2014/main" id="{4712659C-D6DC-4375-BD7C-FFA1A2F6A3BF}"/>
              </a:ext>
            </a:extLst>
          </p:cNvPr>
          <p:cNvPicPr>
            <a:picLocks noChangeAspect="1"/>
          </p:cNvPicPr>
          <p:nvPr/>
        </p:nvPicPr>
        <p:blipFill>
          <a:blip r:embed="rId2"/>
          <a:stretch>
            <a:fillRect/>
          </a:stretch>
        </p:blipFill>
        <p:spPr>
          <a:xfrm>
            <a:off x="1669774" y="1638759"/>
            <a:ext cx="3472069" cy="4062988"/>
          </a:xfrm>
          <a:prstGeom prst="rect">
            <a:avLst/>
          </a:prstGeom>
        </p:spPr>
      </p:pic>
    </p:spTree>
    <p:extLst>
      <p:ext uri="{BB962C8B-B14F-4D97-AF65-F5344CB8AC3E}">
        <p14:creationId xmlns:p14="http://schemas.microsoft.com/office/powerpoint/2010/main" val="247478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090925D-F247-48A2-9585-B001B6A00849}"/>
              </a:ext>
            </a:extLst>
          </p:cNvPr>
          <p:cNvPicPr>
            <a:picLocks noGrp="1" noChangeAspect="1"/>
          </p:cNvPicPr>
          <p:nvPr>
            <p:ph idx="1"/>
          </p:nvPr>
        </p:nvPicPr>
        <p:blipFill>
          <a:blip r:embed="rId2"/>
          <a:stretch>
            <a:fillRect/>
          </a:stretch>
        </p:blipFill>
        <p:spPr>
          <a:xfrm>
            <a:off x="2822713" y="636104"/>
            <a:ext cx="6154695" cy="2365333"/>
          </a:xfrm>
        </p:spPr>
      </p:pic>
      <p:sp>
        <p:nvSpPr>
          <p:cNvPr id="6" name="TextBox 5">
            <a:extLst>
              <a:ext uri="{FF2B5EF4-FFF2-40B4-BE49-F238E27FC236}">
                <a16:creationId xmlns:a16="http://schemas.microsoft.com/office/drawing/2014/main" id="{DE85625B-0F79-4181-9C75-5F3518DE4BF7}"/>
              </a:ext>
            </a:extLst>
          </p:cNvPr>
          <p:cNvSpPr txBox="1"/>
          <p:nvPr/>
        </p:nvSpPr>
        <p:spPr>
          <a:xfrm>
            <a:off x="1974570" y="3538334"/>
            <a:ext cx="7818783" cy="3139321"/>
          </a:xfrm>
          <a:prstGeom prst="rect">
            <a:avLst/>
          </a:prstGeom>
          <a:noFill/>
        </p:spPr>
        <p:txBody>
          <a:bodyPr wrap="square">
            <a:spAutoFit/>
          </a:bodyPr>
          <a:lstStyle/>
          <a:p>
            <a:pPr algn="ctr"/>
            <a:r>
              <a:rPr lang="en-US" sz="2400" dirty="0">
                <a:latin typeface="Bahnschrift SemiBold" panose="020B0502040204020203" pitchFamily="34" charset="0"/>
              </a:rPr>
              <a:t>Presented by</a:t>
            </a:r>
          </a:p>
          <a:p>
            <a:pPr algn="ctr"/>
            <a:br>
              <a:rPr lang="en-US" sz="2400" dirty="0">
                <a:latin typeface="Bahnschrift SemiBold" panose="020B0502040204020203" pitchFamily="34" charset="0"/>
              </a:rPr>
            </a:br>
            <a:r>
              <a:rPr lang="en-US" sz="2000" dirty="0">
                <a:latin typeface="Bahnschrift SemiBold" panose="020B0502040204020203" pitchFamily="34" charset="0"/>
              </a:rPr>
              <a:t>Md. Sakib</a:t>
            </a:r>
          </a:p>
          <a:p>
            <a:pPr algn="ctr"/>
            <a:r>
              <a:rPr lang="en-US" sz="2000" dirty="0">
                <a:latin typeface="Bahnschrift SemiBold" panose="020B0502040204020203" pitchFamily="34" charset="0"/>
              </a:rPr>
              <a:t>ID: 193002086</a:t>
            </a:r>
          </a:p>
          <a:p>
            <a:pPr algn="ctr"/>
            <a:r>
              <a:rPr lang="en-US" sz="2000" dirty="0">
                <a:latin typeface="Bahnschrift SemiBold" panose="020B0502040204020203" pitchFamily="34" charset="0"/>
              </a:rPr>
              <a:t>Muhammad </a:t>
            </a:r>
            <a:r>
              <a:rPr lang="en-US" sz="2000" dirty="0" err="1">
                <a:latin typeface="Bahnschrift SemiBold" panose="020B0502040204020203" pitchFamily="34" charset="0"/>
              </a:rPr>
              <a:t>Ahshan</a:t>
            </a:r>
            <a:r>
              <a:rPr lang="en-US" sz="2000" dirty="0">
                <a:latin typeface="Bahnschrift SemiBold" panose="020B0502040204020203" pitchFamily="34" charset="0"/>
              </a:rPr>
              <a:t> Sharif</a:t>
            </a:r>
          </a:p>
          <a:p>
            <a:pPr algn="ctr"/>
            <a:r>
              <a:rPr lang="en-US" sz="2000" dirty="0">
                <a:latin typeface="Bahnschrift SemiBold" panose="020B0502040204020203" pitchFamily="34" charset="0"/>
              </a:rPr>
              <a:t>ID: 193002054</a:t>
            </a:r>
          </a:p>
          <a:p>
            <a:pPr algn="ctr"/>
            <a:endParaRPr lang="en-US" sz="2000" dirty="0">
              <a:latin typeface="Bahnschrift SemiBold" panose="020B0502040204020203" pitchFamily="34" charset="0"/>
            </a:endParaRPr>
          </a:p>
          <a:p>
            <a:pPr algn="ctr"/>
            <a:r>
              <a:rPr lang="en-US" sz="1800" dirty="0">
                <a:latin typeface="Bahnschrift SemiBold" panose="020B0502040204020203" pitchFamily="34" charset="0"/>
              </a:rPr>
              <a:t>Department of CSE</a:t>
            </a:r>
          </a:p>
          <a:p>
            <a:pPr algn="ctr"/>
            <a:r>
              <a:rPr lang="en-US" sz="3200" dirty="0">
                <a:latin typeface="Bahnschrift SemiBold" panose="020B0502040204020203" pitchFamily="34" charset="0"/>
              </a:rPr>
              <a:t>Green University of Bangladesh</a:t>
            </a:r>
            <a:endParaRPr lang="en-US" sz="3200" dirty="0"/>
          </a:p>
        </p:txBody>
      </p:sp>
      <p:cxnSp>
        <p:nvCxnSpPr>
          <p:cNvPr id="10" name="Straight Connector 9">
            <a:extLst>
              <a:ext uri="{FF2B5EF4-FFF2-40B4-BE49-F238E27FC236}">
                <a16:creationId xmlns:a16="http://schemas.microsoft.com/office/drawing/2014/main" id="{8D8364F5-194E-4F88-9258-769635D92600}"/>
              </a:ext>
            </a:extLst>
          </p:cNvPr>
          <p:cNvCxnSpPr>
            <a:cxnSpLocks/>
          </p:cNvCxnSpPr>
          <p:nvPr/>
        </p:nvCxnSpPr>
        <p:spPr>
          <a:xfrm>
            <a:off x="1073426" y="3392557"/>
            <a:ext cx="98066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309C751-92EF-413A-BF54-A1E0D462D477}"/>
              </a:ext>
            </a:extLst>
          </p:cNvPr>
          <p:cNvSpPr/>
          <p:nvPr/>
        </p:nvSpPr>
        <p:spPr>
          <a:xfrm>
            <a:off x="5883962" y="3326296"/>
            <a:ext cx="145777" cy="145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90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D2EC-549E-48E2-9ED6-D8D8963BCD94}"/>
              </a:ext>
            </a:extLst>
          </p:cNvPr>
          <p:cNvSpPr>
            <a:spLocks noGrp="1"/>
          </p:cNvSpPr>
          <p:nvPr>
            <p:ph type="title"/>
          </p:nvPr>
        </p:nvSpPr>
        <p:spPr>
          <a:xfrm>
            <a:off x="977416" y="439466"/>
            <a:ext cx="9404723" cy="1400530"/>
          </a:xfrm>
        </p:spPr>
        <p:txBody>
          <a:bodyPr/>
          <a:lstStyle/>
          <a:p>
            <a:pPr algn="ctr"/>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3679BF6B-94B7-44DB-90CA-35727B8E9791}"/>
              </a:ext>
            </a:extLst>
          </p:cNvPr>
          <p:cNvSpPr>
            <a:spLocks noGrp="1"/>
          </p:cNvSpPr>
          <p:nvPr>
            <p:ph idx="1"/>
          </p:nvPr>
        </p:nvSpPr>
        <p:spPr>
          <a:xfrm>
            <a:off x="977417" y="1986657"/>
            <a:ext cx="6960636" cy="4195481"/>
          </a:xfrm>
        </p:spPr>
        <p:txBody>
          <a:bodyPr/>
          <a:lstStyle/>
          <a:p>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Blood bank is a place where blood bag that is collected from blood donation events is stored in one place. The term “blood bank” refers to a division of a hospital laboratory where the storage of blood product occurs.</a:t>
            </a:r>
          </a:p>
        </p:txBody>
      </p:sp>
      <p:pic>
        <p:nvPicPr>
          <p:cNvPr id="1026" name="Picture 2" descr="Transparent Donate Clipart - Blood Donation Day Background, HD Png Download  - kindpng">
            <a:extLst>
              <a:ext uri="{FF2B5EF4-FFF2-40B4-BE49-F238E27FC236}">
                <a16:creationId xmlns:a16="http://schemas.microsoft.com/office/drawing/2014/main" id="{1B02EE71-BFDE-40E1-B87A-7C13BC279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312" y="2528781"/>
            <a:ext cx="3373271" cy="38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71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EA6EE-6F63-4B7A-B75F-56E682FDDD9F}"/>
              </a:ext>
            </a:extLst>
          </p:cNvPr>
          <p:cNvSpPr>
            <a:spLocks noGrp="1"/>
          </p:cNvSpPr>
          <p:nvPr>
            <p:ph idx="1"/>
          </p:nvPr>
        </p:nvSpPr>
        <p:spPr/>
        <p:txBody>
          <a:bodyPr/>
          <a:lstStyle/>
          <a:p>
            <a:pPr marR="0" lvl="0" algn="just">
              <a:lnSpc>
                <a:spcPct val="115000"/>
              </a:lnSpc>
              <a:spcBef>
                <a:spcPts val="0"/>
              </a:spcBef>
              <a:spcAft>
                <a:spcPts val="0"/>
              </a:spcAft>
              <a:buFont typeface="Wingdings" panose="05000000000000000000" pitchFamily="2" charset="2"/>
              <a:buChar char="v"/>
            </a:pPr>
            <a:r>
              <a:rPr lang="en-US" b="1"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To Improve Blood donating non-Technical system.</a:t>
            </a:r>
          </a:p>
          <a:p>
            <a:pPr marR="0" lvl="0" algn="just">
              <a:lnSpc>
                <a:spcPct val="115000"/>
              </a:lnSpc>
              <a:spcBef>
                <a:spcPts val="0"/>
              </a:spcBef>
              <a:spcAft>
                <a:spcPts val="0"/>
              </a:spcAft>
              <a:buFont typeface="Wingdings" panose="05000000000000000000" pitchFamily="2" charset="2"/>
              <a:buChar char="v"/>
            </a:pPr>
            <a:r>
              <a:rPr lang="en-US" b="1"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To avoid touts between donor and blood receiver.</a:t>
            </a:r>
          </a:p>
          <a:p>
            <a:pPr marR="0" lvl="0" algn="just">
              <a:lnSpc>
                <a:spcPct val="115000"/>
              </a:lnSpc>
              <a:spcBef>
                <a:spcPts val="0"/>
              </a:spcBef>
              <a:spcAft>
                <a:spcPts val="0"/>
              </a:spcAft>
              <a:buFont typeface="Wingdings" panose="05000000000000000000" pitchFamily="2" charset="2"/>
              <a:buChar char="v"/>
            </a:pPr>
            <a:r>
              <a:rPr lang="en-US" b="1"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To improve donor searching process.</a:t>
            </a:r>
          </a:p>
          <a:p>
            <a:endParaRPr lang="en-US" dirty="0"/>
          </a:p>
        </p:txBody>
      </p:sp>
      <p:sp>
        <p:nvSpPr>
          <p:cNvPr id="4" name="Title 1">
            <a:extLst>
              <a:ext uri="{FF2B5EF4-FFF2-40B4-BE49-F238E27FC236}">
                <a16:creationId xmlns:a16="http://schemas.microsoft.com/office/drawing/2014/main" id="{2F432C3B-7D65-47EC-9897-C5914D43CA3F}"/>
              </a:ext>
            </a:extLst>
          </p:cNvPr>
          <p:cNvSpPr txBox="1">
            <a:spLocks/>
          </p:cNvSpPr>
          <p:nvPr/>
        </p:nvSpPr>
        <p:spPr>
          <a:xfrm>
            <a:off x="977416" y="43946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Objectives</a:t>
            </a:r>
          </a:p>
        </p:txBody>
      </p:sp>
      <p:pic>
        <p:nvPicPr>
          <p:cNvPr id="2050" name="Picture 2" descr="Jpg Bank Vector Blood - Blood Donation Logo Png, Transparent Png ,  Transparent Png Image - PNGitem">
            <a:extLst>
              <a:ext uri="{FF2B5EF4-FFF2-40B4-BE49-F238E27FC236}">
                <a16:creationId xmlns:a16="http://schemas.microsoft.com/office/drawing/2014/main" id="{27746E59-640F-4828-A256-3CDC271E8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775" y="2953186"/>
            <a:ext cx="4041913" cy="329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48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B279-14B3-4360-937A-BAA397734061}"/>
              </a:ext>
            </a:extLst>
          </p:cNvPr>
          <p:cNvSpPr>
            <a:spLocks noGrp="1"/>
          </p:cNvSpPr>
          <p:nvPr>
            <p:ph type="title"/>
          </p:nvPr>
        </p:nvSpPr>
        <p:spPr>
          <a:xfrm>
            <a:off x="1096685" y="306944"/>
            <a:ext cx="9404723" cy="1400530"/>
          </a:xfrm>
        </p:spPr>
        <p:txBody>
          <a:bodyPr/>
          <a:lstStyle/>
          <a:p>
            <a:pPr algn="ctr"/>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Current Structure</a:t>
            </a:r>
          </a:p>
        </p:txBody>
      </p:sp>
      <p:pic>
        <p:nvPicPr>
          <p:cNvPr id="6" name="Picture 5">
            <a:extLst>
              <a:ext uri="{FF2B5EF4-FFF2-40B4-BE49-F238E27FC236}">
                <a16:creationId xmlns:a16="http://schemas.microsoft.com/office/drawing/2014/main" id="{F3C1ECDD-27F0-4B23-92AB-D66F1BBB86DF}"/>
              </a:ext>
            </a:extLst>
          </p:cNvPr>
          <p:cNvPicPr>
            <a:picLocks noChangeAspect="1"/>
          </p:cNvPicPr>
          <p:nvPr/>
        </p:nvPicPr>
        <p:blipFill>
          <a:blip r:embed="rId2"/>
          <a:stretch>
            <a:fillRect/>
          </a:stretch>
        </p:blipFill>
        <p:spPr>
          <a:xfrm>
            <a:off x="3193775" y="1546233"/>
            <a:ext cx="5231916" cy="4833197"/>
          </a:xfrm>
          <a:prstGeom prst="rect">
            <a:avLst/>
          </a:prstGeom>
        </p:spPr>
      </p:pic>
    </p:spTree>
    <p:extLst>
      <p:ext uri="{BB962C8B-B14F-4D97-AF65-F5344CB8AC3E}">
        <p14:creationId xmlns:p14="http://schemas.microsoft.com/office/powerpoint/2010/main" val="258694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B279-14B3-4360-937A-BAA397734061}"/>
              </a:ext>
            </a:extLst>
          </p:cNvPr>
          <p:cNvSpPr>
            <a:spLocks noGrp="1"/>
          </p:cNvSpPr>
          <p:nvPr>
            <p:ph type="title"/>
          </p:nvPr>
        </p:nvSpPr>
        <p:spPr>
          <a:xfrm>
            <a:off x="1096685" y="306944"/>
            <a:ext cx="9404723" cy="1400530"/>
          </a:xfrm>
        </p:spPr>
        <p:txBody>
          <a:bodyPr/>
          <a:lstStyle/>
          <a:p>
            <a:pPr algn="ctr"/>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Aimed Structure</a:t>
            </a:r>
          </a:p>
        </p:txBody>
      </p:sp>
      <p:pic>
        <p:nvPicPr>
          <p:cNvPr id="5" name="Content Placeholder 4">
            <a:extLst>
              <a:ext uri="{FF2B5EF4-FFF2-40B4-BE49-F238E27FC236}">
                <a16:creationId xmlns:a16="http://schemas.microsoft.com/office/drawing/2014/main" id="{8B109C12-FC23-452B-8AD2-D168A65C83BD}"/>
              </a:ext>
            </a:extLst>
          </p:cNvPr>
          <p:cNvPicPr>
            <a:picLocks noGrp="1" noChangeAspect="1"/>
          </p:cNvPicPr>
          <p:nvPr>
            <p:ph idx="1"/>
          </p:nvPr>
        </p:nvPicPr>
        <p:blipFill>
          <a:blip r:embed="rId2"/>
          <a:stretch>
            <a:fillRect/>
          </a:stretch>
        </p:blipFill>
        <p:spPr>
          <a:xfrm>
            <a:off x="3201163" y="1456289"/>
            <a:ext cx="5195766" cy="4812921"/>
          </a:xfrm>
        </p:spPr>
      </p:pic>
    </p:spTree>
    <p:extLst>
      <p:ext uri="{BB962C8B-B14F-4D97-AF65-F5344CB8AC3E}">
        <p14:creationId xmlns:p14="http://schemas.microsoft.com/office/powerpoint/2010/main" val="323267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6642-F577-4EEA-A2C9-352F935F7C68}"/>
              </a:ext>
            </a:extLst>
          </p:cNvPr>
          <p:cNvSpPr>
            <a:spLocks noGrp="1"/>
          </p:cNvSpPr>
          <p:nvPr>
            <p:ph type="title"/>
          </p:nvPr>
        </p:nvSpPr>
        <p:spPr>
          <a:xfrm>
            <a:off x="874220" y="346701"/>
            <a:ext cx="9404723" cy="1400530"/>
          </a:xfrm>
        </p:spPr>
        <p:txBody>
          <a:bodyPr/>
          <a:lstStyle/>
          <a:p>
            <a:pPr algn="ctr"/>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a:t>
            </a:r>
            <a:r>
              <a:rPr lang="en-US"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451F5391-548C-4D58-8B1C-722527BB9BEB}"/>
              </a:ext>
            </a:extLst>
          </p:cNvPr>
          <p:cNvSpPr>
            <a:spLocks noGrp="1"/>
          </p:cNvSpPr>
          <p:nvPr>
            <p:ph idx="1"/>
          </p:nvPr>
        </p:nvSpPr>
        <p:spPr>
          <a:xfrm>
            <a:off x="874220" y="1331259"/>
            <a:ext cx="8946541" cy="4195481"/>
          </a:xfrm>
        </p:spPr>
        <p:txBody>
          <a:bodyPr/>
          <a:lstStyle/>
          <a:p>
            <a:pPr algn="just">
              <a:buFont typeface="Wingdings" panose="05000000000000000000" pitchFamily="2" charset="2"/>
              <a:buChar char="v"/>
            </a:pPr>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Blood Bank Management System is a management system that is developed to manage blood donating system online. The BBMS had been developed in accordance to donor and blood receiver requirement. This is to make sure that the management of the blood stock became effective, systematic and meeting user requirements.</a:t>
            </a:r>
          </a:p>
        </p:txBody>
      </p:sp>
      <p:pic>
        <p:nvPicPr>
          <p:cNvPr id="3074" name="Picture 2" descr="Know all about rare blood groups">
            <a:extLst>
              <a:ext uri="{FF2B5EF4-FFF2-40B4-BE49-F238E27FC236}">
                <a16:creationId xmlns:a16="http://schemas.microsoft.com/office/drawing/2014/main" id="{CE1CE62A-A818-4015-8BDB-86E8B7689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082" y="3188275"/>
            <a:ext cx="6703339" cy="332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720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179</TotalTime>
  <Words>152</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Bahnschrift SemiBold</vt:lpstr>
      <vt:lpstr>Calibri</vt:lpstr>
      <vt:lpstr>Century Gothic</vt:lpstr>
      <vt:lpstr>Wingdings</vt:lpstr>
      <vt:lpstr>Wingdings 3</vt:lpstr>
      <vt:lpstr>Ion</vt:lpstr>
      <vt:lpstr>Web Based Blood Management System</vt:lpstr>
      <vt:lpstr>PowerPoint Presentation</vt:lpstr>
      <vt:lpstr>Introduction</vt:lpstr>
      <vt:lpstr>PowerPoint Presentation</vt:lpstr>
      <vt:lpstr>Current Structure</vt:lpstr>
      <vt:lpstr>Aimed Structure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Blood Bank Management System</dc:title>
  <dc:creator>Muhammad Sakib</dc:creator>
  <cp:lastModifiedBy>Muhammad Sakib</cp:lastModifiedBy>
  <cp:revision>3</cp:revision>
  <dcterms:created xsi:type="dcterms:W3CDTF">2021-12-14T14:07:58Z</dcterms:created>
  <dcterms:modified xsi:type="dcterms:W3CDTF">2022-01-10T19:00:18Z</dcterms:modified>
</cp:coreProperties>
</file>