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93" r:id="rId1"/>
  </p:sldMasterIdLst>
  <p:sldIdLst>
    <p:sldId id="256" r:id="rId2"/>
    <p:sldId id="257" r:id="rId3"/>
    <p:sldId id="258" r:id="rId4"/>
    <p:sldId id="260" r:id="rId5"/>
    <p:sldId id="259" r:id="rId6"/>
    <p:sldId id="261" r:id="rId7"/>
    <p:sldId id="262" r:id="rId8"/>
    <p:sldId id="263" r:id="rId9"/>
    <p:sldId id="267" r:id="rId10"/>
    <p:sldId id="264" r:id="rId11"/>
    <p:sldId id="265" r:id="rId12"/>
    <p:sldId id="266" r:id="rId1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CA246"/>
    <a:srgbClr val="42433D"/>
    <a:srgbClr val="B9B9B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97" autoAdjust="0"/>
    <p:restoredTop sz="94660"/>
  </p:normalViewPr>
  <p:slideViewPr>
    <p:cSldViewPr>
      <p:cViewPr varScale="1">
        <p:scale>
          <a:sx n="116" d="100"/>
          <a:sy n="116" d="100"/>
        </p:scale>
        <p:origin x="1332" y="10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3"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3"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B789BB8-04ED-4183-81DB-C109F36A1926}" type="datetimeFigureOut">
              <a:rPr lang="en-US" smtClean="0"/>
              <a:t>03-Jul-18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435721-AD5D-4808-BE2C-25E3AF62F79C}"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763978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B789BB8-04ED-4183-81DB-C109F36A1926}" type="datetimeFigureOut">
              <a:rPr lang="en-US" smtClean="0"/>
              <a:t>03-Jul-18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435721-AD5D-4808-BE2C-25E3AF62F79C}" type="slidenum">
              <a:rPr lang="en-US" smtClean="0"/>
              <a:t>‹#›</a:t>
            </a:fld>
            <a:endParaRPr lang="en-US"/>
          </a:p>
        </p:txBody>
      </p:sp>
    </p:spTree>
    <p:extLst>
      <p:ext uri="{BB962C8B-B14F-4D97-AF65-F5344CB8AC3E}">
        <p14:creationId xmlns:p14="http://schemas.microsoft.com/office/powerpoint/2010/main" val="34827655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3"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3"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6" y="414781"/>
            <a:ext cx="1971675"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1" y="414779"/>
            <a:ext cx="5800725" cy="5757420"/>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B789BB8-04ED-4183-81DB-C109F36A1926}" type="datetimeFigureOut">
              <a:rPr lang="en-US" smtClean="0"/>
              <a:t>03-Jul-18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435721-AD5D-4808-BE2C-25E3AF62F79C}" type="slidenum">
              <a:rPr lang="en-US" smtClean="0"/>
              <a:t>‹#›</a:t>
            </a:fld>
            <a:endParaRPr lang="en-US"/>
          </a:p>
        </p:txBody>
      </p:sp>
    </p:spTree>
    <p:extLst>
      <p:ext uri="{BB962C8B-B14F-4D97-AF65-F5344CB8AC3E}">
        <p14:creationId xmlns:p14="http://schemas.microsoft.com/office/powerpoint/2010/main" val="23724296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B789BB8-04ED-4183-81DB-C109F36A1926}" type="datetimeFigureOut">
              <a:rPr lang="en-US" smtClean="0"/>
              <a:t>03-Jul-18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435721-AD5D-4808-BE2C-25E3AF62F79C}" type="slidenum">
              <a:rPr lang="en-US" smtClean="0"/>
              <a:t>‹#›</a:t>
            </a:fld>
            <a:endParaRPr lang="en-US"/>
          </a:p>
        </p:txBody>
      </p:sp>
    </p:spTree>
    <p:extLst>
      <p:ext uri="{BB962C8B-B14F-4D97-AF65-F5344CB8AC3E}">
        <p14:creationId xmlns:p14="http://schemas.microsoft.com/office/powerpoint/2010/main" val="27375502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3"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3"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B789BB8-04ED-4183-81DB-C109F36A1926}" type="datetimeFigureOut">
              <a:rPr lang="en-US" smtClean="0"/>
              <a:t>03-Jul-18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435721-AD5D-4808-BE2C-25E3AF62F79C}"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976560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6"/>
            <a:ext cx="75438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845738"/>
            <a:ext cx="3703320" cy="402335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B789BB8-04ED-4183-81DB-C109F36A1926}" type="datetimeFigureOut">
              <a:rPr lang="en-US" smtClean="0"/>
              <a:t>03-Jul-18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435721-AD5D-4808-BE2C-25E3AF62F79C}" type="slidenum">
              <a:rPr lang="en-US" smtClean="0"/>
              <a:t>‹#›</a:t>
            </a:fld>
            <a:endParaRPr lang="en-US"/>
          </a:p>
        </p:txBody>
      </p:sp>
    </p:spTree>
    <p:extLst>
      <p:ext uri="{BB962C8B-B14F-4D97-AF65-F5344CB8AC3E}">
        <p14:creationId xmlns:p14="http://schemas.microsoft.com/office/powerpoint/2010/main" val="13743426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6"/>
            <a:ext cx="75438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22960" y="2582334"/>
            <a:ext cx="3703320" cy="32867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B789BB8-04ED-4183-81DB-C109F36A1926}" type="datetimeFigureOut">
              <a:rPr lang="en-US" smtClean="0"/>
              <a:t>03-Jul-18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435721-AD5D-4808-BE2C-25E3AF62F79C}" type="slidenum">
              <a:rPr lang="en-US" smtClean="0"/>
              <a:t>‹#›</a:t>
            </a:fld>
            <a:endParaRPr lang="en-US"/>
          </a:p>
        </p:txBody>
      </p:sp>
    </p:spTree>
    <p:extLst>
      <p:ext uri="{BB962C8B-B14F-4D97-AF65-F5344CB8AC3E}">
        <p14:creationId xmlns:p14="http://schemas.microsoft.com/office/powerpoint/2010/main" val="24577591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B789BB8-04ED-4183-81DB-C109F36A1926}" type="datetimeFigureOut">
              <a:rPr lang="en-US" smtClean="0"/>
              <a:t>03-Jul-18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435721-AD5D-4808-BE2C-25E3AF62F79C}" type="slidenum">
              <a:rPr lang="en-US" smtClean="0"/>
              <a:t>‹#›</a:t>
            </a:fld>
            <a:endParaRPr lang="en-US"/>
          </a:p>
        </p:txBody>
      </p:sp>
    </p:spTree>
    <p:extLst>
      <p:ext uri="{BB962C8B-B14F-4D97-AF65-F5344CB8AC3E}">
        <p14:creationId xmlns:p14="http://schemas.microsoft.com/office/powerpoint/2010/main" val="4440408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3"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3"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FB789BB8-04ED-4183-81DB-C109F36A1926}" type="datetimeFigureOut">
              <a:rPr lang="en-US" smtClean="0"/>
              <a:t>03-Jul-18</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C1435721-AD5D-4808-BE2C-25E3AF62F79C}" type="slidenum">
              <a:rPr lang="en-US" smtClean="0"/>
              <a:t>‹#›</a:t>
            </a:fld>
            <a:endParaRPr lang="en-US"/>
          </a:p>
        </p:txBody>
      </p:sp>
    </p:spTree>
    <p:extLst>
      <p:ext uri="{BB962C8B-B14F-4D97-AF65-F5344CB8AC3E}">
        <p14:creationId xmlns:p14="http://schemas.microsoft.com/office/powerpoint/2010/main" val="5405446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4"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460238" y="731520"/>
            <a:ext cx="5009393"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349135" y="6459788"/>
            <a:ext cx="1963883" cy="365125"/>
          </a:xfrm>
        </p:spPr>
        <p:txBody>
          <a:bodyPr/>
          <a:lstStyle>
            <a:lvl1pPr algn="l">
              <a:defRPr/>
            </a:lvl1pPr>
          </a:lstStyle>
          <a:p>
            <a:fld id="{FB789BB8-04ED-4183-81DB-C109F36A1926}" type="datetimeFigureOut">
              <a:rPr lang="en-US" smtClean="0"/>
              <a:t>03-Jul-18</a:t>
            </a:fld>
            <a:endParaRPr lang="en-US"/>
          </a:p>
        </p:txBody>
      </p:sp>
      <p:sp>
        <p:nvSpPr>
          <p:cNvPr id="6" name="Footer Placeholder 5"/>
          <p:cNvSpPr>
            <a:spLocks noGrp="1"/>
          </p:cNvSpPr>
          <p:nvPr>
            <p:ph type="ftr" sz="quarter" idx="11"/>
          </p:nvPr>
        </p:nvSpPr>
        <p:spPr>
          <a:xfrm>
            <a:off x="3600450" y="6459788"/>
            <a:ext cx="348615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1435721-AD5D-4808-BE2C-25E3AF62F79C}" type="slidenum">
              <a:rPr lang="en-US" smtClean="0"/>
              <a:t>‹#›</a:t>
            </a:fld>
            <a:endParaRPr lang="en-US"/>
          </a:p>
        </p:txBody>
      </p:sp>
    </p:spTree>
    <p:extLst>
      <p:ext uri="{BB962C8B-B14F-4D97-AF65-F5344CB8AC3E}">
        <p14:creationId xmlns:p14="http://schemas.microsoft.com/office/powerpoint/2010/main" val="21016788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1"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3"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3"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FB789BB8-04ED-4183-81DB-C109F36A1926}" type="datetimeFigureOut">
              <a:rPr lang="en-US" smtClean="0"/>
              <a:t>03-Jul-18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435721-AD5D-4808-BE2C-25E3AF62F79C}" type="slidenum">
              <a:rPr lang="en-US" smtClean="0"/>
              <a:t>‹#›</a:t>
            </a:fld>
            <a:endParaRPr lang="en-US"/>
          </a:p>
        </p:txBody>
      </p:sp>
    </p:spTree>
    <p:extLst>
      <p:ext uri="{BB962C8B-B14F-4D97-AF65-F5344CB8AC3E}">
        <p14:creationId xmlns:p14="http://schemas.microsoft.com/office/powerpoint/2010/main" val="2463168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 y="6334317"/>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6"/>
            <a:ext cx="75438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2" y="6459788"/>
            <a:ext cx="1854203" cy="365125"/>
          </a:xfrm>
          <a:prstGeom prst="rect">
            <a:avLst/>
          </a:prstGeom>
        </p:spPr>
        <p:txBody>
          <a:bodyPr vert="horz" lIns="91440" tIns="45720" rIns="91440" bIns="45720" rtlCol="0" anchor="ctr"/>
          <a:lstStyle>
            <a:lvl1pPr algn="l">
              <a:defRPr sz="900">
                <a:solidFill>
                  <a:srgbClr val="FFFFFF"/>
                </a:solidFill>
              </a:defRPr>
            </a:lvl1pPr>
          </a:lstStyle>
          <a:p>
            <a:fld id="{FB789BB8-04ED-4183-81DB-C109F36A1926}" type="datetimeFigureOut">
              <a:rPr lang="en-US" smtClean="0"/>
              <a:t>03-Jul-18</a:t>
            </a:fld>
            <a:endParaRPr lang="en-US"/>
          </a:p>
        </p:txBody>
      </p:sp>
      <p:sp>
        <p:nvSpPr>
          <p:cNvPr id="5" name="Footer Placeholder 4"/>
          <p:cNvSpPr>
            <a:spLocks noGrp="1"/>
          </p:cNvSpPr>
          <p:nvPr>
            <p:ph type="ftr" sz="quarter" idx="3"/>
          </p:nvPr>
        </p:nvSpPr>
        <p:spPr>
          <a:xfrm>
            <a:off x="2764640" y="6459788"/>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7425345" y="6459788"/>
            <a:ext cx="984019" cy="365125"/>
          </a:xfrm>
          <a:prstGeom prst="rect">
            <a:avLst/>
          </a:prstGeom>
        </p:spPr>
        <p:txBody>
          <a:bodyPr vert="horz" lIns="91440" tIns="45720" rIns="91440" bIns="45720" rtlCol="0" anchor="ctr"/>
          <a:lstStyle>
            <a:lvl1pPr algn="r">
              <a:defRPr sz="1050">
                <a:solidFill>
                  <a:srgbClr val="FFFFFF"/>
                </a:solidFill>
              </a:defRPr>
            </a:lvl1pPr>
          </a:lstStyle>
          <a:p>
            <a:fld id="{C1435721-AD5D-4808-BE2C-25E3AF62F79C}" type="slidenum">
              <a:rPr lang="en-US" smtClean="0"/>
              <a:t>‹#›</a:t>
            </a:fld>
            <a:endParaRPr lang="en-US"/>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35646903"/>
      </p:ext>
    </p:extLst>
  </p:cSld>
  <p:clrMap bg1="lt1" tx1="dk1" bg2="lt2" tx2="dk2" accent1="accent1" accent2="accent2" accent3="accent3" accent4="accent4" accent5="accent5" accent6="accent6" hlink="hlink" folHlink="folHlink"/>
  <p:sldLayoutIdLst>
    <p:sldLayoutId id="2147483994" r:id="rId1"/>
    <p:sldLayoutId id="2147483995" r:id="rId2"/>
    <p:sldLayoutId id="2147483996" r:id="rId3"/>
    <p:sldLayoutId id="2147483997" r:id="rId4"/>
    <p:sldLayoutId id="2147483998" r:id="rId5"/>
    <p:sldLayoutId id="2147483999" r:id="rId6"/>
    <p:sldLayoutId id="2147484000" r:id="rId7"/>
    <p:sldLayoutId id="2147484001" r:id="rId8"/>
    <p:sldLayoutId id="2147484002" r:id="rId9"/>
    <p:sldLayoutId id="2147484003" r:id="rId10"/>
    <p:sldLayoutId id="2147484004"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solarpowerworldonline.com/2017/09/dual-axis-solar-tracker/" TargetMode="External"/><Relationship Id="rId2" Type="http://schemas.openxmlformats.org/officeDocument/2006/relationships/hyperlink" Target="https://www.browndoggadgets.com/pages/dual-axis-solar-tracker" TargetMode="External"/><Relationship Id="rId1" Type="http://schemas.openxmlformats.org/officeDocument/2006/relationships/slideLayout" Target="../slideLayouts/slideLayout2.xml"/><Relationship Id="rId4" Type="http://schemas.openxmlformats.org/officeDocument/2006/relationships/hyperlink" Target="http://www.instructables.com/id/Simple-Dual-Axis-Solar-Tracker/"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24">
            <a:extLst>
              <a:ext uri="{FF2B5EF4-FFF2-40B4-BE49-F238E27FC236}">
                <a16:creationId xmlns:a16="http://schemas.microsoft.com/office/drawing/2014/main" xmlns="" id="{5AE6C737-FF55-4064-94B7-0B21D2EB604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144000"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xmlns="" id="{C404A346-3E00-43DF-8965-A9A11DA517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0301" y="640082"/>
            <a:ext cx="4066901" cy="5054156"/>
          </a:xfrm>
          <a:prstGeom prst="rect">
            <a:avLst/>
          </a:prstGeom>
          <a:ln>
            <a:noFill/>
          </a:ln>
          <a:effectLst>
            <a:outerShdw blurRad="292100" dist="139700" dir="2700000" algn="tl" rotWithShape="0">
              <a:srgbClr val="333333">
                <a:alpha val="65000"/>
              </a:srgbClr>
            </a:outerShdw>
          </a:effectLst>
        </p:spPr>
      </p:pic>
      <p:cxnSp>
        <p:nvCxnSpPr>
          <p:cNvPr id="37" name="Straight Connector 26">
            <a:extLst>
              <a:ext uri="{FF2B5EF4-FFF2-40B4-BE49-F238E27FC236}">
                <a16:creationId xmlns:a16="http://schemas.microsoft.com/office/drawing/2014/main" xmlns="" id="{6B5B1DD8-6224-4137-8621-32982B00F9FC}"/>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5103789" y="4343400"/>
            <a:ext cx="329184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38" name="Rectangle 28">
            <a:extLst>
              <a:ext uri="{FF2B5EF4-FFF2-40B4-BE49-F238E27FC236}">
                <a16:creationId xmlns:a16="http://schemas.microsoft.com/office/drawing/2014/main" xmlns="" id="{D8218D9F-38B6-4AE0-9051-5434D19A527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3" y="6334316"/>
            <a:ext cx="9143989"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9" name="Rectangle 30">
            <a:extLst>
              <a:ext uri="{FF2B5EF4-FFF2-40B4-BE49-F238E27FC236}">
                <a16:creationId xmlns:a16="http://schemas.microsoft.com/office/drawing/2014/main" xmlns="" id="{2D3DCA99-84AF-487A-BF72-91C5FA6B0B7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6400800"/>
            <a:ext cx="9144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p:cNvSpPr>
            <a:spLocks noGrp="1"/>
          </p:cNvSpPr>
          <p:nvPr>
            <p:ph type="subTitle" idx="1"/>
          </p:nvPr>
        </p:nvSpPr>
        <p:spPr>
          <a:xfrm>
            <a:off x="16916400" y="4953000"/>
            <a:ext cx="304800" cy="990600"/>
          </a:xfrm>
        </p:spPr>
        <p:txBody>
          <a:bodyPr/>
          <a:lstStyle/>
          <a:p>
            <a:endParaRPr lang="en-US" dirty="0"/>
          </a:p>
        </p:txBody>
      </p:sp>
      <p:sp>
        <p:nvSpPr>
          <p:cNvPr id="32" name="TextBox 31">
            <a:extLst>
              <a:ext uri="{FF2B5EF4-FFF2-40B4-BE49-F238E27FC236}">
                <a16:creationId xmlns:a16="http://schemas.microsoft.com/office/drawing/2014/main" xmlns="" id="{A3E2C405-DA19-4BA6-82C7-1059F77406C6}"/>
              </a:ext>
            </a:extLst>
          </p:cNvPr>
          <p:cNvSpPr txBox="1"/>
          <p:nvPr/>
        </p:nvSpPr>
        <p:spPr>
          <a:xfrm>
            <a:off x="5103792" y="2133602"/>
            <a:ext cx="3202011" cy="1323439"/>
          </a:xfrm>
          <a:prstGeom prst="rect">
            <a:avLst/>
          </a:prstGeom>
          <a:noFill/>
        </p:spPr>
        <p:txBody>
          <a:bodyPr wrap="square" rtlCol="0">
            <a:spAutoFit/>
          </a:bodyPr>
          <a:lstStyle/>
          <a:p>
            <a:r>
              <a:rPr lang="en-AU" sz="4000" dirty="0">
                <a:solidFill>
                  <a:srgbClr val="42433D"/>
                </a:solidFill>
              </a:rPr>
              <a:t>UNIVERSITY</a:t>
            </a:r>
            <a:r>
              <a:rPr lang="en-AU" dirty="0"/>
              <a:t/>
            </a:r>
            <a:br>
              <a:rPr lang="en-AU" dirty="0"/>
            </a:br>
            <a:r>
              <a:rPr lang="en-AU" dirty="0"/>
              <a:t>		</a:t>
            </a:r>
            <a:r>
              <a:rPr lang="en-AU" sz="3600" dirty="0">
                <a:solidFill>
                  <a:srgbClr val="4CA246"/>
                </a:solidFill>
              </a:rPr>
              <a:t>of </a:t>
            </a:r>
            <a:r>
              <a:rPr lang="en-AU" sz="4000" dirty="0">
                <a:solidFill>
                  <a:srgbClr val="4CA246"/>
                </a:solidFill>
              </a:rPr>
              <a:t>Karachi</a:t>
            </a:r>
          </a:p>
        </p:txBody>
      </p:sp>
    </p:spTree>
    <p:extLst>
      <p:ext uri="{BB962C8B-B14F-4D97-AF65-F5344CB8AC3E}">
        <p14:creationId xmlns:p14="http://schemas.microsoft.com/office/powerpoint/2010/main" val="34520478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250"/>
                                        <p:tgtEl>
                                          <p:spTgt spid="5"/>
                                        </p:tgtEl>
                                      </p:cBhvr>
                                    </p:animEffect>
                                  </p:childTnLst>
                                </p:cTn>
                              </p:par>
                            </p:childTnLst>
                          </p:cTn>
                        </p:par>
                        <p:par>
                          <p:cTn id="8" fill="hold">
                            <p:stCondLst>
                              <p:cond delay="1250"/>
                            </p:stCondLst>
                            <p:childTnLst>
                              <p:par>
                                <p:cTn id="9" presetID="6" presetClass="entr" presetSubtype="32" fill="hold" nodeType="afterEffect">
                                  <p:stCondLst>
                                    <p:cond delay="750"/>
                                  </p:stCondLst>
                                  <p:childTnLst>
                                    <p:set>
                                      <p:cBhvr>
                                        <p:cTn id="10" dur="1" fill="hold">
                                          <p:stCondLst>
                                            <p:cond delay="0"/>
                                          </p:stCondLst>
                                        </p:cTn>
                                        <p:tgtEl>
                                          <p:spTgt spid="32">
                                            <p:txEl>
                                              <p:pRg st="0" end="0"/>
                                            </p:txEl>
                                          </p:spTgt>
                                        </p:tgtEl>
                                        <p:attrNameLst>
                                          <p:attrName>style.visibility</p:attrName>
                                        </p:attrNameLst>
                                      </p:cBhvr>
                                      <p:to>
                                        <p:strVal val="visible"/>
                                      </p:to>
                                    </p:set>
                                    <p:animEffect transition="in" filter="circle(out)">
                                      <p:cBhvr>
                                        <p:cTn id="11" dur="2750"/>
                                        <p:tgtEl>
                                          <p:spTgt spid="3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idx="1"/>
          </p:nvPr>
        </p:nvSpPr>
        <p:spPr/>
        <p:txBody>
          <a:bodyPr>
            <a:normAutofit/>
          </a:bodyPr>
          <a:lstStyle/>
          <a:p>
            <a:r>
              <a:rPr lang="en-US" sz="1800" dirty="0">
                <a:latin typeface="Arial" pitchFamily="34" charset="0"/>
                <a:cs typeface="Arial" pitchFamily="34" charset="0"/>
              </a:rPr>
              <a:t>Dual-axis tracking utilizes solar panels with relatively greater efficiency, generating 40% more power from each panel.</a:t>
            </a:r>
          </a:p>
          <a:p>
            <a:r>
              <a:rPr lang="en-US" sz="1800" dirty="0">
                <a:latin typeface="Arial" pitchFamily="34" charset="0"/>
                <a:cs typeface="Arial" pitchFamily="34" charset="0"/>
              </a:rPr>
              <a:t>The same power can be attained with fewer panels or frames, thus reducing the project's upfront costs.</a:t>
            </a:r>
          </a:p>
          <a:p>
            <a:endParaRPr lang="en-US" sz="1800" dirty="0">
              <a:latin typeface="Arial" pitchFamily="34" charset="0"/>
              <a:cs typeface="Arial" pitchFamily="34" charset="0"/>
            </a:endParaRPr>
          </a:p>
          <a:p>
            <a:pPr marL="114297" indent="0">
              <a:buNone/>
            </a:pPr>
            <a:r>
              <a:rPr lang="en-US" sz="4000" dirty="0">
                <a:solidFill>
                  <a:schemeClr val="accent6">
                    <a:lumMod val="50000"/>
                  </a:schemeClr>
                </a:solidFill>
                <a:latin typeface="Cambria" pitchFamily="18" charset="0"/>
              </a:rPr>
              <a:t>ACKNOWLEDGEMENT</a:t>
            </a:r>
            <a:r>
              <a:rPr lang="en-US" sz="4000" dirty="0">
                <a:solidFill>
                  <a:schemeClr val="accent6">
                    <a:lumMod val="50000"/>
                  </a:schemeClr>
                </a:solidFill>
              </a:rPr>
              <a:t>:</a:t>
            </a:r>
            <a:r>
              <a:rPr lang="en-US" sz="4000" dirty="0">
                <a:solidFill>
                  <a:schemeClr val="accent1"/>
                </a:solidFill>
              </a:rPr>
              <a:t> </a:t>
            </a:r>
            <a:endParaRPr lang="en-US" sz="1800" dirty="0"/>
          </a:p>
          <a:p>
            <a:r>
              <a:rPr lang="en-US" sz="1800" dirty="0">
                <a:latin typeface="Arial" pitchFamily="34" charset="0"/>
                <a:cs typeface="Arial" pitchFamily="34" charset="0"/>
              </a:rPr>
              <a:t>Our special thanks and sincere gratitude to Mr. Khurram Iqbal, from the    Institute of Space and Planetary Astrophysics of the University of Karachi, whose courteous encouragement and guidance was the foremost contribution to this educational project.</a:t>
            </a:r>
          </a:p>
          <a:p>
            <a:endParaRPr lang="en-US" sz="2400" dirty="0"/>
          </a:p>
        </p:txBody>
      </p:sp>
    </p:spTree>
    <p:extLst>
      <p:ext uri="{BB962C8B-B14F-4D97-AF65-F5344CB8AC3E}">
        <p14:creationId xmlns:p14="http://schemas.microsoft.com/office/powerpoint/2010/main" val="3930891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outVertical)">
                                      <p:cBhvr>
                                        <p:cTn id="7" dur="1000"/>
                                        <p:tgtEl>
                                          <p:spTgt spid="3">
                                            <p:txEl>
                                              <p:pRg st="0" end="0"/>
                                            </p:txEl>
                                          </p:spTgt>
                                        </p:tgtEl>
                                      </p:cBhvr>
                                    </p:animEffect>
                                  </p:childTnLst>
                                </p:cTn>
                              </p:par>
                              <p:par>
                                <p:cTn id="8" presetID="16" presetClass="entr" presetSubtype="37"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arn(outVertical)">
                                      <p:cBhvr>
                                        <p:cTn id="10" dur="10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6" presetClass="entr" presetSubtype="16"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circle(in)">
                                      <p:cBhvr>
                                        <p:cTn id="15" dur="2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399" y="274638"/>
            <a:ext cx="8167256" cy="1249363"/>
          </a:xfrm>
        </p:spPr>
        <p:txBody>
          <a:bodyPr>
            <a:normAutofit fontScale="90000"/>
          </a:bodyPr>
          <a:lstStyle/>
          <a:p>
            <a:r>
              <a:rPr lang="en-US" dirty="0"/>
              <a:t/>
            </a:r>
            <a:br>
              <a:rPr lang="en-US" dirty="0"/>
            </a:br>
            <a:r>
              <a:rPr lang="en-US" dirty="0"/>
              <a:t>REFERENCES:</a:t>
            </a:r>
          </a:p>
        </p:txBody>
      </p:sp>
      <p:sp>
        <p:nvSpPr>
          <p:cNvPr id="3" name="Content Placeholder 2"/>
          <p:cNvSpPr>
            <a:spLocks noGrp="1"/>
          </p:cNvSpPr>
          <p:nvPr>
            <p:ph idx="1"/>
          </p:nvPr>
        </p:nvSpPr>
        <p:spPr/>
        <p:txBody>
          <a:bodyPr>
            <a:normAutofit/>
          </a:bodyPr>
          <a:lstStyle/>
          <a:p>
            <a:endParaRPr lang="en-US" sz="2800" u="sng" dirty="0">
              <a:latin typeface="Arial" pitchFamily="34" charset="0"/>
              <a:cs typeface="Arial" pitchFamily="34" charset="0"/>
              <a:hlinkClick r:id="rId2"/>
            </a:endParaRPr>
          </a:p>
          <a:p>
            <a:r>
              <a:rPr lang="en-US" sz="2800" u="sng" dirty="0">
                <a:latin typeface="Arial" pitchFamily="34" charset="0"/>
                <a:cs typeface="Arial" pitchFamily="34" charset="0"/>
                <a:hlinkClick r:id="rId2"/>
              </a:rPr>
              <a:t>https://www.browndoggadgets.com/pages/dual-axis-solar-tracker</a:t>
            </a:r>
            <a:endParaRPr lang="en-US" sz="2800" dirty="0">
              <a:latin typeface="Arial" pitchFamily="34" charset="0"/>
              <a:cs typeface="Arial" pitchFamily="34" charset="0"/>
            </a:endParaRPr>
          </a:p>
          <a:p>
            <a:r>
              <a:rPr lang="en-US" sz="2800" u="sng" dirty="0">
                <a:latin typeface="Arial" pitchFamily="34" charset="0"/>
                <a:cs typeface="Arial" pitchFamily="34" charset="0"/>
                <a:hlinkClick r:id="rId3"/>
              </a:rPr>
              <a:t>https://www.solarpowerworldonline.com/2017/09/dual-axis-solar-tracker/</a:t>
            </a:r>
            <a:endParaRPr lang="en-US" sz="2800" dirty="0">
              <a:latin typeface="Arial" pitchFamily="34" charset="0"/>
              <a:cs typeface="Arial" pitchFamily="34" charset="0"/>
            </a:endParaRPr>
          </a:p>
          <a:p>
            <a:r>
              <a:rPr lang="en-US" sz="2800" u="sng" dirty="0">
                <a:latin typeface="Arial" pitchFamily="34" charset="0"/>
                <a:cs typeface="Arial" pitchFamily="34" charset="0"/>
                <a:hlinkClick r:id="rId4"/>
              </a:rPr>
              <a:t>http://www.instructables.com/id/Simple-Dual-Axis-Solar-Tracker</a:t>
            </a:r>
            <a:r>
              <a:rPr lang="en-US" u="sng" dirty="0">
                <a:hlinkClick r:id="rId4"/>
              </a:rPr>
              <a:t>/</a:t>
            </a:r>
            <a:endParaRPr lang="en-US" dirty="0"/>
          </a:p>
          <a:p>
            <a:endParaRPr lang="en-US" dirty="0"/>
          </a:p>
        </p:txBody>
      </p:sp>
    </p:spTree>
    <p:extLst>
      <p:ext uri="{BB962C8B-B14F-4D97-AF65-F5344CB8AC3E}">
        <p14:creationId xmlns:p14="http://schemas.microsoft.com/office/powerpoint/2010/main" val="2925314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randombar(horizontal)">
                                      <p:cBhvr>
                                        <p:cTn id="7" dur="1000"/>
                                        <p:tgtEl>
                                          <p:spTgt spid="3">
                                            <p:txEl>
                                              <p:pRg st="1" end="1"/>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0" dur="1000"/>
                                        <p:tgtEl>
                                          <p:spTgt spid="3">
                                            <p:txEl>
                                              <p:pRg st="2" end="2"/>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randombar(horizontal)">
                                      <p:cBhvr>
                                        <p:cTn id="13" dur="1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PRESENTED BY:</a:t>
            </a:r>
          </a:p>
        </p:txBody>
      </p:sp>
      <p:sp>
        <p:nvSpPr>
          <p:cNvPr id="3" name="Content Placeholder 2"/>
          <p:cNvSpPr>
            <a:spLocks noGrp="1"/>
          </p:cNvSpPr>
          <p:nvPr>
            <p:ph idx="1"/>
          </p:nvPr>
        </p:nvSpPr>
        <p:spPr/>
        <p:txBody>
          <a:bodyPr/>
          <a:lstStyle/>
          <a:p>
            <a:pPr marL="0" indent="0" algn="ctr">
              <a:buNone/>
            </a:pPr>
            <a:r>
              <a:rPr lang="en-US" b="1" dirty="0"/>
              <a:t>BSCS Second Year, Section C (2018)</a:t>
            </a:r>
            <a:endParaRPr lang="en-US" dirty="0"/>
          </a:p>
          <a:p>
            <a:pPr marL="0" indent="0" algn="ctr">
              <a:buNone/>
            </a:pPr>
            <a:r>
              <a:rPr lang="en-US" b="1" dirty="0"/>
              <a:t>Department</a:t>
            </a:r>
            <a:r>
              <a:rPr lang="en-US" b="1" i="1" dirty="0"/>
              <a:t> </a:t>
            </a:r>
            <a:r>
              <a:rPr lang="en-US" b="1" dirty="0"/>
              <a:t>of UBIT, University of Karachi.</a:t>
            </a:r>
            <a:endParaRPr lang="en-US" dirty="0"/>
          </a:p>
          <a:p>
            <a:pPr marL="0" indent="0">
              <a:buNone/>
            </a:pPr>
            <a:r>
              <a:rPr lang="en-US" dirty="0"/>
              <a:t> </a:t>
            </a:r>
          </a:p>
          <a:p>
            <a:pPr marL="0" indent="0" algn="ctr">
              <a:buNone/>
            </a:pPr>
            <a:r>
              <a:rPr lang="en-US" sz="7200" b="1" dirty="0">
                <a:effectLst>
                  <a:outerShdw blurRad="38100" dist="38100" dir="2700000" algn="tl">
                    <a:srgbClr val="000000">
                      <a:alpha val="43137"/>
                    </a:srgbClr>
                  </a:outerShdw>
                </a:effectLst>
              </a:rPr>
              <a:t>THANK YOU!</a:t>
            </a:r>
          </a:p>
        </p:txBody>
      </p:sp>
    </p:spTree>
    <p:extLst>
      <p:ext uri="{BB962C8B-B14F-4D97-AF65-F5344CB8AC3E}">
        <p14:creationId xmlns:p14="http://schemas.microsoft.com/office/powerpoint/2010/main" val="346936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outVertical)">
                                      <p:cBhvr>
                                        <p:cTn id="7" dur="500"/>
                                        <p:tgtEl>
                                          <p:spTgt spid="3">
                                            <p:txEl>
                                              <p:pRg st="0" end="0"/>
                                            </p:txEl>
                                          </p:spTgt>
                                        </p:tgtEl>
                                      </p:cBhvr>
                                    </p:animEffect>
                                  </p:childTnLst>
                                </p:cTn>
                              </p:par>
                              <p:par>
                                <p:cTn id="8" presetID="16" presetClass="entr" presetSubtype="37"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arn(outVertical)">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53" presetClass="entr" presetSubtype="16"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 calcmode="lin" valueType="num">
                                      <p:cBhvr>
                                        <p:cTn id="15"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16"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normAutofit fontScale="90000"/>
          </a:bodyPr>
          <a:lstStyle/>
          <a:p>
            <a:r>
              <a:rPr lang="en-US" dirty="0"/>
              <a:t/>
            </a:r>
            <a:br>
              <a:rPr lang="en-US" dirty="0"/>
            </a:br>
            <a:r>
              <a:rPr lang="en-US" dirty="0">
                <a:effectLst>
                  <a:outerShdw blurRad="38100" dist="38100" dir="2700000" algn="tl">
                    <a:srgbClr val="000000">
                      <a:alpha val="43137"/>
                    </a:srgbClr>
                  </a:outerShdw>
                </a:effectLst>
              </a:rPr>
              <a:t>DUAL AXIS SOLAR  TRACKING SYSTEM</a:t>
            </a:r>
          </a:p>
        </p:txBody>
      </p:sp>
      <p:pic>
        <p:nvPicPr>
          <p:cNvPr id="4" name="Content Placeholder 3"/>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a:xfrm>
            <a:off x="1805305" y="2008043"/>
            <a:ext cx="5577840" cy="3699164"/>
          </a:xfrm>
          <a:prstGeom prst="rect">
            <a:avLst/>
          </a:prstGeom>
          <a:ln w="12700">
            <a:noFill/>
          </a:ln>
        </p:spPr>
      </p:pic>
    </p:spTree>
    <p:extLst>
      <p:ext uri="{BB962C8B-B14F-4D97-AF65-F5344CB8AC3E}">
        <p14:creationId xmlns:p14="http://schemas.microsoft.com/office/powerpoint/2010/main" val="6879541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mph" presetSubtype="0" grpId="0" nodeType="clickEffect">
                                  <p:stCondLst>
                                    <p:cond delay="0"/>
                                  </p:stCondLst>
                                  <p:iterate type="lt">
                                    <p:tmAbs val="25"/>
                                  </p:iterate>
                                  <p:childTnLst>
                                    <p:set>
                                      <p:cBhvr override="childStyle">
                                        <p:cTn id="6" dur="indefinite"/>
                                        <p:tgtEl>
                                          <p:spTgt spid="2"/>
                                        </p:tgtEl>
                                        <p:attrNameLst>
                                          <p:attrName>style.fontWeight</p:attrName>
                                        </p:attrNameLst>
                                      </p:cBhvr>
                                      <p:to>
                                        <p:strVal val="bold"/>
                                      </p:to>
                                    </p:set>
                                  </p:childTnLst>
                                </p:cTn>
                              </p:par>
                            </p:childTnLst>
                          </p:cTn>
                        </p:par>
                      </p:childTnLst>
                    </p:cTn>
                  </p:par>
                  <p:par>
                    <p:cTn id="7" fill="hold">
                      <p:stCondLst>
                        <p:cond delay="indefinite"/>
                      </p:stCondLst>
                      <p:childTnLst>
                        <p:par>
                          <p:cTn id="8" fill="hold">
                            <p:stCondLst>
                              <p:cond delay="0"/>
                            </p:stCondLst>
                            <p:childTnLst>
                              <p:par>
                                <p:cTn id="9" presetID="6" presetClass="emph" presetSubtype="0" fill="hold" nodeType="clickEffect">
                                  <p:stCondLst>
                                    <p:cond delay="150"/>
                                  </p:stCondLst>
                                  <p:childTnLst>
                                    <p:animScale>
                                      <p:cBhvr>
                                        <p:cTn id="10" dur="2000" fill="hold"/>
                                        <p:tgtEl>
                                          <p:spTgt spid="4"/>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22960" y="286603"/>
            <a:ext cx="7543800" cy="1450757"/>
          </a:xfrm>
        </p:spPr>
        <p:txBody>
          <a:bodyPr>
            <a:normAutofit fontScale="90000"/>
          </a:bodyPr>
          <a:lstStyle/>
          <a:p>
            <a:r>
              <a:rPr lang="en-US" sz="1200" dirty="0"/>
              <a:t>	                                                                                 </a:t>
            </a:r>
            <a:br>
              <a:rPr lang="en-US" sz="1200" dirty="0"/>
            </a:br>
            <a:r>
              <a:rPr lang="en-US" sz="1200" dirty="0"/>
              <a:t/>
            </a:r>
            <a:br>
              <a:rPr lang="en-US" sz="1200" dirty="0"/>
            </a:br>
            <a:r>
              <a:rPr lang="en-US" sz="1200" dirty="0"/>
              <a:t/>
            </a:r>
            <a:br>
              <a:rPr lang="en-US" sz="1200" dirty="0"/>
            </a:br>
            <a:r>
              <a:rPr lang="en-US" sz="1200" dirty="0"/>
              <a:t/>
            </a:r>
            <a:br>
              <a:rPr lang="en-US" sz="1200" dirty="0"/>
            </a:br>
            <a:r>
              <a:rPr lang="en-US" sz="1200" dirty="0"/>
              <a:t/>
            </a:r>
            <a:br>
              <a:rPr lang="en-US" sz="1200" dirty="0"/>
            </a:br>
            <a:r>
              <a:rPr lang="en-US" sz="1200" dirty="0"/>
              <a:t/>
            </a:r>
            <a:br>
              <a:rPr lang="en-US" sz="1200" dirty="0"/>
            </a:br>
            <a:r>
              <a:rPr lang="en-US" sz="1200" dirty="0"/>
              <a:t/>
            </a:r>
            <a:br>
              <a:rPr lang="en-US" sz="1200" dirty="0"/>
            </a:br>
            <a:r>
              <a:rPr lang="en-US" sz="1200" dirty="0"/>
              <a:t/>
            </a:r>
            <a:br>
              <a:rPr lang="en-US" sz="1200" dirty="0"/>
            </a:br>
            <a:r>
              <a:rPr lang="en-US" sz="1200" dirty="0"/>
              <a:t/>
            </a:r>
            <a:br>
              <a:rPr lang="en-US" sz="1200" dirty="0"/>
            </a:br>
            <a:r>
              <a:rPr lang="en-US" sz="1200" dirty="0"/>
              <a:t/>
            </a:r>
            <a:br>
              <a:rPr lang="en-US" sz="1200" dirty="0"/>
            </a:br>
            <a:r>
              <a:rPr lang="en-US" sz="4900" dirty="0"/>
              <a:t>ABSTRACT:</a:t>
            </a:r>
            <a:r>
              <a:rPr lang="en-US" sz="1200" dirty="0"/>
              <a:t/>
            </a:r>
            <a:br>
              <a:rPr lang="en-US" sz="1200" dirty="0"/>
            </a:br>
            <a:endParaRPr lang="en-US" sz="1200" dirty="0"/>
          </a:p>
        </p:txBody>
      </p:sp>
      <p:sp>
        <p:nvSpPr>
          <p:cNvPr id="3" name="Content Placeholder 2"/>
          <p:cNvSpPr>
            <a:spLocks noGrp="1"/>
          </p:cNvSpPr>
          <p:nvPr>
            <p:ph idx="1"/>
          </p:nvPr>
        </p:nvSpPr>
        <p:spPr>
          <a:xfrm>
            <a:off x="822959" y="1845734"/>
            <a:ext cx="4841240" cy="4023360"/>
          </a:xfrm>
        </p:spPr>
        <p:txBody>
          <a:bodyPr>
            <a:normAutofit/>
          </a:bodyPr>
          <a:lstStyle/>
          <a:p>
            <a:r>
              <a:rPr lang="en-US" sz="1700" dirty="0"/>
              <a:t>We used LDR's (Light Detecting Resistors) as sensors and two servomotors to direct the position of the solar panel, based on the code that is uploaded to the Arduino Uno controller, to achieve automated solar energy tracking in real time.</a:t>
            </a:r>
          </a:p>
          <a:p>
            <a:endParaRPr lang="en-US" sz="1700" dirty="0"/>
          </a:p>
          <a:p>
            <a:r>
              <a:rPr lang="en-US" sz="1700" dirty="0"/>
              <a:t>The most effective way of getting more energy out of a solar panel is to  track the sun, which makes the smart solar energy tracking system the most appropriate method of utilizing the maximum possible solar energy through the solar cell, thereby maximizing power generation.</a:t>
            </a:r>
          </a:p>
          <a:p>
            <a:pPr marL="0" indent="0">
              <a:buNone/>
            </a:pPr>
            <a:endParaRPr lang="en-US" sz="1700" dirty="0"/>
          </a:p>
        </p:txBody>
      </p:sp>
      <p:pic>
        <p:nvPicPr>
          <p:cNvPr id="7" name="Picture 6" descr="A picture containing outdoor, sky, athletic game, sport&#10;&#10;Description generated with very high confidence">
            <a:extLst>
              <a:ext uri="{FF2B5EF4-FFF2-40B4-BE49-F238E27FC236}">
                <a16:creationId xmlns:a16="http://schemas.microsoft.com/office/drawing/2014/main" xmlns="" id="{C72F57DE-6415-4F49-948F-DCDC571F84A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400800" y="1923731"/>
            <a:ext cx="1752600" cy="1623697"/>
          </a:xfrm>
          <a:prstGeom prst="rect">
            <a:avLst/>
          </a:prstGeom>
          <a:solidFill>
            <a:srgbClr val="FFFFFF">
              <a:shade val="85000"/>
            </a:srgbClr>
          </a:solidFill>
          <a:ln w="190500" cap="rnd">
            <a:solidFill>
              <a:srgbClr val="FFFFFF"/>
            </a:solidFill>
          </a:ln>
          <a:effectLst>
            <a:outerShdw blurRad="36195" dist="12700" dir="11400000" algn="tl" rotWithShape="0">
              <a:srgbClr val="000000">
                <a:alpha val="33000"/>
              </a:srgbClr>
            </a:outerShdw>
          </a:effectLst>
          <a:scene3d>
            <a:camera prst="perspectiveContrastingLeftFacing">
              <a:rot lat="540000" lon="2100000" rev="0"/>
            </a:camera>
            <a:lightRig rig="soft" dir="t"/>
          </a:scene3d>
          <a:sp3d contourW="12700" prstMaterial="matte">
            <a:bevelT w="63500" h="50800"/>
            <a:contourClr>
              <a:srgbClr val="C0C0C0"/>
            </a:contourClr>
          </a:sp3d>
        </p:spPr>
      </p:pic>
      <p:pic>
        <p:nvPicPr>
          <p:cNvPr id="5" name="Picture 4">
            <a:extLst>
              <a:ext uri="{FF2B5EF4-FFF2-40B4-BE49-F238E27FC236}">
                <a16:creationId xmlns:a16="http://schemas.microsoft.com/office/drawing/2014/main" xmlns="" id="{6393B431-AA88-4347-93E8-B1C067B125B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01434" y="3733800"/>
            <a:ext cx="2351332" cy="2345760"/>
          </a:xfrm>
          <a:prstGeom prst="rect">
            <a:avLst/>
          </a:prstGeom>
        </p:spPr>
      </p:pic>
    </p:spTree>
    <p:extLst>
      <p:ext uri="{BB962C8B-B14F-4D97-AF65-F5344CB8AC3E}">
        <p14:creationId xmlns:p14="http://schemas.microsoft.com/office/powerpoint/2010/main" val="1069774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mph" presetSubtype="0" fill="hold" nodeType="clickEffect">
                                  <p:stCondLst>
                                    <p:cond delay="0"/>
                                  </p:stCondLst>
                                  <p:iterate type="lt">
                                    <p:tmPct val="4000"/>
                                  </p:iterate>
                                  <p:childTnLst>
                                    <p:set>
                                      <p:cBhvr override="childStyle">
                                        <p:cTn id="6" dur="1250" fill="hold"/>
                                        <p:tgtEl>
                                          <p:spTgt spid="3">
                                            <p:txEl>
                                              <p:pRg st="0" end="0"/>
                                            </p:txEl>
                                          </p:spTgt>
                                        </p:tgtEl>
                                        <p:attrNameLst>
                                          <p:attrName>style.color</p:attrName>
                                        </p:attrNameLst>
                                      </p:cBhvr>
                                      <p:to>
                                        <p:clrVal>
                                          <a:srgbClr val="7EA9CA"/>
                                        </p:clrVal>
                                      </p:to>
                                    </p:set>
                                    <p:set>
                                      <p:cBhvr>
                                        <p:cTn id="7" dur="1250" fill="hold"/>
                                        <p:tgtEl>
                                          <p:spTgt spid="3">
                                            <p:txEl>
                                              <p:pRg st="0" end="0"/>
                                            </p:txEl>
                                          </p:spTgt>
                                        </p:tgtEl>
                                        <p:attrNameLst>
                                          <p:attrName>fillcolor</p:attrName>
                                        </p:attrNameLst>
                                      </p:cBhvr>
                                      <p:to>
                                        <p:clrVal>
                                          <a:srgbClr val="7EA9CA"/>
                                        </p:clrVal>
                                      </p:to>
                                    </p:set>
                                    <p:set>
                                      <p:cBhvr>
                                        <p:cTn id="8" dur="1250" fill="hold"/>
                                        <p:tgtEl>
                                          <p:spTgt spid="3">
                                            <p:txEl>
                                              <p:pRg st="0" end="0"/>
                                            </p:txEl>
                                          </p:spTgt>
                                        </p:tgtEl>
                                        <p:attrNameLst>
                                          <p:attrName>fill.type</p:attrName>
                                        </p:attrNameLst>
                                      </p:cBhvr>
                                      <p:to>
                                        <p:strVal val="solid"/>
                                      </p:to>
                                    </p:set>
                                  </p:childTnLst>
                                </p:cTn>
                              </p:par>
                            </p:childTnLst>
                          </p:cTn>
                        </p:par>
                      </p:childTnLst>
                    </p:cTn>
                  </p:par>
                  <p:par>
                    <p:cTn id="9" fill="hold">
                      <p:stCondLst>
                        <p:cond delay="indefinite"/>
                      </p:stCondLst>
                      <p:childTnLst>
                        <p:par>
                          <p:cTn id="10" fill="hold">
                            <p:stCondLst>
                              <p:cond delay="0"/>
                            </p:stCondLst>
                            <p:childTnLst>
                              <p:par>
                                <p:cTn id="11" presetID="6" presetClass="emph" presetSubtype="0" fill="hold" nodeType="clickEffect">
                                  <p:stCondLst>
                                    <p:cond delay="0"/>
                                  </p:stCondLst>
                                  <p:childTnLst>
                                    <p:animScale>
                                      <p:cBhvr>
                                        <p:cTn id="12" dur="2000" fill="hold"/>
                                        <p:tgtEl>
                                          <p:spTgt spid="7"/>
                                        </p:tgtEl>
                                      </p:cBhvr>
                                      <p:by x="150000" y="150000"/>
                                    </p:animScale>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up)">
                                      <p:cBhvr>
                                        <p:cTn id="17" dur="125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mph" presetSubtype="0" fill="hold" nodeType="clickEffect">
                                  <p:stCondLst>
                                    <p:cond delay="0"/>
                                  </p:stCondLst>
                                  <p:childTnLst>
                                    <p:animScale>
                                      <p:cBhvr>
                                        <p:cTn id="21" dur="2000" fill="hold"/>
                                        <p:tgtEl>
                                          <p:spTgt spid="5"/>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BACKGROUND:</a:t>
            </a:r>
          </a:p>
        </p:txBody>
      </p:sp>
      <p:sp>
        <p:nvSpPr>
          <p:cNvPr id="3" name="Content Placeholder 2"/>
          <p:cNvSpPr>
            <a:spLocks noGrp="1"/>
          </p:cNvSpPr>
          <p:nvPr>
            <p:ph idx="1"/>
          </p:nvPr>
        </p:nvSpPr>
        <p:spPr/>
        <p:txBody>
          <a:bodyPr>
            <a:normAutofit/>
          </a:bodyPr>
          <a:lstStyle/>
          <a:p>
            <a:r>
              <a:rPr lang="en-US" dirty="0"/>
              <a:t>It can be used to create electricity once relatively simpler equipment is set up, and prevents one from having to rely on purchasing electricity from external energy producers and from facing the many problems like power shortages that come hand in hand.</a:t>
            </a:r>
          </a:p>
          <a:p>
            <a:r>
              <a:rPr lang="en-US" dirty="0"/>
              <a:t>Our project is an attempt to materialize this idea, and showcase the exploitation of solar energy as the cheaper, more efficient and cleaner alternative to the conventional form of energy sources, in the form of a solar tracker.</a:t>
            </a:r>
          </a:p>
          <a:p>
            <a:pPr marL="0" indent="0">
              <a:buNone/>
            </a:pPr>
            <a:endParaRPr lang="en-US" dirty="0"/>
          </a:p>
          <a:p>
            <a:r>
              <a:rPr lang="en-US" dirty="0"/>
              <a:t>Solar energy has been harnessed by humans since the ancient times, when they would construct homes and buildings in a way to receive the maximum possible sunlight.</a:t>
            </a:r>
          </a:p>
        </p:txBody>
      </p:sp>
    </p:spTree>
    <p:extLst>
      <p:ext uri="{BB962C8B-B14F-4D97-AF65-F5344CB8AC3E}">
        <p14:creationId xmlns:p14="http://schemas.microsoft.com/office/powerpoint/2010/main" val="89204623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normAutofit/>
          </a:bodyPr>
          <a:lstStyle/>
          <a:p>
            <a:r>
              <a:rPr lang="en-US" dirty="0"/>
              <a:t>A solar tracker is a device that changes its orientation to follow the sun's path and maximize solar energy capture, by directing the photovoltaic solar panel toward the sun to harness more sunlight. </a:t>
            </a:r>
          </a:p>
          <a:p>
            <a:r>
              <a:rPr lang="en-US" dirty="0"/>
              <a:t>The basic idea of a solar tracker is to be able to tilt the solar panel in the direction that the sun moves, thereby ensuring that it receives the maximum possible solar energy at all times.</a:t>
            </a:r>
          </a:p>
          <a:p>
            <a:r>
              <a:rPr lang="en-US" dirty="0"/>
              <a:t> Tracking systems are classified into two categories based on their type of rotation:</a:t>
            </a:r>
          </a:p>
          <a:p>
            <a:pPr lvl="1">
              <a:buFont typeface="Wingdings" panose="05000000000000000000" pitchFamily="2" charset="2"/>
              <a:buChar char="Ø"/>
            </a:pPr>
            <a:r>
              <a:rPr lang="en-US" sz="2800" dirty="0"/>
              <a:t>Single axis solar tracker </a:t>
            </a:r>
          </a:p>
          <a:p>
            <a:pPr lvl="1">
              <a:buFont typeface="Wingdings" panose="05000000000000000000" pitchFamily="2" charset="2"/>
              <a:buChar char="Ø"/>
            </a:pPr>
            <a:r>
              <a:rPr lang="en-US" sz="2800" dirty="0"/>
              <a:t>Dual axis solar tracker.</a:t>
            </a:r>
          </a:p>
          <a:p>
            <a:endParaRPr lang="en-US" dirty="0"/>
          </a:p>
        </p:txBody>
      </p:sp>
    </p:spTree>
    <p:extLst>
      <p:ext uri="{BB962C8B-B14F-4D97-AF65-F5344CB8AC3E}">
        <p14:creationId xmlns:p14="http://schemas.microsoft.com/office/powerpoint/2010/main" val="35460390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3" presetClass="entr" presetSubtype="16"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 calcmode="lin" valueType="num">
                                      <p:cBhvr>
                                        <p:cTn id="22"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23"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24" dur="500"/>
                                        <p:tgtEl>
                                          <p:spTgt spid="3">
                                            <p:txEl>
                                              <p:pRg st="3" end="3"/>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53" presetClass="entr" presetSubtype="16" fill="hold"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 calcmode="lin" valueType="num">
                                      <p:cBhvr>
                                        <p:cTn id="29"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30" dur="500" fill="hold"/>
                                        <p:tgtEl>
                                          <p:spTgt spid="3">
                                            <p:txEl>
                                              <p:pRg st="4" end="4"/>
                                            </p:txEl>
                                          </p:spTgt>
                                        </p:tgtEl>
                                        <p:attrNameLst>
                                          <p:attrName>ppt_h</p:attrName>
                                        </p:attrNameLst>
                                      </p:cBhvr>
                                      <p:tavLst>
                                        <p:tav tm="0">
                                          <p:val>
                                            <p:fltVal val="0"/>
                                          </p:val>
                                        </p:tav>
                                        <p:tav tm="100000">
                                          <p:val>
                                            <p:strVal val="#ppt_h"/>
                                          </p:val>
                                        </p:tav>
                                      </p:tavLst>
                                    </p:anim>
                                    <p:animEffect transition="in" filter="fade">
                                      <p:cBhvr>
                                        <p:cTn id="31"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pPr marL="0" indent="0">
              <a:buNone/>
            </a:pPr>
            <a:r>
              <a:rPr lang="en-US" dirty="0"/>
              <a:t>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9144000" cy="6858000"/>
          </a:xfrm>
          <a:prstGeom prst="rect">
            <a:avLst/>
          </a:prstGeom>
        </p:spPr>
      </p:pic>
    </p:spTree>
    <p:extLst>
      <p:ext uri="{BB962C8B-B14F-4D97-AF65-F5344CB8AC3E}">
        <p14:creationId xmlns:p14="http://schemas.microsoft.com/office/powerpoint/2010/main" val="3625625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outVertical)">
                                      <p:cBhvr>
                                        <p:cTn id="7" dur="125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5410" y="152400"/>
            <a:ext cx="7543800" cy="1450757"/>
          </a:xfrm>
        </p:spPr>
        <p:txBody>
          <a:bodyPr/>
          <a:lstStyle/>
          <a:p>
            <a:r>
              <a:rPr lang="en-US" dirty="0"/>
              <a:t>DESIGN:</a:t>
            </a:r>
          </a:p>
        </p:txBody>
      </p:sp>
      <p:sp>
        <p:nvSpPr>
          <p:cNvPr id="3" name="Content Placeholder 2"/>
          <p:cNvSpPr>
            <a:spLocks noGrp="1"/>
          </p:cNvSpPr>
          <p:nvPr>
            <p:ph idx="1"/>
          </p:nvPr>
        </p:nvSpPr>
        <p:spPr>
          <a:xfrm>
            <a:off x="457201" y="1737363"/>
            <a:ext cx="7980219" cy="4587238"/>
          </a:xfrm>
        </p:spPr>
        <p:txBody>
          <a:bodyPr>
            <a:normAutofit fontScale="92500" lnSpcReduction="10000"/>
          </a:bodyPr>
          <a:lstStyle/>
          <a:p>
            <a:pPr marL="342900" indent="-342900">
              <a:buFont typeface="+mj-lt"/>
              <a:buAutoNum type="alphaUcPeriod"/>
            </a:pPr>
            <a:r>
              <a:rPr lang="en-US" sz="1800" dirty="0">
                <a:latin typeface="Arial" pitchFamily="34" charset="0"/>
                <a:cs typeface="Arial" pitchFamily="34" charset="0"/>
              </a:rPr>
              <a:t>The charge controller is placed between the output of the solar panel and the input of the battery.</a:t>
            </a:r>
          </a:p>
          <a:p>
            <a:pPr marL="342900" indent="-342900">
              <a:buFont typeface="+mj-lt"/>
              <a:buAutoNum type="alphaUcPeriod"/>
            </a:pPr>
            <a:r>
              <a:rPr lang="en-US" sz="1800" dirty="0">
                <a:latin typeface="Arial" pitchFamily="34" charset="0"/>
                <a:cs typeface="Arial" pitchFamily="34" charset="0"/>
              </a:rPr>
              <a:t>The charge controller, connected directly to the panel, stabilizes the electrical output in order to minimize any fluctuations in the voltage and current values.</a:t>
            </a:r>
          </a:p>
          <a:p>
            <a:pPr marL="342900" indent="-342900">
              <a:buFont typeface="+mj-lt"/>
              <a:buAutoNum type="alphaUcPeriod"/>
            </a:pPr>
            <a:r>
              <a:rPr lang="en-US" sz="1800" dirty="0">
                <a:latin typeface="Arial" pitchFamily="34" charset="0"/>
                <a:cs typeface="Arial" pitchFamily="34" charset="0"/>
              </a:rPr>
              <a:t>The panel captures the entire light incident on it and converts it into electrical energy with the help of semiconductor layers.</a:t>
            </a:r>
          </a:p>
          <a:p>
            <a:pPr marL="342900" indent="-342900">
              <a:buFont typeface="+mj-lt"/>
              <a:buAutoNum type="alphaUcPeriod"/>
            </a:pPr>
            <a:r>
              <a:rPr lang="en-US" sz="1800" dirty="0">
                <a:latin typeface="Arial" pitchFamily="34" charset="0"/>
                <a:cs typeface="Arial" pitchFamily="34" charset="0"/>
              </a:rPr>
              <a:t>This causes the panel to tilt in the direction of the LDR offering the least resistance and thus, ensures that there is maximum light incident on the panel.</a:t>
            </a:r>
          </a:p>
          <a:p>
            <a:pPr marL="342900" indent="-342900">
              <a:buFont typeface="+mj-lt"/>
              <a:buAutoNum type="alphaUcPeriod"/>
            </a:pPr>
            <a:r>
              <a:rPr lang="en-US" sz="1800" dirty="0">
                <a:latin typeface="Arial" pitchFamily="34" charset="0"/>
                <a:cs typeface="Arial" pitchFamily="34" charset="0"/>
              </a:rPr>
              <a:t>Depending on which of the two LDRs has more light incident on it, its resistance and hence the magnitude of current flowing into the Arduino will vary.</a:t>
            </a:r>
          </a:p>
          <a:p>
            <a:pPr marL="342900" indent="-342900">
              <a:buFont typeface="+mj-lt"/>
              <a:buAutoNum type="alphaUcPeriod"/>
            </a:pPr>
            <a:r>
              <a:rPr lang="en-US" sz="1800" dirty="0">
                <a:latin typeface="Arial" pitchFamily="34" charset="0"/>
                <a:cs typeface="Arial" pitchFamily="34" charset="0"/>
              </a:rPr>
              <a:t>A 7 or 9 Volt battery is used to power the Arduino, which takes analog input from LDRs and provides power to the servomotors.</a:t>
            </a:r>
          </a:p>
          <a:p>
            <a:pPr marL="342900" indent="-342900">
              <a:buFont typeface="+mj-lt"/>
              <a:buAutoNum type="alphaUcPeriod"/>
            </a:pPr>
            <a:r>
              <a:rPr lang="en-US" sz="1800" dirty="0">
                <a:latin typeface="Arial" pitchFamily="34" charset="0"/>
                <a:cs typeface="Arial" pitchFamily="34" charset="0"/>
              </a:rPr>
              <a:t>When the intensity of sunlight is high the solar panel produces more electrical output, and when sunlight is less intense the output of the panel is less.</a:t>
            </a:r>
          </a:p>
        </p:txBody>
      </p:sp>
    </p:spTree>
    <p:extLst>
      <p:ext uri="{BB962C8B-B14F-4D97-AF65-F5344CB8AC3E}">
        <p14:creationId xmlns:p14="http://schemas.microsoft.com/office/powerpoint/2010/main" val="1740852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STRUCTURE OF DESIGN:</a:t>
            </a:r>
          </a:p>
        </p:txBody>
      </p:sp>
      <p:sp>
        <p:nvSpPr>
          <p:cNvPr id="3" name="Content Placeholder 2"/>
          <p:cNvSpPr>
            <a:spLocks noGrp="1"/>
          </p:cNvSpPr>
          <p:nvPr>
            <p:ph idx="1"/>
          </p:nvPr>
        </p:nvSpPr>
        <p:spPr/>
        <p:txBody>
          <a:bodyPr/>
          <a:lstStyle/>
          <a:p>
            <a:endParaRPr lang="en-US"/>
          </a:p>
        </p:txBody>
      </p:sp>
      <p:pic>
        <p:nvPicPr>
          <p:cNvPr id="5" name="Picture 4"/>
          <p:cNvPicPr/>
          <p:nvPr/>
        </p:nvPicPr>
        <p:blipFill>
          <a:blip r:embed="rId2" cstate="print">
            <a:extLst>
              <a:ext uri="{28A0092B-C50C-407E-A947-70E740481C1C}">
                <a14:useLocalDpi xmlns:a14="http://schemas.microsoft.com/office/drawing/2010/main" val="0"/>
              </a:ext>
            </a:extLst>
          </a:blip>
          <a:stretch>
            <a:fillRect/>
          </a:stretch>
        </p:blipFill>
        <p:spPr>
          <a:xfrm>
            <a:off x="2057400" y="1965761"/>
            <a:ext cx="4999355" cy="3749239"/>
          </a:xfrm>
          <a:prstGeom prst="rect">
            <a:avLst/>
          </a:prstGeom>
        </p:spPr>
      </p:pic>
    </p:spTree>
    <p:extLst>
      <p:ext uri="{BB962C8B-B14F-4D97-AF65-F5344CB8AC3E}">
        <p14:creationId xmlns:p14="http://schemas.microsoft.com/office/powerpoint/2010/main" val="222708818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762000"/>
            <a:ext cx="7620000" cy="1025236"/>
          </a:xfrm>
        </p:spPr>
        <p:txBody>
          <a:bodyPr/>
          <a:lstStyle/>
          <a:p>
            <a:r>
              <a:rPr lang="en-US" dirty="0"/>
              <a:t>USES:</a:t>
            </a:r>
          </a:p>
        </p:txBody>
      </p:sp>
      <p:sp>
        <p:nvSpPr>
          <p:cNvPr id="3" name="Content Placeholder 2"/>
          <p:cNvSpPr>
            <a:spLocks noGrp="1"/>
          </p:cNvSpPr>
          <p:nvPr>
            <p:ph idx="1"/>
          </p:nvPr>
        </p:nvSpPr>
        <p:spPr>
          <a:xfrm>
            <a:off x="762000" y="2209800"/>
            <a:ext cx="7620000" cy="4191000"/>
          </a:xfrm>
        </p:spPr>
        <p:txBody>
          <a:bodyPr>
            <a:normAutofit/>
          </a:bodyPr>
          <a:lstStyle/>
          <a:p>
            <a:r>
              <a:rPr lang="en-US" sz="2800" dirty="0"/>
              <a:t>Trackers generate more electricity.</a:t>
            </a:r>
          </a:p>
          <a:p>
            <a:r>
              <a:rPr lang="en-US" sz="2800" dirty="0"/>
              <a:t>Reduction of long-term maintenance concerns.</a:t>
            </a:r>
          </a:p>
          <a:p>
            <a:r>
              <a:rPr lang="en-US" sz="2800" dirty="0"/>
              <a:t>Helps maximize the energy gains during peak-hours.</a:t>
            </a:r>
          </a:p>
        </p:txBody>
      </p:sp>
    </p:spTree>
    <p:extLst>
      <p:ext uri="{BB962C8B-B14F-4D97-AF65-F5344CB8AC3E}">
        <p14:creationId xmlns:p14="http://schemas.microsoft.com/office/powerpoint/2010/main" val="37626659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Retrospect">
  <a:themeElements>
    <a:clrScheme name="Orange">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190</TotalTime>
  <Words>593</Words>
  <Application>Microsoft Office PowerPoint</Application>
  <PresentationFormat>On-screen Show (4:3)</PresentationFormat>
  <Paragraphs>47</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Calibri Light</vt:lpstr>
      <vt:lpstr>Cambria</vt:lpstr>
      <vt:lpstr>Wingdings</vt:lpstr>
      <vt:lpstr>Retrospect</vt:lpstr>
      <vt:lpstr>PowerPoint Presentation</vt:lpstr>
      <vt:lpstr> DUAL AXIS SOLAR  TRACKING SYSTEM</vt:lpstr>
      <vt:lpstr>                                                                                            ABSTRACT: </vt:lpstr>
      <vt:lpstr>BACKGROUND:</vt:lpstr>
      <vt:lpstr>INTRODUCTION:</vt:lpstr>
      <vt:lpstr>PowerPoint Presentation</vt:lpstr>
      <vt:lpstr>DESIGN:</vt:lpstr>
      <vt:lpstr>STRUCTURE OF DESIGN:</vt:lpstr>
      <vt:lpstr>USES:</vt:lpstr>
      <vt:lpstr>CONCLUSION:</vt:lpstr>
      <vt:lpstr> REFERENCES:</vt:lpstr>
      <vt:lpstr>PRESENTED BY:</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Abdullah Ahmed Siddqiui</dc:creator>
  <cp:lastModifiedBy>Salman Ayub</cp:lastModifiedBy>
  <cp:revision>22</cp:revision>
  <dcterms:created xsi:type="dcterms:W3CDTF">2018-06-19T09:43:26Z</dcterms:created>
  <dcterms:modified xsi:type="dcterms:W3CDTF">2018-07-03T06:23:52Z</dcterms:modified>
</cp:coreProperties>
</file>