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78" r:id="rId6"/>
    <p:sldId id="262" r:id="rId7"/>
    <p:sldId id="279" r:id="rId8"/>
    <p:sldId id="281" r:id="rId9"/>
    <p:sldId id="282" r:id="rId10"/>
    <p:sldId id="283" r:id="rId11"/>
    <p:sldId id="286" r:id="rId12"/>
    <p:sldId id="28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Epilogue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Nunito Light" panose="020B0604020202020204" charset="0"/>
      <p:regular r:id="rId28"/>
      <p: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60A5-8CAE-4073-85E2-81D56845E511}">
  <a:tblStyle styleId="{0E9760A5-8CAE-4073-85E2-81D56845E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97F851-1FA7-4BC6-BD4A-3EED77A974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63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23307EBB-6772-F363-3766-E5E1A5ED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B04FA334-B4DB-8883-76A8-EB607E1D6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76F7E281-4002-3222-A34F-F5FB786F4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82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EC7DD2FC-E4A3-43F8-C6E5-4DD1ECA5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AE9B6C4F-401B-843A-9DAA-4E0A2319BF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7D859799-90F9-068A-2C4F-1B98DE504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6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28E14E6-4347-229C-5C5F-8B5377B6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EE7D09BA-2B5A-4810-9241-DB0F2BA26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6795605C-86C4-A34C-771F-93F8F3599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BC1FF3A-E231-A50D-2215-3917ADE9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FE64A899-E88D-B2CE-42B0-5450BE96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F155752C-EBB4-F04D-5EAB-63A457F42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C25FE3C6-EC6C-80F3-B6E6-49ABF7CF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C8AA5F10-981B-C012-85B6-DC066961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DD2B1D0-30E0-9A6B-718C-2E02FA510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73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457215" y="550074"/>
            <a:ext cx="4868042" cy="1298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Simple Document Search Engine</a:t>
            </a: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704;p26">
            <a:extLst>
              <a:ext uri="{FF2B5EF4-FFF2-40B4-BE49-F238E27FC236}">
                <a16:creationId xmlns:a16="http://schemas.microsoft.com/office/drawing/2014/main" id="{387C8F2C-A009-4471-8B44-E140ABB297EB}"/>
              </a:ext>
            </a:extLst>
          </p:cNvPr>
          <p:cNvSpPr txBox="1">
            <a:spLocks/>
          </p:cNvSpPr>
          <p:nvPr/>
        </p:nvSpPr>
        <p:spPr>
          <a:xfrm>
            <a:off x="550682" y="2094606"/>
            <a:ext cx="4112100" cy="200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/>
              <a:t>Presented by: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Muhammad Shahzaib Ijaz  2021-CS-75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Submitted to: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Prof. Syed </a:t>
            </a:r>
            <a:r>
              <a:rPr lang="en-US" dirty="0" err="1"/>
              <a:t>Kahldoon</a:t>
            </a:r>
            <a:r>
              <a:rPr lang="en-US" dirty="0"/>
              <a:t> Khurshid.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F0E79819-297F-7716-037B-F74D4CCC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07BD09D7-D95C-055B-434B-817243DC97EA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1F97BC4-DFB5-AFA1-EEB7-69AA2F93B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5632" y="893991"/>
            <a:ext cx="3760025" cy="590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TF-IDF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05565905-CF25-7AD5-4EC4-4097264E2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632" y="1542930"/>
            <a:ext cx="4727383" cy="2752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Definition:</a:t>
            </a:r>
            <a:r>
              <a:rPr lang="en-US" b="1" dirty="0">
                <a:latin typeface="Raleway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It</a:t>
            </a:r>
            <a:r>
              <a:rPr lang="en-US" b="1" dirty="0">
                <a:latin typeface="Raleway" panose="020B0604020202020204" charset="0"/>
              </a:rPr>
              <a:t> </a:t>
            </a:r>
            <a:r>
              <a:rPr lang="en-US" dirty="0">
                <a:latin typeface="Raleway" panose="020B0604020202020204" charset="0"/>
              </a:rPr>
              <a:t>is a statistical measure used to evaluate the importance of a term in a document relative to a collection (or corpus) of documents.</a:t>
            </a:r>
            <a:br>
              <a:rPr lang="en-US" dirty="0">
                <a:latin typeface="Raleway" panose="020B0604020202020204" charset="0"/>
              </a:rPr>
            </a:b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Formula:</a:t>
            </a:r>
            <a:endParaRPr lang="en-US" sz="1400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aleway" panose="020B0604020202020204" charset="0"/>
              </a:rPr>
              <a:t>TF-IDF = </a:t>
            </a:r>
            <a:r>
              <a:rPr lang="en-US" dirty="0">
                <a:latin typeface="Raleway" panose="020B0604020202020204" charset="0"/>
              </a:rPr>
              <a:t>TF X IDF</a:t>
            </a:r>
            <a:endParaRPr lang="en-US" b="1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Document: "Science is amazing!"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Term "science“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• TF=0.33, IDF=0.7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• TF-IDF=0.33×0.7=0.231</a:t>
            </a: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9F6A3C10-7800-C03E-5BF7-2F8B23D89D5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6DF890B9-BE12-1BE0-665A-6415B624D75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A0140BE6-B8C3-544A-A5B9-A3C3F1D7638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FF0E3FD2-CE52-148C-EAEF-0F934955F9CC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43587657-619C-90F5-C94E-24A4FD56F9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D1FBCD1F-E729-81B3-A770-AD6C907B8E9A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4754105-E8EB-0E29-67A6-4B151BA3892A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73397BE6-4C95-7561-759C-9DF152F94FC8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376E05F4-B30D-231D-697E-1360D7057E2A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1B339EF2-F8DF-66C6-2FF0-F6C276D1B59C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9F6FFF7-80EA-9B52-00D5-A674F73B6C6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C9854C49-BE5D-1F25-011A-414A0982D910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9BA923AD-DA1E-89B4-07C0-4091428D2CFE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FC196027-748D-CD5A-7DD2-5844EB65CCE2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E49136D1-C71D-BF70-D17A-64069E5F04B9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BE9198-B191-8933-02EF-F38FBA975BF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B8CF57A6-4BCA-D0F2-D0C5-1C3511F8A062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150238A4-6063-290F-4639-B2B7DFECD808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D7ADF572-D270-A1D1-A165-3ADF58A52A7E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6D661B0C-2278-40C3-3727-DD1738F2CDD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00F4FA8-9E20-A2D1-7C5F-A0FBEC9EA465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C555CABF-5AF2-8814-50D1-7A7AADE6CD14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1E229F90-449F-0323-B390-E1EA5B2EA75B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B47B44-785D-FD93-C7D9-F762BC8E00BB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83F5F343-C434-5F1C-7AD9-6ADE953D720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00E5CA4F-03A2-6328-0E6F-CA4C9C58E8FF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649224F1-1FDC-4F54-71CF-5C19E730848E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265D7930-E019-5B8C-FC8C-FD767583BF5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7C92B558-DBAD-D261-EC51-92B1C73672DB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514DFD15-A007-0300-A44F-3AADA293308A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4552864-78A3-DF7D-F68B-6165ED62B2BE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30C5D7CF-31F4-AD43-AD1B-FE8C569DC7D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1CA3EC48-862C-C768-536F-2307FF12023A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EB47329-5414-AA08-12A5-A1D0F0F1EAE1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5EB41890-A0B9-4D1B-3041-B69B6D709DCA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A73940A1-60FB-C7A8-BA9D-43AA87DADE81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082958E0-80BD-17E7-826F-8CFC95ADDAB6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483EB79F-854E-9F40-C5A0-6262B943096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3BEFAB13-F70D-C1D9-E85F-109F699E5E9F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60967F8B-854F-A728-1389-F2917CF5910D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9AE71633-8972-3BAA-0B58-F1226F22395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0C3160F6-6ADA-2BAD-EB0D-55B81638E128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23BF8CF5-F3A3-50DC-3F1D-06678C634BA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795A0B2A-4EFB-F7D6-55A0-E35EA0413C2F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DF231976-30DA-1AAA-A242-8EC57FC43C87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2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7093F4CA-C038-289B-518C-D38D6C9C6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>
            <a:extLst>
              <a:ext uri="{FF2B5EF4-FFF2-40B4-BE49-F238E27FC236}">
                <a16:creationId xmlns:a16="http://schemas.microsoft.com/office/drawing/2014/main" id="{10CC4E54-83DC-9940-A637-F5CD07F70E2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1051" name="Google Shape;1051;p31">
            <a:extLst>
              <a:ext uri="{FF2B5EF4-FFF2-40B4-BE49-F238E27FC236}">
                <a16:creationId xmlns:a16="http://schemas.microsoft.com/office/drawing/2014/main" id="{02309E70-499E-2334-DFEE-AEAB0BE0B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and Improvements</a:t>
            </a:r>
            <a:endParaRPr dirty="0"/>
          </a:p>
        </p:txBody>
      </p:sp>
      <p:sp>
        <p:nvSpPr>
          <p:cNvPr id="1052" name="Google Shape;1052;p31">
            <a:extLst>
              <a:ext uri="{FF2B5EF4-FFF2-40B4-BE49-F238E27FC236}">
                <a16:creationId xmlns:a16="http://schemas.microsoft.com/office/drawing/2014/main" id="{58C83ABC-129C-01EB-A670-5033E9DB22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support for PDFs and other document formats.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advanced ranking techniques like cosine similarity.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Integrate a more user-friendly interface with filters (e.g., date, category).</a:t>
            </a:r>
          </a:p>
        </p:txBody>
      </p:sp>
      <p:sp>
        <p:nvSpPr>
          <p:cNvPr id="1053" name="Google Shape;1053;p31">
            <a:extLst>
              <a:ext uri="{FF2B5EF4-FFF2-40B4-BE49-F238E27FC236}">
                <a16:creationId xmlns:a16="http://schemas.microsoft.com/office/drawing/2014/main" id="{6A250620-41E1-C0BC-8E27-7183770E69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2147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Variability: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Titles or authors may not follow a standard format.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Complex Queries: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Matching phrases accurately with large datasets.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Optimizing TF-IDF computation for scalability.</a:t>
            </a:r>
          </a:p>
        </p:txBody>
      </p:sp>
      <p:sp>
        <p:nvSpPr>
          <p:cNvPr id="1054" name="Google Shape;1054;p31">
            <a:extLst>
              <a:ext uri="{FF2B5EF4-FFF2-40B4-BE49-F238E27FC236}">
                <a16:creationId xmlns:a16="http://schemas.microsoft.com/office/drawing/2014/main" id="{9156A358-50B0-2408-E34F-0899D21C2E3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grpSp>
        <p:nvGrpSpPr>
          <p:cNvPr id="1055" name="Google Shape;1055;p31">
            <a:extLst>
              <a:ext uri="{FF2B5EF4-FFF2-40B4-BE49-F238E27FC236}">
                <a16:creationId xmlns:a16="http://schemas.microsoft.com/office/drawing/2014/main" id="{9DCDF6DC-1556-B947-F044-634848AB85B3}"/>
              </a:ext>
            </a:extLst>
          </p:cNvPr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5D205EB4-7E5F-659F-FDBE-6829A58F3DAD}"/>
                </a:ext>
              </a:extLst>
            </p:cNvPr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>
              <a:extLst>
                <a:ext uri="{FF2B5EF4-FFF2-40B4-BE49-F238E27FC236}">
                  <a16:creationId xmlns:a16="http://schemas.microsoft.com/office/drawing/2014/main" id="{34167BF7-5B87-3998-0206-9E036FDAD5A9}"/>
                </a:ext>
              </a:extLst>
            </p:cNvPr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>
                <a:extLst>
                  <a:ext uri="{FF2B5EF4-FFF2-40B4-BE49-F238E27FC236}">
                    <a16:creationId xmlns:a16="http://schemas.microsoft.com/office/drawing/2014/main" id="{9F0248FF-9D28-6CC5-519A-D1C462F5D1AF}"/>
                  </a:ext>
                </a:extLst>
              </p:cNvPr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>
                  <a:extLst>
                    <a:ext uri="{FF2B5EF4-FFF2-40B4-BE49-F238E27FC236}">
                      <a16:creationId xmlns:a16="http://schemas.microsoft.com/office/drawing/2014/main" id="{6DC76C80-6D25-A043-D370-60A5C27A937A}"/>
                    </a:ext>
                  </a:extLst>
                </p:cNvPr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>
                    <a:extLst>
                      <a:ext uri="{FF2B5EF4-FFF2-40B4-BE49-F238E27FC236}">
                        <a16:creationId xmlns:a16="http://schemas.microsoft.com/office/drawing/2014/main" id="{BE5C1C2C-4424-6363-917F-4B28D9A9D96D}"/>
                      </a:ext>
                    </a:extLst>
                  </p:cNvPr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>
                    <a:extLst>
                      <a:ext uri="{FF2B5EF4-FFF2-40B4-BE49-F238E27FC236}">
                        <a16:creationId xmlns:a16="http://schemas.microsoft.com/office/drawing/2014/main" id="{C729AC4C-7950-D5A7-1CEE-FBBE4F457BEB}"/>
                      </a:ext>
                    </a:extLst>
                  </p:cNvPr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>
                  <a:extLst>
                    <a:ext uri="{FF2B5EF4-FFF2-40B4-BE49-F238E27FC236}">
                      <a16:creationId xmlns:a16="http://schemas.microsoft.com/office/drawing/2014/main" id="{508B178D-F93C-7026-7F4F-E29C922CED54}"/>
                    </a:ext>
                  </a:extLst>
                </p:cNvPr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>
                    <a:extLst>
                      <a:ext uri="{FF2B5EF4-FFF2-40B4-BE49-F238E27FC236}">
                        <a16:creationId xmlns:a16="http://schemas.microsoft.com/office/drawing/2014/main" id="{041CB8B2-BDA7-AD56-B463-70F0698447AD}"/>
                      </a:ext>
                    </a:extLst>
                  </p:cNvPr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>
                    <a:extLst>
                      <a:ext uri="{FF2B5EF4-FFF2-40B4-BE49-F238E27FC236}">
                        <a16:creationId xmlns:a16="http://schemas.microsoft.com/office/drawing/2014/main" id="{147874DF-8B63-9080-017F-D45DAFAF787F}"/>
                      </a:ext>
                    </a:extLst>
                  </p:cNvPr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>
                  <a:extLst>
                    <a:ext uri="{FF2B5EF4-FFF2-40B4-BE49-F238E27FC236}">
                      <a16:creationId xmlns:a16="http://schemas.microsoft.com/office/drawing/2014/main" id="{7237E8CC-D62B-E33B-787A-6A541DDB7C5D}"/>
                    </a:ext>
                  </a:extLst>
                </p:cNvPr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>
                    <a:extLst>
                      <a:ext uri="{FF2B5EF4-FFF2-40B4-BE49-F238E27FC236}">
                        <a16:creationId xmlns:a16="http://schemas.microsoft.com/office/drawing/2014/main" id="{E36DC895-34F9-493B-2C89-B1C84511E35B}"/>
                      </a:ext>
                    </a:extLst>
                  </p:cNvPr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>
                    <a:extLst>
                      <a:ext uri="{FF2B5EF4-FFF2-40B4-BE49-F238E27FC236}">
                        <a16:creationId xmlns:a16="http://schemas.microsoft.com/office/drawing/2014/main" id="{D943DE64-4507-AA58-D44D-81B89D975A7A}"/>
                      </a:ext>
                    </a:extLst>
                  </p:cNvPr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>
                <a:extLst>
                  <a:ext uri="{FF2B5EF4-FFF2-40B4-BE49-F238E27FC236}">
                    <a16:creationId xmlns:a16="http://schemas.microsoft.com/office/drawing/2014/main" id="{FD211237-90DB-30F0-4027-805BFDE736BF}"/>
                  </a:ext>
                </a:extLst>
              </p:cNvPr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>
                <a:extLst>
                  <a:ext uri="{FF2B5EF4-FFF2-40B4-BE49-F238E27FC236}">
                    <a16:creationId xmlns:a16="http://schemas.microsoft.com/office/drawing/2014/main" id="{00EBCD05-E2FB-0753-D1BC-1DC61DA5B68F}"/>
                  </a:ext>
                </a:extLst>
              </p:cNvPr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>
                <a:extLst>
                  <a:ext uri="{FF2B5EF4-FFF2-40B4-BE49-F238E27FC236}">
                    <a16:creationId xmlns:a16="http://schemas.microsoft.com/office/drawing/2014/main" id="{A65A284E-CDA4-5450-37A5-7E93F55F391F}"/>
                  </a:ext>
                </a:extLst>
              </p:cNvPr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3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A1B09BEE-1AA8-0F94-E573-08B54335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8E2A64-9A89-AE94-7228-4952C54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1437795"/>
            <a:ext cx="5425910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689061" y="702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44099" y="1391541"/>
            <a:ext cx="2999423" cy="210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Indexing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TF-IDF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DFD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68" name="Google Shape;968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/>
          <p:cNvSpPr txBox="1">
            <a:spLocks noGrp="1"/>
          </p:cNvSpPr>
          <p:nvPr>
            <p:ph type="title"/>
          </p:nvPr>
        </p:nvSpPr>
        <p:spPr>
          <a:xfrm>
            <a:off x="867865" y="1015070"/>
            <a:ext cx="3408321" cy="556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Project overview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/>
          <p:cNvSpPr txBox="1">
            <a:spLocks noGrp="1"/>
          </p:cNvSpPr>
          <p:nvPr>
            <p:ph type="subTitle" idx="1"/>
          </p:nvPr>
        </p:nvSpPr>
        <p:spPr>
          <a:xfrm>
            <a:off x="811975" y="174408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Primary Goal:</a:t>
            </a:r>
            <a:br>
              <a:rPr lang="en-US" dirty="0">
                <a:latin typeface="Raleway" panose="020B0604020202020204" charset="0"/>
              </a:rPr>
            </a:br>
            <a:br>
              <a:rPr lang="en-US" dirty="0">
                <a:latin typeface="Raleway" panose="020B0604020202020204" charset="0"/>
              </a:rPr>
            </a:br>
            <a:r>
              <a:rPr lang="en-US" dirty="0">
                <a:latin typeface="Raleway" panose="020B0604020202020204" charset="0"/>
              </a:rPr>
              <a:t>Create a search engine that helps user find relevant document easily.</a:t>
            </a:r>
            <a:br>
              <a:rPr lang="en-US" dirty="0">
                <a:latin typeface="Raleway" panose="020B0604020202020204" charset="0"/>
              </a:rPr>
            </a:b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Key Objective:</a:t>
            </a:r>
            <a:br>
              <a:rPr lang="en-US" dirty="0">
                <a:latin typeface="Raleway" panose="020B0604020202020204" charset="0"/>
              </a:rPr>
            </a:b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Search for specific words or phrases in Documents.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Rank Documents based on relevance to user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Provide flexible search options (title, author, content).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Suggest Keywords to improve the search experience.</a:t>
            </a:r>
          </a:p>
        </p:txBody>
      </p:sp>
      <p:pic>
        <p:nvPicPr>
          <p:cNvPr id="916" name="Google Shape;91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F9462C6C-3C6E-12F0-A6B0-6499F0C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834D1EBB-FA62-1E1A-EDDC-30FF81994F6A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55CA5F44-1731-201F-3030-A00BAAE1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05547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Indexing</a:t>
            </a:r>
            <a:endParaRPr sz="4400"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75CEE747-AD8C-E957-4848-CD91F30D41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D49E67AE-59B9-9284-E867-3C974184BA0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DA575D75-0A1E-8571-4E77-7A329AFA3671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29231581-71BD-53E6-13F0-06FD31D602AB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BD48943E-6C04-1630-7B14-7ACC4DC0DF9E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F5D76B1E-AAA9-8FDA-7EBD-06EDB911630C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A616D5FB-7AE9-E991-7C69-6F600BD6A25F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E26B7D88-DE71-B566-FA99-19E3BB31DEFF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E88C23A6-7486-EC12-538C-085CE4EF5F1D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8C6E8D61-05A4-F3C9-4FD2-4CA42732C59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AFC4ABB5-C8D0-22B6-73A1-5FAAA371D793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6EA002E9-1C6E-AFAA-AABC-E456241AA3C7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6AE4A078-AF05-6FCF-7779-39EB85FD88FF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93528662-5AFC-AD87-C1F1-094343FCBAFA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57D6D297-C43E-9CF8-8D05-71E58FCC420B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DC4BF-60F0-E61D-7C66-77964C9DB91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7EFF1C12-E9FB-0CB3-11FE-C57CA2927670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7B348C9A-6393-9937-6D08-54E698A7A967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334D4064-D605-5832-9CCA-33FF3D38FE77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B6EE1AC7-B833-4DF3-4B9A-B12D7A7E2250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F466D11D-19E9-5FE5-C534-80A953D1682A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23C705D7-6A42-5915-AD00-080A72F1AA53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31691004-8CF6-CCF2-39AE-0867952779A2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1546BB4A-4CF0-4AF4-39CB-77B7E9E3ABB4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1BCE71A6-B57C-5C68-7EE5-1A433C5206C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EE3D1DF9-5964-CA75-B99F-59117CC84477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F633393F-2C54-8BFA-81E9-A20C51DBB9D2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1FE1F14C-E8CA-60CE-7295-949AB7B4D476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39DBFF12-A6D5-78C6-D872-AFB3A16414F9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50E1B944-C97E-5A50-6E2E-18771AE00BF8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1B12DB4C-C50A-8C32-A63E-E4EA8CF7A2F9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A4B3F15C-09BC-0BD4-72A3-4BC4A3E60B2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52B4B08E-EEAD-4EAA-6E7A-850FB48CF3D7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DD49C941-FA1C-6A7B-47C2-18F21F46AF49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59849157-0045-28A3-EB24-424CDB2383EE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2DEFBFE3-815E-3081-EF31-8C8CD1CBB7B8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7BF70E98-AF0C-A2D9-FE04-1B23609ED191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36030AD3-6CBE-3632-B361-618A01D72FB8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582679D1-BF41-F7FD-7375-4DCF818FAE75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BBD49769-6922-D3CC-22FB-7A3B6C275B0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3DC8BA49-D09E-0B76-0414-4338F2C76890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0A50F1B2-0628-7382-A602-F61E27CEF11F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CB73E831-8E0F-95AA-7968-F0930B1BFC7E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4E766A79-D135-4A80-F63F-501F6A22A8B1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823CD043-E5B3-B408-6517-6FE8A6A650B1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320ED57A-9671-607A-235C-F7DB97823514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3ACCB2B1-AA42-11D6-753E-E9EC8BFFE462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FCCD17FE-8B6E-AF97-3792-467A0A1CF73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F70253-A401-3CFF-2BC7-8AE6970D7E44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F795A2D6-B6DB-154F-7486-0DE28546585E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A58A8F9E-374D-90F2-E670-1729620E02C7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D9A48EB5-0942-9CBB-9112-309AEE0CC1E7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181B1DB1-58B9-5409-BF76-9DBF8ACBD79B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0E09263E-F1BA-EC3B-ACE7-FDFE26905D8B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FC34BBEF-4244-7FF2-EA97-9496FBC66EF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83FD1FB3-3111-10CC-BB66-93C6EBD4A141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066316FA-657C-7EF2-F1DA-427E8308688C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59C22EB8-ED65-0643-192E-DDFBBC3B8EE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5AAD0D68-A79C-B550-A72B-791606D70AF7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50DFAF27-CF6B-D29E-37A3-141E9AD013B6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5AF4CEFB-8F3E-A765-9C30-0094044E5B06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CFA8498B-F89A-74FA-EECD-EFFD8B77D082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BD28D94C-EAFF-40CE-D3F8-1E3F4DC6B045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09672EF5-B2EC-D88F-64DD-32350409107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00353E20-E5B8-DCC8-101D-2F9C48365EF1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6D31DE2-F8C5-5141-0C56-F0FE46DEB58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E52185DC-D7D3-76F3-0C43-C5983A202CE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E05F8BBE-4413-A120-B8AD-9D9E13AB0D5E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DAF36C55-B5C7-787E-1513-28665F02091B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D9A87B25-4113-94A1-17E1-ABC671B9A853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681B29AE-B4C6-4587-823C-CE3519BDDB8B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25E0FED7-067C-2F59-FCAF-FB000FECDCF1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9C34AC80-A37A-01B5-BCF9-FB29C84F3604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6C33408B-1B78-77BC-E9D3-DFB64114BA48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E2A8F61C-E9ED-65BF-E377-FCE4E7D48463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36AADB76-C3AB-749D-FC0E-749E62B497D2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28C7B9F9-AAF3-171A-355D-A38587BA1BC8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4EDCD63-FC3C-F334-06C2-A222401CC1AB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8010AE72-7191-86C0-DD37-27DFC92A756D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Indexing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59"/>
            <a:ext cx="7192285" cy="2555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Definition:</a:t>
            </a:r>
            <a:endParaRPr lang="en-US"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/>
              <a:t>A data structure that maps terms to the documents where they appear, enabling fast and efficient information retrieval.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Key Components:</a:t>
            </a:r>
            <a:endParaRPr lang="en-US" sz="1400" b="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Term:</a:t>
            </a:r>
            <a:r>
              <a:rPr lang="en-US" sz="1200" b="0" dirty="0"/>
              <a:t> A unique word from the document 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Posting List:</a:t>
            </a:r>
            <a:r>
              <a:rPr lang="en-US" sz="1200" b="0" dirty="0"/>
              <a:t> A list of documents containing the term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/>
              <a:t>Example: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dirty="0"/>
              <a:t>Term: “machine”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dirty="0"/>
              <a:t>Posting List: [Doc1, Doc2, Doc3]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TF-IDF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70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2E82D464-2ACD-6098-C2ED-D464E5A0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5DF2F381-6C8A-236F-94E9-C8ADE95D6E94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9D33300-AF3F-7C70-1543-488C09822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893" y="805701"/>
            <a:ext cx="3818464" cy="680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TF</a:t>
            </a:r>
            <a:endParaRPr dirty="0">
              <a:latin typeface="Raleway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7D150515-DE60-31FD-5B65-5A5FBD871D9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10893" y="1537142"/>
                <a:ext cx="4675874" cy="27117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Definition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  <a:r>
                  <a:rPr lang="en-US" dirty="0">
                    <a:latin typeface="Raleway" panose="020B0604020202020204" charset="0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Measures how often a term appears in a document.</a:t>
                </a:r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Formula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Raleway" panose="020B0604020202020204" charset="0"/>
                  </a:rPr>
                  <a:t>TF(t)</a:t>
                </a:r>
                <a:r>
                  <a:rPr lang="en-US" dirty="0">
                    <a:latin typeface="Raleway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den>
                    </m:f>
                  </m:oMath>
                </a14:m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Example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•Document: "Data science is fun. Science is important."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•Word Count: 6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•Term "science" appears 2 times.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 TF(“science”) = 2/6 = 0.33</a:t>
                </a:r>
              </a:p>
            </p:txBody>
          </p:sp>
        </mc:Choice>
        <mc:Fallback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7D150515-DE60-31FD-5B65-5A5FBD871D9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0893" y="1537142"/>
                <a:ext cx="4675874" cy="2711724"/>
              </a:xfrm>
              <a:prstGeom prst="rect">
                <a:avLst/>
              </a:prstGeom>
              <a:blipFill>
                <a:blip r:embed="rId3"/>
                <a:stretch>
                  <a:fillRect l="-391" b="-5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C591D92-2436-D3D7-C1CD-4E08B10DDFD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E084B923-7DF1-D357-FAE0-18F2085C91B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33BA0AD8-528F-8A5C-0ABA-61074D353C9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9CE969B3-ED1B-EC6D-D01E-95B5B22C7C79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2C94F0BE-C2D9-4859-D3A3-3E8B8D8CED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46E31EC-C0C6-5409-53C7-5034904F95B5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17CA936B-B1AC-BAA3-5D10-F7CBBA1DB6CD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B646F316-F6A7-7F45-7EB8-6934D0187667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17EE3FF-3297-6CA6-0976-BBF525C98D05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EDC6883E-6583-D522-3E83-892E2FC21942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DF277A8-C28C-9039-97AD-EF47525847C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FF56B964-86C6-32DA-C6BD-8773B25BE26A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529A3505-B846-26D9-94DF-7AFBF9825378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9A9660E3-D8B8-F68E-00D2-6738864CD3AD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F29A7918-38F6-7D90-E941-19B4E44FD4C2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4C899C-AC1C-6E05-2BBB-1FACD931D18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50D05865-4ACF-173F-8DDF-0D1C0165AF4A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B4DC75E-18C4-A040-5092-44B2147D9484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0D7327AF-DB79-E416-B24A-761BBFB95267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130B89F7-0509-5C70-8B04-DD51DEC97F0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FDD2967-4C00-530C-4898-F119775FBE3E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E2425D6E-2071-D827-9E39-B328613E3B80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DCFD8BAD-4E87-FED6-2C91-6C96A6C33AD2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1A047E1-84B2-15E4-7C05-49021A6F75B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B0C2E172-5F3E-98A4-DEE8-022662CCF32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BF62D4B7-07A5-5281-3C97-A8DBDC980C32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300840E7-37E4-8E04-DEAE-7B5D873BF9CA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5FF0CD50-80C0-2D7D-D3FB-7EDB2916BFC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69F380DA-A34E-092D-549C-4DA975C6E528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C31E341C-C742-C4A2-1366-401474D10179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D119A4D-36F9-2393-0EB7-C7E50C1E15B6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55B4BE0B-B9CC-7754-EB41-BB4ECB93EDA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23125F43-5A14-F995-1FB1-B050F793CFC8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6B7703F-B447-F1D9-751F-48968623F177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C385B090-F636-D706-71F2-ADC0021D3EAB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ED519796-0CDA-CAA1-E0F3-26B06E6CE7F9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349399F-47E0-6FD9-B834-74B444A81F2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FFD4149F-1D80-46FC-D8DC-9A95B538095E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740590CF-932E-BFC1-5C4C-DE955A900B9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B837681C-2B80-8469-6FB4-1F51C2DA380E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0DD2AFC8-7256-6EB8-463E-33CEEEA79C0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B5B01D1E-FDDA-E0C4-063F-4CA2B3901597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74A7A939-FA92-632A-C05C-57DE8672C1F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2FD8885A-4DE3-A1B5-593C-69928FFBB3C9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7F2A0839-8D43-1481-3397-1C7C429B91F1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2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3760025" cy="641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IDF</a:t>
            </a:r>
            <a:endParaRPr dirty="0">
              <a:latin typeface="Raleway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5146D669-5F63-C004-3537-65795C59575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11975" y="1847986"/>
                <a:ext cx="4675874" cy="27528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Definition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  <a:r>
                  <a:rPr lang="en-US" dirty="0">
                    <a:latin typeface="Raleway" panose="020B0604020202020204" charset="0"/>
                  </a:rPr>
                  <a:t>  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Raleway" panose="020B0604020202020204" charset="0"/>
                  </a:rPr>
                  <a:t>It is a measure of how unique or rare a term is across a collection of documents.</a:t>
                </a:r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Formula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Raleway" panose="020B0604020202020204" charset="0"/>
                  </a:rPr>
                  <a:t>IDF(t) =   </a:t>
                </a:r>
                <a:r>
                  <a:rPr lang="en-US" dirty="0">
                    <a:latin typeface="Raleway" panose="020B0604020202020204" charset="0"/>
                  </a:rPr>
                  <a:t>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</m:den>
                    </m:f>
                  </m:oMath>
                </a14:m>
                <a:r>
                  <a:rPr lang="en-US" dirty="0">
                    <a:latin typeface="Raleway" panose="020B0604020202020204" charset="0"/>
                  </a:rPr>
                  <a:t>)</a:t>
                </a:r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Example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 Total documents: 10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 Term "science" appears in 2 documents.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• IDF("science")=log(10/2)=log(5)≈0.7</a:t>
                </a:r>
              </a:p>
            </p:txBody>
          </p:sp>
        </mc:Choice>
        <mc:Fallback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5146D669-5F63-C004-3537-65795C59575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975" y="1847986"/>
                <a:ext cx="4675874" cy="2752889"/>
              </a:xfrm>
              <a:prstGeom prst="rect">
                <a:avLst/>
              </a:prstGeom>
              <a:blipFill>
                <a:blip r:embed="rId3"/>
                <a:stretch>
                  <a:fillRect l="-391" b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892081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429</Words>
  <Application>Microsoft Office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Lato</vt:lpstr>
      <vt:lpstr>Cambria Math</vt:lpstr>
      <vt:lpstr>Arial</vt:lpstr>
      <vt:lpstr>Raleway</vt:lpstr>
      <vt:lpstr>Calibri</vt:lpstr>
      <vt:lpstr>Nunito Light</vt:lpstr>
      <vt:lpstr>Epilogue</vt:lpstr>
      <vt:lpstr>Multimedia Software Pitch Deck by Slidesgo</vt:lpstr>
      <vt:lpstr>Simple Document Search Engine</vt:lpstr>
      <vt:lpstr>Agenda</vt:lpstr>
      <vt:lpstr>Project overview</vt:lpstr>
      <vt:lpstr>Project overview</vt:lpstr>
      <vt:lpstr>Indexing</vt:lpstr>
      <vt:lpstr>Indexing</vt:lpstr>
      <vt:lpstr>Understanding TF-IDF</vt:lpstr>
      <vt:lpstr>Understanding TF</vt:lpstr>
      <vt:lpstr>Understanding IDF</vt:lpstr>
      <vt:lpstr>TF-IDF</vt:lpstr>
      <vt:lpstr>Challenges and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Document Search Engine</dc:title>
  <dc:creator>Muhammad Shahzaib ijaz</dc:creator>
  <cp:lastModifiedBy>Muhammad Shahzaib ijaz</cp:lastModifiedBy>
  <cp:revision>35</cp:revision>
  <dcterms:modified xsi:type="dcterms:W3CDTF">2024-12-11T06:52:03Z</dcterms:modified>
</cp:coreProperties>
</file>