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0"/>
  </p:notesMasterIdLst>
  <p:sldIdLst>
    <p:sldId id="256" r:id="rId2"/>
    <p:sldId id="258" r:id="rId3"/>
    <p:sldId id="260" r:id="rId4"/>
    <p:sldId id="259" r:id="rId5"/>
    <p:sldId id="278" r:id="rId6"/>
    <p:sldId id="262" r:id="rId7"/>
    <p:sldId id="279" r:id="rId8"/>
    <p:sldId id="281" r:id="rId9"/>
    <p:sldId id="292" r:id="rId10"/>
    <p:sldId id="293" r:id="rId11"/>
    <p:sldId id="287" r:id="rId12"/>
    <p:sldId id="294" r:id="rId13"/>
    <p:sldId id="295" r:id="rId14"/>
    <p:sldId id="289" r:id="rId15"/>
    <p:sldId id="290" r:id="rId16"/>
    <p:sldId id="291" r:id="rId17"/>
    <p:sldId id="297" r:id="rId18"/>
    <p:sldId id="28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Epilogue" panose="020B0604020202020204" charset="0"/>
      <p:regular r:id="rId26"/>
      <p:bold r:id="rId27"/>
      <p:italic r:id="rId28"/>
      <p:boldItalic r:id="rId29"/>
    </p:embeddedFon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Nunito Light" panose="020B0604020202020204" charset="0"/>
      <p:regular r:id="rId34"/>
      <p:italic r:id="rId35"/>
    </p:embeddedFont>
    <p:embeddedFont>
      <p:font typeface="Raleway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9760A5-8CAE-4073-85E2-81D56845E511}">
  <a:tblStyle styleId="{0E9760A5-8CAE-4073-85E2-81D56845E5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97F851-1FA7-4BC6-BD4A-3EED77A974B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782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80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D4BE0084-18C1-FF56-0CDD-1DC121400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>
            <a:extLst>
              <a:ext uri="{FF2B5EF4-FFF2-40B4-BE49-F238E27FC236}">
                <a16:creationId xmlns:a16="http://schemas.microsoft.com/office/drawing/2014/main" id="{9803AA4D-7849-788F-BFF8-9250EDAE9B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>
            <a:extLst>
              <a:ext uri="{FF2B5EF4-FFF2-40B4-BE49-F238E27FC236}">
                <a16:creationId xmlns:a16="http://schemas.microsoft.com/office/drawing/2014/main" id="{CB469F2C-3BFB-3E7B-EEE0-33025B4E33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403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634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136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D4BE0084-18C1-FF56-0CDD-1DC121400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>
            <a:extLst>
              <a:ext uri="{FF2B5EF4-FFF2-40B4-BE49-F238E27FC236}">
                <a16:creationId xmlns:a16="http://schemas.microsoft.com/office/drawing/2014/main" id="{9803AA4D-7849-788F-BFF8-9250EDAE9B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>
            <a:extLst>
              <a:ext uri="{FF2B5EF4-FFF2-40B4-BE49-F238E27FC236}">
                <a16:creationId xmlns:a16="http://schemas.microsoft.com/office/drawing/2014/main" id="{CB469F2C-3BFB-3E7B-EEE0-33025B4E33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675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>
          <a:extLst>
            <a:ext uri="{FF2B5EF4-FFF2-40B4-BE49-F238E27FC236}">
              <a16:creationId xmlns:a16="http://schemas.microsoft.com/office/drawing/2014/main" id="{84DF7F3E-DC28-EFAB-67E5-2D65BF461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>
            <a:extLst>
              <a:ext uri="{FF2B5EF4-FFF2-40B4-BE49-F238E27FC236}">
                <a16:creationId xmlns:a16="http://schemas.microsoft.com/office/drawing/2014/main" id="{548CC631-D2EF-91E9-A2CF-CAD2FEEF6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>
            <a:extLst>
              <a:ext uri="{FF2B5EF4-FFF2-40B4-BE49-F238E27FC236}">
                <a16:creationId xmlns:a16="http://schemas.microsoft.com/office/drawing/2014/main" id="{3FAE932D-A1D0-F866-D1BB-C6972C7EDA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655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>
          <a:extLst>
            <a:ext uri="{FF2B5EF4-FFF2-40B4-BE49-F238E27FC236}">
              <a16:creationId xmlns:a16="http://schemas.microsoft.com/office/drawing/2014/main" id="{84DF7F3E-DC28-EFAB-67E5-2D65BF461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>
            <a:extLst>
              <a:ext uri="{FF2B5EF4-FFF2-40B4-BE49-F238E27FC236}">
                <a16:creationId xmlns:a16="http://schemas.microsoft.com/office/drawing/2014/main" id="{548CC631-D2EF-91E9-A2CF-CAD2FEEF6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>
            <a:extLst>
              <a:ext uri="{FF2B5EF4-FFF2-40B4-BE49-F238E27FC236}">
                <a16:creationId xmlns:a16="http://schemas.microsoft.com/office/drawing/2014/main" id="{3FAE932D-A1D0-F866-D1BB-C6972C7EDA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344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505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>
          <a:extLst>
            <a:ext uri="{FF2B5EF4-FFF2-40B4-BE49-F238E27FC236}">
              <a16:creationId xmlns:a16="http://schemas.microsoft.com/office/drawing/2014/main" id="{628E14E6-4347-229C-5C5F-8B5377B6F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>
            <a:extLst>
              <a:ext uri="{FF2B5EF4-FFF2-40B4-BE49-F238E27FC236}">
                <a16:creationId xmlns:a16="http://schemas.microsoft.com/office/drawing/2014/main" id="{EE7D09BA-2B5A-4810-9241-DB0F2BA26B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>
            <a:extLst>
              <a:ext uri="{FF2B5EF4-FFF2-40B4-BE49-F238E27FC236}">
                <a16:creationId xmlns:a16="http://schemas.microsoft.com/office/drawing/2014/main" id="{6795605C-86C4-A34C-771F-93F8F35995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06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CBC1FF3A-E231-A50D-2215-3917ADE9D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>
            <a:extLst>
              <a:ext uri="{FF2B5EF4-FFF2-40B4-BE49-F238E27FC236}">
                <a16:creationId xmlns:a16="http://schemas.microsoft.com/office/drawing/2014/main" id="{FE64A899-E88D-B2CE-42B0-5450BE963A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>
            <a:extLst>
              <a:ext uri="{FF2B5EF4-FFF2-40B4-BE49-F238E27FC236}">
                <a16:creationId xmlns:a16="http://schemas.microsoft.com/office/drawing/2014/main" id="{F155752C-EBB4-F04D-5EAB-63A457F425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20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D4BE0084-18C1-FF56-0CDD-1DC121400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>
            <a:extLst>
              <a:ext uri="{FF2B5EF4-FFF2-40B4-BE49-F238E27FC236}">
                <a16:creationId xmlns:a16="http://schemas.microsoft.com/office/drawing/2014/main" id="{9803AA4D-7849-788F-BFF8-9250EDAE9B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>
            <a:extLst>
              <a:ext uri="{FF2B5EF4-FFF2-40B4-BE49-F238E27FC236}">
                <a16:creationId xmlns:a16="http://schemas.microsoft.com/office/drawing/2014/main" id="{CB469F2C-3BFB-3E7B-EEE0-33025B4E33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024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>
          <a:extLst>
            <a:ext uri="{FF2B5EF4-FFF2-40B4-BE49-F238E27FC236}">
              <a16:creationId xmlns:a16="http://schemas.microsoft.com/office/drawing/2014/main" id="{C25FE3C6-EC6C-80F3-B6E6-49ABF7CF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>
            <a:extLst>
              <a:ext uri="{FF2B5EF4-FFF2-40B4-BE49-F238E27FC236}">
                <a16:creationId xmlns:a16="http://schemas.microsoft.com/office/drawing/2014/main" id="{C8AA5F10-981B-C012-85B6-DC06696150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>
            <a:extLst>
              <a:ext uri="{FF2B5EF4-FFF2-40B4-BE49-F238E27FC236}">
                <a16:creationId xmlns:a16="http://schemas.microsoft.com/office/drawing/2014/main" id="{3DD2B1D0-30E0-9A6B-718C-2E02FA510C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01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>
          <a:extLst>
            <a:ext uri="{FF2B5EF4-FFF2-40B4-BE49-F238E27FC236}">
              <a16:creationId xmlns:a16="http://schemas.microsoft.com/office/drawing/2014/main" id="{C25FE3C6-EC6C-80F3-B6E6-49ABF7CF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>
            <a:extLst>
              <a:ext uri="{FF2B5EF4-FFF2-40B4-BE49-F238E27FC236}">
                <a16:creationId xmlns:a16="http://schemas.microsoft.com/office/drawing/2014/main" id="{C8AA5F10-981B-C012-85B6-DC06696150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>
            <a:extLst>
              <a:ext uri="{FF2B5EF4-FFF2-40B4-BE49-F238E27FC236}">
                <a16:creationId xmlns:a16="http://schemas.microsoft.com/office/drawing/2014/main" id="{3DD2B1D0-30E0-9A6B-718C-2E02FA510C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27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subTitle" idx="1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subTitle" idx="2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4"/>
          <p:cNvSpPr txBox="1">
            <a:spLocks noGrp="1"/>
          </p:cNvSpPr>
          <p:nvPr>
            <p:ph type="subTitle" idx="3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4"/>
          <p:cNvSpPr txBox="1">
            <a:spLocks noGrp="1"/>
          </p:cNvSpPr>
          <p:nvPr>
            <p:ph type="subTitle" idx="4"/>
          </p:nvPr>
        </p:nvSpPr>
        <p:spPr>
          <a:xfrm>
            <a:off x="93762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9" name="Google Shape;349;p14"/>
          <p:cNvSpPr txBox="1">
            <a:spLocks noGrp="1"/>
          </p:cNvSpPr>
          <p:nvPr>
            <p:ph type="subTitle" idx="5"/>
          </p:nvPr>
        </p:nvSpPr>
        <p:spPr>
          <a:xfrm>
            <a:off x="3484350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0" name="Google Shape;350;p14"/>
          <p:cNvSpPr txBox="1">
            <a:spLocks noGrp="1"/>
          </p:cNvSpPr>
          <p:nvPr>
            <p:ph type="subTitle" idx="6"/>
          </p:nvPr>
        </p:nvSpPr>
        <p:spPr>
          <a:xfrm>
            <a:off x="603107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1" name="Google Shape;351;p14"/>
          <p:cNvSpPr/>
          <p:nvPr/>
        </p:nvSpPr>
        <p:spPr>
          <a:xfrm rot="8800738" flipH="1">
            <a:off x="7902412" y="4181666"/>
            <a:ext cx="1680262" cy="1358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4"/>
          <p:cNvSpPr/>
          <p:nvPr/>
        </p:nvSpPr>
        <p:spPr>
          <a:xfrm rot="-8942362" flipH="1">
            <a:off x="-983149" y="4040244"/>
            <a:ext cx="2474148" cy="2000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4"/>
          <p:cNvSpPr/>
          <p:nvPr/>
        </p:nvSpPr>
        <p:spPr>
          <a:xfrm rot="1554271" flipH="1">
            <a:off x="7563507" y="-664049"/>
            <a:ext cx="2112334" cy="200257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4"/>
          <p:cNvSpPr/>
          <p:nvPr/>
        </p:nvSpPr>
        <p:spPr>
          <a:xfrm>
            <a:off x="62825" y="1725386"/>
            <a:ext cx="606206" cy="37384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14"/>
          <p:cNvGrpSpPr/>
          <p:nvPr/>
        </p:nvGrpSpPr>
        <p:grpSpPr>
          <a:xfrm>
            <a:off x="96399" y="951293"/>
            <a:ext cx="552408" cy="792759"/>
            <a:chOff x="10519314" y="4728596"/>
            <a:chExt cx="751780" cy="1078731"/>
          </a:xfrm>
        </p:grpSpPr>
        <p:grpSp>
          <p:nvGrpSpPr>
            <p:cNvPr id="356" name="Google Shape;356;p1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357" name="Google Shape;357;p1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358" name="Google Shape;358;p1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1" name="Google Shape;361;p1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62" name="Google Shape;362;p1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1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1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1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6" name="Google Shape;366;p1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67" name="Google Shape;367;p1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9" name="Google Shape;369;p1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370" name="Google Shape;370;p1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1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2" name="Google Shape;372;p1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373" name="Google Shape;373;p1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1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5" name="Google Shape;375;p1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376" name="Google Shape;376;p1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8" name="Google Shape;378;p1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79" name="Google Shape;379;p1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1" name="Google Shape;381;p1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82" name="Google Shape;382;p1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84" name="Google Shape;384;p1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85" name="Google Shape;385;p1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7" name="Google Shape;387;p14"/>
          <p:cNvGrpSpPr/>
          <p:nvPr/>
        </p:nvGrpSpPr>
        <p:grpSpPr>
          <a:xfrm>
            <a:off x="135453" y="69369"/>
            <a:ext cx="426307" cy="643642"/>
            <a:chOff x="10572463" y="3528536"/>
            <a:chExt cx="580168" cy="875823"/>
          </a:xfrm>
        </p:grpSpPr>
        <p:grpSp>
          <p:nvGrpSpPr>
            <p:cNvPr id="388" name="Google Shape;388;p1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0" name="Google Shape;390;p1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91" name="Google Shape;391;p1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98" name="Google Shape;398;p1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" name="Google Shape;402;p1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5" name="Google Shape;405;p1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06" name="Google Shape;406;p1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" name="Google Shape;412;p1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13" name="Google Shape;413;p1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7" name="Google Shape;417;p1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" name="Google Shape;418;p14"/>
          <p:cNvGrpSpPr/>
          <p:nvPr/>
        </p:nvGrpSpPr>
        <p:grpSpPr>
          <a:xfrm>
            <a:off x="309868" y="711612"/>
            <a:ext cx="18197" cy="243247"/>
            <a:chOff x="10809827" y="4402455"/>
            <a:chExt cx="24764" cy="330993"/>
          </a:xfrm>
        </p:grpSpPr>
        <p:sp>
          <p:nvSpPr>
            <p:cNvPr id="419" name="Google Shape;419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>
            <a:off x="8421644" y="1045085"/>
            <a:ext cx="396068" cy="717683"/>
            <a:chOff x="1945386" y="5582316"/>
            <a:chExt cx="470725" cy="852963"/>
          </a:xfrm>
        </p:grpSpPr>
        <p:grpSp>
          <p:nvGrpSpPr>
            <p:cNvPr id="423" name="Google Shape;423;p14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Google Shape;426;p14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14"/>
          <p:cNvGrpSpPr/>
          <p:nvPr/>
        </p:nvGrpSpPr>
        <p:grpSpPr>
          <a:xfrm>
            <a:off x="8088695" y="57742"/>
            <a:ext cx="1061979" cy="558999"/>
            <a:chOff x="3859815" y="2867310"/>
            <a:chExt cx="1262157" cy="664368"/>
          </a:xfrm>
        </p:grpSpPr>
        <p:sp>
          <p:nvSpPr>
            <p:cNvPr id="428" name="Google Shape;428;p14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9" name="Google Shape;429;p14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30" name="Google Shape;430;p14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31" name="Google Shape;431;p14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32" name="Google Shape;432;p14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14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4" name="Google Shape;434;p14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35" name="Google Shape;435;p14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14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7" name="Google Shape;437;p14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38" name="Google Shape;438;p14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4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40" name="Google Shape;440;p14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3" name="Google Shape;443;p14"/>
          <p:cNvGrpSpPr/>
          <p:nvPr/>
        </p:nvGrpSpPr>
        <p:grpSpPr>
          <a:xfrm>
            <a:off x="8582238" y="611818"/>
            <a:ext cx="33124" cy="442802"/>
            <a:chOff x="10809827" y="4402455"/>
            <a:chExt cx="24764" cy="330993"/>
          </a:xfrm>
        </p:grpSpPr>
        <p:sp>
          <p:nvSpPr>
            <p:cNvPr id="444" name="Google Shape;444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11975" y="1032900"/>
            <a:ext cx="2804400" cy="10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40" name="Google Shape;140;p7"/>
          <p:cNvSpPr/>
          <p:nvPr/>
        </p:nvSpPr>
        <p:spPr>
          <a:xfrm rot="-2381697">
            <a:off x="-1265120" y="-661594"/>
            <a:ext cx="3096202" cy="2008988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 rot="-7296874">
            <a:off x="-735040" y="4231574"/>
            <a:ext cx="2036053" cy="150886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7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143" name="Google Shape;143;p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7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2" hasCustomPrompt="1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3" hasCustomPrompt="1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6" hasCustomPrompt="1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7" hasCustomPrompt="1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8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9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3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4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5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6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ctrTitle"/>
          </p:nvPr>
        </p:nvSpPr>
        <p:spPr>
          <a:xfrm>
            <a:off x="457215" y="550074"/>
            <a:ext cx="4868042" cy="14771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BIM,</a:t>
            </a:r>
            <a:br>
              <a:rPr lang="en-US" sz="2800" dirty="0"/>
            </a:br>
            <a:r>
              <a:rPr lang="en-US" sz="2800" dirty="0"/>
              <a:t>Non-overlapped list and </a:t>
            </a:r>
            <a:br>
              <a:rPr lang="en-US" sz="2800" dirty="0"/>
            </a:br>
            <a:r>
              <a:rPr lang="en-US" sz="2800" dirty="0"/>
              <a:t>proximal nodes models</a:t>
            </a:r>
          </a:p>
        </p:txBody>
      </p:sp>
      <p:grpSp>
        <p:nvGrpSpPr>
          <p:cNvPr id="705" name="Google Shape;705;p26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291274" extrusionOk="0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avLst/>
                <a:gdLst/>
                <a:ahLst/>
                <a:cxnLst/>
                <a:rect l="l" t="t" r="r" b="b"/>
                <a:pathLst>
                  <a:path w="140303" h="59054" extrusionOk="0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avLst/>
                <a:gdLst/>
                <a:ahLst/>
                <a:cxnLst/>
                <a:rect l="l" t="t" r="r" b="b"/>
                <a:pathLst>
                  <a:path w="140207" h="88391" extrusionOk="0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948880" h="39528" extrusionOk="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1" name="Google Shape;711;p26"/>
            <p:cNvSpPr/>
            <p:nvPr/>
          </p:nvSpPr>
          <p:spPr>
            <a:xfrm>
              <a:off x="5311140" y="3874579"/>
              <a:ext cx="2693384" cy="1517428"/>
            </a:xfrm>
            <a:custGeom>
              <a:avLst/>
              <a:gdLst/>
              <a:ahLst/>
              <a:cxnLst/>
              <a:rect l="l" t="t" r="r" b="b"/>
              <a:pathLst>
                <a:path w="2693384" h="1517428" extrusionOk="0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311140" y="4009739"/>
              <a:ext cx="2693384" cy="1223295"/>
            </a:xfrm>
            <a:custGeom>
              <a:avLst/>
              <a:gdLst/>
              <a:ahLst/>
              <a:cxnLst/>
              <a:rect l="l" t="t" r="r" b="b"/>
              <a:pathLst>
                <a:path w="2693384" h="1223295" extrusionOk="0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19875" y="5273611"/>
              <a:ext cx="76009" cy="76009"/>
            </a:xfrm>
            <a:custGeom>
              <a:avLst/>
              <a:gdLst/>
              <a:ahLst/>
              <a:cxnLst/>
              <a:rect l="l" t="t" r="r" b="b"/>
              <a:pathLst>
                <a:path w="76009" h="76009" extrusionOk="0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26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15" name="Google Shape;715;p26"/>
            <p:cNvSpPr/>
            <p:nvPr/>
          </p:nvSpPr>
          <p:spPr>
            <a:xfrm>
              <a:off x="5905690" y="2867310"/>
              <a:ext cx="1504568" cy="760190"/>
            </a:xfrm>
            <a:custGeom>
              <a:avLst/>
              <a:gdLst/>
              <a:ahLst/>
              <a:cxnLst/>
              <a:rect l="l" t="t" r="r" b="b"/>
              <a:pathLst>
                <a:path w="1504568" h="760190" extrusionOk="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5905690" y="2918364"/>
              <a:ext cx="922591" cy="709136"/>
            </a:xfrm>
            <a:custGeom>
              <a:avLst/>
              <a:gdLst/>
              <a:ahLst/>
              <a:cxnLst/>
              <a:rect l="l" t="t" r="r" b="b"/>
              <a:pathLst>
                <a:path w="922591" h="709136" extrusionOk="0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26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8" name="Google Shape;718;p26"/>
            <p:cNvSpPr/>
            <p:nvPr/>
          </p:nvSpPr>
          <p:spPr>
            <a:xfrm>
              <a:off x="7716678" y="3270218"/>
              <a:ext cx="352805" cy="248507"/>
            </a:xfrm>
            <a:custGeom>
              <a:avLst/>
              <a:gdLst/>
              <a:ahLst/>
              <a:cxnLst/>
              <a:rect l="l" t="t" r="r" b="b"/>
              <a:pathLst>
                <a:path w="352805" h="248507" extrusionOk="0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7783353" y="3331749"/>
              <a:ext cx="219455" cy="59054"/>
            </a:xfrm>
            <a:custGeom>
              <a:avLst/>
              <a:gdLst/>
              <a:ahLst/>
              <a:cxnLst/>
              <a:rect l="l" t="t" r="r" b="b"/>
              <a:pathLst>
                <a:path w="219455" h="59054" extrusionOk="0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26"/>
          <p:cNvSpPr/>
          <p:nvPr/>
        </p:nvSpPr>
        <p:spPr>
          <a:xfrm>
            <a:off x="7148815" y="1542896"/>
            <a:ext cx="10501" cy="432759"/>
          </a:xfrm>
          <a:custGeom>
            <a:avLst/>
            <a:gdLst/>
            <a:ahLst/>
            <a:cxnLst/>
            <a:rect l="l" t="t" r="r" b="b"/>
            <a:pathLst>
              <a:path w="9525" h="392525" extrusionOk="0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w="29900" cap="rnd" cmpd="sng">
            <a:solidFill>
              <a:schemeClr val="accent4"/>
            </a:solidFill>
            <a:prstDash val="dashDot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1" name="Google Shape;721;p26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722" name="Google Shape;722;p26"/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6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726" name="Google Shape;726;p26"/>
            <p:cNvSpPr/>
            <p:nvPr/>
          </p:nvSpPr>
          <p:spPr>
            <a:xfrm>
              <a:off x="3692461" y="4353401"/>
              <a:ext cx="657796" cy="251936"/>
            </a:xfrm>
            <a:custGeom>
              <a:avLst/>
              <a:gdLst/>
              <a:ahLst/>
              <a:cxnLst/>
              <a:rect l="l" t="t" r="r" b="b"/>
              <a:pathLst>
                <a:path w="657796" h="251936" extrusionOk="0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3680531" y="4341375"/>
              <a:ext cx="24812" cy="24812"/>
            </a:xfrm>
            <a:custGeom>
              <a:avLst/>
              <a:gdLst/>
              <a:ahLst/>
              <a:cxnLst/>
              <a:rect l="l" t="t" r="r" b="b"/>
              <a:pathLst>
                <a:path w="24812" h="24812" extrusionOk="0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4337303" y="4592955"/>
              <a:ext cx="24765" cy="24764"/>
            </a:xfrm>
            <a:custGeom>
              <a:avLst/>
              <a:gdLst/>
              <a:ahLst/>
              <a:cxnLst/>
              <a:rect l="l" t="t" r="r" b="b"/>
              <a:pathLst>
                <a:path w="24765" h="24764" extrusionOk="0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26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30" name="Google Shape;730;p26"/>
            <p:cNvSpPr/>
            <p:nvPr/>
          </p:nvSpPr>
          <p:spPr>
            <a:xfrm>
              <a:off x="7613332" y="5933598"/>
              <a:ext cx="183832" cy="323468"/>
            </a:xfrm>
            <a:custGeom>
              <a:avLst/>
              <a:gdLst/>
              <a:ahLst/>
              <a:cxnLst/>
              <a:rect l="l" t="t" r="r" b="b"/>
              <a:pathLst>
                <a:path w="183832" h="323468" extrusionOk="0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699533" y="5961602"/>
              <a:ext cx="11430" cy="54101"/>
            </a:xfrm>
            <a:custGeom>
              <a:avLst/>
              <a:gdLst/>
              <a:ahLst/>
              <a:cxnLst/>
              <a:rect l="l" t="t" r="r" b="b"/>
              <a:pathLst>
                <a:path w="11430" h="54101" extrusionOk="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26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33" name="Google Shape;733;p26"/>
            <p:cNvSpPr/>
            <p:nvPr/>
          </p:nvSpPr>
          <p:spPr>
            <a:xfrm>
              <a:off x="6546554" y="3679108"/>
              <a:ext cx="1256642" cy="462143"/>
            </a:xfrm>
            <a:custGeom>
              <a:avLst/>
              <a:gdLst/>
              <a:ahLst/>
              <a:cxnLst/>
              <a:rect l="l" t="t" r="r" b="b"/>
              <a:pathLst>
                <a:path w="1396269" h="513492" extrusionOk="0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61108" y="3712144"/>
              <a:ext cx="69522" cy="69522"/>
            </a:xfrm>
            <a:custGeom>
              <a:avLst/>
              <a:gdLst/>
              <a:ahLst/>
              <a:cxnLst/>
              <a:rect l="l" t="t" r="r" b="b"/>
              <a:pathLst>
                <a:path w="77247" h="77247" extrusionOk="0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26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Google Shape;747;p26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1" name="Google Shape;761;p26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62" name="Google Shape;762;p26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497300" h="78581" extrusionOk="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26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4" name="Google Shape;784;p26"/>
            <p:cNvSpPr/>
            <p:nvPr/>
          </p:nvSpPr>
          <p:spPr>
            <a:xfrm>
              <a:off x="7740658" y="3711543"/>
              <a:ext cx="33604" cy="33604"/>
            </a:xfrm>
            <a:custGeom>
              <a:avLst/>
              <a:gdLst/>
              <a:ahLst/>
              <a:cxnLst/>
              <a:rect l="l" t="t" r="r" b="b"/>
              <a:pathLst>
                <a:path w="37338" h="37338" extrusionOk="0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786" name="Google Shape;786;p26"/>
            <p:cNvSpPr/>
            <p:nvPr/>
          </p:nvSpPr>
          <p:spPr>
            <a:xfrm>
              <a:off x="6497466" y="2113795"/>
              <a:ext cx="1186433" cy="1024678"/>
            </a:xfrm>
            <a:custGeom>
              <a:avLst/>
              <a:gdLst/>
              <a:ahLst/>
              <a:cxnLst/>
              <a:rect l="l" t="t" r="r" b="b"/>
              <a:pathLst>
                <a:path w="1318259" h="1915286" extrusionOk="0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497472" y="2113798"/>
              <a:ext cx="1186433" cy="84696"/>
            </a:xfrm>
            <a:custGeom>
              <a:avLst/>
              <a:gdLst/>
              <a:ahLst/>
              <a:cxnLst/>
              <a:rect l="l" t="t" r="r" b="b"/>
              <a:pathLst>
                <a:path w="1318259" h="94107" extrusionOk="0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8" name="Google Shape;788;p26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789" name="Google Shape;789;p26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6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2" name="Google Shape;792;p26"/>
            <p:cNvSpPr/>
            <p:nvPr/>
          </p:nvSpPr>
          <p:spPr>
            <a:xfrm>
              <a:off x="6515578" y="2215995"/>
              <a:ext cx="1150258" cy="460514"/>
            </a:xfrm>
            <a:custGeom>
              <a:avLst/>
              <a:gdLst/>
              <a:ahLst/>
              <a:cxnLst/>
              <a:rect l="l" t="t" r="r" b="b"/>
              <a:pathLst>
                <a:path w="1278064" h="511682" extrusionOk="0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548699" y="2724580"/>
              <a:ext cx="316840" cy="275091"/>
            </a:xfrm>
            <a:custGeom>
              <a:avLst/>
              <a:gdLst/>
              <a:ahLst/>
              <a:cxnLst/>
              <a:rect l="l" t="t" r="r" b="b"/>
              <a:pathLst>
                <a:path w="352044" h="305657" extrusionOk="0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6896308" y="2724580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896308" y="2775721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896308" y="2826777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896308" y="2877919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8" name="Google Shape;798;p26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240411" h="51434" extrusionOk="0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23240" extrusionOk="0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1" name="Google Shape;801;p26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802" name="Google Shape;802;p26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4" name="Google Shape;804;p26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805" name="Google Shape;805;p26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26"/>
            <p:cNvSpPr/>
            <p:nvPr/>
          </p:nvSpPr>
          <p:spPr>
            <a:xfrm>
              <a:off x="6548699" y="3046960"/>
              <a:ext cx="1089050" cy="8572"/>
            </a:xfrm>
            <a:custGeom>
              <a:avLst/>
              <a:gdLst/>
              <a:ahLst/>
              <a:cxnLst/>
              <a:rect l="l" t="t" r="r" b="b"/>
              <a:pathLst>
                <a:path w="1210055" h="9525" extrusionOk="0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w="17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1" name="Google Shape;811;p26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12" name="Google Shape;812;p26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13" name="Google Shape;813;p26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6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6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7" name="Google Shape;817;p26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18" name="Google Shape;818;p26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19" name="Google Shape;819;p26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26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26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2" name="Google Shape;822;p26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23" name="Google Shape;823;p26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26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5" name="Google Shape;825;p26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26" name="Google Shape;826;p26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26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26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29" name="Google Shape;829;p26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830" name="Google Shape;830;p26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31" name="Google Shape;831;p26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2" name="Google Shape;832;p26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33" name="Google Shape;833;p26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6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6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6" name="Google Shape;836;p26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9" name="Google Shape;839;p26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840" name="Google Shape;840;p26"/>
            <p:cNvSpPr/>
            <p:nvPr/>
          </p:nvSpPr>
          <p:spPr>
            <a:xfrm>
              <a:off x="7396162" y="3585495"/>
              <a:ext cx="929354" cy="9525"/>
            </a:xfrm>
            <a:custGeom>
              <a:avLst/>
              <a:gdLst/>
              <a:ahLst/>
              <a:cxnLst/>
              <a:rect l="l" t="t" r="r" b="b"/>
              <a:pathLst>
                <a:path w="929354" h="9525" extrusionOk="0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312562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7384446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26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844" name="Google Shape;844;p26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45" name="Google Shape;845;p26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77914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6" name="Google Shape;846;p26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47" name="Google Shape;847;p26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6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6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50" name="Google Shape;850;p26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51" name="Google Shape;851;p26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208597" extrusionOk="0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6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avLst/>
                <a:gdLst/>
                <a:ahLst/>
                <a:cxnLst/>
                <a:rect l="l" t="t" r="r" b="b"/>
                <a:pathLst>
                  <a:path w="452246" h="230219" extrusionOk="0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3" name="Google Shape;853;p26"/>
          <p:cNvGrpSpPr/>
          <p:nvPr/>
        </p:nvGrpSpPr>
        <p:grpSpPr>
          <a:xfrm>
            <a:off x="5165167" y="2950875"/>
            <a:ext cx="645598" cy="1166771"/>
            <a:chOff x="5165167" y="2950875"/>
            <a:chExt cx="645598" cy="1166771"/>
          </a:xfrm>
        </p:grpSpPr>
        <p:grpSp>
          <p:nvGrpSpPr>
            <p:cNvPr id="854" name="Google Shape;854;p26"/>
            <p:cNvGrpSpPr/>
            <p:nvPr/>
          </p:nvGrpSpPr>
          <p:grpSpPr>
            <a:xfrm>
              <a:off x="5165167" y="2950875"/>
              <a:ext cx="645598" cy="1166771"/>
              <a:chOff x="1024660" y="3708890"/>
              <a:chExt cx="489423" cy="884520"/>
            </a:xfrm>
          </p:grpSpPr>
          <p:grpSp>
            <p:nvGrpSpPr>
              <p:cNvPr id="855" name="Google Shape;855;p26"/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856" name="Google Shape;856;p26"/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20" h="1061085" extrusionOk="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6"/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2" h="25527" extrusionOk="0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8" name="Google Shape;858;p26"/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avLst/>
                <a:gdLst/>
                <a:ahLst/>
                <a:cxnLst/>
                <a:rect l="l" t="t" r="r" b="b"/>
                <a:pathLst>
                  <a:path w="504158" h="777906" extrusionOk="0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9" name="Google Shape;859;p26"/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860" name="Google Shape;860;p26"/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861" name="Google Shape;861;p26"/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862" name="Google Shape;862;p26"/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3" name="Google Shape;863;p26"/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64" name="Google Shape;864;p26"/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865" name="Google Shape;865;p26"/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6" name="Google Shape;866;p26"/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867" name="Google Shape;867;p26"/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868" name="Google Shape;868;p26"/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26"/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26"/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26"/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2" name="Google Shape;872;p26"/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3" name="Google Shape;873;p26"/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874" name="Google Shape;874;p26"/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5" name="Google Shape;875;p26"/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6" name="Google Shape;876;p26"/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7" name="Google Shape;877;p26"/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8" name="Google Shape;878;p26"/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79" name="Google Shape;879;p26"/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880" name="Google Shape;880;p26"/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13" h="258317" extrusionOk="0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212216" extrusionOk="0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82" name="Google Shape;882;p26"/>
            <p:cNvSpPr/>
            <p:nvPr/>
          </p:nvSpPr>
          <p:spPr>
            <a:xfrm>
              <a:off x="5401558" y="4012919"/>
              <a:ext cx="172878" cy="28080"/>
            </a:xfrm>
            <a:custGeom>
              <a:avLst/>
              <a:gdLst/>
              <a:ahLst/>
              <a:cxnLst/>
              <a:rect l="l" t="t" r="r" b="b"/>
              <a:pathLst>
                <a:path w="157162" h="25527" extrusionOk="0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704;p26">
            <a:extLst>
              <a:ext uri="{FF2B5EF4-FFF2-40B4-BE49-F238E27FC236}">
                <a16:creationId xmlns:a16="http://schemas.microsoft.com/office/drawing/2014/main" id="{387C8F2C-A009-4471-8B44-E140ABB297EB}"/>
              </a:ext>
            </a:extLst>
          </p:cNvPr>
          <p:cNvSpPr txBox="1">
            <a:spLocks/>
          </p:cNvSpPr>
          <p:nvPr/>
        </p:nvSpPr>
        <p:spPr>
          <a:xfrm>
            <a:off x="550682" y="2227560"/>
            <a:ext cx="4112100" cy="186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b="1" dirty="0"/>
              <a:t>Presented by:</a:t>
            </a:r>
            <a:endParaRPr lang="en-US" dirty="0"/>
          </a:p>
          <a:p>
            <a:pPr marL="0" indent="0"/>
            <a:endParaRPr lang="en-US" b="1" dirty="0"/>
          </a:p>
          <a:p>
            <a:pPr marL="0" indent="0"/>
            <a:r>
              <a:rPr lang="en-US" dirty="0"/>
              <a:t>Muhammad Shahzaib Ijaz  2021-CS-75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Submitted to:</a:t>
            </a:r>
            <a:endParaRPr lang="en-US" dirty="0"/>
          </a:p>
          <a:p>
            <a:pPr marL="0" indent="0"/>
            <a:endParaRPr lang="en-US" b="1" dirty="0"/>
          </a:p>
          <a:p>
            <a:pPr marL="0" indent="0"/>
            <a:r>
              <a:rPr lang="en-US" dirty="0"/>
              <a:t>Prof. Syed </a:t>
            </a:r>
            <a:r>
              <a:rPr lang="en-US" dirty="0" err="1"/>
              <a:t>Kahldoon</a:t>
            </a:r>
            <a:r>
              <a:rPr lang="en-US" dirty="0"/>
              <a:t> Khurshid.</a:t>
            </a:r>
          </a:p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2"/>
          <p:cNvSpPr txBox="1">
            <a:spLocks noGrp="1"/>
          </p:cNvSpPr>
          <p:nvPr>
            <p:ph type="title"/>
          </p:nvPr>
        </p:nvSpPr>
        <p:spPr>
          <a:xfrm>
            <a:off x="720000" y="812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BIM</a:t>
            </a:r>
            <a:endParaRPr dirty="0"/>
          </a:p>
        </p:txBody>
      </p:sp>
      <p:sp>
        <p:nvSpPr>
          <p:cNvPr id="1076" name="Google Shape;1076;p32"/>
          <p:cNvSpPr txBox="1">
            <a:spLocks noGrp="1"/>
          </p:cNvSpPr>
          <p:nvPr>
            <p:ph type="subTitle" idx="4"/>
          </p:nvPr>
        </p:nvSpPr>
        <p:spPr>
          <a:xfrm>
            <a:off x="937625" y="1617258"/>
            <a:ext cx="3892196" cy="26866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Example: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Query</a:t>
            </a:r>
            <a:r>
              <a:rPr lang="en-US" sz="1200" b="0" dirty="0"/>
              <a:t> = {data, mining}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Documents: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/>
              <a:t>   1. D1 = {data, analysis, machine}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/>
              <a:t>   2. D2 = {data, mining, learning}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/>
              <a:t>   3. D3 = {mining, algorithm, structure}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Steps: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dirty="0"/>
              <a:t>Binary representation of terms.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dirty="0"/>
              <a:t>Create a binary matrix indicating whether each query term appears in document. 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6F808374-97AA-4F3F-A64F-D48DA58A16CE}"/>
              </a:ext>
            </a:extLst>
          </p:cNvPr>
          <p:cNvSpPr/>
          <p:nvPr/>
        </p:nvSpPr>
        <p:spPr>
          <a:xfrm>
            <a:off x="4572000" y="1952730"/>
            <a:ext cx="4021261" cy="1885297"/>
          </a:xfrm>
          <a:custGeom>
            <a:avLst/>
            <a:gdLst/>
            <a:ahLst/>
            <a:cxnLst/>
            <a:rect l="l" t="t" r="r" b="b"/>
            <a:pathLst>
              <a:path w="11150424" h="5923200">
                <a:moveTo>
                  <a:pt x="0" y="0"/>
                </a:moveTo>
                <a:lnTo>
                  <a:pt x="11150424" y="0"/>
                </a:lnTo>
                <a:lnTo>
                  <a:pt x="11150424" y="5923200"/>
                </a:lnTo>
                <a:lnTo>
                  <a:pt x="0" y="5923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9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9365F1B5-CE04-A417-0FDA-3365EBB0B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>
            <a:extLst>
              <a:ext uri="{FF2B5EF4-FFF2-40B4-BE49-F238E27FC236}">
                <a16:creationId xmlns:a16="http://schemas.microsoft.com/office/drawing/2014/main" id="{2EE238C0-D96D-7ED0-0D9B-A3549171D746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>
            <a:extLst>
              <a:ext uri="{FF2B5EF4-FFF2-40B4-BE49-F238E27FC236}">
                <a16:creationId xmlns:a16="http://schemas.microsoft.com/office/drawing/2014/main" id="{D333797C-9157-6455-5B75-BF1B99FC17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141399"/>
            <a:ext cx="5096825" cy="1108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Raleway" panose="020B0604020202020204" charset="0"/>
              </a:rPr>
              <a:t>Non-overlapped List Model</a:t>
            </a:r>
          </a:p>
        </p:txBody>
      </p:sp>
      <p:sp>
        <p:nvSpPr>
          <p:cNvPr id="967" name="Google Shape;967;p30">
            <a:extLst>
              <a:ext uri="{FF2B5EF4-FFF2-40B4-BE49-F238E27FC236}">
                <a16:creationId xmlns:a16="http://schemas.microsoft.com/office/drawing/2014/main" id="{CFBA0E09-2085-6D45-9CA9-D21E07C45AF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968" name="Google Shape;968;p30">
            <a:extLst>
              <a:ext uri="{FF2B5EF4-FFF2-40B4-BE49-F238E27FC236}">
                <a16:creationId xmlns:a16="http://schemas.microsoft.com/office/drawing/2014/main" id="{8B97F4B4-B3D9-678C-52CE-1BDF2D9834DF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9184" r="24068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69" name="Google Shape;969;p30">
            <a:extLst>
              <a:ext uri="{FF2B5EF4-FFF2-40B4-BE49-F238E27FC236}">
                <a16:creationId xmlns:a16="http://schemas.microsoft.com/office/drawing/2014/main" id="{7808A6A4-9156-0147-C3D2-93856F1F7DCA}"/>
              </a:ext>
            </a:extLst>
          </p:cNvPr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70" name="Google Shape;970;p30">
              <a:extLst>
                <a:ext uri="{FF2B5EF4-FFF2-40B4-BE49-F238E27FC236}">
                  <a16:creationId xmlns:a16="http://schemas.microsoft.com/office/drawing/2014/main" id="{E86B56CD-CFBF-F6F6-5D1A-D0B7203683F6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>
              <a:extLst>
                <a:ext uri="{FF2B5EF4-FFF2-40B4-BE49-F238E27FC236}">
                  <a16:creationId xmlns:a16="http://schemas.microsoft.com/office/drawing/2014/main" id="{77F3B2A4-EBFD-187C-2281-FBF9DF1D2CF5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>
              <a:extLst>
                <a:ext uri="{FF2B5EF4-FFF2-40B4-BE49-F238E27FC236}">
                  <a16:creationId xmlns:a16="http://schemas.microsoft.com/office/drawing/2014/main" id="{1D436028-32F2-EBBC-CF10-FF50D88FBBAA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>
                <a:extLst>
                  <a:ext uri="{FF2B5EF4-FFF2-40B4-BE49-F238E27FC236}">
                    <a16:creationId xmlns:a16="http://schemas.microsoft.com/office/drawing/2014/main" id="{FDAD01B9-5AF8-34AC-1A6C-7C3A0569D286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>
                <a:extLst>
                  <a:ext uri="{FF2B5EF4-FFF2-40B4-BE49-F238E27FC236}">
                    <a16:creationId xmlns:a16="http://schemas.microsoft.com/office/drawing/2014/main" id="{20AEEE0C-E84F-1190-CA43-8FA982555EB5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>
                <a:extLst>
                  <a:ext uri="{FF2B5EF4-FFF2-40B4-BE49-F238E27FC236}">
                    <a16:creationId xmlns:a16="http://schemas.microsoft.com/office/drawing/2014/main" id="{3639B499-1A36-7EEA-9D24-4526971C08FF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>
                  <a:extLst>
                    <a:ext uri="{FF2B5EF4-FFF2-40B4-BE49-F238E27FC236}">
                      <a16:creationId xmlns:a16="http://schemas.microsoft.com/office/drawing/2014/main" id="{5FE9AF7A-202D-49B9-FDE6-919C7465F55C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>
                  <a:extLst>
                    <a:ext uri="{FF2B5EF4-FFF2-40B4-BE49-F238E27FC236}">
                      <a16:creationId xmlns:a16="http://schemas.microsoft.com/office/drawing/2014/main" id="{716EACD2-CE90-3F6B-0F0E-DA51D5E73DFC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>
                  <a:extLst>
                    <a:ext uri="{FF2B5EF4-FFF2-40B4-BE49-F238E27FC236}">
                      <a16:creationId xmlns:a16="http://schemas.microsoft.com/office/drawing/2014/main" id="{72F08994-8D80-D966-61FF-9C92C277B682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>
              <a:extLst>
                <a:ext uri="{FF2B5EF4-FFF2-40B4-BE49-F238E27FC236}">
                  <a16:creationId xmlns:a16="http://schemas.microsoft.com/office/drawing/2014/main" id="{BEBF7185-EF3D-3CD1-0857-AC961A81CB24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>
                <a:extLst>
                  <a:ext uri="{FF2B5EF4-FFF2-40B4-BE49-F238E27FC236}">
                    <a16:creationId xmlns:a16="http://schemas.microsoft.com/office/drawing/2014/main" id="{B889A13B-67F6-8EBC-8900-97DC86CAA709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>
                  <a:extLst>
                    <a:ext uri="{FF2B5EF4-FFF2-40B4-BE49-F238E27FC236}">
                      <a16:creationId xmlns:a16="http://schemas.microsoft.com/office/drawing/2014/main" id="{6E5F1E58-18E9-43F5-02BB-4DB91FBC6E15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>
                  <a:extLst>
                    <a:ext uri="{FF2B5EF4-FFF2-40B4-BE49-F238E27FC236}">
                      <a16:creationId xmlns:a16="http://schemas.microsoft.com/office/drawing/2014/main" id="{8DA993CC-D5A7-C4D8-119F-4C74B24311BF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>
                  <a:extLst>
                    <a:ext uri="{FF2B5EF4-FFF2-40B4-BE49-F238E27FC236}">
                      <a16:creationId xmlns:a16="http://schemas.microsoft.com/office/drawing/2014/main" id="{A7BAF7E9-5B9C-8568-ACF0-4770EC52CCFE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>
                  <a:extLst>
                    <a:ext uri="{FF2B5EF4-FFF2-40B4-BE49-F238E27FC236}">
                      <a16:creationId xmlns:a16="http://schemas.microsoft.com/office/drawing/2014/main" id="{698BB4AC-2E54-B48D-7CEA-6EFE3BC62A7A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>
                  <a:extLst>
                    <a:ext uri="{FF2B5EF4-FFF2-40B4-BE49-F238E27FC236}">
                      <a16:creationId xmlns:a16="http://schemas.microsoft.com/office/drawing/2014/main" id="{A058053D-4E72-F2B8-7692-AD6B08DAA6FC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>
                  <a:extLst>
                    <a:ext uri="{FF2B5EF4-FFF2-40B4-BE49-F238E27FC236}">
                      <a16:creationId xmlns:a16="http://schemas.microsoft.com/office/drawing/2014/main" id="{2AE5094F-AE7E-CA13-63A0-6B9F6E7616EA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>
                  <a:extLst>
                    <a:ext uri="{FF2B5EF4-FFF2-40B4-BE49-F238E27FC236}">
                      <a16:creationId xmlns:a16="http://schemas.microsoft.com/office/drawing/2014/main" id="{A52ED727-2A7B-2BF4-B0A2-677D00496A26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>
                  <a:extLst>
                    <a:ext uri="{FF2B5EF4-FFF2-40B4-BE49-F238E27FC236}">
                      <a16:creationId xmlns:a16="http://schemas.microsoft.com/office/drawing/2014/main" id="{D7876FCD-7979-5B99-8A8D-C66187FC7C19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>
                  <a:extLst>
                    <a:ext uri="{FF2B5EF4-FFF2-40B4-BE49-F238E27FC236}">
                      <a16:creationId xmlns:a16="http://schemas.microsoft.com/office/drawing/2014/main" id="{9E56FA68-A5E5-ABD6-B8BA-328ABCD43D5A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>
                  <a:extLst>
                    <a:ext uri="{FF2B5EF4-FFF2-40B4-BE49-F238E27FC236}">
                      <a16:creationId xmlns:a16="http://schemas.microsoft.com/office/drawing/2014/main" id="{EA898B13-E000-3B0E-DAF4-AAB0BBA91D7A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>
                <a:extLst>
                  <a:ext uri="{FF2B5EF4-FFF2-40B4-BE49-F238E27FC236}">
                    <a16:creationId xmlns:a16="http://schemas.microsoft.com/office/drawing/2014/main" id="{883B840F-E9C6-2F92-C983-194F6B32A854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>
                  <a:extLst>
                    <a:ext uri="{FF2B5EF4-FFF2-40B4-BE49-F238E27FC236}">
                      <a16:creationId xmlns:a16="http://schemas.microsoft.com/office/drawing/2014/main" id="{D7AD58CC-5656-B398-4B78-E322615CF755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>
                  <a:extLst>
                    <a:ext uri="{FF2B5EF4-FFF2-40B4-BE49-F238E27FC236}">
                      <a16:creationId xmlns:a16="http://schemas.microsoft.com/office/drawing/2014/main" id="{0ECF7B5A-6A70-B50E-4727-3759127C2B0C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>
                  <a:extLst>
                    <a:ext uri="{FF2B5EF4-FFF2-40B4-BE49-F238E27FC236}">
                      <a16:creationId xmlns:a16="http://schemas.microsoft.com/office/drawing/2014/main" id="{E332FB1C-D010-170E-E84E-336A73ED7805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>
                  <a:extLst>
                    <a:ext uri="{FF2B5EF4-FFF2-40B4-BE49-F238E27FC236}">
                      <a16:creationId xmlns:a16="http://schemas.microsoft.com/office/drawing/2014/main" id="{D5D5DEEA-1F41-3E2F-9D2D-82439577A4CA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>
                  <a:extLst>
                    <a:ext uri="{FF2B5EF4-FFF2-40B4-BE49-F238E27FC236}">
                      <a16:creationId xmlns:a16="http://schemas.microsoft.com/office/drawing/2014/main" id="{870EDC79-1EA3-0938-ED03-3C07F5190F33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>
                  <a:extLst>
                    <a:ext uri="{FF2B5EF4-FFF2-40B4-BE49-F238E27FC236}">
                      <a16:creationId xmlns:a16="http://schemas.microsoft.com/office/drawing/2014/main" id="{6FC24029-779D-E48D-219C-646417CE368F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>
                  <a:extLst>
                    <a:ext uri="{FF2B5EF4-FFF2-40B4-BE49-F238E27FC236}">
                      <a16:creationId xmlns:a16="http://schemas.microsoft.com/office/drawing/2014/main" id="{1A170CE7-F466-7DF8-584D-D1235F45C6F5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>
                  <a:extLst>
                    <a:ext uri="{FF2B5EF4-FFF2-40B4-BE49-F238E27FC236}">
                      <a16:creationId xmlns:a16="http://schemas.microsoft.com/office/drawing/2014/main" id="{4BD32265-CADF-3317-53E2-7804A809C1D3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>
                  <a:extLst>
                    <a:ext uri="{FF2B5EF4-FFF2-40B4-BE49-F238E27FC236}">
                      <a16:creationId xmlns:a16="http://schemas.microsoft.com/office/drawing/2014/main" id="{34F6D160-E744-B394-13A8-E30F3D2D8664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>
                  <a:extLst>
                    <a:ext uri="{FF2B5EF4-FFF2-40B4-BE49-F238E27FC236}">
                      <a16:creationId xmlns:a16="http://schemas.microsoft.com/office/drawing/2014/main" id="{722ACF99-8B87-2D16-F8D8-9818B1341432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>
                <a:extLst>
                  <a:ext uri="{FF2B5EF4-FFF2-40B4-BE49-F238E27FC236}">
                    <a16:creationId xmlns:a16="http://schemas.microsoft.com/office/drawing/2014/main" id="{384F1E71-02D9-E5C4-511E-1AB4E60C21C6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>
                  <a:extLst>
                    <a:ext uri="{FF2B5EF4-FFF2-40B4-BE49-F238E27FC236}">
                      <a16:creationId xmlns:a16="http://schemas.microsoft.com/office/drawing/2014/main" id="{608C2DC5-5367-345E-A7C9-EDC600C66CB9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>
                  <a:extLst>
                    <a:ext uri="{FF2B5EF4-FFF2-40B4-BE49-F238E27FC236}">
                      <a16:creationId xmlns:a16="http://schemas.microsoft.com/office/drawing/2014/main" id="{F634E266-FDC0-7C34-19F5-567E1FE28197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>
                  <a:extLst>
                    <a:ext uri="{FF2B5EF4-FFF2-40B4-BE49-F238E27FC236}">
                      <a16:creationId xmlns:a16="http://schemas.microsoft.com/office/drawing/2014/main" id="{A2535286-0ECC-E08C-39F8-B69778FC6539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>
                  <a:extLst>
                    <a:ext uri="{FF2B5EF4-FFF2-40B4-BE49-F238E27FC236}">
                      <a16:creationId xmlns:a16="http://schemas.microsoft.com/office/drawing/2014/main" id="{0C75A3BF-65BE-47A9-5BB7-80A391D2830F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>
                  <a:extLst>
                    <a:ext uri="{FF2B5EF4-FFF2-40B4-BE49-F238E27FC236}">
                      <a16:creationId xmlns:a16="http://schemas.microsoft.com/office/drawing/2014/main" id="{1CFB3779-5870-EC3C-2ACC-D7A66F4F4C13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>
                  <a:extLst>
                    <a:ext uri="{FF2B5EF4-FFF2-40B4-BE49-F238E27FC236}">
                      <a16:creationId xmlns:a16="http://schemas.microsoft.com/office/drawing/2014/main" id="{5D21BD48-B708-3E57-0AD3-82442BB88732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>
                  <a:extLst>
                    <a:ext uri="{FF2B5EF4-FFF2-40B4-BE49-F238E27FC236}">
                      <a16:creationId xmlns:a16="http://schemas.microsoft.com/office/drawing/2014/main" id="{B8E29057-6607-89A6-3C45-5A81E2107B09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>
                  <a:extLst>
                    <a:ext uri="{FF2B5EF4-FFF2-40B4-BE49-F238E27FC236}">
                      <a16:creationId xmlns:a16="http://schemas.microsoft.com/office/drawing/2014/main" id="{FEE77F34-A281-9304-06D3-87FD576D2E17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>
                <a:extLst>
                  <a:ext uri="{FF2B5EF4-FFF2-40B4-BE49-F238E27FC236}">
                    <a16:creationId xmlns:a16="http://schemas.microsoft.com/office/drawing/2014/main" id="{468D71D8-249E-9846-DB62-763CEDA79D88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>
                <a:extLst>
                  <a:ext uri="{FF2B5EF4-FFF2-40B4-BE49-F238E27FC236}">
                    <a16:creationId xmlns:a16="http://schemas.microsoft.com/office/drawing/2014/main" id="{4B4E0C2C-43D4-BE2A-0AAF-426AD6F1BBE0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>
              <a:extLst>
                <a:ext uri="{FF2B5EF4-FFF2-40B4-BE49-F238E27FC236}">
                  <a16:creationId xmlns:a16="http://schemas.microsoft.com/office/drawing/2014/main" id="{52533096-6333-B5BC-576F-A2BBDB09A9E1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>
                <a:extLst>
                  <a:ext uri="{FF2B5EF4-FFF2-40B4-BE49-F238E27FC236}">
                    <a16:creationId xmlns:a16="http://schemas.microsoft.com/office/drawing/2014/main" id="{18015BAD-6A00-3C67-8CD7-5F2C2971B3E7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>
                  <a:extLst>
                    <a:ext uri="{FF2B5EF4-FFF2-40B4-BE49-F238E27FC236}">
                      <a16:creationId xmlns:a16="http://schemas.microsoft.com/office/drawing/2014/main" id="{DBB00921-8DCA-CD82-AB69-A849266A94CB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>
                  <a:extLst>
                    <a:ext uri="{FF2B5EF4-FFF2-40B4-BE49-F238E27FC236}">
                      <a16:creationId xmlns:a16="http://schemas.microsoft.com/office/drawing/2014/main" id="{39112505-2FF7-8ACD-287B-F1B9C38847FB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>
                  <a:extLst>
                    <a:ext uri="{FF2B5EF4-FFF2-40B4-BE49-F238E27FC236}">
                      <a16:creationId xmlns:a16="http://schemas.microsoft.com/office/drawing/2014/main" id="{98011A82-2285-1755-57B2-8E61F6760CCC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>
                  <a:extLst>
                    <a:ext uri="{FF2B5EF4-FFF2-40B4-BE49-F238E27FC236}">
                      <a16:creationId xmlns:a16="http://schemas.microsoft.com/office/drawing/2014/main" id="{FFE3D9BD-572E-A7EC-29E3-5ED800F4AC3B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>
                <a:extLst>
                  <a:ext uri="{FF2B5EF4-FFF2-40B4-BE49-F238E27FC236}">
                    <a16:creationId xmlns:a16="http://schemas.microsoft.com/office/drawing/2014/main" id="{42994F68-A404-5F5C-6255-248915151D3F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>
                  <a:extLst>
                    <a:ext uri="{FF2B5EF4-FFF2-40B4-BE49-F238E27FC236}">
                      <a16:creationId xmlns:a16="http://schemas.microsoft.com/office/drawing/2014/main" id="{F6E64537-A9A3-D065-5443-29B8754684A4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>
                    <a:extLst>
                      <a:ext uri="{FF2B5EF4-FFF2-40B4-BE49-F238E27FC236}">
                        <a16:creationId xmlns:a16="http://schemas.microsoft.com/office/drawing/2014/main" id="{A14FE664-2C1D-8BBA-6CCB-B1C2938C31D8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>
                    <a:extLst>
                      <a:ext uri="{FF2B5EF4-FFF2-40B4-BE49-F238E27FC236}">
                        <a16:creationId xmlns:a16="http://schemas.microsoft.com/office/drawing/2014/main" id="{222E6FE4-5158-DF27-E618-182157BBCD5F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>
                    <a:extLst>
                      <a:ext uri="{FF2B5EF4-FFF2-40B4-BE49-F238E27FC236}">
                        <a16:creationId xmlns:a16="http://schemas.microsoft.com/office/drawing/2014/main" id="{67BC3BF0-6A3E-12CC-91DC-3C51620EDBAD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>
                  <a:extLst>
                    <a:ext uri="{FF2B5EF4-FFF2-40B4-BE49-F238E27FC236}">
                      <a16:creationId xmlns:a16="http://schemas.microsoft.com/office/drawing/2014/main" id="{4BD3A8C2-C784-84BD-8F66-C5E24F73007E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>
                    <a:extLst>
                      <a:ext uri="{FF2B5EF4-FFF2-40B4-BE49-F238E27FC236}">
                        <a16:creationId xmlns:a16="http://schemas.microsoft.com/office/drawing/2014/main" id="{37A3F690-F052-4ABF-E3BF-0F0F7E776BB5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>
                    <a:extLst>
                      <a:ext uri="{FF2B5EF4-FFF2-40B4-BE49-F238E27FC236}">
                        <a16:creationId xmlns:a16="http://schemas.microsoft.com/office/drawing/2014/main" id="{2CE1025E-B184-C82F-3A4B-D1E3B21231EB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>
                  <a:extLst>
                    <a:ext uri="{FF2B5EF4-FFF2-40B4-BE49-F238E27FC236}">
                      <a16:creationId xmlns:a16="http://schemas.microsoft.com/office/drawing/2014/main" id="{0AF7BE23-8E2D-65EE-E122-D718700B9EFB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>
                    <a:extLst>
                      <a:ext uri="{FF2B5EF4-FFF2-40B4-BE49-F238E27FC236}">
                        <a16:creationId xmlns:a16="http://schemas.microsoft.com/office/drawing/2014/main" id="{B1815E34-0D09-81F9-DC68-BC64FBAB5BE9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>
                    <a:extLst>
                      <a:ext uri="{FF2B5EF4-FFF2-40B4-BE49-F238E27FC236}">
                        <a16:creationId xmlns:a16="http://schemas.microsoft.com/office/drawing/2014/main" id="{115A4A36-BDE9-237F-2A23-C2E84386164E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>
                    <a:extLst>
                      <a:ext uri="{FF2B5EF4-FFF2-40B4-BE49-F238E27FC236}">
                        <a16:creationId xmlns:a16="http://schemas.microsoft.com/office/drawing/2014/main" id="{C1D6E0FB-B3CE-23EE-ABA3-90FCC2277C92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>
              <a:extLst>
                <a:ext uri="{FF2B5EF4-FFF2-40B4-BE49-F238E27FC236}">
                  <a16:creationId xmlns:a16="http://schemas.microsoft.com/office/drawing/2014/main" id="{B874CC94-117A-91C8-B24F-311746239895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>
                <a:extLst>
                  <a:ext uri="{FF2B5EF4-FFF2-40B4-BE49-F238E27FC236}">
                    <a16:creationId xmlns:a16="http://schemas.microsoft.com/office/drawing/2014/main" id="{EB928CC3-65B0-1E46-3DFF-E031B8F473AC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>
                <a:extLst>
                  <a:ext uri="{FF2B5EF4-FFF2-40B4-BE49-F238E27FC236}">
                    <a16:creationId xmlns:a16="http://schemas.microsoft.com/office/drawing/2014/main" id="{CBB36AA3-0B82-CB7D-9222-DD0A87D213B4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>
                  <a:extLst>
                    <a:ext uri="{FF2B5EF4-FFF2-40B4-BE49-F238E27FC236}">
                      <a16:creationId xmlns:a16="http://schemas.microsoft.com/office/drawing/2014/main" id="{34E56FBE-7720-F5B8-BD3B-A70F677D2B06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>
                    <a:extLst>
                      <a:ext uri="{FF2B5EF4-FFF2-40B4-BE49-F238E27FC236}">
                        <a16:creationId xmlns:a16="http://schemas.microsoft.com/office/drawing/2014/main" id="{0ED9C4C5-8B2D-19CB-145C-38BB6EC3B94F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>
                    <a:extLst>
                      <a:ext uri="{FF2B5EF4-FFF2-40B4-BE49-F238E27FC236}">
                        <a16:creationId xmlns:a16="http://schemas.microsoft.com/office/drawing/2014/main" id="{71777E7C-B00A-DD0A-8B4B-C7EA45389578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>
                  <a:extLst>
                    <a:ext uri="{FF2B5EF4-FFF2-40B4-BE49-F238E27FC236}">
                      <a16:creationId xmlns:a16="http://schemas.microsoft.com/office/drawing/2014/main" id="{B966D0BD-C132-82E9-8DDF-DEB2958D0831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>
                    <a:extLst>
                      <a:ext uri="{FF2B5EF4-FFF2-40B4-BE49-F238E27FC236}">
                        <a16:creationId xmlns:a16="http://schemas.microsoft.com/office/drawing/2014/main" id="{CB02E783-82EE-1EB2-802E-5BC98D71AFBA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>
                    <a:extLst>
                      <a:ext uri="{FF2B5EF4-FFF2-40B4-BE49-F238E27FC236}">
                        <a16:creationId xmlns:a16="http://schemas.microsoft.com/office/drawing/2014/main" id="{6A0FC7D6-4005-8C69-18A2-37C17892ECE9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>
            <a:extLst>
              <a:ext uri="{FF2B5EF4-FFF2-40B4-BE49-F238E27FC236}">
                <a16:creationId xmlns:a16="http://schemas.microsoft.com/office/drawing/2014/main" id="{1F8711A8-C723-ED07-8DAE-2F290FED0BED}"/>
              </a:ext>
            </a:extLst>
          </p:cNvPr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>
              <a:extLst>
                <a:ext uri="{FF2B5EF4-FFF2-40B4-BE49-F238E27FC236}">
                  <a16:creationId xmlns:a16="http://schemas.microsoft.com/office/drawing/2014/main" id="{45EEE8A3-65E6-966E-D23A-41CF0C15B477}"/>
                </a:ext>
              </a:extLst>
            </p:cNvPr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>
                <a:extLst>
                  <a:ext uri="{FF2B5EF4-FFF2-40B4-BE49-F238E27FC236}">
                    <a16:creationId xmlns:a16="http://schemas.microsoft.com/office/drawing/2014/main" id="{297F17D5-E721-5B20-5869-649CA710C035}"/>
                  </a:ext>
                </a:extLst>
              </p:cNvPr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>
                <a:extLst>
                  <a:ext uri="{FF2B5EF4-FFF2-40B4-BE49-F238E27FC236}">
                    <a16:creationId xmlns:a16="http://schemas.microsoft.com/office/drawing/2014/main" id="{3C4A6529-3D7E-D328-5933-978F7867BCA9}"/>
                  </a:ext>
                </a:extLst>
              </p:cNvPr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>
                <a:extLst>
                  <a:ext uri="{FF2B5EF4-FFF2-40B4-BE49-F238E27FC236}">
                    <a16:creationId xmlns:a16="http://schemas.microsoft.com/office/drawing/2014/main" id="{9315349B-B372-467E-8504-8671F1509AE4}"/>
                  </a:ext>
                </a:extLst>
              </p:cNvPr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>
              <a:extLst>
                <a:ext uri="{FF2B5EF4-FFF2-40B4-BE49-F238E27FC236}">
                  <a16:creationId xmlns:a16="http://schemas.microsoft.com/office/drawing/2014/main" id="{C2CE04C4-797B-5431-F55F-4749229D3903}"/>
                </a:ext>
              </a:extLst>
            </p:cNvPr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39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2"/>
          <p:cNvSpPr txBox="1">
            <a:spLocks noGrp="1"/>
          </p:cNvSpPr>
          <p:nvPr>
            <p:ph type="title"/>
          </p:nvPr>
        </p:nvSpPr>
        <p:spPr>
          <a:xfrm>
            <a:off x="720000" y="812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</a:t>
            </a:r>
            <a:br>
              <a:rPr lang="en-US" dirty="0"/>
            </a:br>
            <a:r>
              <a:rPr lang="en-US" dirty="0"/>
              <a:t>Non-overlapped Model</a:t>
            </a:r>
            <a:endParaRPr dirty="0"/>
          </a:p>
        </p:txBody>
      </p:sp>
      <p:sp>
        <p:nvSpPr>
          <p:cNvPr id="1076" name="Google Shape;1076;p32"/>
          <p:cNvSpPr txBox="1">
            <a:spLocks noGrp="1"/>
          </p:cNvSpPr>
          <p:nvPr>
            <p:ph type="subTitle" idx="4"/>
          </p:nvPr>
        </p:nvSpPr>
        <p:spPr>
          <a:xfrm>
            <a:off x="937625" y="1594338"/>
            <a:ext cx="6591940" cy="3031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How it works: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b="0" dirty="0"/>
          </a:p>
          <a:p>
            <a:pPr marL="171450" lvl="0" indent="-171450">
              <a:buSzPct val="125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Raleway" panose="020B0604020202020204" charset="0"/>
              </a:rPr>
              <a:t>The model ensures that retrieved documents belong to distinct sets or categories to maximize diversity and reduce redundancy.</a:t>
            </a:r>
          </a:p>
          <a:p>
            <a:pPr marL="171450" lvl="0" indent="-171450">
              <a:buSzPct val="125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Raleway" panose="020B0604020202020204" charset="0"/>
              </a:rPr>
              <a:t>Each document is represented in a non-overlapped manner in the result set.</a:t>
            </a:r>
            <a:endParaRPr lang="en-US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Formula:</a:t>
            </a:r>
          </a:p>
          <a:p>
            <a:pPr marL="0" lvl="0" indent="0"/>
            <a:r>
              <a:rPr lang="en-US" sz="1200" b="0" dirty="0">
                <a:latin typeface="Raleway" panose="020B0604020202020204" charset="0"/>
              </a:rPr>
              <a:t>There is no specific mathematical formula for this model, but it can be expressed algorithmically:</a:t>
            </a:r>
          </a:p>
          <a:p>
            <a:pPr marL="171450" lvl="0" indent="-171450">
              <a:buSzPct val="125000"/>
              <a:buFont typeface="Arial" panose="020B0604020202020204" pitchFamily="34" charset="0"/>
              <a:buChar char="•"/>
            </a:pPr>
            <a:endParaRPr lang="en-US" sz="1200" b="0" dirty="0">
              <a:latin typeface="Raleway" panose="020B0604020202020204" charset="0"/>
            </a:endParaRPr>
          </a:p>
          <a:p>
            <a:pPr marL="171450" lvl="0" indent="-171450">
              <a:buSzPct val="125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Raleway" panose="020B0604020202020204" charset="0"/>
              </a:rPr>
              <a:t>Partition the document sets D into non-overlapped subsets.</a:t>
            </a:r>
          </a:p>
          <a:p>
            <a:pPr marL="171450" lvl="0" indent="-171450">
              <a:buSzPct val="125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Raleway" panose="020B0604020202020204" charset="0"/>
              </a:rPr>
              <a:t>For a query Q, retrieve one document from each subset Di.</a:t>
            </a:r>
          </a:p>
          <a:p>
            <a:pPr marL="171450" lvl="0" indent="-171450">
              <a:buSzPct val="125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Raleway" panose="020B0604020202020204" charset="0"/>
              </a:rPr>
              <a:t>Select documents based on their individual relevance score while ensuring </a:t>
            </a:r>
          </a:p>
        </p:txBody>
      </p:sp>
    </p:spTree>
    <p:extLst>
      <p:ext uri="{BB962C8B-B14F-4D97-AF65-F5344CB8AC3E}">
        <p14:creationId xmlns:p14="http://schemas.microsoft.com/office/powerpoint/2010/main" val="256055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2"/>
          <p:cNvSpPr txBox="1">
            <a:spLocks noGrp="1"/>
          </p:cNvSpPr>
          <p:nvPr>
            <p:ph type="title"/>
          </p:nvPr>
        </p:nvSpPr>
        <p:spPr>
          <a:xfrm>
            <a:off x="720000" y="812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NOLM</a:t>
            </a:r>
            <a:endParaRPr dirty="0"/>
          </a:p>
        </p:txBody>
      </p:sp>
      <p:sp>
        <p:nvSpPr>
          <p:cNvPr id="1076" name="Google Shape;1076;p32"/>
          <p:cNvSpPr txBox="1">
            <a:spLocks noGrp="1"/>
          </p:cNvSpPr>
          <p:nvPr>
            <p:ph type="subTitle" idx="4"/>
          </p:nvPr>
        </p:nvSpPr>
        <p:spPr>
          <a:xfrm>
            <a:off x="937624" y="1617258"/>
            <a:ext cx="5721083" cy="30987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Example: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Query</a:t>
            </a:r>
            <a:r>
              <a:rPr lang="en-US" sz="1200" b="0" dirty="0"/>
              <a:t> = {AI, ethics}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Documents: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1. Category 1: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/>
              <a:t>   1. D1 = {data, analysis, machine}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/>
              <a:t>   2. D2 = {data, mining, learning}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/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/>
              <a:t>  </a:t>
            </a:r>
            <a:r>
              <a:rPr lang="en-US" sz="1200" dirty="0"/>
              <a:t>2. Category 2:</a:t>
            </a:r>
            <a:endParaRPr lang="en-US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/>
              <a:t>   3. D3 = {mining, algorithm, structure}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/>
              <a:t>   4. D4 = {mining, algorithm, structure}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Steps: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dirty="0"/>
              <a:t>Retrieve the top-ranked document from each category.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dirty="0"/>
              <a:t>From category 1: D1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dirty="0"/>
              <a:t>From category 2: D3 </a:t>
            </a:r>
          </a:p>
        </p:txBody>
      </p:sp>
    </p:spTree>
    <p:extLst>
      <p:ext uri="{BB962C8B-B14F-4D97-AF65-F5344CB8AC3E}">
        <p14:creationId xmlns:p14="http://schemas.microsoft.com/office/powerpoint/2010/main" val="79183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9365F1B5-CE04-A417-0FDA-3365EBB0B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>
            <a:extLst>
              <a:ext uri="{FF2B5EF4-FFF2-40B4-BE49-F238E27FC236}">
                <a16:creationId xmlns:a16="http://schemas.microsoft.com/office/drawing/2014/main" id="{2EE238C0-D96D-7ED0-0D9B-A3549171D746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>
            <a:extLst>
              <a:ext uri="{FF2B5EF4-FFF2-40B4-BE49-F238E27FC236}">
                <a16:creationId xmlns:a16="http://schemas.microsoft.com/office/drawing/2014/main" id="{D333797C-9157-6455-5B75-BF1B99FC17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408192"/>
            <a:ext cx="50968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Raleway" panose="020B0604020202020204" charset="0"/>
              </a:rPr>
              <a:t>Proximal Node Model</a:t>
            </a:r>
          </a:p>
        </p:txBody>
      </p:sp>
      <p:sp>
        <p:nvSpPr>
          <p:cNvPr id="967" name="Google Shape;967;p30">
            <a:extLst>
              <a:ext uri="{FF2B5EF4-FFF2-40B4-BE49-F238E27FC236}">
                <a16:creationId xmlns:a16="http://schemas.microsoft.com/office/drawing/2014/main" id="{CFBA0E09-2085-6D45-9CA9-D21E07C45AF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968" name="Google Shape;968;p30">
            <a:extLst>
              <a:ext uri="{FF2B5EF4-FFF2-40B4-BE49-F238E27FC236}">
                <a16:creationId xmlns:a16="http://schemas.microsoft.com/office/drawing/2014/main" id="{8B97F4B4-B3D9-678C-52CE-1BDF2D9834DF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9184" r="24068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69" name="Google Shape;969;p30">
            <a:extLst>
              <a:ext uri="{FF2B5EF4-FFF2-40B4-BE49-F238E27FC236}">
                <a16:creationId xmlns:a16="http://schemas.microsoft.com/office/drawing/2014/main" id="{7808A6A4-9156-0147-C3D2-93856F1F7DCA}"/>
              </a:ext>
            </a:extLst>
          </p:cNvPr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70" name="Google Shape;970;p30">
              <a:extLst>
                <a:ext uri="{FF2B5EF4-FFF2-40B4-BE49-F238E27FC236}">
                  <a16:creationId xmlns:a16="http://schemas.microsoft.com/office/drawing/2014/main" id="{E86B56CD-CFBF-F6F6-5D1A-D0B7203683F6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>
              <a:extLst>
                <a:ext uri="{FF2B5EF4-FFF2-40B4-BE49-F238E27FC236}">
                  <a16:creationId xmlns:a16="http://schemas.microsoft.com/office/drawing/2014/main" id="{77F3B2A4-EBFD-187C-2281-FBF9DF1D2CF5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>
              <a:extLst>
                <a:ext uri="{FF2B5EF4-FFF2-40B4-BE49-F238E27FC236}">
                  <a16:creationId xmlns:a16="http://schemas.microsoft.com/office/drawing/2014/main" id="{1D436028-32F2-EBBC-CF10-FF50D88FBBAA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>
                <a:extLst>
                  <a:ext uri="{FF2B5EF4-FFF2-40B4-BE49-F238E27FC236}">
                    <a16:creationId xmlns:a16="http://schemas.microsoft.com/office/drawing/2014/main" id="{FDAD01B9-5AF8-34AC-1A6C-7C3A0569D286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>
                <a:extLst>
                  <a:ext uri="{FF2B5EF4-FFF2-40B4-BE49-F238E27FC236}">
                    <a16:creationId xmlns:a16="http://schemas.microsoft.com/office/drawing/2014/main" id="{20AEEE0C-E84F-1190-CA43-8FA982555EB5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>
                <a:extLst>
                  <a:ext uri="{FF2B5EF4-FFF2-40B4-BE49-F238E27FC236}">
                    <a16:creationId xmlns:a16="http://schemas.microsoft.com/office/drawing/2014/main" id="{3639B499-1A36-7EEA-9D24-4526971C08FF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>
                  <a:extLst>
                    <a:ext uri="{FF2B5EF4-FFF2-40B4-BE49-F238E27FC236}">
                      <a16:creationId xmlns:a16="http://schemas.microsoft.com/office/drawing/2014/main" id="{5FE9AF7A-202D-49B9-FDE6-919C7465F55C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>
                  <a:extLst>
                    <a:ext uri="{FF2B5EF4-FFF2-40B4-BE49-F238E27FC236}">
                      <a16:creationId xmlns:a16="http://schemas.microsoft.com/office/drawing/2014/main" id="{716EACD2-CE90-3F6B-0F0E-DA51D5E73DFC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>
                  <a:extLst>
                    <a:ext uri="{FF2B5EF4-FFF2-40B4-BE49-F238E27FC236}">
                      <a16:creationId xmlns:a16="http://schemas.microsoft.com/office/drawing/2014/main" id="{72F08994-8D80-D966-61FF-9C92C277B682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>
              <a:extLst>
                <a:ext uri="{FF2B5EF4-FFF2-40B4-BE49-F238E27FC236}">
                  <a16:creationId xmlns:a16="http://schemas.microsoft.com/office/drawing/2014/main" id="{BEBF7185-EF3D-3CD1-0857-AC961A81CB24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>
                <a:extLst>
                  <a:ext uri="{FF2B5EF4-FFF2-40B4-BE49-F238E27FC236}">
                    <a16:creationId xmlns:a16="http://schemas.microsoft.com/office/drawing/2014/main" id="{B889A13B-67F6-8EBC-8900-97DC86CAA709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>
                  <a:extLst>
                    <a:ext uri="{FF2B5EF4-FFF2-40B4-BE49-F238E27FC236}">
                      <a16:creationId xmlns:a16="http://schemas.microsoft.com/office/drawing/2014/main" id="{6E5F1E58-18E9-43F5-02BB-4DB91FBC6E15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>
                  <a:extLst>
                    <a:ext uri="{FF2B5EF4-FFF2-40B4-BE49-F238E27FC236}">
                      <a16:creationId xmlns:a16="http://schemas.microsoft.com/office/drawing/2014/main" id="{8DA993CC-D5A7-C4D8-119F-4C74B24311BF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>
                  <a:extLst>
                    <a:ext uri="{FF2B5EF4-FFF2-40B4-BE49-F238E27FC236}">
                      <a16:creationId xmlns:a16="http://schemas.microsoft.com/office/drawing/2014/main" id="{A7BAF7E9-5B9C-8568-ACF0-4770EC52CCFE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>
                  <a:extLst>
                    <a:ext uri="{FF2B5EF4-FFF2-40B4-BE49-F238E27FC236}">
                      <a16:creationId xmlns:a16="http://schemas.microsoft.com/office/drawing/2014/main" id="{698BB4AC-2E54-B48D-7CEA-6EFE3BC62A7A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>
                  <a:extLst>
                    <a:ext uri="{FF2B5EF4-FFF2-40B4-BE49-F238E27FC236}">
                      <a16:creationId xmlns:a16="http://schemas.microsoft.com/office/drawing/2014/main" id="{A058053D-4E72-F2B8-7692-AD6B08DAA6FC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>
                  <a:extLst>
                    <a:ext uri="{FF2B5EF4-FFF2-40B4-BE49-F238E27FC236}">
                      <a16:creationId xmlns:a16="http://schemas.microsoft.com/office/drawing/2014/main" id="{2AE5094F-AE7E-CA13-63A0-6B9F6E7616EA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>
                  <a:extLst>
                    <a:ext uri="{FF2B5EF4-FFF2-40B4-BE49-F238E27FC236}">
                      <a16:creationId xmlns:a16="http://schemas.microsoft.com/office/drawing/2014/main" id="{A52ED727-2A7B-2BF4-B0A2-677D00496A26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>
                  <a:extLst>
                    <a:ext uri="{FF2B5EF4-FFF2-40B4-BE49-F238E27FC236}">
                      <a16:creationId xmlns:a16="http://schemas.microsoft.com/office/drawing/2014/main" id="{D7876FCD-7979-5B99-8A8D-C66187FC7C19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>
                  <a:extLst>
                    <a:ext uri="{FF2B5EF4-FFF2-40B4-BE49-F238E27FC236}">
                      <a16:creationId xmlns:a16="http://schemas.microsoft.com/office/drawing/2014/main" id="{9E56FA68-A5E5-ABD6-B8BA-328ABCD43D5A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>
                  <a:extLst>
                    <a:ext uri="{FF2B5EF4-FFF2-40B4-BE49-F238E27FC236}">
                      <a16:creationId xmlns:a16="http://schemas.microsoft.com/office/drawing/2014/main" id="{EA898B13-E000-3B0E-DAF4-AAB0BBA91D7A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>
                <a:extLst>
                  <a:ext uri="{FF2B5EF4-FFF2-40B4-BE49-F238E27FC236}">
                    <a16:creationId xmlns:a16="http://schemas.microsoft.com/office/drawing/2014/main" id="{883B840F-E9C6-2F92-C983-194F6B32A854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>
                  <a:extLst>
                    <a:ext uri="{FF2B5EF4-FFF2-40B4-BE49-F238E27FC236}">
                      <a16:creationId xmlns:a16="http://schemas.microsoft.com/office/drawing/2014/main" id="{D7AD58CC-5656-B398-4B78-E322615CF755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>
                  <a:extLst>
                    <a:ext uri="{FF2B5EF4-FFF2-40B4-BE49-F238E27FC236}">
                      <a16:creationId xmlns:a16="http://schemas.microsoft.com/office/drawing/2014/main" id="{0ECF7B5A-6A70-B50E-4727-3759127C2B0C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>
                  <a:extLst>
                    <a:ext uri="{FF2B5EF4-FFF2-40B4-BE49-F238E27FC236}">
                      <a16:creationId xmlns:a16="http://schemas.microsoft.com/office/drawing/2014/main" id="{E332FB1C-D010-170E-E84E-336A73ED7805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>
                  <a:extLst>
                    <a:ext uri="{FF2B5EF4-FFF2-40B4-BE49-F238E27FC236}">
                      <a16:creationId xmlns:a16="http://schemas.microsoft.com/office/drawing/2014/main" id="{D5D5DEEA-1F41-3E2F-9D2D-82439577A4CA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>
                  <a:extLst>
                    <a:ext uri="{FF2B5EF4-FFF2-40B4-BE49-F238E27FC236}">
                      <a16:creationId xmlns:a16="http://schemas.microsoft.com/office/drawing/2014/main" id="{870EDC79-1EA3-0938-ED03-3C07F5190F33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>
                  <a:extLst>
                    <a:ext uri="{FF2B5EF4-FFF2-40B4-BE49-F238E27FC236}">
                      <a16:creationId xmlns:a16="http://schemas.microsoft.com/office/drawing/2014/main" id="{6FC24029-779D-E48D-219C-646417CE368F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>
                  <a:extLst>
                    <a:ext uri="{FF2B5EF4-FFF2-40B4-BE49-F238E27FC236}">
                      <a16:creationId xmlns:a16="http://schemas.microsoft.com/office/drawing/2014/main" id="{1A170CE7-F466-7DF8-584D-D1235F45C6F5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>
                  <a:extLst>
                    <a:ext uri="{FF2B5EF4-FFF2-40B4-BE49-F238E27FC236}">
                      <a16:creationId xmlns:a16="http://schemas.microsoft.com/office/drawing/2014/main" id="{4BD32265-CADF-3317-53E2-7804A809C1D3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>
                  <a:extLst>
                    <a:ext uri="{FF2B5EF4-FFF2-40B4-BE49-F238E27FC236}">
                      <a16:creationId xmlns:a16="http://schemas.microsoft.com/office/drawing/2014/main" id="{34F6D160-E744-B394-13A8-E30F3D2D8664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>
                  <a:extLst>
                    <a:ext uri="{FF2B5EF4-FFF2-40B4-BE49-F238E27FC236}">
                      <a16:creationId xmlns:a16="http://schemas.microsoft.com/office/drawing/2014/main" id="{722ACF99-8B87-2D16-F8D8-9818B1341432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>
                <a:extLst>
                  <a:ext uri="{FF2B5EF4-FFF2-40B4-BE49-F238E27FC236}">
                    <a16:creationId xmlns:a16="http://schemas.microsoft.com/office/drawing/2014/main" id="{384F1E71-02D9-E5C4-511E-1AB4E60C21C6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>
                  <a:extLst>
                    <a:ext uri="{FF2B5EF4-FFF2-40B4-BE49-F238E27FC236}">
                      <a16:creationId xmlns:a16="http://schemas.microsoft.com/office/drawing/2014/main" id="{608C2DC5-5367-345E-A7C9-EDC600C66CB9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>
                  <a:extLst>
                    <a:ext uri="{FF2B5EF4-FFF2-40B4-BE49-F238E27FC236}">
                      <a16:creationId xmlns:a16="http://schemas.microsoft.com/office/drawing/2014/main" id="{F634E266-FDC0-7C34-19F5-567E1FE28197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>
                  <a:extLst>
                    <a:ext uri="{FF2B5EF4-FFF2-40B4-BE49-F238E27FC236}">
                      <a16:creationId xmlns:a16="http://schemas.microsoft.com/office/drawing/2014/main" id="{A2535286-0ECC-E08C-39F8-B69778FC6539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>
                  <a:extLst>
                    <a:ext uri="{FF2B5EF4-FFF2-40B4-BE49-F238E27FC236}">
                      <a16:creationId xmlns:a16="http://schemas.microsoft.com/office/drawing/2014/main" id="{0C75A3BF-65BE-47A9-5BB7-80A391D2830F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>
                  <a:extLst>
                    <a:ext uri="{FF2B5EF4-FFF2-40B4-BE49-F238E27FC236}">
                      <a16:creationId xmlns:a16="http://schemas.microsoft.com/office/drawing/2014/main" id="{1CFB3779-5870-EC3C-2ACC-D7A66F4F4C13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>
                  <a:extLst>
                    <a:ext uri="{FF2B5EF4-FFF2-40B4-BE49-F238E27FC236}">
                      <a16:creationId xmlns:a16="http://schemas.microsoft.com/office/drawing/2014/main" id="{5D21BD48-B708-3E57-0AD3-82442BB88732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>
                  <a:extLst>
                    <a:ext uri="{FF2B5EF4-FFF2-40B4-BE49-F238E27FC236}">
                      <a16:creationId xmlns:a16="http://schemas.microsoft.com/office/drawing/2014/main" id="{B8E29057-6607-89A6-3C45-5A81E2107B09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>
                  <a:extLst>
                    <a:ext uri="{FF2B5EF4-FFF2-40B4-BE49-F238E27FC236}">
                      <a16:creationId xmlns:a16="http://schemas.microsoft.com/office/drawing/2014/main" id="{FEE77F34-A281-9304-06D3-87FD576D2E17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>
                <a:extLst>
                  <a:ext uri="{FF2B5EF4-FFF2-40B4-BE49-F238E27FC236}">
                    <a16:creationId xmlns:a16="http://schemas.microsoft.com/office/drawing/2014/main" id="{468D71D8-249E-9846-DB62-763CEDA79D88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>
                <a:extLst>
                  <a:ext uri="{FF2B5EF4-FFF2-40B4-BE49-F238E27FC236}">
                    <a16:creationId xmlns:a16="http://schemas.microsoft.com/office/drawing/2014/main" id="{4B4E0C2C-43D4-BE2A-0AAF-426AD6F1BBE0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>
              <a:extLst>
                <a:ext uri="{FF2B5EF4-FFF2-40B4-BE49-F238E27FC236}">
                  <a16:creationId xmlns:a16="http://schemas.microsoft.com/office/drawing/2014/main" id="{52533096-6333-B5BC-576F-A2BBDB09A9E1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>
                <a:extLst>
                  <a:ext uri="{FF2B5EF4-FFF2-40B4-BE49-F238E27FC236}">
                    <a16:creationId xmlns:a16="http://schemas.microsoft.com/office/drawing/2014/main" id="{18015BAD-6A00-3C67-8CD7-5F2C2971B3E7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>
                  <a:extLst>
                    <a:ext uri="{FF2B5EF4-FFF2-40B4-BE49-F238E27FC236}">
                      <a16:creationId xmlns:a16="http://schemas.microsoft.com/office/drawing/2014/main" id="{DBB00921-8DCA-CD82-AB69-A849266A94CB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>
                  <a:extLst>
                    <a:ext uri="{FF2B5EF4-FFF2-40B4-BE49-F238E27FC236}">
                      <a16:creationId xmlns:a16="http://schemas.microsoft.com/office/drawing/2014/main" id="{39112505-2FF7-8ACD-287B-F1B9C38847FB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>
                  <a:extLst>
                    <a:ext uri="{FF2B5EF4-FFF2-40B4-BE49-F238E27FC236}">
                      <a16:creationId xmlns:a16="http://schemas.microsoft.com/office/drawing/2014/main" id="{98011A82-2285-1755-57B2-8E61F6760CCC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>
                  <a:extLst>
                    <a:ext uri="{FF2B5EF4-FFF2-40B4-BE49-F238E27FC236}">
                      <a16:creationId xmlns:a16="http://schemas.microsoft.com/office/drawing/2014/main" id="{FFE3D9BD-572E-A7EC-29E3-5ED800F4AC3B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>
                <a:extLst>
                  <a:ext uri="{FF2B5EF4-FFF2-40B4-BE49-F238E27FC236}">
                    <a16:creationId xmlns:a16="http://schemas.microsoft.com/office/drawing/2014/main" id="{42994F68-A404-5F5C-6255-248915151D3F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>
                  <a:extLst>
                    <a:ext uri="{FF2B5EF4-FFF2-40B4-BE49-F238E27FC236}">
                      <a16:creationId xmlns:a16="http://schemas.microsoft.com/office/drawing/2014/main" id="{F6E64537-A9A3-D065-5443-29B8754684A4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>
                    <a:extLst>
                      <a:ext uri="{FF2B5EF4-FFF2-40B4-BE49-F238E27FC236}">
                        <a16:creationId xmlns:a16="http://schemas.microsoft.com/office/drawing/2014/main" id="{A14FE664-2C1D-8BBA-6CCB-B1C2938C31D8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>
                    <a:extLst>
                      <a:ext uri="{FF2B5EF4-FFF2-40B4-BE49-F238E27FC236}">
                        <a16:creationId xmlns:a16="http://schemas.microsoft.com/office/drawing/2014/main" id="{222E6FE4-5158-DF27-E618-182157BBCD5F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>
                    <a:extLst>
                      <a:ext uri="{FF2B5EF4-FFF2-40B4-BE49-F238E27FC236}">
                        <a16:creationId xmlns:a16="http://schemas.microsoft.com/office/drawing/2014/main" id="{67BC3BF0-6A3E-12CC-91DC-3C51620EDBAD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>
                  <a:extLst>
                    <a:ext uri="{FF2B5EF4-FFF2-40B4-BE49-F238E27FC236}">
                      <a16:creationId xmlns:a16="http://schemas.microsoft.com/office/drawing/2014/main" id="{4BD3A8C2-C784-84BD-8F66-C5E24F73007E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>
                    <a:extLst>
                      <a:ext uri="{FF2B5EF4-FFF2-40B4-BE49-F238E27FC236}">
                        <a16:creationId xmlns:a16="http://schemas.microsoft.com/office/drawing/2014/main" id="{37A3F690-F052-4ABF-E3BF-0F0F7E776BB5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>
                    <a:extLst>
                      <a:ext uri="{FF2B5EF4-FFF2-40B4-BE49-F238E27FC236}">
                        <a16:creationId xmlns:a16="http://schemas.microsoft.com/office/drawing/2014/main" id="{2CE1025E-B184-C82F-3A4B-D1E3B21231EB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>
                  <a:extLst>
                    <a:ext uri="{FF2B5EF4-FFF2-40B4-BE49-F238E27FC236}">
                      <a16:creationId xmlns:a16="http://schemas.microsoft.com/office/drawing/2014/main" id="{0AF7BE23-8E2D-65EE-E122-D718700B9EFB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>
                    <a:extLst>
                      <a:ext uri="{FF2B5EF4-FFF2-40B4-BE49-F238E27FC236}">
                        <a16:creationId xmlns:a16="http://schemas.microsoft.com/office/drawing/2014/main" id="{B1815E34-0D09-81F9-DC68-BC64FBAB5BE9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>
                    <a:extLst>
                      <a:ext uri="{FF2B5EF4-FFF2-40B4-BE49-F238E27FC236}">
                        <a16:creationId xmlns:a16="http://schemas.microsoft.com/office/drawing/2014/main" id="{115A4A36-BDE9-237F-2A23-C2E84386164E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>
                    <a:extLst>
                      <a:ext uri="{FF2B5EF4-FFF2-40B4-BE49-F238E27FC236}">
                        <a16:creationId xmlns:a16="http://schemas.microsoft.com/office/drawing/2014/main" id="{C1D6E0FB-B3CE-23EE-ABA3-90FCC2277C92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>
              <a:extLst>
                <a:ext uri="{FF2B5EF4-FFF2-40B4-BE49-F238E27FC236}">
                  <a16:creationId xmlns:a16="http://schemas.microsoft.com/office/drawing/2014/main" id="{B874CC94-117A-91C8-B24F-311746239895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>
                <a:extLst>
                  <a:ext uri="{FF2B5EF4-FFF2-40B4-BE49-F238E27FC236}">
                    <a16:creationId xmlns:a16="http://schemas.microsoft.com/office/drawing/2014/main" id="{EB928CC3-65B0-1E46-3DFF-E031B8F473AC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>
                <a:extLst>
                  <a:ext uri="{FF2B5EF4-FFF2-40B4-BE49-F238E27FC236}">
                    <a16:creationId xmlns:a16="http://schemas.microsoft.com/office/drawing/2014/main" id="{CBB36AA3-0B82-CB7D-9222-DD0A87D213B4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>
                  <a:extLst>
                    <a:ext uri="{FF2B5EF4-FFF2-40B4-BE49-F238E27FC236}">
                      <a16:creationId xmlns:a16="http://schemas.microsoft.com/office/drawing/2014/main" id="{34E56FBE-7720-F5B8-BD3B-A70F677D2B06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>
                    <a:extLst>
                      <a:ext uri="{FF2B5EF4-FFF2-40B4-BE49-F238E27FC236}">
                        <a16:creationId xmlns:a16="http://schemas.microsoft.com/office/drawing/2014/main" id="{0ED9C4C5-8B2D-19CB-145C-38BB6EC3B94F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>
                    <a:extLst>
                      <a:ext uri="{FF2B5EF4-FFF2-40B4-BE49-F238E27FC236}">
                        <a16:creationId xmlns:a16="http://schemas.microsoft.com/office/drawing/2014/main" id="{71777E7C-B00A-DD0A-8B4B-C7EA45389578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>
                  <a:extLst>
                    <a:ext uri="{FF2B5EF4-FFF2-40B4-BE49-F238E27FC236}">
                      <a16:creationId xmlns:a16="http://schemas.microsoft.com/office/drawing/2014/main" id="{B966D0BD-C132-82E9-8DDF-DEB2958D0831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>
                    <a:extLst>
                      <a:ext uri="{FF2B5EF4-FFF2-40B4-BE49-F238E27FC236}">
                        <a16:creationId xmlns:a16="http://schemas.microsoft.com/office/drawing/2014/main" id="{CB02E783-82EE-1EB2-802E-5BC98D71AFBA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>
                    <a:extLst>
                      <a:ext uri="{FF2B5EF4-FFF2-40B4-BE49-F238E27FC236}">
                        <a16:creationId xmlns:a16="http://schemas.microsoft.com/office/drawing/2014/main" id="{6A0FC7D6-4005-8C69-18A2-37C17892ECE9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>
            <a:extLst>
              <a:ext uri="{FF2B5EF4-FFF2-40B4-BE49-F238E27FC236}">
                <a16:creationId xmlns:a16="http://schemas.microsoft.com/office/drawing/2014/main" id="{1F8711A8-C723-ED07-8DAE-2F290FED0BED}"/>
              </a:ext>
            </a:extLst>
          </p:cNvPr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>
              <a:extLst>
                <a:ext uri="{FF2B5EF4-FFF2-40B4-BE49-F238E27FC236}">
                  <a16:creationId xmlns:a16="http://schemas.microsoft.com/office/drawing/2014/main" id="{45EEE8A3-65E6-966E-D23A-41CF0C15B477}"/>
                </a:ext>
              </a:extLst>
            </p:cNvPr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>
                <a:extLst>
                  <a:ext uri="{FF2B5EF4-FFF2-40B4-BE49-F238E27FC236}">
                    <a16:creationId xmlns:a16="http://schemas.microsoft.com/office/drawing/2014/main" id="{297F17D5-E721-5B20-5869-649CA710C035}"/>
                  </a:ext>
                </a:extLst>
              </p:cNvPr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>
                <a:extLst>
                  <a:ext uri="{FF2B5EF4-FFF2-40B4-BE49-F238E27FC236}">
                    <a16:creationId xmlns:a16="http://schemas.microsoft.com/office/drawing/2014/main" id="{3C4A6529-3D7E-D328-5933-978F7867BCA9}"/>
                  </a:ext>
                </a:extLst>
              </p:cNvPr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>
                <a:extLst>
                  <a:ext uri="{FF2B5EF4-FFF2-40B4-BE49-F238E27FC236}">
                    <a16:creationId xmlns:a16="http://schemas.microsoft.com/office/drawing/2014/main" id="{9315349B-B372-467E-8504-8671F1509AE4}"/>
                  </a:ext>
                </a:extLst>
              </p:cNvPr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>
              <a:extLst>
                <a:ext uri="{FF2B5EF4-FFF2-40B4-BE49-F238E27FC236}">
                  <a16:creationId xmlns:a16="http://schemas.microsoft.com/office/drawing/2014/main" id="{C2CE04C4-797B-5431-F55F-4749229D3903}"/>
                </a:ext>
              </a:extLst>
            </p:cNvPr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78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>
          <a:extLst>
            <a:ext uri="{FF2B5EF4-FFF2-40B4-BE49-F238E27FC236}">
              <a16:creationId xmlns:a16="http://schemas.microsoft.com/office/drawing/2014/main" id="{C901C926-3223-77E5-6461-A4A308F8A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>
            <a:extLst>
              <a:ext uri="{FF2B5EF4-FFF2-40B4-BE49-F238E27FC236}">
                <a16:creationId xmlns:a16="http://schemas.microsoft.com/office/drawing/2014/main" id="{D9C28605-A277-8CB5-BB75-ABFC7F1C0170}"/>
              </a:ext>
            </a:extLst>
          </p:cNvPr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9">
            <a:extLst>
              <a:ext uri="{FF2B5EF4-FFF2-40B4-BE49-F238E27FC236}">
                <a16:creationId xmlns:a16="http://schemas.microsoft.com/office/drawing/2014/main" id="{FD893F0A-CB35-2F89-1EE4-4F73A5559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1975" y="888792"/>
            <a:ext cx="4265351" cy="1039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Understanding Proximal Node model</a:t>
            </a:r>
            <a:endParaRPr dirty="0">
              <a:latin typeface="Raleway" panose="020B0604020202020204" charset="0"/>
            </a:endParaRPr>
          </a:p>
        </p:txBody>
      </p:sp>
      <p:sp>
        <p:nvSpPr>
          <p:cNvPr id="915" name="Google Shape;915;p29">
            <a:extLst>
              <a:ext uri="{FF2B5EF4-FFF2-40B4-BE49-F238E27FC236}">
                <a16:creationId xmlns:a16="http://schemas.microsoft.com/office/drawing/2014/main" id="{5146D669-5F63-C004-3537-65795C59575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75" y="1997237"/>
            <a:ext cx="4675874" cy="2431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b="1" dirty="0">
                <a:latin typeface="Raleway" panose="020B0604020202020204" charset="0"/>
              </a:rPr>
              <a:t>How it works:</a:t>
            </a:r>
          </a:p>
          <a:p>
            <a:pPr marL="0" lv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0" lvl="0" indent="0">
              <a:buNone/>
            </a:pPr>
            <a:r>
              <a:rPr lang="en-US" dirty="0">
                <a:latin typeface="Raleway" panose="020B0604020202020204" charset="0"/>
              </a:rPr>
              <a:t>The proximal node model retrieves documents by evaluating the proximity of query terms within a documents.</a:t>
            </a:r>
          </a:p>
          <a:p>
            <a:pPr marL="0" lv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0" lvl="0" indent="0">
              <a:buNone/>
            </a:pPr>
            <a:r>
              <a:rPr lang="en-US" sz="1400" b="1" dirty="0">
                <a:latin typeface="Raleway" panose="020B0604020202020204" charset="0"/>
              </a:rPr>
              <a:t>Formula:</a:t>
            </a:r>
          </a:p>
          <a:p>
            <a:pPr marL="0" lv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0" lvl="0" indent="0">
              <a:buNone/>
            </a:pPr>
            <a:r>
              <a:rPr lang="en-US" dirty="0">
                <a:latin typeface="Raleway" panose="020B0604020202020204" charset="0"/>
              </a:rPr>
              <a:t>A common proximity-based scoring functions is:</a:t>
            </a:r>
          </a:p>
          <a:p>
            <a:pPr marL="0" lv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0" lvl="0" indent="0">
              <a:buNone/>
            </a:pPr>
            <a:endParaRPr lang="en-US" dirty="0">
              <a:latin typeface="Raleway" panose="020B0604020202020204" charset="0"/>
            </a:endParaRPr>
          </a:p>
        </p:txBody>
      </p:sp>
      <p:pic>
        <p:nvPicPr>
          <p:cNvPr id="916" name="Google Shape;916;p29">
            <a:extLst>
              <a:ext uri="{FF2B5EF4-FFF2-40B4-BE49-F238E27FC236}">
                <a16:creationId xmlns:a16="http://schemas.microsoft.com/office/drawing/2014/main" id="{6FADC3E1-E12A-E3DE-93B6-994B47B10E0A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7" name="Google Shape;917;p29">
            <a:extLst>
              <a:ext uri="{FF2B5EF4-FFF2-40B4-BE49-F238E27FC236}">
                <a16:creationId xmlns:a16="http://schemas.microsoft.com/office/drawing/2014/main" id="{FC81EFA5-10C6-B703-855E-0939AFFEB87D}"/>
              </a:ext>
            </a:extLst>
          </p:cNvPr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>
              <a:extLst>
                <a:ext uri="{FF2B5EF4-FFF2-40B4-BE49-F238E27FC236}">
                  <a16:creationId xmlns:a16="http://schemas.microsoft.com/office/drawing/2014/main" id="{C8E818E0-CEEA-1E11-6160-9E77FDD0359E}"/>
                </a:ext>
              </a:extLst>
            </p:cNvPr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>
                <a:extLst>
                  <a:ext uri="{FF2B5EF4-FFF2-40B4-BE49-F238E27FC236}">
                    <a16:creationId xmlns:a16="http://schemas.microsoft.com/office/drawing/2014/main" id="{79778933-56B6-57EB-2FF0-D64CCFA7E284}"/>
                  </a:ext>
                </a:extLst>
              </p:cNvPr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>
                <a:extLst>
                  <a:ext uri="{FF2B5EF4-FFF2-40B4-BE49-F238E27FC236}">
                    <a16:creationId xmlns:a16="http://schemas.microsoft.com/office/drawing/2014/main" id="{9DF11FA8-4F9C-17E8-065E-68855A9EFAB8}"/>
                  </a:ext>
                </a:extLst>
              </p:cNvPr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>
                <a:extLst>
                  <a:ext uri="{FF2B5EF4-FFF2-40B4-BE49-F238E27FC236}">
                    <a16:creationId xmlns:a16="http://schemas.microsoft.com/office/drawing/2014/main" id="{BABFAB72-C8C4-5F0D-CBBD-36B71419D0B2}"/>
                  </a:ext>
                </a:extLst>
              </p:cNvPr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>
                  <a:extLst>
                    <a:ext uri="{FF2B5EF4-FFF2-40B4-BE49-F238E27FC236}">
                      <a16:creationId xmlns:a16="http://schemas.microsoft.com/office/drawing/2014/main" id="{BAB67553-31BE-FD33-4488-2DA4B6D6B926}"/>
                    </a:ext>
                  </a:extLst>
                </p:cNvPr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>
                  <a:extLst>
                    <a:ext uri="{FF2B5EF4-FFF2-40B4-BE49-F238E27FC236}">
                      <a16:creationId xmlns:a16="http://schemas.microsoft.com/office/drawing/2014/main" id="{C0119F45-505F-BD45-AB38-4A0642961145}"/>
                    </a:ext>
                  </a:extLst>
                </p:cNvPr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>
                  <a:extLst>
                    <a:ext uri="{FF2B5EF4-FFF2-40B4-BE49-F238E27FC236}">
                      <a16:creationId xmlns:a16="http://schemas.microsoft.com/office/drawing/2014/main" id="{2AF65822-ABBF-F72E-DA80-5B036F765E74}"/>
                    </a:ext>
                  </a:extLst>
                </p:cNvPr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>
                  <a:extLst>
                    <a:ext uri="{FF2B5EF4-FFF2-40B4-BE49-F238E27FC236}">
                      <a16:creationId xmlns:a16="http://schemas.microsoft.com/office/drawing/2014/main" id="{3CE51C36-EB96-AF0D-1D14-DBFB1021B5E6}"/>
                    </a:ext>
                  </a:extLst>
                </p:cNvPr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>
              <a:extLst>
                <a:ext uri="{FF2B5EF4-FFF2-40B4-BE49-F238E27FC236}">
                  <a16:creationId xmlns:a16="http://schemas.microsoft.com/office/drawing/2014/main" id="{B2173884-2E3B-8D4B-BAB7-B799998F1120}"/>
                </a:ext>
              </a:extLst>
            </p:cNvPr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>
                <a:extLst>
                  <a:ext uri="{FF2B5EF4-FFF2-40B4-BE49-F238E27FC236}">
                    <a16:creationId xmlns:a16="http://schemas.microsoft.com/office/drawing/2014/main" id="{1A3C9029-3245-06D3-910D-061B3D74FC42}"/>
                  </a:ext>
                </a:extLst>
              </p:cNvPr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>
                <a:extLst>
                  <a:ext uri="{FF2B5EF4-FFF2-40B4-BE49-F238E27FC236}">
                    <a16:creationId xmlns:a16="http://schemas.microsoft.com/office/drawing/2014/main" id="{7C0732D5-FE42-57E3-2756-E1B821516ADA}"/>
                  </a:ext>
                </a:extLst>
              </p:cNvPr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>
                <a:extLst>
                  <a:ext uri="{FF2B5EF4-FFF2-40B4-BE49-F238E27FC236}">
                    <a16:creationId xmlns:a16="http://schemas.microsoft.com/office/drawing/2014/main" id="{B1226053-36E8-1FC0-837E-49A508A13B46}"/>
                  </a:ext>
                </a:extLst>
              </p:cNvPr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>
                  <a:extLst>
                    <a:ext uri="{FF2B5EF4-FFF2-40B4-BE49-F238E27FC236}">
                      <a16:creationId xmlns:a16="http://schemas.microsoft.com/office/drawing/2014/main" id="{A470F3E5-AE32-1FC3-AC54-12EA77CC8704}"/>
                    </a:ext>
                  </a:extLst>
                </p:cNvPr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>
                  <a:extLst>
                    <a:ext uri="{FF2B5EF4-FFF2-40B4-BE49-F238E27FC236}">
                      <a16:creationId xmlns:a16="http://schemas.microsoft.com/office/drawing/2014/main" id="{E41A7001-215E-CDBC-FBF2-38B4559ED277}"/>
                    </a:ext>
                  </a:extLst>
                </p:cNvPr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>
                  <a:extLst>
                    <a:ext uri="{FF2B5EF4-FFF2-40B4-BE49-F238E27FC236}">
                      <a16:creationId xmlns:a16="http://schemas.microsoft.com/office/drawing/2014/main" id="{01BF39F1-6CF3-0903-2ACE-1C73F952111D}"/>
                    </a:ext>
                  </a:extLst>
                </p:cNvPr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>
                  <a:extLst>
                    <a:ext uri="{FF2B5EF4-FFF2-40B4-BE49-F238E27FC236}">
                      <a16:creationId xmlns:a16="http://schemas.microsoft.com/office/drawing/2014/main" id="{DB3CE3E4-D199-682F-1427-17CF2FBADB19}"/>
                    </a:ext>
                  </a:extLst>
                </p:cNvPr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>
              <a:extLst>
                <a:ext uri="{FF2B5EF4-FFF2-40B4-BE49-F238E27FC236}">
                  <a16:creationId xmlns:a16="http://schemas.microsoft.com/office/drawing/2014/main" id="{5C290DC8-780A-7C9A-E7FD-3386534BE241}"/>
                </a:ext>
              </a:extLst>
            </p:cNvPr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>
              <a:extLst>
                <a:ext uri="{FF2B5EF4-FFF2-40B4-BE49-F238E27FC236}">
                  <a16:creationId xmlns:a16="http://schemas.microsoft.com/office/drawing/2014/main" id="{80436486-FCA7-9223-5792-896FC53E5BF7}"/>
                </a:ext>
              </a:extLst>
            </p:cNvPr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>
                <a:extLst>
                  <a:ext uri="{FF2B5EF4-FFF2-40B4-BE49-F238E27FC236}">
                    <a16:creationId xmlns:a16="http://schemas.microsoft.com/office/drawing/2014/main" id="{3CA660D4-1AFE-3CDE-3091-CEC697DC1153}"/>
                  </a:ext>
                </a:extLst>
              </p:cNvPr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>
                <a:extLst>
                  <a:ext uri="{FF2B5EF4-FFF2-40B4-BE49-F238E27FC236}">
                    <a16:creationId xmlns:a16="http://schemas.microsoft.com/office/drawing/2014/main" id="{3B815BED-B22E-E6B0-88AE-9FBCCE64126F}"/>
                  </a:ext>
                </a:extLst>
              </p:cNvPr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>
                <a:extLst>
                  <a:ext uri="{FF2B5EF4-FFF2-40B4-BE49-F238E27FC236}">
                    <a16:creationId xmlns:a16="http://schemas.microsoft.com/office/drawing/2014/main" id="{B046C98A-DD4A-9A0C-6334-F31C3BA1D7D5}"/>
                  </a:ext>
                </a:extLst>
              </p:cNvPr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>
                  <a:extLst>
                    <a:ext uri="{FF2B5EF4-FFF2-40B4-BE49-F238E27FC236}">
                      <a16:creationId xmlns:a16="http://schemas.microsoft.com/office/drawing/2014/main" id="{15D86487-7A4B-095F-7057-FBF8548BB708}"/>
                    </a:ext>
                  </a:extLst>
                </p:cNvPr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>
                  <a:extLst>
                    <a:ext uri="{FF2B5EF4-FFF2-40B4-BE49-F238E27FC236}">
                      <a16:creationId xmlns:a16="http://schemas.microsoft.com/office/drawing/2014/main" id="{367DBAE0-C09B-037C-1515-235576F5659A}"/>
                    </a:ext>
                  </a:extLst>
                </p:cNvPr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>
                  <a:extLst>
                    <a:ext uri="{FF2B5EF4-FFF2-40B4-BE49-F238E27FC236}">
                      <a16:creationId xmlns:a16="http://schemas.microsoft.com/office/drawing/2014/main" id="{29528E1C-3AF7-5BB0-E090-F4BD1B7C22D7}"/>
                    </a:ext>
                  </a:extLst>
                </p:cNvPr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>
                  <a:extLst>
                    <a:ext uri="{FF2B5EF4-FFF2-40B4-BE49-F238E27FC236}">
                      <a16:creationId xmlns:a16="http://schemas.microsoft.com/office/drawing/2014/main" id="{900424B8-EF83-78B9-E1A5-693B3905DBA8}"/>
                    </a:ext>
                  </a:extLst>
                </p:cNvPr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>
              <a:extLst>
                <a:ext uri="{FF2B5EF4-FFF2-40B4-BE49-F238E27FC236}">
                  <a16:creationId xmlns:a16="http://schemas.microsoft.com/office/drawing/2014/main" id="{9EFB4E6D-BD0A-6B4A-2DFF-E3E5C3FD4F05}"/>
                </a:ext>
              </a:extLst>
            </p:cNvPr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>
                <a:extLst>
                  <a:ext uri="{FF2B5EF4-FFF2-40B4-BE49-F238E27FC236}">
                    <a16:creationId xmlns:a16="http://schemas.microsoft.com/office/drawing/2014/main" id="{3D5ACE5E-9E01-1E27-12A5-2993EDA5F250}"/>
                  </a:ext>
                </a:extLst>
              </p:cNvPr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>
                  <a:extLst>
                    <a:ext uri="{FF2B5EF4-FFF2-40B4-BE49-F238E27FC236}">
                      <a16:creationId xmlns:a16="http://schemas.microsoft.com/office/drawing/2014/main" id="{22D40C31-A819-6452-71A5-E4667EE8ECDF}"/>
                    </a:ext>
                  </a:extLst>
                </p:cNvPr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>
                  <a:extLst>
                    <a:ext uri="{FF2B5EF4-FFF2-40B4-BE49-F238E27FC236}">
                      <a16:creationId xmlns:a16="http://schemas.microsoft.com/office/drawing/2014/main" id="{29E6DE46-9941-ACB3-D2D3-1B1625901A58}"/>
                    </a:ext>
                  </a:extLst>
                </p:cNvPr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>
                  <a:extLst>
                    <a:ext uri="{FF2B5EF4-FFF2-40B4-BE49-F238E27FC236}">
                      <a16:creationId xmlns:a16="http://schemas.microsoft.com/office/drawing/2014/main" id="{499B0794-E931-F299-9B0E-085A145EF08C}"/>
                    </a:ext>
                  </a:extLst>
                </p:cNvPr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>
                    <a:extLst>
                      <a:ext uri="{FF2B5EF4-FFF2-40B4-BE49-F238E27FC236}">
                        <a16:creationId xmlns:a16="http://schemas.microsoft.com/office/drawing/2014/main" id="{E6124614-7A09-37E9-AA1D-EFD220EEB26F}"/>
                      </a:ext>
                    </a:extLst>
                  </p:cNvPr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>
                    <a:extLst>
                      <a:ext uri="{FF2B5EF4-FFF2-40B4-BE49-F238E27FC236}">
                        <a16:creationId xmlns:a16="http://schemas.microsoft.com/office/drawing/2014/main" id="{E9B26D4F-361F-D696-FC1D-528FC2E51CE6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>
                    <a:extLst>
                      <a:ext uri="{FF2B5EF4-FFF2-40B4-BE49-F238E27FC236}">
                        <a16:creationId xmlns:a16="http://schemas.microsoft.com/office/drawing/2014/main" id="{16BBFC16-7E8C-8292-4052-0BE56CE9673F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>
                    <a:extLst>
                      <a:ext uri="{FF2B5EF4-FFF2-40B4-BE49-F238E27FC236}">
                        <a16:creationId xmlns:a16="http://schemas.microsoft.com/office/drawing/2014/main" id="{13D4B8D6-70A8-4563-F781-91C6385369DC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>
                <a:extLst>
                  <a:ext uri="{FF2B5EF4-FFF2-40B4-BE49-F238E27FC236}">
                    <a16:creationId xmlns:a16="http://schemas.microsoft.com/office/drawing/2014/main" id="{8B0BE823-B1DA-A124-939D-82080DD113CE}"/>
                  </a:ext>
                </a:extLst>
              </p:cNvPr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>
              <a:extLst>
                <a:ext uri="{FF2B5EF4-FFF2-40B4-BE49-F238E27FC236}">
                  <a16:creationId xmlns:a16="http://schemas.microsoft.com/office/drawing/2014/main" id="{700FD712-B685-0BE0-BBEB-4AA874C59528}"/>
                </a:ext>
              </a:extLst>
            </p:cNvPr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>
                <a:extLst>
                  <a:ext uri="{FF2B5EF4-FFF2-40B4-BE49-F238E27FC236}">
                    <a16:creationId xmlns:a16="http://schemas.microsoft.com/office/drawing/2014/main" id="{6387B273-38F1-4C1E-E96A-12F0310039D3}"/>
                  </a:ext>
                </a:extLst>
              </p:cNvPr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>
                <a:extLst>
                  <a:ext uri="{FF2B5EF4-FFF2-40B4-BE49-F238E27FC236}">
                    <a16:creationId xmlns:a16="http://schemas.microsoft.com/office/drawing/2014/main" id="{3571D384-3C7D-96E0-238A-B1C10E6A1036}"/>
                  </a:ext>
                </a:extLst>
              </p:cNvPr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>
              <a:extLst>
                <a:ext uri="{FF2B5EF4-FFF2-40B4-BE49-F238E27FC236}">
                  <a16:creationId xmlns:a16="http://schemas.microsoft.com/office/drawing/2014/main" id="{147B548E-9226-C7E8-3F22-0A547E11A10A}"/>
                </a:ext>
              </a:extLst>
            </p:cNvPr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>
                <a:extLst>
                  <a:ext uri="{FF2B5EF4-FFF2-40B4-BE49-F238E27FC236}">
                    <a16:creationId xmlns:a16="http://schemas.microsoft.com/office/drawing/2014/main" id="{314CF8CB-B800-BDEF-97B5-FF4838C22CF2}"/>
                  </a:ext>
                </a:extLst>
              </p:cNvPr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>
                  <a:extLst>
                    <a:ext uri="{FF2B5EF4-FFF2-40B4-BE49-F238E27FC236}">
                      <a16:creationId xmlns:a16="http://schemas.microsoft.com/office/drawing/2014/main" id="{E6B8B743-103D-2DE4-0B46-3E746DCD6D84}"/>
                    </a:ext>
                  </a:extLst>
                </p:cNvPr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>
                  <a:extLst>
                    <a:ext uri="{FF2B5EF4-FFF2-40B4-BE49-F238E27FC236}">
                      <a16:creationId xmlns:a16="http://schemas.microsoft.com/office/drawing/2014/main" id="{4544B63A-BA74-E2DC-05D0-6447774A8E6C}"/>
                    </a:ext>
                  </a:extLst>
                </p:cNvPr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>
                <a:extLst>
                  <a:ext uri="{FF2B5EF4-FFF2-40B4-BE49-F238E27FC236}">
                    <a16:creationId xmlns:a16="http://schemas.microsoft.com/office/drawing/2014/main" id="{B6C153F5-56CD-D1CD-1B78-846FB38A9632}"/>
                  </a:ext>
                </a:extLst>
              </p:cNvPr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" name="Freeform 3">
            <a:extLst>
              <a:ext uri="{FF2B5EF4-FFF2-40B4-BE49-F238E27FC236}">
                <a16:creationId xmlns:a16="http://schemas.microsoft.com/office/drawing/2014/main" id="{0D6347FB-6216-454D-9E96-DDF5F02F1215}"/>
              </a:ext>
            </a:extLst>
          </p:cNvPr>
          <p:cNvSpPr/>
          <p:nvPr/>
        </p:nvSpPr>
        <p:spPr>
          <a:xfrm>
            <a:off x="1774372" y="3638291"/>
            <a:ext cx="2200985" cy="616417"/>
          </a:xfrm>
          <a:custGeom>
            <a:avLst/>
            <a:gdLst/>
            <a:ahLst/>
            <a:cxnLst/>
            <a:rect l="l" t="t" r="r" b="b"/>
            <a:pathLst>
              <a:path w="5352706" h="1332802">
                <a:moveTo>
                  <a:pt x="0" y="0"/>
                </a:moveTo>
                <a:lnTo>
                  <a:pt x="5352706" y="0"/>
                </a:lnTo>
                <a:lnTo>
                  <a:pt x="5352706" y="1332802"/>
                </a:lnTo>
                <a:lnTo>
                  <a:pt x="0" y="13328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99731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>
          <a:extLst>
            <a:ext uri="{FF2B5EF4-FFF2-40B4-BE49-F238E27FC236}">
              <a16:creationId xmlns:a16="http://schemas.microsoft.com/office/drawing/2014/main" id="{C901C926-3223-77E5-6461-A4A308F8A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>
            <a:extLst>
              <a:ext uri="{FF2B5EF4-FFF2-40B4-BE49-F238E27FC236}">
                <a16:creationId xmlns:a16="http://schemas.microsoft.com/office/drawing/2014/main" id="{D9C28605-A277-8CB5-BB75-ABFC7F1C0170}"/>
              </a:ext>
            </a:extLst>
          </p:cNvPr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9">
            <a:extLst>
              <a:ext uri="{FF2B5EF4-FFF2-40B4-BE49-F238E27FC236}">
                <a16:creationId xmlns:a16="http://schemas.microsoft.com/office/drawing/2014/main" id="{FD893F0A-CB35-2F89-1EE4-4F73A5559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1975" y="888792"/>
            <a:ext cx="4265351" cy="1039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Understanding Proximal Node model</a:t>
            </a:r>
            <a:endParaRPr dirty="0">
              <a:latin typeface="Raleway" panose="020B0604020202020204" charset="0"/>
            </a:endParaRPr>
          </a:p>
        </p:txBody>
      </p:sp>
      <p:sp>
        <p:nvSpPr>
          <p:cNvPr id="915" name="Google Shape;915;p29">
            <a:extLst>
              <a:ext uri="{FF2B5EF4-FFF2-40B4-BE49-F238E27FC236}">
                <a16:creationId xmlns:a16="http://schemas.microsoft.com/office/drawing/2014/main" id="{5146D669-5F63-C004-3537-65795C59575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75" y="1997237"/>
            <a:ext cx="4675874" cy="2431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Raleway" panose="020B0604020202020204" charset="0"/>
              </a:rPr>
              <a:t>Where, </a:t>
            </a:r>
          </a:p>
          <a:p>
            <a:pPr marL="171450" indent="-171450"/>
            <a:endParaRPr lang="en-US" dirty="0">
              <a:latin typeface="Raleway" panose="020B0604020202020204" charset="0"/>
            </a:endParaRPr>
          </a:p>
          <a:p>
            <a:pPr marL="171450" indent="-171450"/>
            <a:r>
              <a:rPr lang="en-US" dirty="0" err="1">
                <a:latin typeface="Raleway" panose="020B0604020202020204" charset="0"/>
              </a:rPr>
              <a:t>ti</a:t>
            </a:r>
            <a:r>
              <a:rPr lang="en-US" dirty="0">
                <a:latin typeface="Raleway" panose="020B0604020202020204" charset="0"/>
              </a:rPr>
              <a:t>, </a:t>
            </a:r>
            <a:r>
              <a:rPr lang="en-US" dirty="0" err="1">
                <a:latin typeface="Raleway" panose="020B0604020202020204" charset="0"/>
              </a:rPr>
              <a:t>tj</a:t>
            </a:r>
            <a:r>
              <a:rPr lang="en-US" dirty="0">
                <a:latin typeface="Raleway" panose="020B0604020202020204" charset="0"/>
              </a:rPr>
              <a:t>: terms in the query Q.</a:t>
            </a: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d(</a:t>
            </a:r>
            <a:r>
              <a:rPr lang="en-US" dirty="0" err="1">
                <a:latin typeface="Raleway" panose="020B0604020202020204" charset="0"/>
              </a:rPr>
              <a:t>ti</a:t>
            </a:r>
            <a:r>
              <a:rPr lang="en-US" dirty="0">
                <a:latin typeface="Raleway" panose="020B0604020202020204" charset="0"/>
              </a:rPr>
              <a:t>, </a:t>
            </a:r>
            <a:r>
              <a:rPr lang="en-US" dirty="0" err="1">
                <a:latin typeface="Raleway" panose="020B0604020202020204" charset="0"/>
              </a:rPr>
              <a:t>tj</a:t>
            </a:r>
            <a:r>
              <a:rPr lang="en-US" dirty="0">
                <a:latin typeface="Raleway" panose="020B0604020202020204" charset="0"/>
              </a:rPr>
              <a:t>): Distance (in terms of word positions) between the terms </a:t>
            </a:r>
            <a:r>
              <a:rPr lang="en-US" dirty="0" err="1">
                <a:latin typeface="Raleway" panose="020B0604020202020204" charset="0"/>
              </a:rPr>
              <a:t>ti</a:t>
            </a:r>
            <a:r>
              <a:rPr lang="en-US" dirty="0">
                <a:latin typeface="Raleway" panose="020B0604020202020204" charset="0"/>
              </a:rPr>
              <a:t> and </a:t>
            </a:r>
            <a:r>
              <a:rPr lang="en-US" dirty="0" err="1">
                <a:latin typeface="Raleway" panose="020B0604020202020204" charset="0"/>
              </a:rPr>
              <a:t>tj</a:t>
            </a:r>
            <a:r>
              <a:rPr lang="en-US" dirty="0">
                <a:latin typeface="Raleway" panose="020B0604020202020204" charset="0"/>
              </a:rPr>
              <a:t> in document D.</a:t>
            </a: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S(D, Q): Proximity score of the document D.</a:t>
            </a:r>
          </a:p>
          <a:p>
            <a:pPr marL="0" lv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0" lvl="0" indent="0">
              <a:buNone/>
            </a:pPr>
            <a:r>
              <a:rPr lang="en-US" b="1" dirty="0">
                <a:latin typeface="Raleway" panose="020B0604020202020204" charset="0"/>
              </a:rPr>
              <a:t>Steps:</a:t>
            </a:r>
            <a:endParaRPr lang="en-US" dirty="0">
              <a:latin typeface="Raleway" panose="020B060402020202020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dirty="0">
                <a:latin typeface="Raleway" panose="020B0604020202020204" charset="0"/>
              </a:rPr>
              <a:t>Identify all occurrences of query terms in a documents.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>
                <a:latin typeface="Raleway" panose="020B0604020202020204" charset="0"/>
              </a:rPr>
              <a:t>Compute distances between all pairs of query terms.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>
                <a:latin typeface="Raleway" panose="020B0604020202020204" charset="0"/>
              </a:rPr>
              <a:t>Sum the reciprocal distances to calculate the proximity score.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>
                <a:latin typeface="Raleway" panose="020B0604020202020204" charset="0"/>
              </a:rPr>
              <a:t>Rank documents by their proximity scores.</a:t>
            </a:r>
            <a:r>
              <a:rPr lang="en-US" sz="1000" dirty="0">
                <a:latin typeface="Raleway" panose="020B0604020202020204" charset="0"/>
              </a:rPr>
              <a:t> </a:t>
            </a:r>
            <a:endParaRPr lang="en-US" dirty="0">
              <a:latin typeface="Raleway" panose="020B0604020202020204" charset="0"/>
            </a:endParaRPr>
          </a:p>
        </p:txBody>
      </p:sp>
      <p:pic>
        <p:nvPicPr>
          <p:cNvPr id="916" name="Google Shape;916;p29">
            <a:extLst>
              <a:ext uri="{FF2B5EF4-FFF2-40B4-BE49-F238E27FC236}">
                <a16:creationId xmlns:a16="http://schemas.microsoft.com/office/drawing/2014/main" id="{6FADC3E1-E12A-E3DE-93B6-994B47B10E0A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7" name="Google Shape;917;p29">
            <a:extLst>
              <a:ext uri="{FF2B5EF4-FFF2-40B4-BE49-F238E27FC236}">
                <a16:creationId xmlns:a16="http://schemas.microsoft.com/office/drawing/2014/main" id="{FC81EFA5-10C6-B703-855E-0939AFFEB87D}"/>
              </a:ext>
            </a:extLst>
          </p:cNvPr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>
              <a:extLst>
                <a:ext uri="{FF2B5EF4-FFF2-40B4-BE49-F238E27FC236}">
                  <a16:creationId xmlns:a16="http://schemas.microsoft.com/office/drawing/2014/main" id="{C8E818E0-CEEA-1E11-6160-9E77FDD0359E}"/>
                </a:ext>
              </a:extLst>
            </p:cNvPr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>
                <a:extLst>
                  <a:ext uri="{FF2B5EF4-FFF2-40B4-BE49-F238E27FC236}">
                    <a16:creationId xmlns:a16="http://schemas.microsoft.com/office/drawing/2014/main" id="{79778933-56B6-57EB-2FF0-D64CCFA7E284}"/>
                  </a:ext>
                </a:extLst>
              </p:cNvPr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>
                <a:extLst>
                  <a:ext uri="{FF2B5EF4-FFF2-40B4-BE49-F238E27FC236}">
                    <a16:creationId xmlns:a16="http://schemas.microsoft.com/office/drawing/2014/main" id="{9DF11FA8-4F9C-17E8-065E-68855A9EFAB8}"/>
                  </a:ext>
                </a:extLst>
              </p:cNvPr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>
                <a:extLst>
                  <a:ext uri="{FF2B5EF4-FFF2-40B4-BE49-F238E27FC236}">
                    <a16:creationId xmlns:a16="http://schemas.microsoft.com/office/drawing/2014/main" id="{BABFAB72-C8C4-5F0D-CBBD-36B71419D0B2}"/>
                  </a:ext>
                </a:extLst>
              </p:cNvPr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>
                  <a:extLst>
                    <a:ext uri="{FF2B5EF4-FFF2-40B4-BE49-F238E27FC236}">
                      <a16:creationId xmlns:a16="http://schemas.microsoft.com/office/drawing/2014/main" id="{BAB67553-31BE-FD33-4488-2DA4B6D6B926}"/>
                    </a:ext>
                  </a:extLst>
                </p:cNvPr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>
                  <a:extLst>
                    <a:ext uri="{FF2B5EF4-FFF2-40B4-BE49-F238E27FC236}">
                      <a16:creationId xmlns:a16="http://schemas.microsoft.com/office/drawing/2014/main" id="{C0119F45-505F-BD45-AB38-4A0642961145}"/>
                    </a:ext>
                  </a:extLst>
                </p:cNvPr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>
                  <a:extLst>
                    <a:ext uri="{FF2B5EF4-FFF2-40B4-BE49-F238E27FC236}">
                      <a16:creationId xmlns:a16="http://schemas.microsoft.com/office/drawing/2014/main" id="{2AF65822-ABBF-F72E-DA80-5B036F765E74}"/>
                    </a:ext>
                  </a:extLst>
                </p:cNvPr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>
                  <a:extLst>
                    <a:ext uri="{FF2B5EF4-FFF2-40B4-BE49-F238E27FC236}">
                      <a16:creationId xmlns:a16="http://schemas.microsoft.com/office/drawing/2014/main" id="{3CE51C36-EB96-AF0D-1D14-DBFB1021B5E6}"/>
                    </a:ext>
                  </a:extLst>
                </p:cNvPr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>
              <a:extLst>
                <a:ext uri="{FF2B5EF4-FFF2-40B4-BE49-F238E27FC236}">
                  <a16:creationId xmlns:a16="http://schemas.microsoft.com/office/drawing/2014/main" id="{B2173884-2E3B-8D4B-BAB7-B799998F1120}"/>
                </a:ext>
              </a:extLst>
            </p:cNvPr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>
                <a:extLst>
                  <a:ext uri="{FF2B5EF4-FFF2-40B4-BE49-F238E27FC236}">
                    <a16:creationId xmlns:a16="http://schemas.microsoft.com/office/drawing/2014/main" id="{1A3C9029-3245-06D3-910D-061B3D74FC42}"/>
                  </a:ext>
                </a:extLst>
              </p:cNvPr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>
                <a:extLst>
                  <a:ext uri="{FF2B5EF4-FFF2-40B4-BE49-F238E27FC236}">
                    <a16:creationId xmlns:a16="http://schemas.microsoft.com/office/drawing/2014/main" id="{7C0732D5-FE42-57E3-2756-E1B821516ADA}"/>
                  </a:ext>
                </a:extLst>
              </p:cNvPr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>
                <a:extLst>
                  <a:ext uri="{FF2B5EF4-FFF2-40B4-BE49-F238E27FC236}">
                    <a16:creationId xmlns:a16="http://schemas.microsoft.com/office/drawing/2014/main" id="{B1226053-36E8-1FC0-837E-49A508A13B46}"/>
                  </a:ext>
                </a:extLst>
              </p:cNvPr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>
                  <a:extLst>
                    <a:ext uri="{FF2B5EF4-FFF2-40B4-BE49-F238E27FC236}">
                      <a16:creationId xmlns:a16="http://schemas.microsoft.com/office/drawing/2014/main" id="{A470F3E5-AE32-1FC3-AC54-12EA77CC8704}"/>
                    </a:ext>
                  </a:extLst>
                </p:cNvPr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>
                  <a:extLst>
                    <a:ext uri="{FF2B5EF4-FFF2-40B4-BE49-F238E27FC236}">
                      <a16:creationId xmlns:a16="http://schemas.microsoft.com/office/drawing/2014/main" id="{E41A7001-215E-CDBC-FBF2-38B4559ED277}"/>
                    </a:ext>
                  </a:extLst>
                </p:cNvPr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>
                  <a:extLst>
                    <a:ext uri="{FF2B5EF4-FFF2-40B4-BE49-F238E27FC236}">
                      <a16:creationId xmlns:a16="http://schemas.microsoft.com/office/drawing/2014/main" id="{01BF39F1-6CF3-0903-2ACE-1C73F952111D}"/>
                    </a:ext>
                  </a:extLst>
                </p:cNvPr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>
                  <a:extLst>
                    <a:ext uri="{FF2B5EF4-FFF2-40B4-BE49-F238E27FC236}">
                      <a16:creationId xmlns:a16="http://schemas.microsoft.com/office/drawing/2014/main" id="{DB3CE3E4-D199-682F-1427-17CF2FBADB19}"/>
                    </a:ext>
                  </a:extLst>
                </p:cNvPr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>
              <a:extLst>
                <a:ext uri="{FF2B5EF4-FFF2-40B4-BE49-F238E27FC236}">
                  <a16:creationId xmlns:a16="http://schemas.microsoft.com/office/drawing/2014/main" id="{5C290DC8-780A-7C9A-E7FD-3386534BE241}"/>
                </a:ext>
              </a:extLst>
            </p:cNvPr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>
              <a:extLst>
                <a:ext uri="{FF2B5EF4-FFF2-40B4-BE49-F238E27FC236}">
                  <a16:creationId xmlns:a16="http://schemas.microsoft.com/office/drawing/2014/main" id="{80436486-FCA7-9223-5792-896FC53E5BF7}"/>
                </a:ext>
              </a:extLst>
            </p:cNvPr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>
                <a:extLst>
                  <a:ext uri="{FF2B5EF4-FFF2-40B4-BE49-F238E27FC236}">
                    <a16:creationId xmlns:a16="http://schemas.microsoft.com/office/drawing/2014/main" id="{3CA660D4-1AFE-3CDE-3091-CEC697DC1153}"/>
                  </a:ext>
                </a:extLst>
              </p:cNvPr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>
                <a:extLst>
                  <a:ext uri="{FF2B5EF4-FFF2-40B4-BE49-F238E27FC236}">
                    <a16:creationId xmlns:a16="http://schemas.microsoft.com/office/drawing/2014/main" id="{3B815BED-B22E-E6B0-88AE-9FBCCE64126F}"/>
                  </a:ext>
                </a:extLst>
              </p:cNvPr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>
                <a:extLst>
                  <a:ext uri="{FF2B5EF4-FFF2-40B4-BE49-F238E27FC236}">
                    <a16:creationId xmlns:a16="http://schemas.microsoft.com/office/drawing/2014/main" id="{B046C98A-DD4A-9A0C-6334-F31C3BA1D7D5}"/>
                  </a:ext>
                </a:extLst>
              </p:cNvPr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>
                  <a:extLst>
                    <a:ext uri="{FF2B5EF4-FFF2-40B4-BE49-F238E27FC236}">
                      <a16:creationId xmlns:a16="http://schemas.microsoft.com/office/drawing/2014/main" id="{15D86487-7A4B-095F-7057-FBF8548BB708}"/>
                    </a:ext>
                  </a:extLst>
                </p:cNvPr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>
                  <a:extLst>
                    <a:ext uri="{FF2B5EF4-FFF2-40B4-BE49-F238E27FC236}">
                      <a16:creationId xmlns:a16="http://schemas.microsoft.com/office/drawing/2014/main" id="{367DBAE0-C09B-037C-1515-235576F5659A}"/>
                    </a:ext>
                  </a:extLst>
                </p:cNvPr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>
                  <a:extLst>
                    <a:ext uri="{FF2B5EF4-FFF2-40B4-BE49-F238E27FC236}">
                      <a16:creationId xmlns:a16="http://schemas.microsoft.com/office/drawing/2014/main" id="{29528E1C-3AF7-5BB0-E090-F4BD1B7C22D7}"/>
                    </a:ext>
                  </a:extLst>
                </p:cNvPr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>
                  <a:extLst>
                    <a:ext uri="{FF2B5EF4-FFF2-40B4-BE49-F238E27FC236}">
                      <a16:creationId xmlns:a16="http://schemas.microsoft.com/office/drawing/2014/main" id="{900424B8-EF83-78B9-E1A5-693B3905DBA8}"/>
                    </a:ext>
                  </a:extLst>
                </p:cNvPr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>
              <a:extLst>
                <a:ext uri="{FF2B5EF4-FFF2-40B4-BE49-F238E27FC236}">
                  <a16:creationId xmlns:a16="http://schemas.microsoft.com/office/drawing/2014/main" id="{9EFB4E6D-BD0A-6B4A-2DFF-E3E5C3FD4F05}"/>
                </a:ext>
              </a:extLst>
            </p:cNvPr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>
                <a:extLst>
                  <a:ext uri="{FF2B5EF4-FFF2-40B4-BE49-F238E27FC236}">
                    <a16:creationId xmlns:a16="http://schemas.microsoft.com/office/drawing/2014/main" id="{3D5ACE5E-9E01-1E27-12A5-2993EDA5F250}"/>
                  </a:ext>
                </a:extLst>
              </p:cNvPr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>
                  <a:extLst>
                    <a:ext uri="{FF2B5EF4-FFF2-40B4-BE49-F238E27FC236}">
                      <a16:creationId xmlns:a16="http://schemas.microsoft.com/office/drawing/2014/main" id="{22D40C31-A819-6452-71A5-E4667EE8ECDF}"/>
                    </a:ext>
                  </a:extLst>
                </p:cNvPr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>
                  <a:extLst>
                    <a:ext uri="{FF2B5EF4-FFF2-40B4-BE49-F238E27FC236}">
                      <a16:creationId xmlns:a16="http://schemas.microsoft.com/office/drawing/2014/main" id="{29E6DE46-9941-ACB3-D2D3-1B1625901A58}"/>
                    </a:ext>
                  </a:extLst>
                </p:cNvPr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>
                  <a:extLst>
                    <a:ext uri="{FF2B5EF4-FFF2-40B4-BE49-F238E27FC236}">
                      <a16:creationId xmlns:a16="http://schemas.microsoft.com/office/drawing/2014/main" id="{499B0794-E931-F299-9B0E-085A145EF08C}"/>
                    </a:ext>
                  </a:extLst>
                </p:cNvPr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>
                    <a:extLst>
                      <a:ext uri="{FF2B5EF4-FFF2-40B4-BE49-F238E27FC236}">
                        <a16:creationId xmlns:a16="http://schemas.microsoft.com/office/drawing/2014/main" id="{E6124614-7A09-37E9-AA1D-EFD220EEB26F}"/>
                      </a:ext>
                    </a:extLst>
                  </p:cNvPr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>
                    <a:extLst>
                      <a:ext uri="{FF2B5EF4-FFF2-40B4-BE49-F238E27FC236}">
                        <a16:creationId xmlns:a16="http://schemas.microsoft.com/office/drawing/2014/main" id="{E9B26D4F-361F-D696-FC1D-528FC2E51CE6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>
                    <a:extLst>
                      <a:ext uri="{FF2B5EF4-FFF2-40B4-BE49-F238E27FC236}">
                        <a16:creationId xmlns:a16="http://schemas.microsoft.com/office/drawing/2014/main" id="{16BBFC16-7E8C-8292-4052-0BE56CE9673F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>
                    <a:extLst>
                      <a:ext uri="{FF2B5EF4-FFF2-40B4-BE49-F238E27FC236}">
                        <a16:creationId xmlns:a16="http://schemas.microsoft.com/office/drawing/2014/main" id="{13D4B8D6-70A8-4563-F781-91C6385369DC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>
                <a:extLst>
                  <a:ext uri="{FF2B5EF4-FFF2-40B4-BE49-F238E27FC236}">
                    <a16:creationId xmlns:a16="http://schemas.microsoft.com/office/drawing/2014/main" id="{8B0BE823-B1DA-A124-939D-82080DD113CE}"/>
                  </a:ext>
                </a:extLst>
              </p:cNvPr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>
              <a:extLst>
                <a:ext uri="{FF2B5EF4-FFF2-40B4-BE49-F238E27FC236}">
                  <a16:creationId xmlns:a16="http://schemas.microsoft.com/office/drawing/2014/main" id="{700FD712-B685-0BE0-BBEB-4AA874C59528}"/>
                </a:ext>
              </a:extLst>
            </p:cNvPr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>
                <a:extLst>
                  <a:ext uri="{FF2B5EF4-FFF2-40B4-BE49-F238E27FC236}">
                    <a16:creationId xmlns:a16="http://schemas.microsoft.com/office/drawing/2014/main" id="{6387B273-38F1-4C1E-E96A-12F0310039D3}"/>
                  </a:ext>
                </a:extLst>
              </p:cNvPr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>
                <a:extLst>
                  <a:ext uri="{FF2B5EF4-FFF2-40B4-BE49-F238E27FC236}">
                    <a16:creationId xmlns:a16="http://schemas.microsoft.com/office/drawing/2014/main" id="{3571D384-3C7D-96E0-238A-B1C10E6A1036}"/>
                  </a:ext>
                </a:extLst>
              </p:cNvPr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>
              <a:extLst>
                <a:ext uri="{FF2B5EF4-FFF2-40B4-BE49-F238E27FC236}">
                  <a16:creationId xmlns:a16="http://schemas.microsoft.com/office/drawing/2014/main" id="{147B548E-9226-C7E8-3F22-0A547E11A10A}"/>
                </a:ext>
              </a:extLst>
            </p:cNvPr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>
                <a:extLst>
                  <a:ext uri="{FF2B5EF4-FFF2-40B4-BE49-F238E27FC236}">
                    <a16:creationId xmlns:a16="http://schemas.microsoft.com/office/drawing/2014/main" id="{314CF8CB-B800-BDEF-97B5-FF4838C22CF2}"/>
                  </a:ext>
                </a:extLst>
              </p:cNvPr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>
                  <a:extLst>
                    <a:ext uri="{FF2B5EF4-FFF2-40B4-BE49-F238E27FC236}">
                      <a16:creationId xmlns:a16="http://schemas.microsoft.com/office/drawing/2014/main" id="{E6B8B743-103D-2DE4-0B46-3E746DCD6D84}"/>
                    </a:ext>
                  </a:extLst>
                </p:cNvPr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>
                  <a:extLst>
                    <a:ext uri="{FF2B5EF4-FFF2-40B4-BE49-F238E27FC236}">
                      <a16:creationId xmlns:a16="http://schemas.microsoft.com/office/drawing/2014/main" id="{4544B63A-BA74-E2DC-05D0-6447774A8E6C}"/>
                    </a:ext>
                  </a:extLst>
                </p:cNvPr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>
                <a:extLst>
                  <a:ext uri="{FF2B5EF4-FFF2-40B4-BE49-F238E27FC236}">
                    <a16:creationId xmlns:a16="http://schemas.microsoft.com/office/drawing/2014/main" id="{B6C153F5-56CD-D1CD-1B78-846FB38A9632}"/>
                  </a:ext>
                </a:extLst>
              </p:cNvPr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9906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2"/>
          <p:cNvSpPr txBox="1">
            <a:spLocks noGrp="1"/>
          </p:cNvSpPr>
          <p:nvPr>
            <p:ph type="title"/>
          </p:nvPr>
        </p:nvSpPr>
        <p:spPr>
          <a:xfrm>
            <a:off x="720000" y="812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BIM</a:t>
            </a:r>
            <a:endParaRPr dirty="0"/>
          </a:p>
        </p:txBody>
      </p:sp>
      <p:sp>
        <p:nvSpPr>
          <p:cNvPr id="1076" name="Google Shape;1076;p32"/>
          <p:cNvSpPr txBox="1">
            <a:spLocks noGrp="1"/>
          </p:cNvSpPr>
          <p:nvPr>
            <p:ph type="subTitle" idx="4"/>
          </p:nvPr>
        </p:nvSpPr>
        <p:spPr>
          <a:xfrm>
            <a:off x="937624" y="1617258"/>
            <a:ext cx="3989417" cy="26866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Example: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Query</a:t>
            </a:r>
            <a:r>
              <a:rPr lang="en-US" sz="1200" b="0" dirty="0"/>
              <a:t> = {computer, vision}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Documents: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/>
              <a:t>   D1 = {machine, learning, computer, vision,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0" dirty="0"/>
              <a:t>system}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Steps: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dirty="0"/>
              <a:t>Find the position of query terms:</a:t>
            </a:r>
          </a:p>
          <a:p>
            <a:pPr marL="628650" lvl="1" indent="-171450" algn="l">
              <a:buSzPct val="125000"/>
              <a:buFont typeface="Arial" panose="020B0604020202020204" pitchFamily="34" charset="0"/>
              <a:buChar char="•"/>
            </a:pPr>
            <a:r>
              <a:rPr lang="en-US" sz="1200" b="0" dirty="0"/>
              <a:t>Computer at position 3.</a:t>
            </a:r>
          </a:p>
          <a:p>
            <a:pPr marL="628650" lvl="1" indent="-171450" algn="l">
              <a:buSzPct val="125000"/>
              <a:buFont typeface="Arial" panose="020B0604020202020204" pitchFamily="34" charset="0"/>
              <a:buChar char="•"/>
            </a:pPr>
            <a:r>
              <a:rPr lang="en-US" sz="1200" b="0" dirty="0"/>
              <a:t>Vision at position 4.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dirty="0"/>
              <a:t>Rank documents based on proximity scores. Higher scores indicate closer term proximity, making the document more relevant.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390A5C1-63BF-434E-8B91-AFCE63C03FA8}"/>
              </a:ext>
            </a:extLst>
          </p:cNvPr>
          <p:cNvSpPr/>
          <p:nvPr/>
        </p:nvSpPr>
        <p:spPr>
          <a:xfrm>
            <a:off x="4927041" y="2229185"/>
            <a:ext cx="3671047" cy="1069828"/>
          </a:xfrm>
          <a:custGeom>
            <a:avLst/>
            <a:gdLst/>
            <a:ahLst/>
            <a:cxnLst/>
            <a:rect l="l" t="t" r="r" b="b"/>
            <a:pathLst>
              <a:path w="13273669" h="3811252">
                <a:moveTo>
                  <a:pt x="0" y="0"/>
                </a:moveTo>
                <a:lnTo>
                  <a:pt x="13273669" y="0"/>
                </a:lnTo>
                <a:lnTo>
                  <a:pt x="13273669" y="3811252"/>
                </a:lnTo>
                <a:lnTo>
                  <a:pt x="0" y="38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617286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>
          <a:extLst>
            <a:ext uri="{FF2B5EF4-FFF2-40B4-BE49-F238E27FC236}">
              <a16:creationId xmlns:a16="http://schemas.microsoft.com/office/drawing/2014/main" id="{A1B09BEE-1AA8-0F94-E573-08B54335D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D8E2A64-9A89-AE94-7228-4952C548F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045" y="1437795"/>
            <a:ext cx="5425910" cy="22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7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8"/>
          <p:cNvSpPr txBox="1">
            <a:spLocks noGrp="1"/>
          </p:cNvSpPr>
          <p:nvPr>
            <p:ph type="title"/>
          </p:nvPr>
        </p:nvSpPr>
        <p:spPr>
          <a:xfrm>
            <a:off x="689061" y="7028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903" name="Google Shape;903;p28"/>
          <p:cNvSpPr txBox="1">
            <a:spLocks noGrp="1"/>
          </p:cNvSpPr>
          <p:nvPr>
            <p:ph type="subTitle" idx="1"/>
          </p:nvPr>
        </p:nvSpPr>
        <p:spPr>
          <a:xfrm>
            <a:off x="1344099" y="1391541"/>
            <a:ext cx="4898572" cy="2107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Objectives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Probabilistic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Non-overlapped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Proximal </a:t>
            </a:r>
            <a:r>
              <a:rPr lang="en-US"/>
              <a:t>Nodes Model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/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/>
          <p:cNvSpPr txBox="1">
            <a:spLocks noGrp="1"/>
          </p:cNvSpPr>
          <p:nvPr>
            <p:ph type="title"/>
          </p:nvPr>
        </p:nvSpPr>
        <p:spPr>
          <a:xfrm>
            <a:off x="4047175" y="2408192"/>
            <a:ext cx="50968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967" name="Google Shape;967;p30"/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968" name="Google Shape;968;p30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9184" r="24068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69" name="Google Shape;969;p30"/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70" name="Google Shape;970;p30"/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/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/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9"/>
          <p:cNvSpPr txBox="1">
            <a:spLocks noGrp="1"/>
          </p:cNvSpPr>
          <p:nvPr>
            <p:ph type="title"/>
          </p:nvPr>
        </p:nvSpPr>
        <p:spPr>
          <a:xfrm>
            <a:off x="867865" y="1015070"/>
            <a:ext cx="3408321" cy="556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Introduction</a:t>
            </a:r>
            <a:endParaRPr dirty="0">
              <a:latin typeface="Raleway" panose="020B0604020202020204" charset="0"/>
            </a:endParaRPr>
          </a:p>
        </p:txBody>
      </p:sp>
      <p:sp>
        <p:nvSpPr>
          <p:cNvPr id="915" name="Google Shape;915;p29"/>
          <p:cNvSpPr txBox="1">
            <a:spLocks noGrp="1"/>
          </p:cNvSpPr>
          <p:nvPr>
            <p:ph type="subTitle" idx="1"/>
          </p:nvPr>
        </p:nvSpPr>
        <p:spPr>
          <a:xfrm>
            <a:off x="811975" y="1744080"/>
            <a:ext cx="42948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Raleway" panose="020B0604020202020204" charset="0"/>
              </a:rPr>
              <a:t>Focus: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Raleway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In this presentation, we explore three advance IR models: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aleway" panose="020B060402020202020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Raleway" panose="020B0604020202020204" charset="0"/>
              </a:rPr>
              <a:t>Probabilistic Model:</a:t>
            </a:r>
            <a:r>
              <a:rPr lang="en-US" dirty="0">
                <a:latin typeface="Raleway" panose="020B0604020202020204" charset="0"/>
              </a:rPr>
              <a:t> Focuses on the likelihood of relevance between query and documents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b="1" dirty="0">
              <a:latin typeface="Raleway" panose="020B060402020202020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Raleway" panose="020B0604020202020204" charset="0"/>
              </a:rPr>
              <a:t>Non-overlapped Model:</a:t>
            </a:r>
            <a:r>
              <a:rPr lang="en-US" dirty="0">
                <a:latin typeface="Raleway" panose="020B0604020202020204" charset="0"/>
              </a:rPr>
              <a:t> Ensure retrieved documents belong to distinct sets for diversity.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b="1" dirty="0">
              <a:latin typeface="Raleway" panose="020B060402020202020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Raleway" panose="020B0604020202020204" charset="0"/>
              </a:rPr>
              <a:t>Proximal Nodes Model:</a:t>
            </a:r>
            <a:r>
              <a:rPr lang="en-US" dirty="0">
                <a:latin typeface="Raleway" panose="020B0604020202020204" charset="0"/>
              </a:rPr>
              <a:t> Utilizes proximity between terms to enhance retrieval accuracy.</a:t>
            </a:r>
          </a:p>
        </p:txBody>
      </p:sp>
      <p:pic>
        <p:nvPicPr>
          <p:cNvPr id="916" name="Google Shape;916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7" name="Google Shape;917;p29"/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/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/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/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/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/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/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/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/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/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/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/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/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/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/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/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/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/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/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/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/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/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/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/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F9462C6C-3C6E-12F0-A6B0-6499F0CA9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>
            <a:extLst>
              <a:ext uri="{FF2B5EF4-FFF2-40B4-BE49-F238E27FC236}">
                <a16:creationId xmlns:a16="http://schemas.microsoft.com/office/drawing/2014/main" id="{834D1EBB-FA62-1E1A-EDDC-30FF81994F6A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>
            <a:extLst>
              <a:ext uri="{FF2B5EF4-FFF2-40B4-BE49-F238E27FC236}">
                <a16:creationId xmlns:a16="http://schemas.microsoft.com/office/drawing/2014/main" id="{55CA5F44-1731-201F-3030-A00BAAE14A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105547"/>
            <a:ext cx="50968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Objectives</a:t>
            </a:r>
            <a:endParaRPr sz="4400" dirty="0"/>
          </a:p>
        </p:txBody>
      </p:sp>
      <p:sp>
        <p:nvSpPr>
          <p:cNvPr id="967" name="Google Shape;967;p30">
            <a:extLst>
              <a:ext uri="{FF2B5EF4-FFF2-40B4-BE49-F238E27FC236}">
                <a16:creationId xmlns:a16="http://schemas.microsoft.com/office/drawing/2014/main" id="{75CEE747-AD8C-E957-4848-CD91F30D41F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968" name="Google Shape;968;p30">
            <a:extLst>
              <a:ext uri="{FF2B5EF4-FFF2-40B4-BE49-F238E27FC236}">
                <a16:creationId xmlns:a16="http://schemas.microsoft.com/office/drawing/2014/main" id="{D49E67AE-59B9-9284-E867-3C974184BA02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9184" r="24068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69" name="Google Shape;969;p30">
            <a:extLst>
              <a:ext uri="{FF2B5EF4-FFF2-40B4-BE49-F238E27FC236}">
                <a16:creationId xmlns:a16="http://schemas.microsoft.com/office/drawing/2014/main" id="{DA575D75-0A1E-8571-4E77-7A329AFA3671}"/>
              </a:ext>
            </a:extLst>
          </p:cNvPr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70" name="Google Shape;970;p30">
              <a:extLst>
                <a:ext uri="{FF2B5EF4-FFF2-40B4-BE49-F238E27FC236}">
                  <a16:creationId xmlns:a16="http://schemas.microsoft.com/office/drawing/2014/main" id="{29231581-71BD-53E6-13F0-06FD31D602AB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>
              <a:extLst>
                <a:ext uri="{FF2B5EF4-FFF2-40B4-BE49-F238E27FC236}">
                  <a16:creationId xmlns:a16="http://schemas.microsoft.com/office/drawing/2014/main" id="{BD48943E-6C04-1630-7B14-7ACC4DC0DF9E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>
              <a:extLst>
                <a:ext uri="{FF2B5EF4-FFF2-40B4-BE49-F238E27FC236}">
                  <a16:creationId xmlns:a16="http://schemas.microsoft.com/office/drawing/2014/main" id="{F5D76B1E-AAA9-8FDA-7EBD-06EDB911630C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>
                <a:extLst>
                  <a:ext uri="{FF2B5EF4-FFF2-40B4-BE49-F238E27FC236}">
                    <a16:creationId xmlns:a16="http://schemas.microsoft.com/office/drawing/2014/main" id="{A616D5FB-7AE9-E991-7C69-6F600BD6A25F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>
                <a:extLst>
                  <a:ext uri="{FF2B5EF4-FFF2-40B4-BE49-F238E27FC236}">
                    <a16:creationId xmlns:a16="http://schemas.microsoft.com/office/drawing/2014/main" id="{E26B7D88-DE71-B566-FA99-19E3BB31DEFF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>
                <a:extLst>
                  <a:ext uri="{FF2B5EF4-FFF2-40B4-BE49-F238E27FC236}">
                    <a16:creationId xmlns:a16="http://schemas.microsoft.com/office/drawing/2014/main" id="{E88C23A6-7486-EC12-538C-085CE4EF5F1D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>
                  <a:extLst>
                    <a:ext uri="{FF2B5EF4-FFF2-40B4-BE49-F238E27FC236}">
                      <a16:creationId xmlns:a16="http://schemas.microsoft.com/office/drawing/2014/main" id="{8C6E8D61-05A4-F3C9-4FD2-4CA42732C59C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>
                  <a:extLst>
                    <a:ext uri="{FF2B5EF4-FFF2-40B4-BE49-F238E27FC236}">
                      <a16:creationId xmlns:a16="http://schemas.microsoft.com/office/drawing/2014/main" id="{AFC4ABB5-C8D0-22B6-73A1-5FAAA371D793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>
                  <a:extLst>
                    <a:ext uri="{FF2B5EF4-FFF2-40B4-BE49-F238E27FC236}">
                      <a16:creationId xmlns:a16="http://schemas.microsoft.com/office/drawing/2014/main" id="{6EA002E9-1C6E-AFAA-AABC-E456241AA3C7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>
              <a:extLst>
                <a:ext uri="{FF2B5EF4-FFF2-40B4-BE49-F238E27FC236}">
                  <a16:creationId xmlns:a16="http://schemas.microsoft.com/office/drawing/2014/main" id="{6AE4A078-AF05-6FCF-7779-39EB85FD88FF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>
                <a:extLst>
                  <a:ext uri="{FF2B5EF4-FFF2-40B4-BE49-F238E27FC236}">
                    <a16:creationId xmlns:a16="http://schemas.microsoft.com/office/drawing/2014/main" id="{93528662-5AFC-AD87-C1F1-094343FCBAFA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>
                  <a:extLst>
                    <a:ext uri="{FF2B5EF4-FFF2-40B4-BE49-F238E27FC236}">
                      <a16:creationId xmlns:a16="http://schemas.microsoft.com/office/drawing/2014/main" id="{57D6D297-C43E-9CF8-8D05-71E58FCC420B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>
                  <a:extLst>
                    <a:ext uri="{FF2B5EF4-FFF2-40B4-BE49-F238E27FC236}">
                      <a16:creationId xmlns:a16="http://schemas.microsoft.com/office/drawing/2014/main" id="{8DADC4BF-60F0-E61D-7C66-77964C9DB91C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>
                  <a:extLst>
                    <a:ext uri="{FF2B5EF4-FFF2-40B4-BE49-F238E27FC236}">
                      <a16:creationId xmlns:a16="http://schemas.microsoft.com/office/drawing/2014/main" id="{7EFF1C12-E9FB-0CB3-11FE-C57CA2927670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>
                  <a:extLst>
                    <a:ext uri="{FF2B5EF4-FFF2-40B4-BE49-F238E27FC236}">
                      <a16:creationId xmlns:a16="http://schemas.microsoft.com/office/drawing/2014/main" id="{7B348C9A-6393-9937-6D08-54E698A7A967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>
                  <a:extLst>
                    <a:ext uri="{FF2B5EF4-FFF2-40B4-BE49-F238E27FC236}">
                      <a16:creationId xmlns:a16="http://schemas.microsoft.com/office/drawing/2014/main" id="{334D4064-D605-5832-9CCA-33FF3D38FE77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>
                  <a:extLst>
                    <a:ext uri="{FF2B5EF4-FFF2-40B4-BE49-F238E27FC236}">
                      <a16:creationId xmlns:a16="http://schemas.microsoft.com/office/drawing/2014/main" id="{B6EE1AC7-B833-4DF3-4B9A-B12D7A7E2250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>
                  <a:extLst>
                    <a:ext uri="{FF2B5EF4-FFF2-40B4-BE49-F238E27FC236}">
                      <a16:creationId xmlns:a16="http://schemas.microsoft.com/office/drawing/2014/main" id="{F466D11D-19E9-5FE5-C534-80A953D1682A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>
                  <a:extLst>
                    <a:ext uri="{FF2B5EF4-FFF2-40B4-BE49-F238E27FC236}">
                      <a16:creationId xmlns:a16="http://schemas.microsoft.com/office/drawing/2014/main" id="{23C705D7-6A42-5915-AD00-080A72F1AA53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>
                  <a:extLst>
                    <a:ext uri="{FF2B5EF4-FFF2-40B4-BE49-F238E27FC236}">
                      <a16:creationId xmlns:a16="http://schemas.microsoft.com/office/drawing/2014/main" id="{31691004-8CF6-CCF2-39AE-0867952779A2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>
                  <a:extLst>
                    <a:ext uri="{FF2B5EF4-FFF2-40B4-BE49-F238E27FC236}">
                      <a16:creationId xmlns:a16="http://schemas.microsoft.com/office/drawing/2014/main" id="{1546BB4A-4CF0-4AF4-39CB-77B7E9E3ABB4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>
                <a:extLst>
                  <a:ext uri="{FF2B5EF4-FFF2-40B4-BE49-F238E27FC236}">
                    <a16:creationId xmlns:a16="http://schemas.microsoft.com/office/drawing/2014/main" id="{1BCE71A6-B57C-5C68-7EE5-1A433C5206C1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>
                  <a:extLst>
                    <a:ext uri="{FF2B5EF4-FFF2-40B4-BE49-F238E27FC236}">
                      <a16:creationId xmlns:a16="http://schemas.microsoft.com/office/drawing/2014/main" id="{EE3D1DF9-5964-CA75-B99F-59117CC84477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>
                  <a:extLst>
                    <a:ext uri="{FF2B5EF4-FFF2-40B4-BE49-F238E27FC236}">
                      <a16:creationId xmlns:a16="http://schemas.microsoft.com/office/drawing/2014/main" id="{F633393F-2C54-8BFA-81E9-A20C51DBB9D2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>
                  <a:extLst>
                    <a:ext uri="{FF2B5EF4-FFF2-40B4-BE49-F238E27FC236}">
                      <a16:creationId xmlns:a16="http://schemas.microsoft.com/office/drawing/2014/main" id="{1FE1F14C-E8CA-60CE-7295-949AB7B4D476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>
                  <a:extLst>
                    <a:ext uri="{FF2B5EF4-FFF2-40B4-BE49-F238E27FC236}">
                      <a16:creationId xmlns:a16="http://schemas.microsoft.com/office/drawing/2014/main" id="{39DBFF12-A6D5-78C6-D872-AFB3A16414F9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>
                  <a:extLst>
                    <a:ext uri="{FF2B5EF4-FFF2-40B4-BE49-F238E27FC236}">
                      <a16:creationId xmlns:a16="http://schemas.microsoft.com/office/drawing/2014/main" id="{50E1B944-C97E-5A50-6E2E-18771AE00BF8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>
                  <a:extLst>
                    <a:ext uri="{FF2B5EF4-FFF2-40B4-BE49-F238E27FC236}">
                      <a16:creationId xmlns:a16="http://schemas.microsoft.com/office/drawing/2014/main" id="{1B12DB4C-C50A-8C32-A63E-E4EA8CF7A2F9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>
                  <a:extLst>
                    <a:ext uri="{FF2B5EF4-FFF2-40B4-BE49-F238E27FC236}">
                      <a16:creationId xmlns:a16="http://schemas.microsoft.com/office/drawing/2014/main" id="{A4B3F15C-09BC-0BD4-72A3-4BC4A3E60B22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>
                  <a:extLst>
                    <a:ext uri="{FF2B5EF4-FFF2-40B4-BE49-F238E27FC236}">
                      <a16:creationId xmlns:a16="http://schemas.microsoft.com/office/drawing/2014/main" id="{52B4B08E-EEAD-4EAA-6E7A-850FB48CF3D7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>
                  <a:extLst>
                    <a:ext uri="{FF2B5EF4-FFF2-40B4-BE49-F238E27FC236}">
                      <a16:creationId xmlns:a16="http://schemas.microsoft.com/office/drawing/2014/main" id="{DD49C941-FA1C-6A7B-47C2-18F21F46AF49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>
                  <a:extLst>
                    <a:ext uri="{FF2B5EF4-FFF2-40B4-BE49-F238E27FC236}">
                      <a16:creationId xmlns:a16="http://schemas.microsoft.com/office/drawing/2014/main" id="{59849157-0045-28A3-EB24-424CDB2383EE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>
                <a:extLst>
                  <a:ext uri="{FF2B5EF4-FFF2-40B4-BE49-F238E27FC236}">
                    <a16:creationId xmlns:a16="http://schemas.microsoft.com/office/drawing/2014/main" id="{2DEFBFE3-815E-3081-EF31-8C8CD1CBB7B8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>
                  <a:extLst>
                    <a:ext uri="{FF2B5EF4-FFF2-40B4-BE49-F238E27FC236}">
                      <a16:creationId xmlns:a16="http://schemas.microsoft.com/office/drawing/2014/main" id="{7BF70E98-AF0C-A2D9-FE04-1B23609ED191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>
                  <a:extLst>
                    <a:ext uri="{FF2B5EF4-FFF2-40B4-BE49-F238E27FC236}">
                      <a16:creationId xmlns:a16="http://schemas.microsoft.com/office/drawing/2014/main" id="{36030AD3-6CBE-3632-B361-618A01D72FB8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>
                  <a:extLst>
                    <a:ext uri="{FF2B5EF4-FFF2-40B4-BE49-F238E27FC236}">
                      <a16:creationId xmlns:a16="http://schemas.microsoft.com/office/drawing/2014/main" id="{582679D1-BF41-F7FD-7375-4DCF818FAE75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>
                  <a:extLst>
                    <a:ext uri="{FF2B5EF4-FFF2-40B4-BE49-F238E27FC236}">
                      <a16:creationId xmlns:a16="http://schemas.microsoft.com/office/drawing/2014/main" id="{BBD49769-6922-D3CC-22FB-7A3B6C275B08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>
                  <a:extLst>
                    <a:ext uri="{FF2B5EF4-FFF2-40B4-BE49-F238E27FC236}">
                      <a16:creationId xmlns:a16="http://schemas.microsoft.com/office/drawing/2014/main" id="{3DC8BA49-D09E-0B76-0414-4338F2C76890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>
                  <a:extLst>
                    <a:ext uri="{FF2B5EF4-FFF2-40B4-BE49-F238E27FC236}">
                      <a16:creationId xmlns:a16="http://schemas.microsoft.com/office/drawing/2014/main" id="{0A50F1B2-0628-7382-A602-F61E27CEF11F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>
                  <a:extLst>
                    <a:ext uri="{FF2B5EF4-FFF2-40B4-BE49-F238E27FC236}">
                      <a16:creationId xmlns:a16="http://schemas.microsoft.com/office/drawing/2014/main" id="{CB73E831-8E0F-95AA-7968-F0930B1BFC7E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>
                  <a:extLst>
                    <a:ext uri="{FF2B5EF4-FFF2-40B4-BE49-F238E27FC236}">
                      <a16:creationId xmlns:a16="http://schemas.microsoft.com/office/drawing/2014/main" id="{4E766A79-D135-4A80-F63F-501F6A22A8B1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>
                <a:extLst>
                  <a:ext uri="{FF2B5EF4-FFF2-40B4-BE49-F238E27FC236}">
                    <a16:creationId xmlns:a16="http://schemas.microsoft.com/office/drawing/2014/main" id="{823CD043-E5B3-B408-6517-6FE8A6A650B1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>
                <a:extLst>
                  <a:ext uri="{FF2B5EF4-FFF2-40B4-BE49-F238E27FC236}">
                    <a16:creationId xmlns:a16="http://schemas.microsoft.com/office/drawing/2014/main" id="{320ED57A-9671-607A-235C-F7DB97823514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>
              <a:extLst>
                <a:ext uri="{FF2B5EF4-FFF2-40B4-BE49-F238E27FC236}">
                  <a16:creationId xmlns:a16="http://schemas.microsoft.com/office/drawing/2014/main" id="{3ACCB2B1-AA42-11D6-753E-E9EC8BFFE462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>
                <a:extLst>
                  <a:ext uri="{FF2B5EF4-FFF2-40B4-BE49-F238E27FC236}">
                    <a16:creationId xmlns:a16="http://schemas.microsoft.com/office/drawing/2014/main" id="{FCCD17FE-8B6E-AF97-3792-467A0A1CF737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>
                  <a:extLst>
                    <a:ext uri="{FF2B5EF4-FFF2-40B4-BE49-F238E27FC236}">
                      <a16:creationId xmlns:a16="http://schemas.microsoft.com/office/drawing/2014/main" id="{DBF70253-A401-3CFF-2BC7-8AE6970D7E44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>
                  <a:extLst>
                    <a:ext uri="{FF2B5EF4-FFF2-40B4-BE49-F238E27FC236}">
                      <a16:creationId xmlns:a16="http://schemas.microsoft.com/office/drawing/2014/main" id="{F795A2D6-B6DB-154F-7486-0DE28546585E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>
                  <a:extLst>
                    <a:ext uri="{FF2B5EF4-FFF2-40B4-BE49-F238E27FC236}">
                      <a16:creationId xmlns:a16="http://schemas.microsoft.com/office/drawing/2014/main" id="{A58A8F9E-374D-90F2-E670-1729620E02C7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>
                  <a:extLst>
                    <a:ext uri="{FF2B5EF4-FFF2-40B4-BE49-F238E27FC236}">
                      <a16:creationId xmlns:a16="http://schemas.microsoft.com/office/drawing/2014/main" id="{D9A48EB5-0942-9CBB-9112-309AEE0CC1E7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>
                <a:extLst>
                  <a:ext uri="{FF2B5EF4-FFF2-40B4-BE49-F238E27FC236}">
                    <a16:creationId xmlns:a16="http://schemas.microsoft.com/office/drawing/2014/main" id="{181B1DB1-58B9-5409-BF76-9DBF8ACBD79B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>
                  <a:extLst>
                    <a:ext uri="{FF2B5EF4-FFF2-40B4-BE49-F238E27FC236}">
                      <a16:creationId xmlns:a16="http://schemas.microsoft.com/office/drawing/2014/main" id="{0E09263E-F1BA-EC3B-ACE7-FDFE26905D8B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>
                    <a:extLst>
                      <a:ext uri="{FF2B5EF4-FFF2-40B4-BE49-F238E27FC236}">
                        <a16:creationId xmlns:a16="http://schemas.microsoft.com/office/drawing/2014/main" id="{FC34BBEF-4244-7FF2-EA97-9496FBC66EFF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>
                    <a:extLst>
                      <a:ext uri="{FF2B5EF4-FFF2-40B4-BE49-F238E27FC236}">
                        <a16:creationId xmlns:a16="http://schemas.microsoft.com/office/drawing/2014/main" id="{83FD1FB3-3111-10CC-BB66-93C6EBD4A141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>
                    <a:extLst>
                      <a:ext uri="{FF2B5EF4-FFF2-40B4-BE49-F238E27FC236}">
                        <a16:creationId xmlns:a16="http://schemas.microsoft.com/office/drawing/2014/main" id="{066316FA-657C-7EF2-F1DA-427E8308688C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>
                  <a:extLst>
                    <a:ext uri="{FF2B5EF4-FFF2-40B4-BE49-F238E27FC236}">
                      <a16:creationId xmlns:a16="http://schemas.microsoft.com/office/drawing/2014/main" id="{59C22EB8-ED65-0643-192E-DDFBBC3B8EE3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>
                    <a:extLst>
                      <a:ext uri="{FF2B5EF4-FFF2-40B4-BE49-F238E27FC236}">
                        <a16:creationId xmlns:a16="http://schemas.microsoft.com/office/drawing/2014/main" id="{5AAD0D68-A79C-B550-A72B-791606D70AF7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>
                    <a:extLst>
                      <a:ext uri="{FF2B5EF4-FFF2-40B4-BE49-F238E27FC236}">
                        <a16:creationId xmlns:a16="http://schemas.microsoft.com/office/drawing/2014/main" id="{50DFAF27-CF6B-D29E-37A3-141E9AD013B6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>
                  <a:extLst>
                    <a:ext uri="{FF2B5EF4-FFF2-40B4-BE49-F238E27FC236}">
                      <a16:creationId xmlns:a16="http://schemas.microsoft.com/office/drawing/2014/main" id="{5AF4CEFB-8F3E-A765-9C30-0094044E5B06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>
                    <a:extLst>
                      <a:ext uri="{FF2B5EF4-FFF2-40B4-BE49-F238E27FC236}">
                        <a16:creationId xmlns:a16="http://schemas.microsoft.com/office/drawing/2014/main" id="{CFA8498B-F89A-74FA-EECD-EFFD8B77D082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>
                    <a:extLst>
                      <a:ext uri="{FF2B5EF4-FFF2-40B4-BE49-F238E27FC236}">
                        <a16:creationId xmlns:a16="http://schemas.microsoft.com/office/drawing/2014/main" id="{BD28D94C-EAFF-40CE-D3F8-1E3F4DC6B045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>
                    <a:extLst>
                      <a:ext uri="{FF2B5EF4-FFF2-40B4-BE49-F238E27FC236}">
                        <a16:creationId xmlns:a16="http://schemas.microsoft.com/office/drawing/2014/main" id="{09672EF5-B2EC-D88F-64DD-32350409107B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>
              <a:extLst>
                <a:ext uri="{FF2B5EF4-FFF2-40B4-BE49-F238E27FC236}">
                  <a16:creationId xmlns:a16="http://schemas.microsoft.com/office/drawing/2014/main" id="{00353E20-E5B8-DCC8-101D-2F9C48365EF1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>
                <a:extLst>
                  <a:ext uri="{FF2B5EF4-FFF2-40B4-BE49-F238E27FC236}">
                    <a16:creationId xmlns:a16="http://schemas.microsoft.com/office/drawing/2014/main" id="{E6D31DE2-F8C5-5141-0C56-F0FE46DEB585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>
                <a:extLst>
                  <a:ext uri="{FF2B5EF4-FFF2-40B4-BE49-F238E27FC236}">
                    <a16:creationId xmlns:a16="http://schemas.microsoft.com/office/drawing/2014/main" id="{E52185DC-D7D3-76F3-0C43-C5983A202CE6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>
                  <a:extLst>
                    <a:ext uri="{FF2B5EF4-FFF2-40B4-BE49-F238E27FC236}">
                      <a16:creationId xmlns:a16="http://schemas.microsoft.com/office/drawing/2014/main" id="{E05F8BBE-4413-A120-B8AD-9D9E13AB0D5E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>
                    <a:extLst>
                      <a:ext uri="{FF2B5EF4-FFF2-40B4-BE49-F238E27FC236}">
                        <a16:creationId xmlns:a16="http://schemas.microsoft.com/office/drawing/2014/main" id="{DAF36C55-B5C7-787E-1513-28665F02091B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>
                    <a:extLst>
                      <a:ext uri="{FF2B5EF4-FFF2-40B4-BE49-F238E27FC236}">
                        <a16:creationId xmlns:a16="http://schemas.microsoft.com/office/drawing/2014/main" id="{D9A87B25-4113-94A1-17E1-ABC671B9A853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>
                  <a:extLst>
                    <a:ext uri="{FF2B5EF4-FFF2-40B4-BE49-F238E27FC236}">
                      <a16:creationId xmlns:a16="http://schemas.microsoft.com/office/drawing/2014/main" id="{681B29AE-B4C6-4587-823C-CE3519BDDB8B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>
                    <a:extLst>
                      <a:ext uri="{FF2B5EF4-FFF2-40B4-BE49-F238E27FC236}">
                        <a16:creationId xmlns:a16="http://schemas.microsoft.com/office/drawing/2014/main" id="{25E0FED7-067C-2F59-FCAF-FB000FECDCF1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>
                    <a:extLst>
                      <a:ext uri="{FF2B5EF4-FFF2-40B4-BE49-F238E27FC236}">
                        <a16:creationId xmlns:a16="http://schemas.microsoft.com/office/drawing/2014/main" id="{9C34AC80-A37A-01B5-BCF9-FB29C84F3604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>
            <a:extLst>
              <a:ext uri="{FF2B5EF4-FFF2-40B4-BE49-F238E27FC236}">
                <a16:creationId xmlns:a16="http://schemas.microsoft.com/office/drawing/2014/main" id="{6C33408B-1B78-77BC-E9D3-DFB64114BA48}"/>
              </a:ext>
            </a:extLst>
          </p:cNvPr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>
              <a:extLst>
                <a:ext uri="{FF2B5EF4-FFF2-40B4-BE49-F238E27FC236}">
                  <a16:creationId xmlns:a16="http://schemas.microsoft.com/office/drawing/2014/main" id="{E2A8F61C-E9ED-65BF-E377-FCE4E7D48463}"/>
                </a:ext>
              </a:extLst>
            </p:cNvPr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>
                <a:extLst>
                  <a:ext uri="{FF2B5EF4-FFF2-40B4-BE49-F238E27FC236}">
                    <a16:creationId xmlns:a16="http://schemas.microsoft.com/office/drawing/2014/main" id="{36AADB76-C3AB-749D-FC0E-749E62B497D2}"/>
                  </a:ext>
                </a:extLst>
              </p:cNvPr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>
                <a:extLst>
                  <a:ext uri="{FF2B5EF4-FFF2-40B4-BE49-F238E27FC236}">
                    <a16:creationId xmlns:a16="http://schemas.microsoft.com/office/drawing/2014/main" id="{28C7B9F9-AAF3-171A-355D-A38587BA1BC8}"/>
                  </a:ext>
                </a:extLst>
              </p:cNvPr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>
                <a:extLst>
                  <a:ext uri="{FF2B5EF4-FFF2-40B4-BE49-F238E27FC236}">
                    <a16:creationId xmlns:a16="http://schemas.microsoft.com/office/drawing/2014/main" id="{94EDCD63-FC3C-F334-06C2-A222401CC1AB}"/>
                  </a:ext>
                </a:extLst>
              </p:cNvPr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>
              <a:extLst>
                <a:ext uri="{FF2B5EF4-FFF2-40B4-BE49-F238E27FC236}">
                  <a16:creationId xmlns:a16="http://schemas.microsoft.com/office/drawing/2014/main" id="{8010AE72-7191-86C0-DD37-27DFC92A756D}"/>
                </a:ext>
              </a:extLst>
            </p:cNvPr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8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2"/>
          <p:cNvSpPr txBox="1">
            <a:spLocks noGrp="1"/>
          </p:cNvSpPr>
          <p:nvPr>
            <p:ph type="title"/>
          </p:nvPr>
        </p:nvSpPr>
        <p:spPr>
          <a:xfrm>
            <a:off x="720000" y="812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1076" name="Google Shape;1076;p32"/>
          <p:cNvSpPr txBox="1">
            <a:spLocks noGrp="1"/>
          </p:cNvSpPr>
          <p:nvPr>
            <p:ph type="subTitle" idx="4"/>
          </p:nvPr>
        </p:nvSpPr>
        <p:spPr>
          <a:xfrm>
            <a:off x="937624" y="1617259"/>
            <a:ext cx="7192285" cy="30338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Primary Goals: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25000"/>
              <a:buFont typeface="+mj-lt"/>
              <a:buAutoNum type="arabicPeriod"/>
            </a:pPr>
            <a:endParaRPr lang="en-US" sz="1200" b="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dirty="0"/>
              <a:t>To evaluate and implement three retrieval models to understand their effectiveness and applications in real-world IR systems.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Specific Objectives:</a:t>
            </a:r>
            <a:endParaRPr lang="en-US" sz="14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b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dirty="0"/>
              <a:t>Probabilistic Model:</a:t>
            </a:r>
            <a:r>
              <a:rPr lang="en-US" sz="1200" b="0" dirty="0"/>
              <a:t> Analyze document relevance based on probabilistic measures.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dirty="0"/>
              <a:t>Non-overlapped Model:</a:t>
            </a:r>
            <a:r>
              <a:rPr lang="en-US" sz="1200" b="0" dirty="0"/>
              <a:t>  Ensure diversity and non-redundancy in document retrieval.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dirty="0"/>
              <a:t>Proximal Nodes Model:</a:t>
            </a:r>
            <a:r>
              <a:rPr lang="en-US" sz="1200" b="0" dirty="0"/>
              <a:t>  Enhance retrieval accuracy using term proximity within documents.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Outcomes:</a:t>
            </a:r>
            <a:endParaRPr lang="en-US" sz="1400" b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endParaRPr lang="en-US" sz="1200" b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dirty="0"/>
              <a:t>To compare the strengths and weakness of these models and recommend their application in specific IR Scenarios.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9365F1B5-CE04-A417-0FDA-3365EBB0B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>
            <a:extLst>
              <a:ext uri="{FF2B5EF4-FFF2-40B4-BE49-F238E27FC236}">
                <a16:creationId xmlns:a16="http://schemas.microsoft.com/office/drawing/2014/main" id="{2EE238C0-D96D-7ED0-0D9B-A3549171D746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>
            <a:extLst>
              <a:ext uri="{FF2B5EF4-FFF2-40B4-BE49-F238E27FC236}">
                <a16:creationId xmlns:a16="http://schemas.microsoft.com/office/drawing/2014/main" id="{D333797C-9157-6455-5B75-BF1B99FC17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408192"/>
            <a:ext cx="50968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Raleway" panose="020B0604020202020204" charset="0"/>
              </a:rPr>
              <a:t>Probabilistic Model</a:t>
            </a:r>
          </a:p>
        </p:txBody>
      </p:sp>
      <p:sp>
        <p:nvSpPr>
          <p:cNvPr id="967" name="Google Shape;967;p30">
            <a:extLst>
              <a:ext uri="{FF2B5EF4-FFF2-40B4-BE49-F238E27FC236}">
                <a16:creationId xmlns:a16="http://schemas.microsoft.com/office/drawing/2014/main" id="{CFBA0E09-2085-6D45-9CA9-D21E07C45AF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968" name="Google Shape;968;p30">
            <a:extLst>
              <a:ext uri="{FF2B5EF4-FFF2-40B4-BE49-F238E27FC236}">
                <a16:creationId xmlns:a16="http://schemas.microsoft.com/office/drawing/2014/main" id="{8B97F4B4-B3D9-678C-52CE-1BDF2D9834DF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9184" r="24068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69" name="Google Shape;969;p30">
            <a:extLst>
              <a:ext uri="{FF2B5EF4-FFF2-40B4-BE49-F238E27FC236}">
                <a16:creationId xmlns:a16="http://schemas.microsoft.com/office/drawing/2014/main" id="{7808A6A4-9156-0147-C3D2-93856F1F7DCA}"/>
              </a:ext>
            </a:extLst>
          </p:cNvPr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70" name="Google Shape;970;p30">
              <a:extLst>
                <a:ext uri="{FF2B5EF4-FFF2-40B4-BE49-F238E27FC236}">
                  <a16:creationId xmlns:a16="http://schemas.microsoft.com/office/drawing/2014/main" id="{E86B56CD-CFBF-F6F6-5D1A-D0B7203683F6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>
              <a:extLst>
                <a:ext uri="{FF2B5EF4-FFF2-40B4-BE49-F238E27FC236}">
                  <a16:creationId xmlns:a16="http://schemas.microsoft.com/office/drawing/2014/main" id="{77F3B2A4-EBFD-187C-2281-FBF9DF1D2CF5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>
              <a:extLst>
                <a:ext uri="{FF2B5EF4-FFF2-40B4-BE49-F238E27FC236}">
                  <a16:creationId xmlns:a16="http://schemas.microsoft.com/office/drawing/2014/main" id="{1D436028-32F2-EBBC-CF10-FF50D88FBBAA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>
                <a:extLst>
                  <a:ext uri="{FF2B5EF4-FFF2-40B4-BE49-F238E27FC236}">
                    <a16:creationId xmlns:a16="http://schemas.microsoft.com/office/drawing/2014/main" id="{FDAD01B9-5AF8-34AC-1A6C-7C3A0569D286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>
                <a:extLst>
                  <a:ext uri="{FF2B5EF4-FFF2-40B4-BE49-F238E27FC236}">
                    <a16:creationId xmlns:a16="http://schemas.microsoft.com/office/drawing/2014/main" id="{20AEEE0C-E84F-1190-CA43-8FA982555EB5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>
                <a:extLst>
                  <a:ext uri="{FF2B5EF4-FFF2-40B4-BE49-F238E27FC236}">
                    <a16:creationId xmlns:a16="http://schemas.microsoft.com/office/drawing/2014/main" id="{3639B499-1A36-7EEA-9D24-4526971C08FF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>
                  <a:extLst>
                    <a:ext uri="{FF2B5EF4-FFF2-40B4-BE49-F238E27FC236}">
                      <a16:creationId xmlns:a16="http://schemas.microsoft.com/office/drawing/2014/main" id="{5FE9AF7A-202D-49B9-FDE6-919C7465F55C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>
                  <a:extLst>
                    <a:ext uri="{FF2B5EF4-FFF2-40B4-BE49-F238E27FC236}">
                      <a16:creationId xmlns:a16="http://schemas.microsoft.com/office/drawing/2014/main" id="{716EACD2-CE90-3F6B-0F0E-DA51D5E73DFC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>
                  <a:extLst>
                    <a:ext uri="{FF2B5EF4-FFF2-40B4-BE49-F238E27FC236}">
                      <a16:creationId xmlns:a16="http://schemas.microsoft.com/office/drawing/2014/main" id="{72F08994-8D80-D966-61FF-9C92C277B682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>
              <a:extLst>
                <a:ext uri="{FF2B5EF4-FFF2-40B4-BE49-F238E27FC236}">
                  <a16:creationId xmlns:a16="http://schemas.microsoft.com/office/drawing/2014/main" id="{BEBF7185-EF3D-3CD1-0857-AC961A81CB24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>
                <a:extLst>
                  <a:ext uri="{FF2B5EF4-FFF2-40B4-BE49-F238E27FC236}">
                    <a16:creationId xmlns:a16="http://schemas.microsoft.com/office/drawing/2014/main" id="{B889A13B-67F6-8EBC-8900-97DC86CAA709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>
                  <a:extLst>
                    <a:ext uri="{FF2B5EF4-FFF2-40B4-BE49-F238E27FC236}">
                      <a16:creationId xmlns:a16="http://schemas.microsoft.com/office/drawing/2014/main" id="{6E5F1E58-18E9-43F5-02BB-4DB91FBC6E15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>
                  <a:extLst>
                    <a:ext uri="{FF2B5EF4-FFF2-40B4-BE49-F238E27FC236}">
                      <a16:creationId xmlns:a16="http://schemas.microsoft.com/office/drawing/2014/main" id="{8DA993CC-D5A7-C4D8-119F-4C74B24311BF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>
                  <a:extLst>
                    <a:ext uri="{FF2B5EF4-FFF2-40B4-BE49-F238E27FC236}">
                      <a16:creationId xmlns:a16="http://schemas.microsoft.com/office/drawing/2014/main" id="{A7BAF7E9-5B9C-8568-ACF0-4770EC52CCFE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>
                  <a:extLst>
                    <a:ext uri="{FF2B5EF4-FFF2-40B4-BE49-F238E27FC236}">
                      <a16:creationId xmlns:a16="http://schemas.microsoft.com/office/drawing/2014/main" id="{698BB4AC-2E54-B48D-7CEA-6EFE3BC62A7A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>
                  <a:extLst>
                    <a:ext uri="{FF2B5EF4-FFF2-40B4-BE49-F238E27FC236}">
                      <a16:creationId xmlns:a16="http://schemas.microsoft.com/office/drawing/2014/main" id="{A058053D-4E72-F2B8-7692-AD6B08DAA6FC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>
                  <a:extLst>
                    <a:ext uri="{FF2B5EF4-FFF2-40B4-BE49-F238E27FC236}">
                      <a16:creationId xmlns:a16="http://schemas.microsoft.com/office/drawing/2014/main" id="{2AE5094F-AE7E-CA13-63A0-6B9F6E7616EA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>
                  <a:extLst>
                    <a:ext uri="{FF2B5EF4-FFF2-40B4-BE49-F238E27FC236}">
                      <a16:creationId xmlns:a16="http://schemas.microsoft.com/office/drawing/2014/main" id="{A52ED727-2A7B-2BF4-B0A2-677D00496A26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>
                  <a:extLst>
                    <a:ext uri="{FF2B5EF4-FFF2-40B4-BE49-F238E27FC236}">
                      <a16:creationId xmlns:a16="http://schemas.microsoft.com/office/drawing/2014/main" id="{D7876FCD-7979-5B99-8A8D-C66187FC7C19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>
                  <a:extLst>
                    <a:ext uri="{FF2B5EF4-FFF2-40B4-BE49-F238E27FC236}">
                      <a16:creationId xmlns:a16="http://schemas.microsoft.com/office/drawing/2014/main" id="{9E56FA68-A5E5-ABD6-B8BA-328ABCD43D5A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>
                  <a:extLst>
                    <a:ext uri="{FF2B5EF4-FFF2-40B4-BE49-F238E27FC236}">
                      <a16:creationId xmlns:a16="http://schemas.microsoft.com/office/drawing/2014/main" id="{EA898B13-E000-3B0E-DAF4-AAB0BBA91D7A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>
                <a:extLst>
                  <a:ext uri="{FF2B5EF4-FFF2-40B4-BE49-F238E27FC236}">
                    <a16:creationId xmlns:a16="http://schemas.microsoft.com/office/drawing/2014/main" id="{883B840F-E9C6-2F92-C983-194F6B32A854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>
                  <a:extLst>
                    <a:ext uri="{FF2B5EF4-FFF2-40B4-BE49-F238E27FC236}">
                      <a16:creationId xmlns:a16="http://schemas.microsoft.com/office/drawing/2014/main" id="{D7AD58CC-5656-B398-4B78-E322615CF755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>
                  <a:extLst>
                    <a:ext uri="{FF2B5EF4-FFF2-40B4-BE49-F238E27FC236}">
                      <a16:creationId xmlns:a16="http://schemas.microsoft.com/office/drawing/2014/main" id="{0ECF7B5A-6A70-B50E-4727-3759127C2B0C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>
                  <a:extLst>
                    <a:ext uri="{FF2B5EF4-FFF2-40B4-BE49-F238E27FC236}">
                      <a16:creationId xmlns:a16="http://schemas.microsoft.com/office/drawing/2014/main" id="{E332FB1C-D010-170E-E84E-336A73ED7805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>
                  <a:extLst>
                    <a:ext uri="{FF2B5EF4-FFF2-40B4-BE49-F238E27FC236}">
                      <a16:creationId xmlns:a16="http://schemas.microsoft.com/office/drawing/2014/main" id="{D5D5DEEA-1F41-3E2F-9D2D-82439577A4CA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>
                  <a:extLst>
                    <a:ext uri="{FF2B5EF4-FFF2-40B4-BE49-F238E27FC236}">
                      <a16:creationId xmlns:a16="http://schemas.microsoft.com/office/drawing/2014/main" id="{870EDC79-1EA3-0938-ED03-3C07F5190F33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>
                  <a:extLst>
                    <a:ext uri="{FF2B5EF4-FFF2-40B4-BE49-F238E27FC236}">
                      <a16:creationId xmlns:a16="http://schemas.microsoft.com/office/drawing/2014/main" id="{6FC24029-779D-E48D-219C-646417CE368F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>
                  <a:extLst>
                    <a:ext uri="{FF2B5EF4-FFF2-40B4-BE49-F238E27FC236}">
                      <a16:creationId xmlns:a16="http://schemas.microsoft.com/office/drawing/2014/main" id="{1A170CE7-F466-7DF8-584D-D1235F45C6F5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>
                  <a:extLst>
                    <a:ext uri="{FF2B5EF4-FFF2-40B4-BE49-F238E27FC236}">
                      <a16:creationId xmlns:a16="http://schemas.microsoft.com/office/drawing/2014/main" id="{4BD32265-CADF-3317-53E2-7804A809C1D3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>
                  <a:extLst>
                    <a:ext uri="{FF2B5EF4-FFF2-40B4-BE49-F238E27FC236}">
                      <a16:creationId xmlns:a16="http://schemas.microsoft.com/office/drawing/2014/main" id="{34F6D160-E744-B394-13A8-E30F3D2D8664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>
                  <a:extLst>
                    <a:ext uri="{FF2B5EF4-FFF2-40B4-BE49-F238E27FC236}">
                      <a16:creationId xmlns:a16="http://schemas.microsoft.com/office/drawing/2014/main" id="{722ACF99-8B87-2D16-F8D8-9818B1341432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>
                <a:extLst>
                  <a:ext uri="{FF2B5EF4-FFF2-40B4-BE49-F238E27FC236}">
                    <a16:creationId xmlns:a16="http://schemas.microsoft.com/office/drawing/2014/main" id="{384F1E71-02D9-E5C4-511E-1AB4E60C21C6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>
                  <a:extLst>
                    <a:ext uri="{FF2B5EF4-FFF2-40B4-BE49-F238E27FC236}">
                      <a16:creationId xmlns:a16="http://schemas.microsoft.com/office/drawing/2014/main" id="{608C2DC5-5367-345E-A7C9-EDC600C66CB9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>
                  <a:extLst>
                    <a:ext uri="{FF2B5EF4-FFF2-40B4-BE49-F238E27FC236}">
                      <a16:creationId xmlns:a16="http://schemas.microsoft.com/office/drawing/2014/main" id="{F634E266-FDC0-7C34-19F5-567E1FE28197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>
                  <a:extLst>
                    <a:ext uri="{FF2B5EF4-FFF2-40B4-BE49-F238E27FC236}">
                      <a16:creationId xmlns:a16="http://schemas.microsoft.com/office/drawing/2014/main" id="{A2535286-0ECC-E08C-39F8-B69778FC6539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>
                  <a:extLst>
                    <a:ext uri="{FF2B5EF4-FFF2-40B4-BE49-F238E27FC236}">
                      <a16:creationId xmlns:a16="http://schemas.microsoft.com/office/drawing/2014/main" id="{0C75A3BF-65BE-47A9-5BB7-80A391D2830F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>
                  <a:extLst>
                    <a:ext uri="{FF2B5EF4-FFF2-40B4-BE49-F238E27FC236}">
                      <a16:creationId xmlns:a16="http://schemas.microsoft.com/office/drawing/2014/main" id="{1CFB3779-5870-EC3C-2ACC-D7A66F4F4C13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>
                  <a:extLst>
                    <a:ext uri="{FF2B5EF4-FFF2-40B4-BE49-F238E27FC236}">
                      <a16:creationId xmlns:a16="http://schemas.microsoft.com/office/drawing/2014/main" id="{5D21BD48-B708-3E57-0AD3-82442BB88732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>
                  <a:extLst>
                    <a:ext uri="{FF2B5EF4-FFF2-40B4-BE49-F238E27FC236}">
                      <a16:creationId xmlns:a16="http://schemas.microsoft.com/office/drawing/2014/main" id="{B8E29057-6607-89A6-3C45-5A81E2107B09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>
                  <a:extLst>
                    <a:ext uri="{FF2B5EF4-FFF2-40B4-BE49-F238E27FC236}">
                      <a16:creationId xmlns:a16="http://schemas.microsoft.com/office/drawing/2014/main" id="{FEE77F34-A281-9304-06D3-87FD576D2E17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>
                <a:extLst>
                  <a:ext uri="{FF2B5EF4-FFF2-40B4-BE49-F238E27FC236}">
                    <a16:creationId xmlns:a16="http://schemas.microsoft.com/office/drawing/2014/main" id="{468D71D8-249E-9846-DB62-763CEDA79D88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>
                <a:extLst>
                  <a:ext uri="{FF2B5EF4-FFF2-40B4-BE49-F238E27FC236}">
                    <a16:creationId xmlns:a16="http://schemas.microsoft.com/office/drawing/2014/main" id="{4B4E0C2C-43D4-BE2A-0AAF-426AD6F1BBE0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>
              <a:extLst>
                <a:ext uri="{FF2B5EF4-FFF2-40B4-BE49-F238E27FC236}">
                  <a16:creationId xmlns:a16="http://schemas.microsoft.com/office/drawing/2014/main" id="{52533096-6333-B5BC-576F-A2BBDB09A9E1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>
                <a:extLst>
                  <a:ext uri="{FF2B5EF4-FFF2-40B4-BE49-F238E27FC236}">
                    <a16:creationId xmlns:a16="http://schemas.microsoft.com/office/drawing/2014/main" id="{18015BAD-6A00-3C67-8CD7-5F2C2971B3E7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>
                  <a:extLst>
                    <a:ext uri="{FF2B5EF4-FFF2-40B4-BE49-F238E27FC236}">
                      <a16:creationId xmlns:a16="http://schemas.microsoft.com/office/drawing/2014/main" id="{DBB00921-8DCA-CD82-AB69-A849266A94CB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>
                  <a:extLst>
                    <a:ext uri="{FF2B5EF4-FFF2-40B4-BE49-F238E27FC236}">
                      <a16:creationId xmlns:a16="http://schemas.microsoft.com/office/drawing/2014/main" id="{39112505-2FF7-8ACD-287B-F1B9C38847FB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>
                  <a:extLst>
                    <a:ext uri="{FF2B5EF4-FFF2-40B4-BE49-F238E27FC236}">
                      <a16:creationId xmlns:a16="http://schemas.microsoft.com/office/drawing/2014/main" id="{98011A82-2285-1755-57B2-8E61F6760CCC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>
                  <a:extLst>
                    <a:ext uri="{FF2B5EF4-FFF2-40B4-BE49-F238E27FC236}">
                      <a16:creationId xmlns:a16="http://schemas.microsoft.com/office/drawing/2014/main" id="{FFE3D9BD-572E-A7EC-29E3-5ED800F4AC3B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>
                <a:extLst>
                  <a:ext uri="{FF2B5EF4-FFF2-40B4-BE49-F238E27FC236}">
                    <a16:creationId xmlns:a16="http://schemas.microsoft.com/office/drawing/2014/main" id="{42994F68-A404-5F5C-6255-248915151D3F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>
                  <a:extLst>
                    <a:ext uri="{FF2B5EF4-FFF2-40B4-BE49-F238E27FC236}">
                      <a16:creationId xmlns:a16="http://schemas.microsoft.com/office/drawing/2014/main" id="{F6E64537-A9A3-D065-5443-29B8754684A4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>
                    <a:extLst>
                      <a:ext uri="{FF2B5EF4-FFF2-40B4-BE49-F238E27FC236}">
                        <a16:creationId xmlns:a16="http://schemas.microsoft.com/office/drawing/2014/main" id="{A14FE664-2C1D-8BBA-6CCB-B1C2938C31D8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>
                    <a:extLst>
                      <a:ext uri="{FF2B5EF4-FFF2-40B4-BE49-F238E27FC236}">
                        <a16:creationId xmlns:a16="http://schemas.microsoft.com/office/drawing/2014/main" id="{222E6FE4-5158-DF27-E618-182157BBCD5F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>
                    <a:extLst>
                      <a:ext uri="{FF2B5EF4-FFF2-40B4-BE49-F238E27FC236}">
                        <a16:creationId xmlns:a16="http://schemas.microsoft.com/office/drawing/2014/main" id="{67BC3BF0-6A3E-12CC-91DC-3C51620EDBAD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>
                  <a:extLst>
                    <a:ext uri="{FF2B5EF4-FFF2-40B4-BE49-F238E27FC236}">
                      <a16:creationId xmlns:a16="http://schemas.microsoft.com/office/drawing/2014/main" id="{4BD3A8C2-C784-84BD-8F66-C5E24F73007E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>
                    <a:extLst>
                      <a:ext uri="{FF2B5EF4-FFF2-40B4-BE49-F238E27FC236}">
                        <a16:creationId xmlns:a16="http://schemas.microsoft.com/office/drawing/2014/main" id="{37A3F690-F052-4ABF-E3BF-0F0F7E776BB5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>
                    <a:extLst>
                      <a:ext uri="{FF2B5EF4-FFF2-40B4-BE49-F238E27FC236}">
                        <a16:creationId xmlns:a16="http://schemas.microsoft.com/office/drawing/2014/main" id="{2CE1025E-B184-C82F-3A4B-D1E3B21231EB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>
                  <a:extLst>
                    <a:ext uri="{FF2B5EF4-FFF2-40B4-BE49-F238E27FC236}">
                      <a16:creationId xmlns:a16="http://schemas.microsoft.com/office/drawing/2014/main" id="{0AF7BE23-8E2D-65EE-E122-D718700B9EFB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>
                    <a:extLst>
                      <a:ext uri="{FF2B5EF4-FFF2-40B4-BE49-F238E27FC236}">
                        <a16:creationId xmlns:a16="http://schemas.microsoft.com/office/drawing/2014/main" id="{B1815E34-0D09-81F9-DC68-BC64FBAB5BE9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>
                    <a:extLst>
                      <a:ext uri="{FF2B5EF4-FFF2-40B4-BE49-F238E27FC236}">
                        <a16:creationId xmlns:a16="http://schemas.microsoft.com/office/drawing/2014/main" id="{115A4A36-BDE9-237F-2A23-C2E84386164E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>
                    <a:extLst>
                      <a:ext uri="{FF2B5EF4-FFF2-40B4-BE49-F238E27FC236}">
                        <a16:creationId xmlns:a16="http://schemas.microsoft.com/office/drawing/2014/main" id="{C1D6E0FB-B3CE-23EE-ABA3-90FCC2277C92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>
              <a:extLst>
                <a:ext uri="{FF2B5EF4-FFF2-40B4-BE49-F238E27FC236}">
                  <a16:creationId xmlns:a16="http://schemas.microsoft.com/office/drawing/2014/main" id="{B874CC94-117A-91C8-B24F-311746239895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>
                <a:extLst>
                  <a:ext uri="{FF2B5EF4-FFF2-40B4-BE49-F238E27FC236}">
                    <a16:creationId xmlns:a16="http://schemas.microsoft.com/office/drawing/2014/main" id="{EB928CC3-65B0-1E46-3DFF-E031B8F473AC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>
                <a:extLst>
                  <a:ext uri="{FF2B5EF4-FFF2-40B4-BE49-F238E27FC236}">
                    <a16:creationId xmlns:a16="http://schemas.microsoft.com/office/drawing/2014/main" id="{CBB36AA3-0B82-CB7D-9222-DD0A87D213B4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>
                  <a:extLst>
                    <a:ext uri="{FF2B5EF4-FFF2-40B4-BE49-F238E27FC236}">
                      <a16:creationId xmlns:a16="http://schemas.microsoft.com/office/drawing/2014/main" id="{34E56FBE-7720-F5B8-BD3B-A70F677D2B06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>
                    <a:extLst>
                      <a:ext uri="{FF2B5EF4-FFF2-40B4-BE49-F238E27FC236}">
                        <a16:creationId xmlns:a16="http://schemas.microsoft.com/office/drawing/2014/main" id="{0ED9C4C5-8B2D-19CB-145C-38BB6EC3B94F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>
                    <a:extLst>
                      <a:ext uri="{FF2B5EF4-FFF2-40B4-BE49-F238E27FC236}">
                        <a16:creationId xmlns:a16="http://schemas.microsoft.com/office/drawing/2014/main" id="{71777E7C-B00A-DD0A-8B4B-C7EA45389578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>
                  <a:extLst>
                    <a:ext uri="{FF2B5EF4-FFF2-40B4-BE49-F238E27FC236}">
                      <a16:creationId xmlns:a16="http://schemas.microsoft.com/office/drawing/2014/main" id="{B966D0BD-C132-82E9-8DDF-DEB2958D0831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>
                    <a:extLst>
                      <a:ext uri="{FF2B5EF4-FFF2-40B4-BE49-F238E27FC236}">
                        <a16:creationId xmlns:a16="http://schemas.microsoft.com/office/drawing/2014/main" id="{CB02E783-82EE-1EB2-802E-5BC98D71AFBA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>
                    <a:extLst>
                      <a:ext uri="{FF2B5EF4-FFF2-40B4-BE49-F238E27FC236}">
                        <a16:creationId xmlns:a16="http://schemas.microsoft.com/office/drawing/2014/main" id="{6A0FC7D6-4005-8C69-18A2-37C17892ECE9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>
            <a:extLst>
              <a:ext uri="{FF2B5EF4-FFF2-40B4-BE49-F238E27FC236}">
                <a16:creationId xmlns:a16="http://schemas.microsoft.com/office/drawing/2014/main" id="{1F8711A8-C723-ED07-8DAE-2F290FED0BED}"/>
              </a:ext>
            </a:extLst>
          </p:cNvPr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>
              <a:extLst>
                <a:ext uri="{FF2B5EF4-FFF2-40B4-BE49-F238E27FC236}">
                  <a16:creationId xmlns:a16="http://schemas.microsoft.com/office/drawing/2014/main" id="{45EEE8A3-65E6-966E-D23A-41CF0C15B477}"/>
                </a:ext>
              </a:extLst>
            </p:cNvPr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>
                <a:extLst>
                  <a:ext uri="{FF2B5EF4-FFF2-40B4-BE49-F238E27FC236}">
                    <a16:creationId xmlns:a16="http://schemas.microsoft.com/office/drawing/2014/main" id="{297F17D5-E721-5B20-5869-649CA710C035}"/>
                  </a:ext>
                </a:extLst>
              </p:cNvPr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>
                <a:extLst>
                  <a:ext uri="{FF2B5EF4-FFF2-40B4-BE49-F238E27FC236}">
                    <a16:creationId xmlns:a16="http://schemas.microsoft.com/office/drawing/2014/main" id="{3C4A6529-3D7E-D328-5933-978F7867BCA9}"/>
                  </a:ext>
                </a:extLst>
              </p:cNvPr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>
                <a:extLst>
                  <a:ext uri="{FF2B5EF4-FFF2-40B4-BE49-F238E27FC236}">
                    <a16:creationId xmlns:a16="http://schemas.microsoft.com/office/drawing/2014/main" id="{9315349B-B372-467E-8504-8671F1509AE4}"/>
                  </a:ext>
                </a:extLst>
              </p:cNvPr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>
              <a:extLst>
                <a:ext uri="{FF2B5EF4-FFF2-40B4-BE49-F238E27FC236}">
                  <a16:creationId xmlns:a16="http://schemas.microsoft.com/office/drawing/2014/main" id="{C2CE04C4-797B-5431-F55F-4749229D3903}"/>
                </a:ext>
              </a:extLst>
            </p:cNvPr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70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>
          <a:extLst>
            <a:ext uri="{FF2B5EF4-FFF2-40B4-BE49-F238E27FC236}">
              <a16:creationId xmlns:a16="http://schemas.microsoft.com/office/drawing/2014/main" id="{2E82D464-2ACD-6098-C2ED-D464E5A01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>
            <a:extLst>
              <a:ext uri="{FF2B5EF4-FFF2-40B4-BE49-F238E27FC236}">
                <a16:creationId xmlns:a16="http://schemas.microsoft.com/office/drawing/2014/main" id="{5DF2F381-6C8A-236F-94E9-C8ADE95D6E94}"/>
              </a:ext>
            </a:extLst>
          </p:cNvPr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9">
            <a:extLst>
              <a:ext uri="{FF2B5EF4-FFF2-40B4-BE49-F238E27FC236}">
                <a16:creationId xmlns:a16="http://schemas.microsoft.com/office/drawing/2014/main" id="{99D33300-AF3F-7C70-1543-488C09822D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893" y="805701"/>
            <a:ext cx="4201120" cy="10965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Understanding BIM </a:t>
            </a:r>
            <a:endParaRPr dirty="0">
              <a:latin typeface="Raleway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5" name="Google Shape;915;p29">
                <a:extLst>
                  <a:ext uri="{FF2B5EF4-FFF2-40B4-BE49-F238E27FC236}">
                    <a16:creationId xmlns:a16="http://schemas.microsoft.com/office/drawing/2014/main" id="{7D150515-DE60-31FD-5B65-5A5FBD871D98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665751" y="1979506"/>
                <a:ext cx="4821016" cy="271172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latin typeface="Raleway" panose="020B0604020202020204" charset="0"/>
                  </a:rPr>
                  <a:t>How it works</a:t>
                </a:r>
                <a:r>
                  <a:rPr lang="en-US" sz="1400" dirty="0">
                    <a:latin typeface="Raleway" panose="020B0604020202020204" charset="0"/>
                  </a:rPr>
                  <a:t>:</a:t>
                </a:r>
                <a:r>
                  <a:rPr lang="en-US" dirty="0">
                    <a:latin typeface="Raleway" panose="020B0604020202020204" charset="0"/>
                  </a:rPr>
                  <a:t> </a:t>
                </a:r>
              </a:p>
              <a:p>
                <a:pPr marL="171450" indent="-171450"/>
                <a:endParaRPr lang="en-US" dirty="0">
                  <a:latin typeface="Raleway" panose="020B0604020202020204" charset="0"/>
                </a:endParaRPr>
              </a:p>
              <a:p>
                <a:pPr marL="171450" indent="-171450"/>
                <a:r>
                  <a:rPr lang="en-US" dirty="0">
                    <a:latin typeface="Raleway" panose="020B0604020202020204" charset="0"/>
                  </a:rPr>
                  <a:t>The probabilistic model ranks documents based on the probability that they are relevant to the query.</a:t>
                </a:r>
              </a:p>
              <a:p>
                <a:pPr marL="171450" indent="-171450"/>
                <a:r>
                  <a:rPr lang="en-US" dirty="0">
                    <a:latin typeface="Raleway" panose="020B0604020202020204" charset="0"/>
                  </a:rPr>
                  <a:t>The model uses Bayes’ theorem to calculate the relevance score for each documents.</a:t>
                </a:r>
                <a:br>
                  <a:rPr lang="en-US" dirty="0">
                    <a:latin typeface="Raleway" panose="020B0604020202020204" charset="0"/>
                  </a:rPr>
                </a:br>
                <a:endParaRPr lang="en-US" dirty="0">
                  <a:latin typeface="Raleway" panose="020B060402020202020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latin typeface="Raleway" panose="020B0604020202020204" charset="0"/>
                  </a:rPr>
                  <a:t>Formula</a:t>
                </a:r>
                <a:r>
                  <a:rPr lang="en-US" sz="1400" dirty="0">
                    <a:latin typeface="Raleway" panose="020B0604020202020204" charset="0"/>
                  </a:rPr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Raleway" panose="020B060402020202020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i="1" dirty="0">
                    <a:latin typeface="Raleway" panose="020B0604020202020204" charset="0"/>
                  </a:rPr>
                  <a:t>P</a:t>
                </a:r>
                <a:r>
                  <a:rPr lang="en-US" dirty="0">
                    <a:latin typeface="Raleway" panose="020B0604020202020204" charset="0"/>
                  </a:rPr>
                  <a:t>(R|D,Q)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400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. 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400" dirty="0">
                  <a:latin typeface="Raleway" panose="020B060402020202020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latin typeface="Raleway" panose="020B0604020202020204" charset="0"/>
                </a:endParaRPr>
              </a:p>
            </p:txBody>
          </p:sp>
        </mc:Choice>
        <mc:Fallback>
          <p:sp>
            <p:nvSpPr>
              <p:cNvPr id="915" name="Google Shape;915;p29">
                <a:extLst>
                  <a:ext uri="{FF2B5EF4-FFF2-40B4-BE49-F238E27FC236}">
                    <a16:creationId xmlns:a16="http://schemas.microsoft.com/office/drawing/2014/main" id="{7D150515-DE60-31FD-5B65-5A5FBD871D9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65751" y="1979506"/>
                <a:ext cx="4821016" cy="2711724"/>
              </a:xfrm>
              <a:prstGeom prst="rect">
                <a:avLst/>
              </a:prstGeom>
              <a:blipFill>
                <a:blip r:embed="rId3"/>
                <a:stretch>
                  <a:fillRect l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6" name="Google Shape;916;p29">
            <a:extLst>
              <a:ext uri="{FF2B5EF4-FFF2-40B4-BE49-F238E27FC236}">
                <a16:creationId xmlns:a16="http://schemas.microsoft.com/office/drawing/2014/main" id="{6C591D92-2436-D3D7-C1CD-4E08B10DDFDD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7" name="Google Shape;917;p29">
            <a:extLst>
              <a:ext uri="{FF2B5EF4-FFF2-40B4-BE49-F238E27FC236}">
                <a16:creationId xmlns:a16="http://schemas.microsoft.com/office/drawing/2014/main" id="{E084B923-7DF1-D357-FAE0-18F2085C91B7}"/>
              </a:ext>
            </a:extLst>
          </p:cNvPr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>
              <a:extLst>
                <a:ext uri="{FF2B5EF4-FFF2-40B4-BE49-F238E27FC236}">
                  <a16:creationId xmlns:a16="http://schemas.microsoft.com/office/drawing/2014/main" id="{33BA0AD8-528F-8A5C-0ABA-61074D353C96}"/>
                </a:ext>
              </a:extLst>
            </p:cNvPr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>
                <a:extLst>
                  <a:ext uri="{FF2B5EF4-FFF2-40B4-BE49-F238E27FC236}">
                    <a16:creationId xmlns:a16="http://schemas.microsoft.com/office/drawing/2014/main" id="{9CE969B3-ED1B-EC6D-D01E-95B5B22C7C79}"/>
                  </a:ext>
                </a:extLst>
              </p:cNvPr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>
                <a:extLst>
                  <a:ext uri="{FF2B5EF4-FFF2-40B4-BE49-F238E27FC236}">
                    <a16:creationId xmlns:a16="http://schemas.microsoft.com/office/drawing/2014/main" id="{2C94F0BE-C2D9-4859-D3A3-3E8B8D8CED43}"/>
                  </a:ext>
                </a:extLst>
              </p:cNvPr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>
                <a:extLst>
                  <a:ext uri="{FF2B5EF4-FFF2-40B4-BE49-F238E27FC236}">
                    <a16:creationId xmlns:a16="http://schemas.microsoft.com/office/drawing/2014/main" id="{246E31EC-C0C6-5409-53C7-5034904F95B5}"/>
                  </a:ext>
                </a:extLst>
              </p:cNvPr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>
                  <a:extLst>
                    <a:ext uri="{FF2B5EF4-FFF2-40B4-BE49-F238E27FC236}">
                      <a16:creationId xmlns:a16="http://schemas.microsoft.com/office/drawing/2014/main" id="{17CA936B-B1AC-BAA3-5D10-F7CBBA1DB6CD}"/>
                    </a:ext>
                  </a:extLst>
                </p:cNvPr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>
                  <a:extLst>
                    <a:ext uri="{FF2B5EF4-FFF2-40B4-BE49-F238E27FC236}">
                      <a16:creationId xmlns:a16="http://schemas.microsoft.com/office/drawing/2014/main" id="{B646F316-F6A7-7F45-7EB8-6934D0187667}"/>
                    </a:ext>
                  </a:extLst>
                </p:cNvPr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>
                  <a:extLst>
                    <a:ext uri="{FF2B5EF4-FFF2-40B4-BE49-F238E27FC236}">
                      <a16:creationId xmlns:a16="http://schemas.microsoft.com/office/drawing/2014/main" id="{217EE3FF-3297-6CA6-0976-BBF525C98D05}"/>
                    </a:ext>
                  </a:extLst>
                </p:cNvPr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>
                  <a:extLst>
                    <a:ext uri="{FF2B5EF4-FFF2-40B4-BE49-F238E27FC236}">
                      <a16:creationId xmlns:a16="http://schemas.microsoft.com/office/drawing/2014/main" id="{EDC6883E-6583-D522-3E83-892E2FC21942}"/>
                    </a:ext>
                  </a:extLst>
                </p:cNvPr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>
              <a:extLst>
                <a:ext uri="{FF2B5EF4-FFF2-40B4-BE49-F238E27FC236}">
                  <a16:creationId xmlns:a16="http://schemas.microsoft.com/office/drawing/2014/main" id="{7DF277A8-C28C-9039-97AD-EF47525847CA}"/>
                </a:ext>
              </a:extLst>
            </p:cNvPr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>
                <a:extLst>
                  <a:ext uri="{FF2B5EF4-FFF2-40B4-BE49-F238E27FC236}">
                    <a16:creationId xmlns:a16="http://schemas.microsoft.com/office/drawing/2014/main" id="{FF56B964-86C6-32DA-C6BD-8773B25BE26A}"/>
                  </a:ext>
                </a:extLst>
              </p:cNvPr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>
                <a:extLst>
                  <a:ext uri="{FF2B5EF4-FFF2-40B4-BE49-F238E27FC236}">
                    <a16:creationId xmlns:a16="http://schemas.microsoft.com/office/drawing/2014/main" id="{529A3505-B846-26D9-94DF-7AFBF9825378}"/>
                  </a:ext>
                </a:extLst>
              </p:cNvPr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>
                <a:extLst>
                  <a:ext uri="{FF2B5EF4-FFF2-40B4-BE49-F238E27FC236}">
                    <a16:creationId xmlns:a16="http://schemas.microsoft.com/office/drawing/2014/main" id="{9A9660E3-D8B8-F68E-00D2-6738864CD3AD}"/>
                  </a:ext>
                </a:extLst>
              </p:cNvPr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>
                  <a:extLst>
                    <a:ext uri="{FF2B5EF4-FFF2-40B4-BE49-F238E27FC236}">
                      <a16:creationId xmlns:a16="http://schemas.microsoft.com/office/drawing/2014/main" id="{F29A7918-38F6-7D90-E941-19B4E44FD4C2}"/>
                    </a:ext>
                  </a:extLst>
                </p:cNvPr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>
                  <a:extLst>
                    <a:ext uri="{FF2B5EF4-FFF2-40B4-BE49-F238E27FC236}">
                      <a16:creationId xmlns:a16="http://schemas.microsoft.com/office/drawing/2014/main" id="{684C899C-AC1C-6E05-2BBB-1FACD931D185}"/>
                    </a:ext>
                  </a:extLst>
                </p:cNvPr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>
                  <a:extLst>
                    <a:ext uri="{FF2B5EF4-FFF2-40B4-BE49-F238E27FC236}">
                      <a16:creationId xmlns:a16="http://schemas.microsoft.com/office/drawing/2014/main" id="{50D05865-4ACF-173F-8DDF-0D1C0165AF4A}"/>
                    </a:ext>
                  </a:extLst>
                </p:cNvPr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>
                  <a:extLst>
                    <a:ext uri="{FF2B5EF4-FFF2-40B4-BE49-F238E27FC236}">
                      <a16:creationId xmlns:a16="http://schemas.microsoft.com/office/drawing/2014/main" id="{7B4DC75E-18C4-A040-5092-44B2147D9484}"/>
                    </a:ext>
                  </a:extLst>
                </p:cNvPr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>
              <a:extLst>
                <a:ext uri="{FF2B5EF4-FFF2-40B4-BE49-F238E27FC236}">
                  <a16:creationId xmlns:a16="http://schemas.microsoft.com/office/drawing/2014/main" id="{0D7327AF-DB79-E416-B24A-761BBFB95267}"/>
                </a:ext>
              </a:extLst>
            </p:cNvPr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>
              <a:extLst>
                <a:ext uri="{FF2B5EF4-FFF2-40B4-BE49-F238E27FC236}">
                  <a16:creationId xmlns:a16="http://schemas.microsoft.com/office/drawing/2014/main" id="{130B89F7-0509-5C70-8B04-DD51DEC97F05}"/>
                </a:ext>
              </a:extLst>
            </p:cNvPr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>
                <a:extLst>
                  <a:ext uri="{FF2B5EF4-FFF2-40B4-BE49-F238E27FC236}">
                    <a16:creationId xmlns:a16="http://schemas.microsoft.com/office/drawing/2014/main" id="{0FDD2967-4C00-530C-4898-F119775FBE3E}"/>
                  </a:ext>
                </a:extLst>
              </p:cNvPr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>
                <a:extLst>
                  <a:ext uri="{FF2B5EF4-FFF2-40B4-BE49-F238E27FC236}">
                    <a16:creationId xmlns:a16="http://schemas.microsoft.com/office/drawing/2014/main" id="{E2425D6E-2071-D827-9E39-B328613E3B80}"/>
                  </a:ext>
                </a:extLst>
              </p:cNvPr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>
                <a:extLst>
                  <a:ext uri="{FF2B5EF4-FFF2-40B4-BE49-F238E27FC236}">
                    <a16:creationId xmlns:a16="http://schemas.microsoft.com/office/drawing/2014/main" id="{DCFD8BAD-4E87-FED6-2C91-6C96A6C33AD2}"/>
                  </a:ext>
                </a:extLst>
              </p:cNvPr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>
                  <a:extLst>
                    <a:ext uri="{FF2B5EF4-FFF2-40B4-BE49-F238E27FC236}">
                      <a16:creationId xmlns:a16="http://schemas.microsoft.com/office/drawing/2014/main" id="{D1A047E1-84B2-15E4-7C05-49021A6F75BE}"/>
                    </a:ext>
                  </a:extLst>
                </p:cNvPr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>
                  <a:extLst>
                    <a:ext uri="{FF2B5EF4-FFF2-40B4-BE49-F238E27FC236}">
                      <a16:creationId xmlns:a16="http://schemas.microsoft.com/office/drawing/2014/main" id="{B0C2E172-5F3E-98A4-DEE8-022662CCF325}"/>
                    </a:ext>
                  </a:extLst>
                </p:cNvPr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>
                  <a:extLst>
                    <a:ext uri="{FF2B5EF4-FFF2-40B4-BE49-F238E27FC236}">
                      <a16:creationId xmlns:a16="http://schemas.microsoft.com/office/drawing/2014/main" id="{BF62D4B7-07A5-5281-3C97-A8DBDC980C32}"/>
                    </a:ext>
                  </a:extLst>
                </p:cNvPr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>
                  <a:extLst>
                    <a:ext uri="{FF2B5EF4-FFF2-40B4-BE49-F238E27FC236}">
                      <a16:creationId xmlns:a16="http://schemas.microsoft.com/office/drawing/2014/main" id="{300840E7-37E4-8E04-DEAE-7B5D873BF9CA}"/>
                    </a:ext>
                  </a:extLst>
                </p:cNvPr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>
              <a:extLst>
                <a:ext uri="{FF2B5EF4-FFF2-40B4-BE49-F238E27FC236}">
                  <a16:creationId xmlns:a16="http://schemas.microsoft.com/office/drawing/2014/main" id="{5FF0CD50-80C0-2D7D-D3FB-7EDB2916BFC7}"/>
                </a:ext>
              </a:extLst>
            </p:cNvPr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>
                <a:extLst>
                  <a:ext uri="{FF2B5EF4-FFF2-40B4-BE49-F238E27FC236}">
                    <a16:creationId xmlns:a16="http://schemas.microsoft.com/office/drawing/2014/main" id="{69F380DA-A34E-092D-549C-4DA975C6E528}"/>
                  </a:ext>
                </a:extLst>
              </p:cNvPr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>
                  <a:extLst>
                    <a:ext uri="{FF2B5EF4-FFF2-40B4-BE49-F238E27FC236}">
                      <a16:creationId xmlns:a16="http://schemas.microsoft.com/office/drawing/2014/main" id="{C31E341C-C742-C4A2-1366-401474D10179}"/>
                    </a:ext>
                  </a:extLst>
                </p:cNvPr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>
                  <a:extLst>
                    <a:ext uri="{FF2B5EF4-FFF2-40B4-BE49-F238E27FC236}">
                      <a16:creationId xmlns:a16="http://schemas.microsoft.com/office/drawing/2014/main" id="{5D119A4D-36F9-2393-0EB7-C7E50C1E15B6}"/>
                    </a:ext>
                  </a:extLst>
                </p:cNvPr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>
                  <a:extLst>
                    <a:ext uri="{FF2B5EF4-FFF2-40B4-BE49-F238E27FC236}">
                      <a16:creationId xmlns:a16="http://schemas.microsoft.com/office/drawing/2014/main" id="{55B4BE0B-B9CC-7754-EB41-BB4ECB93EDAC}"/>
                    </a:ext>
                  </a:extLst>
                </p:cNvPr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>
                    <a:extLst>
                      <a:ext uri="{FF2B5EF4-FFF2-40B4-BE49-F238E27FC236}">
                        <a16:creationId xmlns:a16="http://schemas.microsoft.com/office/drawing/2014/main" id="{23125F43-5A14-F995-1FB1-B050F793CFC8}"/>
                      </a:ext>
                    </a:extLst>
                  </p:cNvPr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>
                    <a:extLst>
                      <a:ext uri="{FF2B5EF4-FFF2-40B4-BE49-F238E27FC236}">
                        <a16:creationId xmlns:a16="http://schemas.microsoft.com/office/drawing/2014/main" id="{E6B7703F-B447-F1D9-751F-48968623F177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>
                    <a:extLst>
                      <a:ext uri="{FF2B5EF4-FFF2-40B4-BE49-F238E27FC236}">
                        <a16:creationId xmlns:a16="http://schemas.microsoft.com/office/drawing/2014/main" id="{C385B090-F636-D706-71F2-ADC0021D3EAB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>
                    <a:extLst>
                      <a:ext uri="{FF2B5EF4-FFF2-40B4-BE49-F238E27FC236}">
                        <a16:creationId xmlns:a16="http://schemas.microsoft.com/office/drawing/2014/main" id="{ED519796-0CDA-CAA1-E0F3-26B06E6CE7F9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>
                <a:extLst>
                  <a:ext uri="{FF2B5EF4-FFF2-40B4-BE49-F238E27FC236}">
                    <a16:creationId xmlns:a16="http://schemas.microsoft.com/office/drawing/2014/main" id="{8349399F-47E0-6FD9-B834-74B444A81F2C}"/>
                  </a:ext>
                </a:extLst>
              </p:cNvPr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>
              <a:extLst>
                <a:ext uri="{FF2B5EF4-FFF2-40B4-BE49-F238E27FC236}">
                  <a16:creationId xmlns:a16="http://schemas.microsoft.com/office/drawing/2014/main" id="{FFD4149F-1D80-46FC-D8DC-9A95B538095E}"/>
                </a:ext>
              </a:extLst>
            </p:cNvPr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>
                <a:extLst>
                  <a:ext uri="{FF2B5EF4-FFF2-40B4-BE49-F238E27FC236}">
                    <a16:creationId xmlns:a16="http://schemas.microsoft.com/office/drawing/2014/main" id="{740590CF-932E-BFC1-5C4C-DE955A900B93}"/>
                  </a:ext>
                </a:extLst>
              </p:cNvPr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>
                <a:extLst>
                  <a:ext uri="{FF2B5EF4-FFF2-40B4-BE49-F238E27FC236}">
                    <a16:creationId xmlns:a16="http://schemas.microsoft.com/office/drawing/2014/main" id="{B837681C-2B80-8469-6FB4-1F51C2DA380E}"/>
                  </a:ext>
                </a:extLst>
              </p:cNvPr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>
              <a:extLst>
                <a:ext uri="{FF2B5EF4-FFF2-40B4-BE49-F238E27FC236}">
                  <a16:creationId xmlns:a16="http://schemas.microsoft.com/office/drawing/2014/main" id="{0DD2AFC8-7256-6EB8-463E-33CEEEA79C05}"/>
                </a:ext>
              </a:extLst>
            </p:cNvPr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>
                <a:extLst>
                  <a:ext uri="{FF2B5EF4-FFF2-40B4-BE49-F238E27FC236}">
                    <a16:creationId xmlns:a16="http://schemas.microsoft.com/office/drawing/2014/main" id="{B5B01D1E-FDDA-E0C4-063F-4CA2B3901597}"/>
                  </a:ext>
                </a:extLst>
              </p:cNvPr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>
                  <a:extLst>
                    <a:ext uri="{FF2B5EF4-FFF2-40B4-BE49-F238E27FC236}">
                      <a16:creationId xmlns:a16="http://schemas.microsoft.com/office/drawing/2014/main" id="{74A7A939-FA92-632A-C05C-57DE8672C1FA}"/>
                    </a:ext>
                  </a:extLst>
                </p:cNvPr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>
                  <a:extLst>
                    <a:ext uri="{FF2B5EF4-FFF2-40B4-BE49-F238E27FC236}">
                      <a16:creationId xmlns:a16="http://schemas.microsoft.com/office/drawing/2014/main" id="{2FD8885A-4DE3-A1B5-593C-69928FFBB3C9}"/>
                    </a:ext>
                  </a:extLst>
                </p:cNvPr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>
                <a:extLst>
                  <a:ext uri="{FF2B5EF4-FFF2-40B4-BE49-F238E27FC236}">
                    <a16:creationId xmlns:a16="http://schemas.microsoft.com/office/drawing/2014/main" id="{7F2A0839-8D43-1481-3397-1C7C429B91F1}"/>
                  </a:ext>
                </a:extLst>
              </p:cNvPr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129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>
          <a:extLst>
            <a:ext uri="{FF2B5EF4-FFF2-40B4-BE49-F238E27FC236}">
              <a16:creationId xmlns:a16="http://schemas.microsoft.com/office/drawing/2014/main" id="{2E82D464-2ACD-6098-C2ED-D464E5A01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>
            <a:extLst>
              <a:ext uri="{FF2B5EF4-FFF2-40B4-BE49-F238E27FC236}">
                <a16:creationId xmlns:a16="http://schemas.microsoft.com/office/drawing/2014/main" id="{5DF2F381-6C8A-236F-94E9-C8ADE95D6E94}"/>
              </a:ext>
            </a:extLst>
          </p:cNvPr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9">
            <a:extLst>
              <a:ext uri="{FF2B5EF4-FFF2-40B4-BE49-F238E27FC236}">
                <a16:creationId xmlns:a16="http://schemas.microsoft.com/office/drawing/2014/main" id="{99D33300-AF3F-7C70-1543-488C09822D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893" y="805701"/>
            <a:ext cx="4201120" cy="10965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Understanding BIM </a:t>
            </a:r>
            <a:endParaRPr dirty="0">
              <a:latin typeface="Raleway" panose="020B0604020202020204" charset="0"/>
            </a:endParaRPr>
          </a:p>
        </p:txBody>
      </p:sp>
      <p:sp>
        <p:nvSpPr>
          <p:cNvPr id="915" name="Google Shape;915;p29">
            <a:extLst>
              <a:ext uri="{FF2B5EF4-FFF2-40B4-BE49-F238E27FC236}">
                <a16:creationId xmlns:a16="http://schemas.microsoft.com/office/drawing/2014/main" id="{7D150515-DE60-31FD-5B65-5A5FBD871D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65751" y="1979506"/>
            <a:ext cx="4821016" cy="2711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Where,</a:t>
            </a:r>
          </a:p>
          <a:p>
            <a:pPr marL="171450" indent="-171450"/>
            <a:endParaRPr lang="en-US" dirty="0">
              <a:latin typeface="Raleway" panose="020B0604020202020204" charset="0"/>
            </a:endParaRP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P(R|D, Q): Probability of relevance given the document D and the query Q.</a:t>
            </a: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P(D|R, Q): Probability of retrieving the document D given that it is relevant.</a:t>
            </a: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P(R|Q): Prior probability of relevance given the query.</a:t>
            </a: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P(D|Q): Probability of observing the document given the query.</a:t>
            </a:r>
          </a:p>
        </p:txBody>
      </p:sp>
      <p:pic>
        <p:nvPicPr>
          <p:cNvPr id="916" name="Google Shape;916;p29">
            <a:extLst>
              <a:ext uri="{FF2B5EF4-FFF2-40B4-BE49-F238E27FC236}">
                <a16:creationId xmlns:a16="http://schemas.microsoft.com/office/drawing/2014/main" id="{6C591D92-2436-D3D7-C1CD-4E08B10DDFDD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7" name="Google Shape;917;p29">
            <a:extLst>
              <a:ext uri="{FF2B5EF4-FFF2-40B4-BE49-F238E27FC236}">
                <a16:creationId xmlns:a16="http://schemas.microsoft.com/office/drawing/2014/main" id="{E084B923-7DF1-D357-FAE0-18F2085C91B7}"/>
              </a:ext>
            </a:extLst>
          </p:cNvPr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>
              <a:extLst>
                <a:ext uri="{FF2B5EF4-FFF2-40B4-BE49-F238E27FC236}">
                  <a16:creationId xmlns:a16="http://schemas.microsoft.com/office/drawing/2014/main" id="{33BA0AD8-528F-8A5C-0ABA-61074D353C96}"/>
                </a:ext>
              </a:extLst>
            </p:cNvPr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>
                <a:extLst>
                  <a:ext uri="{FF2B5EF4-FFF2-40B4-BE49-F238E27FC236}">
                    <a16:creationId xmlns:a16="http://schemas.microsoft.com/office/drawing/2014/main" id="{9CE969B3-ED1B-EC6D-D01E-95B5B22C7C79}"/>
                  </a:ext>
                </a:extLst>
              </p:cNvPr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>
                <a:extLst>
                  <a:ext uri="{FF2B5EF4-FFF2-40B4-BE49-F238E27FC236}">
                    <a16:creationId xmlns:a16="http://schemas.microsoft.com/office/drawing/2014/main" id="{2C94F0BE-C2D9-4859-D3A3-3E8B8D8CED43}"/>
                  </a:ext>
                </a:extLst>
              </p:cNvPr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>
                <a:extLst>
                  <a:ext uri="{FF2B5EF4-FFF2-40B4-BE49-F238E27FC236}">
                    <a16:creationId xmlns:a16="http://schemas.microsoft.com/office/drawing/2014/main" id="{246E31EC-C0C6-5409-53C7-5034904F95B5}"/>
                  </a:ext>
                </a:extLst>
              </p:cNvPr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>
                  <a:extLst>
                    <a:ext uri="{FF2B5EF4-FFF2-40B4-BE49-F238E27FC236}">
                      <a16:creationId xmlns:a16="http://schemas.microsoft.com/office/drawing/2014/main" id="{17CA936B-B1AC-BAA3-5D10-F7CBBA1DB6CD}"/>
                    </a:ext>
                  </a:extLst>
                </p:cNvPr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>
                  <a:extLst>
                    <a:ext uri="{FF2B5EF4-FFF2-40B4-BE49-F238E27FC236}">
                      <a16:creationId xmlns:a16="http://schemas.microsoft.com/office/drawing/2014/main" id="{B646F316-F6A7-7F45-7EB8-6934D0187667}"/>
                    </a:ext>
                  </a:extLst>
                </p:cNvPr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>
                  <a:extLst>
                    <a:ext uri="{FF2B5EF4-FFF2-40B4-BE49-F238E27FC236}">
                      <a16:creationId xmlns:a16="http://schemas.microsoft.com/office/drawing/2014/main" id="{217EE3FF-3297-6CA6-0976-BBF525C98D05}"/>
                    </a:ext>
                  </a:extLst>
                </p:cNvPr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>
                  <a:extLst>
                    <a:ext uri="{FF2B5EF4-FFF2-40B4-BE49-F238E27FC236}">
                      <a16:creationId xmlns:a16="http://schemas.microsoft.com/office/drawing/2014/main" id="{EDC6883E-6583-D522-3E83-892E2FC21942}"/>
                    </a:ext>
                  </a:extLst>
                </p:cNvPr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>
              <a:extLst>
                <a:ext uri="{FF2B5EF4-FFF2-40B4-BE49-F238E27FC236}">
                  <a16:creationId xmlns:a16="http://schemas.microsoft.com/office/drawing/2014/main" id="{7DF277A8-C28C-9039-97AD-EF47525847CA}"/>
                </a:ext>
              </a:extLst>
            </p:cNvPr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>
                <a:extLst>
                  <a:ext uri="{FF2B5EF4-FFF2-40B4-BE49-F238E27FC236}">
                    <a16:creationId xmlns:a16="http://schemas.microsoft.com/office/drawing/2014/main" id="{FF56B964-86C6-32DA-C6BD-8773B25BE26A}"/>
                  </a:ext>
                </a:extLst>
              </p:cNvPr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>
                <a:extLst>
                  <a:ext uri="{FF2B5EF4-FFF2-40B4-BE49-F238E27FC236}">
                    <a16:creationId xmlns:a16="http://schemas.microsoft.com/office/drawing/2014/main" id="{529A3505-B846-26D9-94DF-7AFBF9825378}"/>
                  </a:ext>
                </a:extLst>
              </p:cNvPr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>
                <a:extLst>
                  <a:ext uri="{FF2B5EF4-FFF2-40B4-BE49-F238E27FC236}">
                    <a16:creationId xmlns:a16="http://schemas.microsoft.com/office/drawing/2014/main" id="{9A9660E3-D8B8-F68E-00D2-6738864CD3AD}"/>
                  </a:ext>
                </a:extLst>
              </p:cNvPr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>
                  <a:extLst>
                    <a:ext uri="{FF2B5EF4-FFF2-40B4-BE49-F238E27FC236}">
                      <a16:creationId xmlns:a16="http://schemas.microsoft.com/office/drawing/2014/main" id="{F29A7918-38F6-7D90-E941-19B4E44FD4C2}"/>
                    </a:ext>
                  </a:extLst>
                </p:cNvPr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>
                  <a:extLst>
                    <a:ext uri="{FF2B5EF4-FFF2-40B4-BE49-F238E27FC236}">
                      <a16:creationId xmlns:a16="http://schemas.microsoft.com/office/drawing/2014/main" id="{684C899C-AC1C-6E05-2BBB-1FACD931D185}"/>
                    </a:ext>
                  </a:extLst>
                </p:cNvPr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>
                  <a:extLst>
                    <a:ext uri="{FF2B5EF4-FFF2-40B4-BE49-F238E27FC236}">
                      <a16:creationId xmlns:a16="http://schemas.microsoft.com/office/drawing/2014/main" id="{50D05865-4ACF-173F-8DDF-0D1C0165AF4A}"/>
                    </a:ext>
                  </a:extLst>
                </p:cNvPr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>
                  <a:extLst>
                    <a:ext uri="{FF2B5EF4-FFF2-40B4-BE49-F238E27FC236}">
                      <a16:creationId xmlns:a16="http://schemas.microsoft.com/office/drawing/2014/main" id="{7B4DC75E-18C4-A040-5092-44B2147D9484}"/>
                    </a:ext>
                  </a:extLst>
                </p:cNvPr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>
              <a:extLst>
                <a:ext uri="{FF2B5EF4-FFF2-40B4-BE49-F238E27FC236}">
                  <a16:creationId xmlns:a16="http://schemas.microsoft.com/office/drawing/2014/main" id="{0D7327AF-DB79-E416-B24A-761BBFB95267}"/>
                </a:ext>
              </a:extLst>
            </p:cNvPr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>
              <a:extLst>
                <a:ext uri="{FF2B5EF4-FFF2-40B4-BE49-F238E27FC236}">
                  <a16:creationId xmlns:a16="http://schemas.microsoft.com/office/drawing/2014/main" id="{130B89F7-0509-5C70-8B04-DD51DEC97F05}"/>
                </a:ext>
              </a:extLst>
            </p:cNvPr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>
                <a:extLst>
                  <a:ext uri="{FF2B5EF4-FFF2-40B4-BE49-F238E27FC236}">
                    <a16:creationId xmlns:a16="http://schemas.microsoft.com/office/drawing/2014/main" id="{0FDD2967-4C00-530C-4898-F119775FBE3E}"/>
                  </a:ext>
                </a:extLst>
              </p:cNvPr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>
                <a:extLst>
                  <a:ext uri="{FF2B5EF4-FFF2-40B4-BE49-F238E27FC236}">
                    <a16:creationId xmlns:a16="http://schemas.microsoft.com/office/drawing/2014/main" id="{E2425D6E-2071-D827-9E39-B328613E3B80}"/>
                  </a:ext>
                </a:extLst>
              </p:cNvPr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>
                <a:extLst>
                  <a:ext uri="{FF2B5EF4-FFF2-40B4-BE49-F238E27FC236}">
                    <a16:creationId xmlns:a16="http://schemas.microsoft.com/office/drawing/2014/main" id="{DCFD8BAD-4E87-FED6-2C91-6C96A6C33AD2}"/>
                  </a:ext>
                </a:extLst>
              </p:cNvPr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>
                  <a:extLst>
                    <a:ext uri="{FF2B5EF4-FFF2-40B4-BE49-F238E27FC236}">
                      <a16:creationId xmlns:a16="http://schemas.microsoft.com/office/drawing/2014/main" id="{D1A047E1-84B2-15E4-7C05-49021A6F75BE}"/>
                    </a:ext>
                  </a:extLst>
                </p:cNvPr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>
                  <a:extLst>
                    <a:ext uri="{FF2B5EF4-FFF2-40B4-BE49-F238E27FC236}">
                      <a16:creationId xmlns:a16="http://schemas.microsoft.com/office/drawing/2014/main" id="{B0C2E172-5F3E-98A4-DEE8-022662CCF325}"/>
                    </a:ext>
                  </a:extLst>
                </p:cNvPr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>
                  <a:extLst>
                    <a:ext uri="{FF2B5EF4-FFF2-40B4-BE49-F238E27FC236}">
                      <a16:creationId xmlns:a16="http://schemas.microsoft.com/office/drawing/2014/main" id="{BF62D4B7-07A5-5281-3C97-A8DBDC980C32}"/>
                    </a:ext>
                  </a:extLst>
                </p:cNvPr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>
                  <a:extLst>
                    <a:ext uri="{FF2B5EF4-FFF2-40B4-BE49-F238E27FC236}">
                      <a16:creationId xmlns:a16="http://schemas.microsoft.com/office/drawing/2014/main" id="{300840E7-37E4-8E04-DEAE-7B5D873BF9CA}"/>
                    </a:ext>
                  </a:extLst>
                </p:cNvPr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>
              <a:extLst>
                <a:ext uri="{FF2B5EF4-FFF2-40B4-BE49-F238E27FC236}">
                  <a16:creationId xmlns:a16="http://schemas.microsoft.com/office/drawing/2014/main" id="{5FF0CD50-80C0-2D7D-D3FB-7EDB2916BFC7}"/>
                </a:ext>
              </a:extLst>
            </p:cNvPr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>
                <a:extLst>
                  <a:ext uri="{FF2B5EF4-FFF2-40B4-BE49-F238E27FC236}">
                    <a16:creationId xmlns:a16="http://schemas.microsoft.com/office/drawing/2014/main" id="{69F380DA-A34E-092D-549C-4DA975C6E528}"/>
                  </a:ext>
                </a:extLst>
              </p:cNvPr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>
                  <a:extLst>
                    <a:ext uri="{FF2B5EF4-FFF2-40B4-BE49-F238E27FC236}">
                      <a16:creationId xmlns:a16="http://schemas.microsoft.com/office/drawing/2014/main" id="{C31E341C-C742-C4A2-1366-401474D10179}"/>
                    </a:ext>
                  </a:extLst>
                </p:cNvPr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>
                  <a:extLst>
                    <a:ext uri="{FF2B5EF4-FFF2-40B4-BE49-F238E27FC236}">
                      <a16:creationId xmlns:a16="http://schemas.microsoft.com/office/drawing/2014/main" id="{5D119A4D-36F9-2393-0EB7-C7E50C1E15B6}"/>
                    </a:ext>
                  </a:extLst>
                </p:cNvPr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>
                  <a:extLst>
                    <a:ext uri="{FF2B5EF4-FFF2-40B4-BE49-F238E27FC236}">
                      <a16:creationId xmlns:a16="http://schemas.microsoft.com/office/drawing/2014/main" id="{55B4BE0B-B9CC-7754-EB41-BB4ECB93EDAC}"/>
                    </a:ext>
                  </a:extLst>
                </p:cNvPr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>
                    <a:extLst>
                      <a:ext uri="{FF2B5EF4-FFF2-40B4-BE49-F238E27FC236}">
                        <a16:creationId xmlns:a16="http://schemas.microsoft.com/office/drawing/2014/main" id="{23125F43-5A14-F995-1FB1-B050F793CFC8}"/>
                      </a:ext>
                    </a:extLst>
                  </p:cNvPr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>
                    <a:extLst>
                      <a:ext uri="{FF2B5EF4-FFF2-40B4-BE49-F238E27FC236}">
                        <a16:creationId xmlns:a16="http://schemas.microsoft.com/office/drawing/2014/main" id="{E6B7703F-B447-F1D9-751F-48968623F177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>
                    <a:extLst>
                      <a:ext uri="{FF2B5EF4-FFF2-40B4-BE49-F238E27FC236}">
                        <a16:creationId xmlns:a16="http://schemas.microsoft.com/office/drawing/2014/main" id="{C385B090-F636-D706-71F2-ADC0021D3EAB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>
                    <a:extLst>
                      <a:ext uri="{FF2B5EF4-FFF2-40B4-BE49-F238E27FC236}">
                        <a16:creationId xmlns:a16="http://schemas.microsoft.com/office/drawing/2014/main" id="{ED519796-0CDA-CAA1-E0F3-26B06E6CE7F9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>
                <a:extLst>
                  <a:ext uri="{FF2B5EF4-FFF2-40B4-BE49-F238E27FC236}">
                    <a16:creationId xmlns:a16="http://schemas.microsoft.com/office/drawing/2014/main" id="{8349399F-47E0-6FD9-B834-74B444A81F2C}"/>
                  </a:ext>
                </a:extLst>
              </p:cNvPr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>
              <a:extLst>
                <a:ext uri="{FF2B5EF4-FFF2-40B4-BE49-F238E27FC236}">
                  <a16:creationId xmlns:a16="http://schemas.microsoft.com/office/drawing/2014/main" id="{FFD4149F-1D80-46FC-D8DC-9A95B538095E}"/>
                </a:ext>
              </a:extLst>
            </p:cNvPr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>
                <a:extLst>
                  <a:ext uri="{FF2B5EF4-FFF2-40B4-BE49-F238E27FC236}">
                    <a16:creationId xmlns:a16="http://schemas.microsoft.com/office/drawing/2014/main" id="{740590CF-932E-BFC1-5C4C-DE955A900B93}"/>
                  </a:ext>
                </a:extLst>
              </p:cNvPr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>
                <a:extLst>
                  <a:ext uri="{FF2B5EF4-FFF2-40B4-BE49-F238E27FC236}">
                    <a16:creationId xmlns:a16="http://schemas.microsoft.com/office/drawing/2014/main" id="{B837681C-2B80-8469-6FB4-1F51C2DA380E}"/>
                  </a:ext>
                </a:extLst>
              </p:cNvPr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>
              <a:extLst>
                <a:ext uri="{FF2B5EF4-FFF2-40B4-BE49-F238E27FC236}">
                  <a16:creationId xmlns:a16="http://schemas.microsoft.com/office/drawing/2014/main" id="{0DD2AFC8-7256-6EB8-463E-33CEEEA79C05}"/>
                </a:ext>
              </a:extLst>
            </p:cNvPr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>
                <a:extLst>
                  <a:ext uri="{FF2B5EF4-FFF2-40B4-BE49-F238E27FC236}">
                    <a16:creationId xmlns:a16="http://schemas.microsoft.com/office/drawing/2014/main" id="{B5B01D1E-FDDA-E0C4-063F-4CA2B3901597}"/>
                  </a:ext>
                </a:extLst>
              </p:cNvPr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>
                  <a:extLst>
                    <a:ext uri="{FF2B5EF4-FFF2-40B4-BE49-F238E27FC236}">
                      <a16:creationId xmlns:a16="http://schemas.microsoft.com/office/drawing/2014/main" id="{74A7A939-FA92-632A-C05C-57DE8672C1FA}"/>
                    </a:ext>
                  </a:extLst>
                </p:cNvPr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>
                  <a:extLst>
                    <a:ext uri="{FF2B5EF4-FFF2-40B4-BE49-F238E27FC236}">
                      <a16:creationId xmlns:a16="http://schemas.microsoft.com/office/drawing/2014/main" id="{2FD8885A-4DE3-A1B5-593C-69928FFBB3C9}"/>
                    </a:ext>
                  </a:extLst>
                </p:cNvPr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>
                <a:extLst>
                  <a:ext uri="{FF2B5EF4-FFF2-40B4-BE49-F238E27FC236}">
                    <a16:creationId xmlns:a16="http://schemas.microsoft.com/office/drawing/2014/main" id="{7F2A0839-8D43-1481-3397-1C7C429B91F1}"/>
                  </a:ext>
                </a:extLst>
              </p:cNvPr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3856940"/>
      </p:ext>
    </p:extLst>
  </p:cSld>
  <p:clrMapOvr>
    <a:masterClrMapping/>
  </p:clrMapOvr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753</Words>
  <Application>Microsoft Office PowerPoint</Application>
  <PresentationFormat>On-screen Show (16:9)</PresentationFormat>
  <Paragraphs>138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Lato</vt:lpstr>
      <vt:lpstr>Cambria Math</vt:lpstr>
      <vt:lpstr>Arial</vt:lpstr>
      <vt:lpstr>Nunito Light</vt:lpstr>
      <vt:lpstr>Calibri</vt:lpstr>
      <vt:lpstr>Epilogue</vt:lpstr>
      <vt:lpstr>Raleway</vt:lpstr>
      <vt:lpstr>Multimedia Software Pitch Deck by Slidesgo</vt:lpstr>
      <vt:lpstr>BIM, Non-overlapped list and  proximal nodes models</vt:lpstr>
      <vt:lpstr>Agenda</vt:lpstr>
      <vt:lpstr>Introduction</vt:lpstr>
      <vt:lpstr>Introduction</vt:lpstr>
      <vt:lpstr>Objectives</vt:lpstr>
      <vt:lpstr>Objectives</vt:lpstr>
      <vt:lpstr>Probabilistic Model</vt:lpstr>
      <vt:lpstr>Understanding BIM </vt:lpstr>
      <vt:lpstr>Understanding BIM </vt:lpstr>
      <vt:lpstr>Understanding BIM</vt:lpstr>
      <vt:lpstr>Non-overlapped List Model</vt:lpstr>
      <vt:lpstr>Understanding  Non-overlapped Model</vt:lpstr>
      <vt:lpstr>Understanding NOLM</vt:lpstr>
      <vt:lpstr>Proximal Node Model</vt:lpstr>
      <vt:lpstr>Understanding Proximal Node model</vt:lpstr>
      <vt:lpstr>Understanding Proximal Node model</vt:lpstr>
      <vt:lpstr>Understanding BIM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Document Search Engine</dc:title>
  <dc:creator>Muhammad Shahzaib ijaz</dc:creator>
  <cp:lastModifiedBy>Muhammad Shahzaib ijaz</cp:lastModifiedBy>
  <cp:revision>55</cp:revision>
  <dcterms:modified xsi:type="dcterms:W3CDTF">2024-12-11T14:49:35Z</dcterms:modified>
</cp:coreProperties>
</file>