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78" r:id="rId6"/>
    <p:sldId id="262" r:id="rId7"/>
    <p:sldId id="279" r:id="rId8"/>
    <p:sldId id="281" r:id="rId9"/>
    <p:sldId id="287" r:id="rId10"/>
    <p:sldId id="282" r:id="rId11"/>
    <p:sldId id="292" r:id="rId12"/>
    <p:sldId id="293" r:id="rId13"/>
    <p:sldId id="28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Epilogue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Nunito Light" panose="020B0604020202020204" charset="0"/>
      <p:regular r:id="rId28"/>
      <p: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60A5-8CAE-4073-85E2-81D56845E511}">
  <a:tblStyle styleId="{0E9760A5-8CAE-4073-85E2-81D56845E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97F851-1FA7-4BC6-BD4A-3EED77A974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6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84DF7F3E-DC28-EFAB-67E5-2D65BF46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548CC631-D2EF-91E9-A2CF-CAD2FEEF6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FAE932D-A1D0-F866-D1BB-C6972C7ED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73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84DF7F3E-DC28-EFAB-67E5-2D65BF461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548CC631-D2EF-91E9-A2CF-CAD2FEEF6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FAE932D-A1D0-F866-D1BB-C6972C7ED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75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03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628E14E6-4347-229C-5C5F-8B5377B6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>
            <a:extLst>
              <a:ext uri="{FF2B5EF4-FFF2-40B4-BE49-F238E27FC236}">
                <a16:creationId xmlns:a16="http://schemas.microsoft.com/office/drawing/2014/main" id="{EE7D09BA-2B5A-4810-9241-DB0F2BA26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>
            <a:extLst>
              <a:ext uri="{FF2B5EF4-FFF2-40B4-BE49-F238E27FC236}">
                <a16:creationId xmlns:a16="http://schemas.microsoft.com/office/drawing/2014/main" id="{6795605C-86C4-A34C-771F-93F8F3599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0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CBC1FF3A-E231-A50D-2215-3917ADE9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FE64A899-E88D-B2CE-42B0-5450BE963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F155752C-EBB4-F04D-5EAB-63A457F42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0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2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>
          <a:extLst>
            <a:ext uri="{FF2B5EF4-FFF2-40B4-BE49-F238E27FC236}">
              <a16:creationId xmlns:a16="http://schemas.microsoft.com/office/drawing/2014/main" id="{C25FE3C6-EC6C-80F3-B6E6-49ABF7CF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54dda1946d_6_322:notes">
            <a:extLst>
              <a:ext uri="{FF2B5EF4-FFF2-40B4-BE49-F238E27FC236}">
                <a16:creationId xmlns:a16="http://schemas.microsoft.com/office/drawing/2014/main" id="{C8AA5F10-981B-C012-85B6-DC0669615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54dda1946d_6_322:notes">
            <a:extLst>
              <a:ext uri="{FF2B5EF4-FFF2-40B4-BE49-F238E27FC236}">
                <a16:creationId xmlns:a16="http://schemas.microsoft.com/office/drawing/2014/main" id="{3DD2B1D0-30E0-9A6B-718C-2E02FA510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4BE0084-18C1-FF56-0CDD-1DC1214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>
            <a:extLst>
              <a:ext uri="{FF2B5EF4-FFF2-40B4-BE49-F238E27FC236}">
                <a16:creationId xmlns:a16="http://schemas.microsoft.com/office/drawing/2014/main" id="{9803AA4D-7849-788F-BFF8-9250EDAE9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>
            <a:extLst>
              <a:ext uri="{FF2B5EF4-FFF2-40B4-BE49-F238E27FC236}">
                <a16:creationId xmlns:a16="http://schemas.microsoft.com/office/drawing/2014/main" id="{CB469F2C-3BFB-3E7B-EEE0-33025B4E3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0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457215" y="550074"/>
            <a:ext cx="4868042" cy="1298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Set-theoretic Model</a:t>
            </a:r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704;p26">
            <a:extLst>
              <a:ext uri="{FF2B5EF4-FFF2-40B4-BE49-F238E27FC236}">
                <a16:creationId xmlns:a16="http://schemas.microsoft.com/office/drawing/2014/main" id="{387C8F2C-A009-4471-8B44-E140ABB297EB}"/>
              </a:ext>
            </a:extLst>
          </p:cNvPr>
          <p:cNvSpPr txBox="1">
            <a:spLocks/>
          </p:cNvSpPr>
          <p:nvPr/>
        </p:nvSpPr>
        <p:spPr>
          <a:xfrm>
            <a:off x="550682" y="2094606"/>
            <a:ext cx="4112100" cy="200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dirty="0"/>
              <a:t>Presented by: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Muhammad Shahzaib Ijaz  2021-CS-75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Submitted to: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Prof. Syed </a:t>
            </a:r>
            <a:r>
              <a:rPr lang="en-US" dirty="0" err="1"/>
              <a:t>Kahldoon</a:t>
            </a:r>
            <a:r>
              <a:rPr lang="en-US" dirty="0"/>
              <a:t> Khurshid.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C901C926-3223-77E5-6461-A4A308F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D9C28605-A277-8CB5-BB75-ABFC7F1C0170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FD893F0A-CB35-2F89-1EE4-4F73A555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88792"/>
            <a:ext cx="4265351" cy="103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Applying Fuzzy Set in IR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5146D669-5F63-C004-3537-65795C5957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997237"/>
            <a:ext cx="4675874" cy="24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Data Collection: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Convert query terms into fuzzy sets with membership functions.</a:t>
            </a:r>
          </a:p>
          <a:p>
            <a:pPr marL="0" lvl="0" indent="0">
              <a:buNone/>
            </a:pPr>
            <a:endParaRPr lang="en-US" b="1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Document Representation: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Represent documents as fuzzy sets based on term weights</a:t>
            </a: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(e.g., TF-IDF)</a:t>
            </a: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FADC3E1-E12A-E3DE-93B6-994B47B10E0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FC81EFA5-10C6-B703-855E-0939AFFEB87D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C8E818E0-CEEA-1E11-6160-9E77FDD0359E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79778933-56B6-57EB-2FF0-D64CCFA7E284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9DF11FA8-4F9C-17E8-065E-68855A9EFAB8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BABFAB72-C8C4-5F0D-CBBD-36B71419D0B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AB67553-31BE-FD33-4488-2DA4B6D6B926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C0119F45-505F-BD45-AB38-4A0642961145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AF65822-ABBF-F72E-DA80-5B036F765E74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3CE51C36-EB96-AF0D-1D14-DBFB1021B5E6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B2173884-2E3B-8D4B-BAB7-B799998F1120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1A3C9029-3245-06D3-910D-061B3D74FC42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7C0732D5-FE42-57E3-2756-E1B821516ADA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B1226053-36E8-1FC0-837E-49A508A13B46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470F3E5-AE32-1FC3-AC54-12EA77CC8704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E41A7001-215E-CDBC-FBF2-38B4559ED277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01BF39F1-6CF3-0903-2ACE-1C73F952111D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DB3CE3E4-D199-682F-1427-17CF2FBADB19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C290DC8-780A-7C9A-E7FD-3386534BE241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0436486-FCA7-9223-5792-896FC53E5BF7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3CA660D4-1AFE-3CDE-3091-CEC697DC1153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3B815BED-B22E-E6B0-88AE-9FBCCE64126F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B046C98A-DD4A-9A0C-6334-F31C3BA1D7D5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D86487-7A4B-095F-7057-FBF8548BB708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67DBAE0-C09B-037C-1515-235576F5659A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29528E1C-3AF7-5BB0-E090-F4BD1B7C22D7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900424B8-EF83-78B9-E1A5-693B3905DBA8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9EFB4E6D-BD0A-6B4A-2DFF-E3E5C3FD4F05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3D5ACE5E-9E01-1E27-12A5-2993EDA5F250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22D40C31-A819-6452-71A5-E4667EE8ECDF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29E6DE46-9941-ACB3-D2D3-1B1625901A58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499B0794-E931-F299-9B0E-085A145EF08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6124614-7A09-37E9-AA1D-EFD220EEB26F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9B26D4F-361F-D696-FC1D-528FC2E51CE6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16BBFC16-7E8C-8292-4052-0BE56CE9673F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13D4B8D6-70A8-4563-F781-91C6385369DC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B0BE823-B1DA-A124-939D-82080DD113CE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700FD712-B685-0BE0-BBEB-4AA874C5952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6387B273-38F1-4C1E-E96A-12F0310039D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3571D384-3C7D-96E0-238A-B1C10E6A1036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147B548E-9226-C7E8-3F22-0A547E11A10A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314CF8CB-B800-BDEF-97B5-FF4838C22CF2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E6B8B743-103D-2DE4-0B46-3E746DCD6D84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4544B63A-BA74-E2DC-05D0-6447774A8E6C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B6C153F5-56CD-D1CD-1B78-846FB38A9632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89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C901C926-3223-77E5-6461-A4A308F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D9C28605-A277-8CB5-BB75-ABFC7F1C0170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FD893F0A-CB35-2F89-1EE4-4F73A5559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88792"/>
            <a:ext cx="4265351" cy="103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Applying Fuzzy Set in IR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5146D669-5F63-C004-3537-65795C5957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997237"/>
            <a:ext cx="4675874" cy="24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Fuzzy Matching: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Use operations like fuzzy intersection and fuzzy union to calculate relevance.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           Query = “Affordable housing.”</a:t>
            </a: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           Doc1 </a:t>
            </a:r>
            <a:r>
              <a:rPr lang="el-GR" dirty="0">
                <a:latin typeface="Raleway" panose="020B0604020202020204" charset="0"/>
              </a:rPr>
              <a:t>μ</a:t>
            </a:r>
            <a:r>
              <a:rPr lang="en-US" dirty="0">
                <a:latin typeface="Raleway" panose="020B0604020202020204" charset="0"/>
              </a:rPr>
              <a:t> = 0.75</a:t>
            </a: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           Doc2 </a:t>
            </a:r>
            <a:r>
              <a:rPr lang="el-GR" dirty="0">
                <a:latin typeface="Raleway" panose="020B0604020202020204" charset="0"/>
              </a:rPr>
              <a:t>μ</a:t>
            </a:r>
            <a:r>
              <a:rPr lang="en-US" dirty="0">
                <a:latin typeface="Raleway" panose="020B0604020202020204" charset="0"/>
              </a:rPr>
              <a:t> = 0.45</a:t>
            </a:r>
          </a:p>
          <a:p>
            <a:pPr marL="0" lvl="0" indent="0">
              <a:buNone/>
            </a:pPr>
            <a:endParaRPr lang="en-US" b="1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Ranking and Retrieval: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Rank documents by their fuzzy relevance scores.</a:t>
            </a: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FADC3E1-E12A-E3DE-93B6-994B47B10E0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FC81EFA5-10C6-B703-855E-0939AFFEB87D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C8E818E0-CEEA-1E11-6160-9E77FDD0359E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79778933-56B6-57EB-2FF0-D64CCFA7E284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9DF11FA8-4F9C-17E8-065E-68855A9EFAB8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BABFAB72-C8C4-5F0D-CBBD-36B71419D0B2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BAB67553-31BE-FD33-4488-2DA4B6D6B926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C0119F45-505F-BD45-AB38-4A0642961145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AF65822-ABBF-F72E-DA80-5B036F765E74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3CE51C36-EB96-AF0D-1D14-DBFB1021B5E6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B2173884-2E3B-8D4B-BAB7-B799998F1120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1A3C9029-3245-06D3-910D-061B3D74FC42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7C0732D5-FE42-57E3-2756-E1B821516ADA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B1226053-36E8-1FC0-837E-49A508A13B46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A470F3E5-AE32-1FC3-AC54-12EA77CC8704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E41A7001-215E-CDBC-FBF2-38B4559ED277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01BF39F1-6CF3-0903-2ACE-1C73F952111D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DB3CE3E4-D199-682F-1427-17CF2FBADB19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5C290DC8-780A-7C9A-E7FD-3386534BE241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80436486-FCA7-9223-5792-896FC53E5BF7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3CA660D4-1AFE-3CDE-3091-CEC697DC1153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3B815BED-B22E-E6B0-88AE-9FBCCE64126F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B046C98A-DD4A-9A0C-6334-F31C3BA1D7D5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15D86487-7A4B-095F-7057-FBF8548BB708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367DBAE0-C09B-037C-1515-235576F5659A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29528E1C-3AF7-5BB0-E090-F4BD1B7C22D7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900424B8-EF83-78B9-E1A5-693B3905DBA8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9EFB4E6D-BD0A-6B4A-2DFF-E3E5C3FD4F05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3D5ACE5E-9E01-1E27-12A5-2993EDA5F250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22D40C31-A819-6452-71A5-E4667EE8ECDF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29E6DE46-9941-ACB3-D2D3-1B1625901A58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499B0794-E931-F299-9B0E-085A145EF08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E6124614-7A09-37E9-AA1D-EFD220EEB26F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9B26D4F-361F-D696-FC1D-528FC2E51CE6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16BBFC16-7E8C-8292-4052-0BE56CE9673F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13D4B8D6-70A8-4563-F781-91C6385369DC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B0BE823-B1DA-A124-939D-82080DD113CE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700FD712-B685-0BE0-BBEB-4AA874C59528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6387B273-38F1-4C1E-E96A-12F0310039D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3571D384-3C7D-96E0-238A-B1C10E6A1036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147B548E-9226-C7E8-3F22-0A547E11A10A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314CF8CB-B800-BDEF-97B5-FF4838C22CF2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E6B8B743-103D-2DE4-0B46-3E746DCD6D84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4544B63A-BA74-E2DC-05D0-6447774A8E6C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B6C153F5-56CD-D1CD-1B78-846FB38A9632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393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fuzzy Operations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4" y="1617260"/>
            <a:ext cx="7192285" cy="3018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dirty="0"/>
              <a:t>Fuzzy Intersection (∩):</a:t>
            </a:r>
            <a:endParaRPr lang="en-US" sz="1400" dirty="0"/>
          </a:p>
          <a:p>
            <a:pPr marL="0" lvl="0" indent="0">
              <a:buSzPct val="125000"/>
            </a:pPr>
            <a:r>
              <a:rPr lang="en-US" sz="1200" b="0" dirty="0"/>
              <a:t>          1. </a:t>
            </a:r>
            <a:r>
              <a:rPr lang="el-GR" sz="1200" b="0" dirty="0"/>
              <a:t>μ</a:t>
            </a:r>
            <a:r>
              <a:rPr lang="en-US" sz="700" b="0" dirty="0"/>
              <a:t>A∩B​</a:t>
            </a:r>
            <a:r>
              <a:rPr lang="en-US" sz="1200" b="0" dirty="0"/>
              <a:t>(x)=min(</a:t>
            </a:r>
            <a:r>
              <a:rPr lang="el-GR" sz="1200" b="0" dirty="0"/>
              <a:t>μ</a:t>
            </a:r>
            <a:r>
              <a:rPr lang="en-US" sz="1200" b="0" dirty="0"/>
              <a:t>A​(x),</a:t>
            </a:r>
            <a:r>
              <a:rPr lang="el-GR" sz="1200" b="0" dirty="0"/>
              <a:t>μ</a:t>
            </a:r>
            <a:r>
              <a:rPr lang="en-US" sz="1200" b="0" dirty="0"/>
              <a:t>B​(x))</a:t>
            </a:r>
          </a:p>
          <a:p>
            <a:pPr marL="0" lvl="0" indent="0">
              <a:buSzPct val="125000"/>
            </a:pPr>
            <a:r>
              <a:rPr lang="en-US" sz="1200" b="0" dirty="0"/>
              <a:t>          2. Find common relevance across terms.</a:t>
            </a:r>
          </a:p>
          <a:p>
            <a:pPr marL="0" lvl="0" indent="0">
              <a:buSzPct val="125000"/>
            </a:pPr>
            <a:endParaRPr lang="en-US" sz="1200" b="0" dirty="0"/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dirty="0"/>
              <a:t>Fuzzy Union (U):</a:t>
            </a:r>
            <a:endParaRPr lang="en-US" sz="1400" dirty="0"/>
          </a:p>
          <a:p>
            <a:pPr marL="0" lvl="0" indent="0">
              <a:buSzPct val="125000"/>
            </a:pPr>
            <a:r>
              <a:rPr lang="en-US" sz="1200" b="0" dirty="0"/>
              <a:t>          1. </a:t>
            </a:r>
            <a:r>
              <a:rPr lang="el-GR" sz="1200" b="0" dirty="0"/>
              <a:t>μ</a:t>
            </a:r>
            <a:r>
              <a:rPr lang="en-US" sz="700" b="0" dirty="0"/>
              <a:t>AUB​</a:t>
            </a:r>
            <a:r>
              <a:rPr lang="en-US" sz="1200" b="0" dirty="0"/>
              <a:t>(x)=max(</a:t>
            </a:r>
            <a:r>
              <a:rPr lang="el-GR" sz="1200" b="0" dirty="0"/>
              <a:t>μ</a:t>
            </a:r>
            <a:r>
              <a:rPr lang="en-US" sz="1200" b="0" dirty="0"/>
              <a:t>A​(x),</a:t>
            </a:r>
            <a:r>
              <a:rPr lang="el-GR" sz="1200" b="0" dirty="0"/>
              <a:t>μ</a:t>
            </a:r>
            <a:r>
              <a:rPr lang="en-US" sz="1200" b="0" dirty="0"/>
              <a:t>B​(x))</a:t>
            </a:r>
          </a:p>
          <a:p>
            <a:pPr marL="0" lvl="0" indent="0">
              <a:buSzPct val="125000"/>
            </a:pPr>
            <a:r>
              <a:rPr lang="en-US" sz="1200" b="0" dirty="0"/>
              <a:t>          2. Combines relevance scores for broader matching.</a:t>
            </a:r>
          </a:p>
          <a:p>
            <a:pPr marL="0" lvl="0" indent="0">
              <a:buSzPct val="125000"/>
            </a:pPr>
            <a:endParaRPr lang="en-US" sz="1200" b="0" dirty="0"/>
          </a:p>
          <a:p>
            <a:pPr marL="171450" lvl="0" indent="-171450">
              <a:buSzPct val="125000"/>
              <a:buFont typeface="Arial" panose="020B0604020202020204" pitchFamily="34" charset="0"/>
              <a:buChar char="•"/>
            </a:pPr>
            <a:r>
              <a:rPr lang="en-US" sz="1200" dirty="0"/>
              <a:t>Weighted Aggregation:</a:t>
            </a:r>
            <a:endParaRPr lang="en-US" sz="1400" dirty="0"/>
          </a:p>
          <a:p>
            <a:pPr marL="0" lvl="0" indent="0">
              <a:buSzPct val="125000"/>
            </a:pPr>
            <a:r>
              <a:rPr lang="en-US" sz="1200" b="0" dirty="0"/>
              <a:t>          1. Incorporates term importance using fuzzy weights.</a:t>
            </a:r>
          </a:p>
          <a:p>
            <a:pPr marL="0" lvl="0" indent="0">
              <a:buSzPct val="125000"/>
            </a:pPr>
            <a:endParaRPr lang="en-US" sz="1200" b="0" dirty="0"/>
          </a:p>
          <a:p>
            <a:pPr marL="0" lvl="0" indent="0">
              <a:buSzPct val="125000"/>
            </a:pPr>
            <a:endParaRPr lang="en-US" sz="1200" b="0" dirty="0"/>
          </a:p>
          <a:p>
            <a:pPr marL="0" lvl="0" indent="0">
              <a:buSzPct val="125000"/>
            </a:pPr>
            <a:endParaRPr lang="en-US" sz="1200" b="0" dirty="0"/>
          </a:p>
          <a:p>
            <a:pPr marL="0" lvl="0" indent="0">
              <a:buSzPct val="125000"/>
            </a:pP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28401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A1B09BEE-1AA8-0F94-E573-08B54335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8E2A64-9A89-AE94-7228-4952C548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1437795"/>
            <a:ext cx="5425910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689061" y="7028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344099" y="1391541"/>
            <a:ext cx="4898572" cy="2107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Fuzzy 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Workflow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968" name="Google Shape;968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/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/>
          <p:cNvSpPr txBox="1">
            <a:spLocks noGrp="1"/>
          </p:cNvSpPr>
          <p:nvPr>
            <p:ph type="title"/>
          </p:nvPr>
        </p:nvSpPr>
        <p:spPr>
          <a:xfrm>
            <a:off x="867865" y="1015070"/>
            <a:ext cx="4089146" cy="858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Introduction to set-theoretic model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/>
          <p:cNvSpPr txBox="1">
            <a:spLocks noGrp="1"/>
          </p:cNvSpPr>
          <p:nvPr>
            <p:ph type="subTitle" idx="1"/>
          </p:nvPr>
        </p:nvSpPr>
        <p:spPr>
          <a:xfrm>
            <a:off x="811975" y="2083182"/>
            <a:ext cx="4294800" cy="1731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leway" panose="020B0604020202020204" charset="0"/>
              </a:rPr>
              <a:t>Definition:</a:t>
            </a:r>
            <a:endParaRPr lang="en-US" sz="1400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An IR model that organizes documents and queries as sets of terms or attributes.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Relevance is evaluated based on set theory operations: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Intersection (</a:t>
            </a:r>
            <a:r>
              <a:rPr lang="en-US" dirty="0"/>
              <a:t>∩</a:t>
            </a:r>
            <a:r>
              <a:rPr lang="en-US" dirty="0">
                <a:latin typeface="Raleway" panose="020B0604020202020204" charset="0"/>
              </a:rPr>
              <a:t>): Common elements.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Union (U) : Combined elements.</a:t>
            </a:r>
          </a:p>
          <a:p>
            <a:pPr marL="171450" indent="-171450"/>
            <a:r>
              <a:rPr lang="en-US" dirty="0">
                <a:latin typeface="Raleway" panose="020B0604020202020204" charset="0"/>
              </a:rPr>
              <a:t>Difference (\): Unique elements.</a:t>
            </a:r>
          </a:p>
        </p:txBody>
      </p:sp>
      <p:pic>
        <p:nvPicPr>
          <p:cNvPr id="916" name="Google Shape;916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/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/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/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/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/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/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/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/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/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/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/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/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/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/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/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/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/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/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/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/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/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F9462C6C-3C6E-12F0-A6B0-6499F0CA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834D1EBB-FA62-1E1A-EDDC-30FF81994F6A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55CA5F44-1731-201F-3030-A00BAAE14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105547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Motivation</a:t>
            </a:r>
            <a:endParaRPr sz="4400" dirty="0"/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75CEE747-AD8C-E957-4848-CD91F30D41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D49E67AE-59B9-9284-E867-3C974184BA0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DA575D75-0A1E-8571-4E77-7A329AFA3671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29231581-71BD-53E6-13F0-06FD31D602AB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BD48943E-6C04-1630-7B14-7ACC4DC0DF9E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F5D76B1E-AAA9-8FDA-7EBD-06EDB911630C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A616D5FB-7AE9-E991-7C69-6F600BD6A25F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E26B7D88-DE71-B566-FA99-19E3BB31DEFF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E88C23A6-7486-EC12-538C-085CE4EF5F1D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8C6E8D61-05A4-F3C9-4FD2-4CA42732C59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AFC4ABB5-C8D0-22B6-73A1-5FAAA371D793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6EA002E9-1C6E-AFAA-AABC-E456241AA3C7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6AE4A078-AF05-6FCF-7779-39EB85FD88FF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93528662-5AFC-AD87-C1F1-094343FCBAFA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57D6D297-C43E-9CF8-8D05-71E58FCC420B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DC4BF-60F0-E61D-7C66-77964C9DB91C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7EFF1C12-E9FB-0CB3-11FE-C57CA2927670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7B348C9A-6393-9937-6D08-54E698A7A967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334D4064-D605-5832-9CCA-33FF3D38FE77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B6EE1AC7-B833-4DF3-4B9A-B12D7A7E2250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F466D11D-19E9-5FE5-C534-80A953D1682A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23C705D7-6A42-5915-AD00-080A72F1AA53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31691004-8CF6-CCF2-39AE-0867952779A2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1546BB4A-4CF0-4AF4-39CB-77B7E9E3ABB4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1BCE71A6-B57C-5C68-7EE5-1A433C5206C1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EE3D1DF9-5964-CA75-B99F-59117CC84477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F633393F-2C54-8BFA-81E9-A20C51DBB9D2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1FE1F14C-E8CA-60CE-7295-949AB7B4D476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39DBFF12-A6D5-78C6-D872-AFB3A16414F9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50E1B944-C97E-5A50-6E2E-18771AE00BF8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1B12DB4C-C50A-8C32-A63E-E4EA8CF7A2F9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A4B3F15C-09BC-0BD4-72A3-4BC4A3E60B22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52B4B08E-EEAD-4EAA-6E7A-850FB48CF3D7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DD49C941-FA1C-6A7B-47C2-18F21F46AF49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59849157-0045-28A3-EB24-424CDB2383EE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2DEFBFE3-815E-3081-EF31-8C8CD1CBB7B8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7BF70E98-AF0C-A2D9-FE04-1B23609ED191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36030AD3-6CBE-3632-B361-618A01D72FB8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582679D1-BF41-F7FD-7375-4DCF818FAE75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BBD49769-6922-D3CC-22FB-7A3B6C275B08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3DC8BA49-D09E-0B76-0414-4338F2C76890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0A50F1B2-0628-7382-A602-F61E27CEF11F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CB73E831-8E0F-95AA-7968-F0930B1BFC7E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4E766A79-D135-4A80-F63F-501F6A22A8B1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823CD043-E5B3-B408-6517-6FE8A6A650B1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320ED57A-9671-607A-235C-F7DB97823514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3ACCB2B1-AA42-11D6-753E-E9EC8BFFE462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FCCD17FE-8B6E-AF97-3792-467A0A1CF73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F70253-A401-3CFF-2BC7-8AE6970D7E44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F795A2D6-B6DB-154F-7486-0DE28546585E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A58A8F9E-374D-90F2-E670-1729620E02C7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D9A48EB5-0942-9CBB-9112-309AEE0CC1E7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181B1DB1-58B9-5409-BF76-9DBF8ACBD79B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0E09263E-F1BA-EC3B-ACE7-FDFE26905D8B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FC34BBEF-4244-7FF2-EA97-9496FBC66EFF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83FD1FB3-3111-10CC-BB66-93C6EBD4A141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066316FA-657C-7EF2-F1DA-427E8308688C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59C22EB8-ED65-0643-192E-DDFBBC3B8EE3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5AAD0D68-A79C-B550-A72B-791606D70AF7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50DFAF27-CF6B-D29E-37A3-141E9AD013B6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5AF4CEFB-8F3E-A765-9C30-0094044E5B06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CFA8498B-F89A-74FA-EECD-EFFD8B77D082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BD28D94C-EAFF-40CE-D3F8-1E3F4DC6B045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09672EF5-B2EC-D88F-64DD-32350409107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00353E20-E5B8-DCC8-101D-2F9C48365EF1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6D31DE2-F8C5-5141-0C56-F0FE46DEB585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E52185DC-D7D3-76F3-0C43-C5983A202CE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E05F8BBE-4413-A120-B8AD-9D9E13AB0D5E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DAF36C55-B5C7-787E-1513-28665F02091B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D9A87B25-4113-94A1-17E1-ABC671B9A853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681B29AE-B4C6-4587-823C-CE3519BDDB8B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25E0FED7-067C-2F59-FCAF-FB000FECDCF1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9C34AC80-A37A-01B5-BCF9-FB29C84F3604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6C33408B-1B78-77BC-E9D3-DFB64114BA48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E2A8F61C-E9ED-65BF-E377-FCE4E7D48463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36AADB76-C3AB-749D-FC0E-749E62B497D2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28C7B9F9-AAF3-171A-355D-A38587BA1BC8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4EDCD63-FC3C-F334-06C2-A222401CC1AB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8010AE72-7191-86C0-DD37-27DFC92A756D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"/>
          <p:cNvSpPr txBox="1">
            <a:spLocks noGrp="1"/>
          </p:cNvSpPr>
          <p:nvPr>
            <p:ph type="title"/>
          </p:nvPr>
        </p:nvSpPr>
        <p:spPr>
          <a:xfrm>
            <a:off x="720000" y="812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Fuzzy Sets in IR?</a:t>
            </a:r>
            <a:endParaRPr dirty="0"/>
          </a:p>
        </p:txBody>
      </p:sp>
      <p:sp>
        <p:nvSpPr>
          <p:cNvPr id="1076" name="Google Shape;1076;p32"/>
          <p:cNvSpPr txBox="1">
            <a:spLocks noGrp="1"/>
          </p:cNvSpPr>
          <p:nvPr>
            <p:ph type="subTitle" idx="4"/>
          </p:nvPr>
        </p:nvSpPr>
        <p:spPr>
          <a:xfrm>
            <a:off x="937624" y="1617260"/>
            <a:ext cx="7192285" cy="1655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Traditional models treat relevance as binary (relevant or not relevant).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Real-world search involves vague or uncertain queries.</a:t>
            </a:r>
          </a:p>
          <a:p>
            <a:pPr marL="628650" lvl="1" indent="-171450" algn="l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Example: “Affordable homes near the city”</a:t>
            </a:r>
          </a:p>
          <a:p>
            <a:pPr marL="628650" lvl="1" indent="-171450" algn="l"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Hard to define exact matches.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Solution:</a:t>
            </a:r>
            <a:endParaRPr lang="en-US" sz="1400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dirty="0"/>
              <a:t>Fuzzy sets handle partial membership, enabling nuanced relevance scoring.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Understanding Fuzzy sets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70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>
          <a:extLst>
            <a:ext uri="{FF2B5EF4-FFF2-40B4-BE49-F238E27FC236}">
              <a16:creationId xmlns:a16="http://schemas.microsoft.com/office/drawing/2014/main" id="{2E82D464-2ACD-6098-C2ED-D464E5A0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>
            <a:extLst>
              <a:ext uri="{FF2B5EF4-FFF2-40B4-BE49-F238E27FC236}">
                <a16:creationId xmlns:a16="http://schemas.microsoft.com/office/drawing/2014/main" id="{5DF2F381-6C8A-236F-94E9-C8ADE95D6E94}"/>
              </a:ext>
            </a:extLst>
          </p:cNvPr>
          <p:cNvSpPr/>
          <p:nvPr/>
        </p:nvSpPr>
        <p:spPr>
          <a:xfrm rot="4500170">
            <a:off x="4600402" y="7400"/>
            <a:ext cx="5575737" cy="4867271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9">
            <a:extLst>
              <a:ext uri="{FF2B5EF4-FFF2-40B4-BE49-F238E27FC236}">
                <a16:creationId xmlns:a16="http://schemas.microsoft.com/office/drawing/2014/main" id="{99D33300-AF3F-7C70-1543-488C09822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893" y="805701"/>
            <a:ext cx="4201120" cy="1096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Understanding</a:t>
            </a:r>
            <a:br>
              <a:rPr lang="en-US" dirty="0">
                <a:latin typeface="Raleway" panose="020B0604020202020204" charset="0"/>
              </a:rPr>
            </a:br>
            <a:r>
              <a:rPr lang="en-US" dirty="0">
                <a:latin typeface="Raleway" panose="020B0604020202020204" charset="0"/>
              </a:rPr>
              <a:t>Fuzzy Sets</a:t>
            </a:r>
            <a:endParaRPr dirty="0">
              <a:latin typeface="Raleway" panose="020B0604020202020204" charset="0"/>
            </a:endParaRPr>
          </a:p>
        </p:txBody>
      </p:sp>
      <p:sp>
        <p:nvSpPr>
          <p:cNvPr id="915" name="Google Shape;915;p29">
            <a:extLst>
              <a:ext uri="{FF2B5EF4-FFF2-40B4-BE49-F238E27FC236}">
                <a16:creationId xmlns:a16="http://schemas.microsoft.com/office/drawing/2014/main" id="{7D150515-DE60-31FD-5B65-5A5FBD871D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5751" y="1979506"/>
            <a:ext cx="4821016" cy="2711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anose="020B0604020202020204" charset="0"/>
              </a:rPr>
              <a:t>Unlike classical sets, where elements are either in (1) or out (0):</a:t>
            </a:r>
          </a:p>
          <a:p>
            <a:pPr marL="171450" indent="-171450">
              <a:buSzPct val="80000"/>
            </a:pPr>
            <a:r>
              <a:rPr lang="en-US" dirty="0">
                <a:latin typeface="Raleway" panose="020B0604020202020204" charset="0"/>
              </a:rPr>
              <a:t>Fuzzy sets allow partial membership (</a:t>
            </a:r>
            <a:r>
              <a:rPr lang="el-GR" dirty="0"/>
              <a:t>0≤μ(</a:t>
            </a:r>
            <a:r>
              <a:rPr lang="en-US" dirty="0"/>
              <a:t>x)≤1</a:t>
            </a:r>
            <a:r>
              <a:rPr lang="en-US" dirty="0">
                <a:latin typeface="Raleway" panose="020B0604020202020204" charset="0"/>
              </a:rPr>
              <a:t>).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Raleway" panose="020B0604020202020204" charset="0"/>
              </a:rPr>
              <a:t>Membership Function (</a:t>
            </a:r>
            <a:r>
              <a:rPr lang="el-GR" sz="1400" b="1" dirty="0">
                <a:latin typeface="Raleway" panose="020B0604020202020204" charset="0"/>
              </a:rPr>
              <a:t>μ(</a:t>
            </a:r>
            <a:r>
              <a:rPr lang="en-US" sz="1400" b="1" dirty="0">
                <a:latin typeface="Raleway" panose="020B0604020202020204" charset="0"/>
              </a:rPr>
              <a:t>x)):</a:t>
            </a:r>
          </a:p>
          <a:p>
            <a:pPr marL="171450" indent="-171450">
              <a:buSzPct val="80000"/>
            </a:pPr>
            <a:endParaRPr lang="en-US" dirty="0">
              <a:latin typeface="Raleway" panose="020B0604020202020204" charset="0"/>
            </a:endParaRPr>
          </a:p>
          <a:p>
            <a:pPr marL="171450" indent="-171450">
              <a:buSzPct val="80000"/>
            </a:pPr>
            <a:r>
              <a:rPr lang="en-US" dirty="0">
                <a:latin typeface="Raleway" panose="020B0604020202020204" charset="0"/>
              </a:rPr>
              <a:t>Determine  the degree of relevance or similarity.</a:t>
            </a:r>
          </a:p>
          <a:p>
            <a:pPr marL="171450" indent="-171450">
              <a:buSzPct val="80000"/>
            </a:pPr>
            <a:r>
              <a:rPr lang="en-US" dirty="0">
                <a:latin typeface="Raleway" panose="020B0604020202020204" charset="0"/>
              </a:rPr>
              <a:t>Example: Query term “affordable” -&gt;</a:t>
            </a: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            Doc1: </a:t>
            </a:r>
            <a:r>
              <a:rPr lang="el-GR" dirty="0">
                <a:latin typeface="Raleway" panose="020B0604020202020204" charset="0"/>
              </a:rPr>
              <a:t>μ</a:t>
            </a:r>
            <a:r>
              <a:rPr lang="en-US" dirty="0">
                <a:latin typeface="Raleway" panose="020B0604020202020204" charset="0"/>
              </a:rPr>
              <a:t> = 0.8 (highly relevant)</a:t>
            </a:r>
          </a:p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            Doc2: </a:t>
            </a:r>
            <a:r>
              <a:rPr lang="el-GR" dirty="0">
                <a:latin typeface="Raleway" panose="020B0604020202020204" charset="0"/>
              </a:rPr>
              <a:t>μ</a:t>
            </a:r>
            <a:r>
              <a:rPr lang="en-US" dirty="0">
                <a:latin typeface="Raleway" panose="020B0604020202020204" charset="0"/>
              </a:rPr>
              <a:t> = 0.3 (less relevant)</a:t>
            </a:r>
          </a:p>
          <a:p>
            <a:pPr marL="0" lv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171450" indent="-171450">
              <a:buSzPct val="80000"/>
            </a:pPr>
            <a:r>
              <a:rPr lang="en-US" dirty="0">
                <a:latin typeface="Raleway" panose="020B0604020202020204" charset="0"/>
              </a:rPr>
              <a:t>Enables gradual interpretation of relevance.</a:t>
            </a:r>
          </a:p>
        </p:txBody>
      </p:sp>
      <p:pic>
        <p:nvPicPr>
          <p:cNvPr id="916" name="Google Shape;916;p29">
            <a:extLst>
              <a:ext uri="{FF2B5EF4-FFF2-40B4-BE49-F238E27FC236}">
                <a16:creationId xmlns:a16="http://schemas.microsoft.com/office/drawing/2014/main" id="{6C591D92-2436-D3D7-C1CD-4E08B10DDFD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32" r="37002" b="10007"/>
          <a:stretch/>
        </p:blipFill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17" name="Google Shape;917;p29">
            <a:extLst>
              <a:ext uri="{FF2B5EF4-FFF2-40B4-BE49-F238E27FC236}">
                <a16:creationId xmlns:a16="http://schemas.microsoft.com/office/drawing/2014/main" id="{E084B923-7DF1-D357-FAE0-18F2085C91B7}"/>
              </a:ext>
            </a:extLst>
          </p:cNvPr>
          <p:cNvGrpSpPr/>
          <p:nvPr/>
        </p:nvGrpSpPr>
        <p:grpSpPr>
          <a:xfrm>
            <a:off x="7875610" y="386631"/>
            <a:ext cx="997823" cy="1575369"/>
            <a:chOff x="7230903" y="4040695"/>
            <a:chExt cx="708279" cy="1118235"/>
          </a:xfrm>
        </p:grpSpPr>
        <p:grpSp>
          <p:nvGrpSpPr>
            <p:cNvPr id="918" name="Google Shape;918;p29">
              <a:extLst>
                <a:ext uri="{FF2B5EF4-FFF2-40B4-BE49-F238E27FC236}">
                  <a16:creationId xmlns:a16="http://schemas.microsoft.com/office/drawing/2014/main" id="{33BA0AD8-528F-8A5C-0ABA-61074D353C96}"/>
                </a:ext>
              </a:extLst>
            </p:cNvPr>
            <p:cNvGrpSpPr/>
            <p:nvPr/>
          </p:nvGrpSpPr>
          <p:grpSpPr>
            <a:xfrm>
              <a:off x="7230903" y="4040695"/>
              <a:ext cx="652843" cy="225742"/>
              <a:chOff x="7230903" y="4040695"/>
              <a:chExt cx="652843" cy="225742"/>
            </a:xfrm>
          </p:grpSpPr>
          <p:sp>
            <p:nvSpPr>
              <p:cNvPr id="919" name="Google Shape;919;p29">
                <a:extLst>
                  <a:ext uri="{FF2B5EF4-FFF2-40B4-BE49-F238E27FC236}">
                    <a16:creationId xmlns:a16="http://schemas.microsoft.com/office/drawing/2014/main" id="{9CE969B3-ED1B-EC6D-D01E-95B5B22C7C79}"/>
                  </a:ext>
                </a:extLst>
              </p:cNvPr>
              <p:cNvSpPr/>
              <p:nvPr/>
            </p:nvSpPr>
            <p:spPr>
              <a:xfrm>
                <a:off x="7230903" y="4040695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>
                <a:extLst>
                  <a:ext uri="{FF2B5EF4-FFF2-40B4-BE49-F238E27FC236}">
                    <a16:creationId xmlns:a16="http://schemas.microsoft.com/office/drawing/2014/main" id="{2C94F0BE-C2D9-4859-D3A3-3E8B8D8CED43}"/>
                  </a:ext>
                </a:extLst>
              </p:cNvPr>
              <p:cNvSpPr/>
              <p:nvPr/>
            </p:nvSpPr>
            <p:spPr>
              <a:xfrm>
                <a:off x="7287577" y="4077081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29">
                <a:extLst>
                  <a:ext uri="{FF2B5EF4-FFF2-40B4-BE49-F238E27FC236}">
                    <a16:creationId xmlns:a16="http://schemas.microsoft.com/office/drawing/2014/main" id="{246E31EC-C0C6-5409-53C7-5034904F95B5}"/>
                  </a:ext>
                </a:extLst>
              </p:cNvPr>
              <p:cNvGrpSpPr/>
              <p:nvPr/>
            </p:nvGrpSpPr>
            <p:grpSpPr>
              <a:xfrm>
                <a:off x="7487126" y="4081367"/>
                <a:ext cx="332041" cy="142684"/>
                <a:chOff x="7487126" y="4081367"/>
                <a:chExt cx="332041" cy="142684"/>
              </a:xfrm>
            </p:grpSpPr>
            <p:sp>
              <p:nvSpPr>
                <p:cNvPr id="922" name="Google Shape;922;p29">
                  <a:extLst>
                    <a:ext uri="{FF2B5EF4-FFF2-40B4-BE49-F238E27FC236}">
                      <a16:creationId xmlns:a16="http://schemas.microsoft.com/office/drawing/2014/main" id="{17CA936B-B1AC-BAA3-5D10-F7CBBA1DB6CD}"/>
                    </a:ext>
                  </a:extLst>
                </p:cNvPr>
                <p:cNvSpPr/>
                <p:nvPr/>
              </p:nvSpPr>
              <p:spPr>
                <a:xfrm>
                  <a:off x="7487126" y="4081367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9">
                  <a:extLst>
                    <a:ext uri="{FF2B5EF4-FFF2-40B4-BE49-F238E27FC236}">
                      <a16:creationId xmlns:a16="http://schemas.microsoft.com/office/drawing/2014/main" id="{B646F316-F6A7-7F45-7EB8-6934D0187667}"/>
                    </a:ext>
                  </a:extLst>
                </p:cNvPr>
                <p:cNvSpPr/>
                <p:nvPr/>
              </p:nvSpPr>
              <p:spPr>
                <a:xfrm>
                  <a:off x="7487126" y="4122134"/>
                  <a:ext cx="280320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20" h="20383" extrusionOk="0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9">
                  <a:extLst>
                    <a:ext uri="{FF2B5EF4-FFF2-40B4-BE49-F238E27FC236}">
                      <a16:creationId xmlns:a16="http://schemas.microsoft.com/office/drawing/2014/main" id="{217EE3FF-3297-6CA6-0976-BBF525C98D05}"/>
                    </a:ext>
                  </a:extLst>
                </p:cNvPr>
                <p:cNvSpPr/>
                <p:nvPr/>
              </p:nvSpPr>
              <p:spPr>
                <a:xfrm>
                  <a:off x="7487126" y="4162901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9">
                  <a:extLst>
                    <a:ext uri="{FF2B5EF4-FFF2-40B4-BE49-F238E27FC236}">
                      <a16:creationId xmlns:a16="http://schemas.microsoft.com/office/drawing/2014/main" id="{EDC6883E-6583-D522-3E83-892E2FC21942}"/>
                    </a:ext>
                  </a:extLst>
                </p:cNvPr>
                <p:cNvSpPr/>
                <p:nvPr/>
              </p:nvSpPr>
              <p:spPr>
                <a:xfrm>
                  <a:off x="7487126" y="4203668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6" name="Google Shape;926;p29">
              <a:extLst>
                <a:ext uri="{FF2B5EF4-FFF2-40B4-BE49-F238E27FC236}">
                  <a16:creationId xmlns:a16="http://schemas.microsoft.com/office/drawing/2014/main" id="{7DF277A8-C28C-9039-97AD-EF47525847CA}"/>
                </a:ext>
              </a:extLst>
            </p:cNvPr>
            <p:cNvGrpSpPr/>
            <p:nvPr/>
          </p:nvGrpSpPr>
          <p:grpSpPr>
            <a:xfrm>
              <a:off x="7230903" y="4338161"/>
              <a:ext cx="652843" cy="225742"/>
              <a:chOff x="7230903" y="4338161"/>
              <a:chExt cx="652843" cy="225742"/>
            </a:xfrm>
          </p:grpSpPr>
          <p:sp>
            <p:nvSpPr>
              <p:cNvPr id="927" name="Google Shape;927;p29">
                <a:extLst>
                  <a:ext uri="{FF2B5EF4-FFF2-40B4-BE49-F238E27FC236}">
                    <a16:creationId xmlns:a16="http://schemas.microsoft.com/office/drawing/2014/main" id="{FF56B964-86C6-32DA-C6BD-8773B25BE26A}"/>
                  </a:ext>
                </a:extLst>
              </p:cNvPr>
              <p:cNvSpPr/>
              <p:nvPr/>
            </p:nvSpPr>
            <p:spPr>
              <a:xfrm>
                <a:off x="7230903" y="4338161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>
                <a:extLst>
                  <a:ext uri="{FF2B5EF4-FFF2-40B4-BE49-F238E27FC236}">
                    <a16:creationId xmlns:a16="http://schemas.microsoft.com/office/drawing/2014/main" id="{529A3505-B846-26D9-94DF-7AFBF9825378}"/>
                  </a:ext>
                </a:extLst>
              </p:cNvPr>
              <p:cNvSpPr/>
              <p:nvPr/>
            </p:nvSpPr>
            <p:spPr>
              <a:xfrm>
                <a:off x="7287577" y="4374737"/>
                <a:ext cx="151161" cy="151066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066" extrusionOk="0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9" name="Google Shape;929;p29">
                <a:extLst>
                  <a:ext uri="{FF2B5EF4-FFF2-40B4-BE49-F238E27FC236}">
                    <a16:creationId xmlns:a16="http://schemas.microsoft.com/office/drawing/2014/main" id="{9A9660E3-D8B8-F68E-00D2-6738864CD3AD}"/>
                  </a:ext>
                </a:extLst>
              </p:cNvPr>
              <p:cNvGrpSpPr/>
              <p:nvPr/>
            </p:nvGrpSpPr>
            <p:grpSpPr>
              <a:xfrm>
                <a:off x="7487126" y="4378833"/>
                <a:ext cx="332041" cy="142684"/>
                <a:chOff x="7487126" y="4378833"/>
                <a:chExt cx="332041" cy="142684"/>
              </a:xfrm>
            </p:grpSpPr>
            <p:sp>
              <p:nvSpPr>
                <p:cNvPr id="930" name="Google Shape;930;p29">
                  <a:extLst>
                    <a:ext uri="{FF2B5EF4-FFF2-40B4-BE49-F238E27FC236}">
                      <a16:creationId xmlns:a16="http://schemas.microsoft.com/office/drawing/2014/main" id="{F29A7918-38F6-7D90-E941-19B4E44FD4C2}"/>
                    </a:ext>
                  </a:extLst>
                </p:cNvPr>
                <p:cNvSpPr/>
                <p:nvPr/>
              </p:nvSpPr>
              <p:spPr>
                <a:xfrm>
                  <a:off x="7525512" y="4378833"/>
                  <a:ext cx="29365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55" h="20383" extrusionOk="0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9">
                  <a:extLst>
                    <a:ext uri="{FF2B5EF4-FFF2-40B4-BE49-F238E27FC236}">
                      <a16:creationId xmlns:a16="http://schemas.microsoft.com/office/drawing/2014/main" id="{684C899C-AC1C-6E05-2BBB-1FACD931D185}"/>
                    </a:ext>
                  </a:extLst>
                </p:cNvPr>
                <p:cNvSpPr/>
                <p:nvPr/>
              </p:nvSpPr>
              <p:spPr>
                <a:xfrm>
                  <a:off x="7487126" y="4419600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9">
                  <a:extLst>
                    <a:ext uri="{FF2B5EF4-FFF2-40B4-BE49-F238E27FC236}">
                      <a16:creationId xmlns:a16="http://schemas.microsoft.com/office/drawing/2014/main" id="{50D05865-4ACF-173F-8DDF-0D1C0165AF4A}"/>
                    </a:ext>
                  </a:extLst>
                </p:cNvPr>
                <p:cNvSpPr/>
                <p:nvPr/>
              </p:nvSpPr>
              <p:spPr>
                <a:xfrm>
                  <a:off x="7563802" y="4460367"/>
                  <a:ext cx="25536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65" h="20383" extrusionOk="0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9">
                  <a:extLst>
                    <a:ext uri="{FF2B5EF4-FFF2-40B4-BE49-F238E27FC236}">
                      <a16:creationId xmlns:a16="http://schemas.microsoft.com/office/drawing/2014/main" id="{7B4DC75E-18C4-A040-5092-44B2147D9484}"/>
                    </a:ext>
                  </a:extLst>
                </p:cNvPr>
                <p:cNvSpPr/>
                <p:nvPr/>
              </p:nvSpPr>
              <p:spPr>
                <a:xfrm>
                  <a:off x="7487126" y="4501134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4" name="Google Shape;934;p29">
              <a:extLst>
                <a:ext uri="{FF2B5EF4-FFF2-40B4-BE49-F238E27FC236}">
                  <a16:creationId xmlns:a16="http://schemas.microsoft.com/office/drawing/2014/main" id="{0D7327AF-DB79-E416-B24A-761BBFB95267}"/>
                </a:ext>
              </a:extLst>
            </p:cNvPr>
            <p:cNvSpPr/>
            <p:nvPr/>
          </p:nvSpPr>
          <p:spPr>
            <a:xfrm>
              <a:off x="7338250" y="4420804"/>
              <a:ext cx="50734" cy="60632"/>
            </a:xfrm>
            <a:custGeom>
              <a:avLst/>
              <a:gdLst/>
              <a:ahLst/>
              <a:cxnLst/>
              <a:rect l="l" t="t" r="r" b="b"/>
              <a:pathLst>
                <a:path w="50734" h="60632" extrusionOk="0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5" name="Google Shape;935;p29">
              <a:extLst>
                <a:ext uri="{FF2B5EF4-FFF2-40B4-BE49-F238E27FC236}">
                  <a16:creationId xmlns:a16="http://schemas.microsoft.com/office/drawing/2014/main" id="{130B89F7-0509-5C70-8B04-DD51DEC97F05}"/>
                </a:ext>
              </a:extLst>
            </p:cNvPr>
            <p:cNvGrpSpPr/>
            <p:nvPr/>
          </p:nvGrpSpPr>
          <p:grpSpPr>
            <a:xfrm>
              <a:off x="7230903" y="4635722"/>
              <a:ext cx="652843" cy="225742"/>
              <a:chOff x="7230903" y="4635722"/>
              <a:chExt cx="652843" cy="225742"/>
            </a:xfrm>
          </p:grpSpPr>
          <p:sp>
            <p:nvSpPr>
              <p:cNvPr id="936" name="Google Shape;936;p29">
                <a:extLst>
                  <a:ext uri="{FF2B5EF4-FFF2-40B4-BE49-F238E27FC236}">
                    <a16:creationId xmlns:a16="http://schemas.microsoft.com/office/drawing/2014/main" id="{0FDD2967-4C00-530C-4898-F119775FBE3E}"/>
                  </a:ext>
                </a:extLst>
              </p:cNvPr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9">
                <a:extLst>
                  <a:ext uri="{FF2B5EF4-FFF2-40B4-BE49-F238E27FC236}">
                    <a16:creationId xmlns:a16="http://schemas.microsoft.com/office/drawing/2014/main" id="{E2425D6E-2071-D827-9E39-B328613E3B80}"/>
                  </a:ext>
                </a:extLst>
              </p:cNvPr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29">
                <a:extLst>
                  <a:ext uri="{FF2B5EF4-FFF2-40B4-BE49-F238E27FC236}">
                    <a16:creationId xmlns:a16="http://schemas.microsoft.com/office/drawing/2014/main" id="{DCFD8BAD-4E87-FED6-2C91-6C96A6C33AD2}"/>
                  </a:ext>
                </a:extLst>
              </p:cNvPr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939" name="Google Shape;939;p29">
                  <a:extLst>
                    <a:ext uri="{FF2B5EF4-FFF2-40B4-BE49-F238E27FC236}">
                      <a16:creationId xmlns:a16="http://schemas.microsoft.com/office/drawing/2014/main" id="{D1A047E1-84B2-15E4-7C05-49021A6F75BE}"/>
                    </a:ext>
                  </a:extLst>
                </p:cNvPr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9">
                  <a:extLst>
                    <a:ext uri="{FF2B5EF4-FFF2-40B4-BE49-F238E27FC236}">
                      <a16:creationId xmlns:a16="http://schemas.microsoft.com/office/drawing/2014/main" id="{B0C2E172-5F3E-98A4-DEE8-022662CCF325}"/>
                    </a:ext>
                  </a:extLst>
                </p:cNvPr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9">
                  <a:extLst>
                    <a:ext uri="{FF2B5EF4-FFF2-40B4-BE49-F238E27FC236}">
                      <a16:creationId xmlns:a16="http://schemas.microsoft.com/office/drawing/2014/main" id="{BF62D4B7-07A5-5281-3C97-A8DBDC980C32}"/>
                    </a:ext>
                  </a:extLst>
                </p:cNvPr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9">
                  <a:extLst>
                    <a:ext uri="{FF2B5EF4-FFF2-40B4-BE49-F238E27FC236}">
                      <a16:creationId xmlns:a16="http://schemas.microsoft.com/office/drawing/2014/main" id="{300840E7-37E4-8E04-DEAE-7B5D873BF9CA}"/>
                    </a:ext>
                  </a:extLst>
                </p:cNvPr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29">
              <a:extLst>
                <a:ext uri="{FF2B5EF4-FFF2-40B4-BE49-F238E27FC236}">
                  <a16:creationId xmlns:a16="http://schemas.microsoft.com/office/drawing/2014/main" id="{5FF0CD50-80C0-2D7D-D3FB-7EDB2916BFC7}"/>
                </a:ext>
              </a:extLst>
            </p:cNvPr>
            <p:cNvGrpSpPr/>
            <p:nvPr/>
          </p:nvGrpSpPr>
          <p:grpSpPr>
            <a:xfrm>
              <a:off x="7230903" y="4933188"/>
              <a:ext cx="652843" cy="225742"/>
              <a:chOff x="7230903" y="4933188"/>
              <a:chExt cx="652843" cy="225742"/>
            </a:xfrm>
          </p:grpSpPr>
          <p:grpSp>
            <p:nvGrpSpPr>
              <p:cNvPr id="944" name="Google Shape;944;p29">
                <a:extLst>
                  <a:ext uri="{FF2B5EF4-FFF2-40B4-BE49-F238E27FC236}">
                    <a16:creationId xmlns:a16="http://schemas.microsoft.com/office/drawing/2014/main" id="{69F380DA-A34E-092D-549C-4DA975C6E528}"/>
                  </a:ext>
                </a:extLst>
              </p:cNvPr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945" name="Google Shape;945;p29">
                  <a:extLst>
                    <a:ext uri="{FF2B5EF4-FFF2-40B4-BE49-F238E27FC236}">
                      <a16:creationId xmlns:a16="http://schemas.microsoft.com/office/drawing/2014/main" id="{C31E341C-C742-C4A2-1366-401474D10179}"/>
                    </a:ext>
                  </a:extLst>
                </p:cNvPr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9">
                  <a:extLst>
                    <a:ext uri="{FF2B5EF4-FFF2-40B4-BE49-F238E27FC236}">
                      <a16:creationId xmlns:a16="http://schemas.microsoft.com/office/drawing/2014/main" id="{5D119A4D-36F9-2393-0EB7-C7E50C1E15B6}"/>
                    </a:ext>
                  </a:extLst>
                </p:cNvPr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7" name="Google Shape;947;p29">
                  <a:extLst>
                    <a:ext uri="{FF2B5EF4-FFF2-40B4-BE49-F238E27FC236}">
                      <a16:creationId xmlns:a16="http://schemas.microsoft.com/office/drawing/2014/main" id="{55B4BE0B-B9CC-7754-EB41-BB4ECB93EDAC}"/>
                    </a:ext>
                  </a:extLst>
                </p:cNvPr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948" name="Google Shape;948;p29">
                    <a:extLst>
                      <a:ext uri="{FF2B5EF4-FFF2-40B4-BE49-F238E27FC236}">
                        <a16:creationId xmlns:a16="http://schemas.microsoft.com/office/drawing/2014/main" id="{23125F43-5A14-F995-1FB1-B050F793CFC8}"/>
                      </a:ext>
                    </a:extLst>
                  </p:cNvPr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9">
                    <a:extLst>
                      <a:ext uri="{FF2B5EF4-FFF2-40B4-BE49-F238E27FC236}">
                        <a16:creationId xmlns:a16="http://schemas.microsoft.com/office/drawing/2014/main" id="{E6B7703F-B447-F1D9-751F-48968623F177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9">
                    <a:extLst>
                      <a:ext uri="{FF2B5EF4-FFF2-40B4-BE49-F238E27FC236}">
                        <a16:creationId xmlns:a16="http://schemas.microsoft.com/office/drawing/2014/main" id="{C385B090-F636-D706-71F2-ADC0021D3EAB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9">
                    <a:extLst>
                      <a:ext uri="{FF2B5EF4-FFF2-40B4-BE49-F238E27FC236}">
                        <a16:creationId xmlns:a16="http://schemas.microsoft.com/office/drawing/2014/main" id="{ED519796-0CDA-CAA1-E0F3-26B06E6CE7F9}"/>
                      </a:ext>
                    </a:extLst>
                  </p:cNvPr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52" name="Google Shape;952;p29">
                <a:extLst>
                  <a:ext uri="{FF2B5EF4-FFF2-40B4-BE49-F238E27FC236}">
                    <a16:creationId xmlns:a16="http://schemas.microsoft.com/office/drawing/2014/main" id="{8349399F-47E0-6FD9-B834-74B444A81F2C}"/>
                  </a:ext>
                </a:extLst>
              </p:cNvPr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9">
              <a:extLst>
                <a:ext uri="{FF2B5EF4-FFF2-40B4-BE49-F238E27FC236}">
                  <a16:creationId xmlns:a16="http://schemas.microsoft.com/office/drawing/2014/main" id="{FFD4149F-1D80-46FC-D8DC-9A95B538095E}"/>
                </a:ext>
              </a:extLst>
            </p:cNvPr>
            <p:cNvGrpSpPr/>
            <p:nvPr/>
          </p:nvGrpSpPr>
          <p:grpSpPr>
            <a:xfrm>
              <a:off x="7816120" y="4307395"/>
              <a:ext cx="123062" cy="63817"/>
              <a:chOff x="7816120" y="4307395"/>
              <a:chExt cx="123062" cy="63817"/>
            </a:xfrm>
          </p:grpSpPr>
          <p:sp>
            <p:nvSpPr>
              <p:cNvPr id="954" name="Google Shape;954;p29">
                <a:extLst>
                  <a:ext uri="{FF2B5EF4-FFF2-40B4-BE49-F238E27FC236}">
                    <a16:creationId xmlns:a16="http://schemas.microsoft.com/office/drawing/2014/main" id="{740590CF-932E-BFC1-5C4C-DE955A900B93}"/>
                  </a:ext>
                </a:extLst>
              </p:cNvPr>
              <p:cNvSpPr/>
              <p:nvPr/>
            </p:nvSpPr>
            <p:spPr>
              <a:xfrm>
                <a:off x="7816120" y="4307395"/>
                <a:ext cx="123062" cy="63817"/>
              </a:xfrm>
              <a:custGeom>
                <a:avLst/>
                <a:gdLst/>
                <a:ahLst/>
                <a:cxnLst/>
                <a:rect l="l" t="t" r="r" b="b"/>
                <a:pathLst>
                  <a:path w="123062" h="63817" extrusionOk="0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9">
                <a:extLst>
                  <a:ext uri="{FF2B5EF4-FFF2-40B4-BE49-F238E27FC236}">
                    <a16:creationId xmlns:a16="http://schemas.microsoft.com/office/drawing/2014/main" id="{B837681C-2B80-8469-6FB4-1F51C2DA380E}"/>
                  </a:ext>
                </a:extLst>
              </p:cNvPr>
              <p:cNvSpPr/>
              <p:nvPr/>
            </p:nvSpPr>
            <p:spPr>
              <a:xfrm>
                <a:off x="7858029" y="4319682"/>
                <a:ext cx="39242" cy="39243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39243" extrusionOk="0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29">
              <a:extLst>
                <a:ext uri="{FF2B5EF4-FFF2-40B4-BE49-F238E27FC236}">
                  <a16:creationId xmlns:a16="http://schemas.microsoft.com/office/drawing/2014/main" id="{0DD2AFC8-7256-6EB8-463E-33CEEEA79C05}"/>
                </a:ext>
              </a:extLst>
            </p:cNvPr>
            <p:cNvGrpSpPr/>
            <p:nvPr/>
          </p:nvGrpSpPr>
          <p:grpSpPr>
            <a:xfrm>
              <a:off x="7816120" y="4892994"/>
              <a:ext cx="123062" cy="79991"/>
              <a:chOff x="7816120" y="4892994"/>
              <a:chExt cx="123062" cy="79991"/>
            </a:xfrm>
          </p:grpSpPr>
          <p:grpSp>
            <p:nvGrpSpPr>
              <p:cNvPr id="957" name="Google Shape;957;p29">
                <a:extLst>
                  <a:ext uri="{FF2B5EF4-FFF2-40B4-BE49-F238E27FC236}">
                    <a16:creationId xmlns:a16="http://schemas.microsoft.com/office/drawing/2014/main" id="{B5B01D1E-FDDA-E0C4-063F-4CA2B3901597}"/>
                  </a:ext>
                </a:extLst>
              </p:cNvPr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958" name="Google Shape;958;p29">
                  <a:extLst>
                    <a:ext uri="{FF2B5EF4-FFF2-40B4-BE49-F238E27FC236}">
                      <a16:creationId xmlns:a16="http://schemas.microsoft.com/office/drawing/2014/main" id="{74A7A939-FA92-632A-C05C-57DE8672C1FA}"/>
                    </a:ext>
                  </a:extLst>
                </p:cNvPr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9">
                  <a:extLst>
                    <a:ext uri="{FF2B5EF4-FFF2-40B4-BE49-F238E27FC236}">
                      <a16:creationId xmlns:a16="http://schemas.microsoft.com/office/drawing/2014/main" id="{2FD8885A-4DE3-A1B5-593C-69928FFBB3C9}"/>
                    </a:ext>
                  </a:extLst>
                </p:cNvPr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9">
                <a:extLst>
                  <a:ext uri="{FF2B5EF4-FFF2-40B4-BE49-F238E27FC236}">
                    <a16:creationId xmlns:a16="http://schemas.microsoft.com/office/drawing/2014/main" id="{7F2A0839-8D43-1481-3397-1C7C429B91F1}"/>
                  </a:ext>
                </a:extLst>
              </p:cNvPr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2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9365F1B5-CE04-A417-0FDA-3365EBB0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>
            <a:extLst>
              <a:ext uri="{FF2B5EF4-FFF2-40B4-BE49-F238E27FC236}">
                <a16:creationId xmlns:a16="http://schemas.microsoft.com/office/drawing/2014/main" id="{2EE238C0-D96D-7ED0-0D9B-A3549171D74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0">
            <a:extLst>
              <a:ext uri="{FF2B5EF4-FFF2-40B4-BE49-F238E27FC236}">
                <a16:creationId xmlns:a16="http://schemas.microsoft.com/office/drawing/2014/main" id="{D333797C-9157-6455-5B75-BF1B99FC1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8192"/>
            <a:ext cx="50968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aleway" panose="020B0604020202020204" charset="0"/>
              </a:rPr>
              <a:t>Fuzzy Set Workflow </a:t>
            </a:r>
          </a:p>
        </p:txBody>
      </p:sp>
      <p:sp>
        <p:nvSpPr>
          <p:cNvPr id="967" name="Google Shape;967;p30">
            <a:extLst>
              <a:ext uri="{FF2B5EF4-FFF2-40B4-BE49-F238E27FC236}">
                <a16:creationId xmlns:a16="http://schemas.microsoft.com/office/drawing/2014/main" id="{CFBA0E09-2085-6D45-9CA9-D21E07C45A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968" name="Google Shape;968;p30">
            <a:extLst>
              <a:ext uri="{FF2B5EF4-FFF2-40B4-BE49-F238E27FC236}">
                <a16:creationId xmlns:a16="http://schemas.microsoft.com/office/drawing/2014/main" id="{8B97F4B4-B3D9-678C-52CE-1BDF2D9834D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9184" r="24068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969" name="Google Shape;969;p30">
            <a:extLst>
              <a:ext uri="{FF2B5EF4-FFF2-40B4-BE49-F238E27FC236}">
                <a16:creationId xmlns:a16="http://schemas.microsoft.com/office/drawing/2014/main" id="{7808A6A4-9156-0147-C3D2-93856F1F7DCA}"/>
              </a:ext>
            </a:extLst>
          </p:cNvPr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970" name="Google Shape;970;p30">
              <a:extLst>
                <a:ext uri="{FF2B5EF4-FFF2-40B4-BE49-F238E27FC236}">
                  <a16:creationId xmlns:a16="http://schemas.microsoft.com/office/drawing/2014/main" id="{E86B56CD-CFBF-F6F6-5D1A-D0B7203683F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>
              <a:extLst>
                <a:ext uri="{FF2B5EF4-FFF2-40B4-BE49-F238E27FC236}">
                  <a16:creationId xmlns:a16="http://schemas.microsoft.com/office/drawing/2014/main" id="{77F3B2A4-EBFD-187C-2281-FBF9DF1D2CF5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>
              <a:extLst>
                <a:ext uri="{FF2B5EF4-FFF2-40B4-BE49-F238E27FC236}">
                  <a16:creationId xmlns:a16="http://schemas.microsoft.com/office/drawing/2014/main" id="{1D436028-32F2-EBBC-CF10-FF50D88FBBAA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>
                <a:extLst>
                  <a:ext uri="{FF2B5EF4-FFF2-40B4-BE49-F238E27FC236}">
                    <a16:creationId xmlns:a16="http://schemas.microsoft.com/office/drawing/2014/main" id="{FDAD01B9-5AF8-34AC-1A6C-7C3A0569D286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>
                <a:extLst>
                  <a:ext uri="{FF2B5EF4-FFF2-40B4-BE49-F238E27FC236}">
                    <a16:creationId xmlns:a16="http://schemas.microsoft.com/office/drawing/2014/main" id="{20AEEE0C-E84F-1190-CA43-8FA982555EB5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>
                <a:extLst>
                  <a:ext uri="{FF2B5EF4-FFF2-40B4-BE49-F238E27FC236}">
                    <a16:creationId xmlns:a16="http://schemas.microsoft.com/office/drawing/2014/main" id="{3639B499-1A36-7EEA-9D24-4526971C08FF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>
                  <a:extLst>
                    <a:ext uri="{FF2B5EF4-FFF2-40B4-BE49-F238E27FC236}">
                      <a16:creationId xmlns:a16="http://schemas.microsoft.com/office/drawing/2014/main" id="{5FE9AF7A-202D-49B9-FDE6-919C7465F55C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>
                  <a:extLst>
                    <a:ext uri="{FF2B5EF4-FFF2-40B4-BE49-F238E27FC236}">
                      <a16:creationId xmlns:a16="http://schemas.microsoft.com/office/drawing/2014/main" id="{716EACD2-CE90-3F6B-0F0E-DA51D5E73DFC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>
                  <a:extLst>
                    <a:ext uri="{FF2B5EF4-FFF2-40B4-BE49-F238E27FC236}">
                      <a16:creationId xmlns:a16="http://schemas.microsoft.com/office/drawing/2014/main" id="{72F08994-8D80-D966-61FF-9C92C277B682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>
              <a:extLst>
                <a:ext uri="{FF2B5EF4-FFF2-40B4-BE49-F238E27FC236}">
                  <a16:creationId xmlns:a16="http://schemas.microsoft.com/office/drawing/2014/main" id="{BEBF7185-EF3D-3CD1-0857-AC961A81CB24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>
                <a:extLst>
                  <a:ext uri="{FF2B5EF4-FFF2-40B4-BE49-F238E27FC236}">
                    <a16:creationId xmlns:a16="http://schemas.microsoft.com/office/drawing/2014/main" id="{B889A13B-67F6-8EBC-8900-97DC86CAA709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>
                  <a:extLst>
                    <a:ext uri="{FF2B5EF4-FFF2-40B4-BE49-F238E27FC236}">
                      <a16:creationId xmlns:a16="http://schemas.microsoft.com/office/drawing/2014/main" id="{6E5F1E58-18E9-43F5-02BB-4DB91FBC6E15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>
                  <a:extLst>
                    <a:ext uri="{FF2B5EF4-FFF2-40B4-BE49-F238E27FC236}">
                      <a16:creationId xmlns:a16="http://schemas.microsoft.com/office/drawing/2014/main" id="{8DA993CC-D5A7-C4D8-119F-4C74B24311B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>
                  <a:extLst>
                    <a:ext uri="{FF2B5EF4-FFF2-40B4-BE49-F238E27FC236}">
                      <a16:creationId xmlns:a16="http://schemas.microsoft.com/office/drawing/2014/main" id="{A7BAF7E9-5B9C-8568-ACF0-4770EC52CCF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>
                  <a:extLst>
                    <a:ext uri="{FF2B5EF4-FFF2-40B4-BE49-F238E27FC236}">
                      <a16:creationId xmlns:a16="http://schemas.microsoft.com/office/drawing/2014/main" id="{698BB4AC-2E54-B48D-7CEA-6EFE3BC62A7A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>
                  <a:extLst>
                    <a:ext uri="{FF2B5EF4-FFF2-40B4-BE49-F238E27FC236}">
                      <a16:creationId xmlns:a16="http://schemas.microsoft.com/office/drawing/2014/main" id="{A058053D-4E72-F2B8-7692-AD6B08DAA6F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>
                  <a:extLst>
                    <a:ext uri="{FF2B5EF4-FFF2-40B4-BE49-F238E27FC236}">
                      <a16:creationId xmlns:a16="http://schemas.microsoft.com/office/drawing/2014/main" id="{2AE5094F-AE7E-CA13-63A0-6B9F6E7616EA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>
                  <a:extLst>
                    <a:ext uri="{FF2B5EF4-FFF2-40B4-BE49-F238E27FC236}">
                      <a16:creationId xmlns:a16="http://schemas.microsoft.com/office/drawing/2014/main" id="{A52ED727-2A7B-2BF4-B0A2-677D00496A26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>
                  <a:extLst>
                    <a:ext uri="{FF2B5EF4-FFF2-40B4-BE49-F238E27FC236}">
                      <a16:creationId xmlns:a16="http://schemas.microsoft.com/office/drawing/2014/main" id="{D7876FCD-7979-5B99-8A8D-C66187FC7C1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>
                  <a:extLst>
                    <a:ext uri="{FF2B5EF4-FFF2-40B4-BE49-F238E27FC236}">
                      <a16:creationId xmlns:a16="http://schemas.microsoft.com/office/drawing/2014/main" id="{9E56FA68-A5E5-ABD6-B8BA-328ABCD43D5A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>
                  <a:extLst>
                    <a:ext uri="{FF2B5EF4-FFF2-40B4-BE49-F238E27FC236}">
                      <a16:creationId xmlns:a16="http://schemas.microsoft.com/office/drawing/2014/main" id="{EA898B13-E000-3B0E-DAF4-AAB0BBA91D7A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>
                <a:extLst>
                  <a:ext uri="{FF2B5EF4-FFF2-40B4-BE49-F238E27FC236}">
                    <a16:creationId xmlns:a16="http://schemas.microsoft.com/office/drawing/2014/main" id="{883B840F-E9C6-2F92-C983-194F6B32A854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>
                  <a:extLst>
                    <a:ext uri="{FF2B5EF4-FFF2-40B4-BE49-F238E27FC236}">
                      <a16:creationId xmlns:a16="http://schemas.microsoft.com/office/drawing/2014/main" id="{D7AD58CC-5656-B398-4B78-E322615CF75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>
                  <a:extLst>
                    <a:ext uri="{FF2B5EF4-FFF2-40B4-BE49-F238E27FC236}">
                      <a16:creationId xmlns:a16="http://schemas.microsoft.com/office/drawing/2014/main" id="{0ECF7B5A-6A70-B50E-4727-3759127C2B0C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>
                  <a:extLst>
                    <a:ext uri="{FF2B5EF4-FFF2-40B4-BE49-F238E27FC236}">
                      <a16:creationId xmlns:a16="http://schemas.microsoft.com/office/drawing/2014/main" id="{E332FB1C-D010-170E-E84E-336A73ED7805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>
                  <a:extLst>
                    <a:ext uri="{FF2B5EF4-FFF2-40B4-BE49-F238E27FC236}">
                      <a16:creationId xmlns:a16="http://schemas.microsoft.com/office/drawing/2014/main" id="{D5D5DEEA-1F41-3E2F-9D2D-82439577A4CA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>
                  <a:extLst>
                    <a:ext uri="{FF2B5EF4-FFF2-40B4-BE49-F238E27FC236}">
                      <a16:creationId xmlns:a16="http://schemas.microsoft.com/office/drawing/2014/main" id="{870EDC79-1EA3-0938-ED03-3C07F5190F33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>
                  <a:extLst>
                    <a:ext uri="{FF2B5EF4-FFF2-40B4-BE49-F238E27FC236}">
                      <a16:creationId xmlns:a16="http://schemas.microsoft.com/office/drawing/2014/main" id="{6FC24029-779D-E48D-219C-646417CE368F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>
                  <a:extLst>
                    <a:ext uri="{FF2B5EF4-FFF2-40B4-BE49-F238E27FC236}">
                      <a16:creationId xmlns:a16="http://schemas.microsoft.com/office/drawing/2014/main" id="{1A170CE7-F466-7DF8-584D-D1235F45C6F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>
                  <a:extLst>
                    <a:ext uri="{FF2B5EF4-FFF2-40B4-BE49-F238E27FC236}">
                      <a16:creationId xmlns:a16="http://schemas.microsoft.com/office/drawing/2014/main" id="{4BD32265-CADF-3317-53E2-7804A809C1D3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>
                  <a:extLst>
                    <a:ext uri="{FF2B5EF4-FFF2-40B4-BE49-F238E27FC236}">
                      <a16:creationId xmlns:a16="http://schemas.microsoft.com/office/drawing/2014/main" id="{34F6D160-E744-B394-13A8-E30F3D2D8664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>
                  <a:extLst>
                    <a:ext uri="{FF2B5EF4-FFF2-40B4-BE49-F238E27FC236}">
                      <a16:creationId xmlns:a16="http://schemas.microsoft.com/office/drawing/2014/main" id="{722ACF99-8B87-2D16-F8D8-9818B1341432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>
                <a:extLst>
                  <a:ext uri="{FF2B5EF4-FFF2-40B4-BE49-F238E27FC236}">
                    <a16:creationId xmlns:a16="http://schemas.microsoft.com/office/drawing/2014/main" id="{384F1E71-02D9-E5C4-511E-1AB4E60C21C6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>
                  <a:extLst>
                    <a:ext uri="{FF2B5EF4-FFF2-40B4-BE49-F238E27FC236}">
                      <a16:creationId xmlns:a16="http://schemas.microsoft.com/office/drawing/2014/main" id="{608C2DC5-5367-345E-A7C9-EDC600C66CB9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>
                  <a:extLst>
                    <a:ext uri="{FF2B5EF4-FFF2-40B4-BE49-F238E27FC236}">
                      <a16:creationId xmlns:a16="http://schemas.microsoft.com/office/drawing/2014/main" id="{F634E266-FDC0-7C34-19F5-567E1FE28197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>
                  <a:extLst>
                    <a:ext uri="{FF2B5EF4-FFF2-40B4-BE49-F238E27FC236}">
                      <a16:creationId xmlns:a16="http://schemas.microsoft.com/office/drawing/2014/main" id="{A2535286-0ECC-E08C-39F8-B69778FC6539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>
                  <a:extLst>
                    <a:ext uri="{FF2B5EF4-FFF2-40B4-BE49-F238E27FC236}">
                      <a16:creationId xmlns:a16="http://schemas.microsoft.com/office/drawing/2014/main" id="{0C75A3BF-65BE-47A9-5BB7-80A391D2830F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>
                  <a:extLst>
                    <a:ext uri="{FF2B5EF4-FFF2-40B4-BE49-F238E27FC236}">
                      <a16:creationId xmlns:a16="http://schemas.microsoft.com/office/drawing/2014/main" id="{1CFB3779-5870-EC3C-2ACC-D7A66F4F4C13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>
                  <a:extLst>
                    <a:ext uri="{FF2B5EF4-FFF2-40B4-BE49-F238E27FC236}">
                      <a16:creationId xmlns:a16="http://schemas.microsoft.com/office/drawing/2014/main" id="{5D21BD48-B708-3E57-0AD3-82442BB8873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>
                  <a:extLst>
                    <a:ext uri="{FF2B5EF4-FFF2-40B4-BE49-F238E27FC236}">
                      <a16:creationId xmlns:a16="http://schemas.microsoft.com/office/drawing/2014/main" id="{B8E29057-6607-89A6-3C45-5A81E2107B09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>
                  <a:extLst>
                    <a:ext uri="{FF2B5EF4-FFF2-40B4-BE49-F238E27FC236}">
                      <a16:creationId xmlns:a16="http://schemas.microsoft.com/office/drawing/2014/main" id="{FEE77F34-A281-9304-06D3-87FD576D2E17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>
                <a:extLst>
                  <a:ext uri="{FF2B5EF4-FFF2-40B4-BE49-F238E27FC236}">
                    <a16:creationId xmlns:a16="http://schemas.microsoft.com/office/drawing/2014/main" id="{468D71D8-249E-9846-DB62-763CEDA79D88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>
                <a:extLst>
                  <a:ext uri="{FF2B5EF4-FFF2-40B4-BE49-F238E27FC236}">
                    <a16:creationId xmlns:a16="http://schemas.microsoft.com/office/drawing/2014/main" id="{4B4E0C2C-43D4-BE2A-0AAF-426AD6F1BBE0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>
              <a:extLst>
                <a:ext uri="{FF2B5EF4-FFF2-40B4-BE49-F238E27FC236}">
                  <a16:creationId xmlns:a16="http://schemas.microsoft.com/office/drawing/2014/main" id="{52533096-6333-B5BC-576F-A2BBDB09A9E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>
                <a:extLst>
                  <a:ext uri="{FF2B5EF4-FFF2-40B4-BE49-F238E27FC236}">
                    <a16:creationId xmlns:a16="http://schemas.microsoft.com/office/drawing/2014/main" id="{18015BAD-6A00-3C67-8CD7-5F2C2971B3E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>
                  <a:extLst>
                    <a:ext uri="{FF2B5EF4-FFF2-40B4-BE49-F238E27FC236}">
                      <a16:creationId xmlns:a16="http://schemas.microsoft.com/office/drawing/2014/main" id="{DBB00921-8DCA-CD82-AB69-A849266A94CB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>
                  <a:extLst>
                    <a:ext uri="{FF2B5EF4-FFF2-40B4-BE49-F238E27FC236}">
                      <a16:creationId xmlns:a16="http://schemas.microsoft.com/office/drawing/2014/main" id="{39112505-2FF7-8ACD-287B-F1B9C38847FB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>
                  <a:extLst>
                    <a:ext uri="{FF2B5EF4-FFF2-40B4-BE49-F238E27FC236}">
                      <a16:creationId xmlns:a16="http://schemas.microsoft.com/office/drawing/2014/main" id="{98011A82-2285-1755-57B2-8E61F6760CCC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>
                  <a:extLst>
                    <a:ext uri="{FF2B5EF4-FFF2-40B4-BE49-F238E27FC236}">
                      <a16:creationId xmlns:a16="http://schemas.microsoft.com/office/drawing/2014/main" id="{FFE3D9BD-572E-A7EC-29E3-5ED800F4AC3B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>
                <a:extLst>
                  <a:ext uri="{FF2B5EF4-FFF2-40B4-BE49-F238E27FC236}">
                    <a16:creationId xmlns:a16="http://schemas.microsoft.com/office/drawing/2014/main" id="{42994F68-A404-5F5C-6255-248915151D3F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>
                  <a:extLst>
                    <a:ext uri="{FF2B5EF4-FFF2-40B4-BE49-F238E27FC236}">
                      <a16:creationId xmlns:a16="http://schemas.microsoft.com/office/drawing/2014/main" id="{F6E64537-A9A3-D065-5443-29B8754684A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>
                    <a:extLst>
                      <a:ext uri="{FF2B5EF4-FFF2-40B4-BE49-F238E27FC236}">
                        <a16:creationId xmlns:a16="http://schemas.microsoft.com/office/drawing/2014/main" id="{A14FE664-2C1D-8BBA-6CCB-B1C2938C31D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>
                    <a:extLst>
                      <a:ext uri="{FF2B5EF4-FFF2-40B4-BE49-F238E27FC236}">
                        <a16:creationId xmlns:a16="http://schemas.microsoft.com/office/drawing/2014/main" id="{222E6FE4-5158-DF27-E618-182157BBCD5F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>
                    <a:extLst>
                      <a:ext uri="{FF2B5EF4-FFF2-40B4-BE49-F238E27FC236}">
                        <a16:creationId xmlns:a16="http://schemas.microsoft.com/office/drawing/2014/main" id="{67BC3BF0-6A3E-12CC-91DC-3C51620EDBA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>
                  <a:extLst>
                    <a:ext uri="{FF2B5EF4-FFF2-40B4-BE49-F238E27FC236}">
                      <a16:creationId xmlns:a16="http://schemas.microsoft.com/office/drawing/2014/main" id="{4BD3A8C2-C784-84BD-8F66-C5E24F73007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>
                    <a:extLst>
                      <a:ext uri="{FF2B5EF4-FFF2-40B4-BE49-F238E27FC236}">
                        <a16:creationId xmlns:a16="http://schemas.microsoft.com/office/drawing/2014/main" id="{37A3F690-F052-4ABF-E3BF-0F0F7E776BB5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>
                    <a:extLst>
                      <a:ext uri="{FF2B5EF4-FFF2-40B4-BE49-F238E27FC236}">
                        <a16:creationId xmlns:a16="http://schemas.microsoft.com/office/drawing/2014/main" id="{2CE1025E-B184-C82F-3A4B-D1E3B21231EB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>
                  <a:extLst>
                    <a:ext uri="{FF2B5EF4-FFF2-40B4-BE49-F238E27FC236}">
                      <a16:creationId xmlns:a16="http://schemas.microsoft.com/office/drawing/2014/main" id="{0AF7BE23-8E2D-65EE-E122-D718700B9EF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>
                    <a:extLst>
                      <a:ext uri="{FF2B5EF4-FFF2-40B4-BE49-F238E27FC236}">
                        <a16:creationId xmlns:a16="http://schemas.microsoft.com/office/drawing/2014/main" id="{B1815E34-0D09-81F9-DC68-BC64FBAB5BE9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>
                    <a:extLst>
                      <a:ext uri="{FF2B5EF4-FFF2-40B4-BE49-F238E27FC236}">
                        <a16:creationId xmlns:a16="http://schemas.microsoft.com/office/drawing/2014/main" id="{115A4A36-BDE9-237F-2A23-C2E84386164E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>
                    <a:extLst>
                      <a:ext uri="{FF2B5EF4-FFF2-40B4-BE49-F238E27FC236}">
                        <a16:creationId xmlns:a16="http://schemas.microsoft.com/office/drawing/2014/main" id="{C1D6E0FB-B3CE-23EE-ABA3-90FCC2277C92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>
              <a:extLst>
                <a:ext uri="{FF2B5EF4-FFF2-40B4-BE49-F238E27FC236}">
                  <a16:creationId xmlns:a16="http://schemas.microsoft.com/office/drawing/2014/main" id="{B874CC94-117A-91C8-B24F-311746239895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>
                <a:extLst>
                  <a:ext uri="{FF2B5EF4-FFF2-40B4-BE49-F238E27FC236}">
                    <a16:creationId xmlns:a16="http://schemas.microsoft.com/office/drawing/2014/main" id="{EB928CC3-65B0-1E46-3DFF-E031B8F473AC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>
                <a:extLst>
                  <a:ext uri="{FF2B5EF4-FFF2-40B4-BE49-F238E27FC236}">
                    <a16:creationId xmlns:a16="http://schemas.microsoft.com/office/drawing/2014/main" id="{CBB36AA3-0B82-CB7D-9222-DD0A87D213B4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>
                  <a:extLst>
                    <a:ext uri="{FF2B5EF4-FFF2-40B4-BE49-F238E27FC236}">
                      <a16:creationId xmlns:a16="http://schemas.microsoft.com/office/drawing/2014/main" id="{34E56FBE-7720-F5B8-BD3B-A70F677D2B06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>
                    <a:extLst>
                      <a:ext uri="{FF2B5EF4-FFF2-40B4-BE49-F238E27FC236}">
                        <a16:creationId xmlns:a16="http://schemas.microsoft.com/office/drawing/2014/main" id="{0ED9C4C5-8B2D-19CB-145C-38BB6EC3B94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>
                    <a:extLst>
                      <a:ext uri="{FF2B5EF4-FFF2-40B4-BE49-F238E27FC236}">
                        <a16:creationId xmlns:a16="http://schemas.microsoft.com/office/drawing/2014/main" id="{71777E7C-B00A-DD0A-8B4B-C7EA45389578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>
                  <a:extLst>
                    <a:ext uri="{FF2B5EF4-FFF2-40B4-BE49-F238E27FC236}">
                      <a16:creationId xmlns:a16="http://schemas.microsoft.com/office/drawing/2014/main" id="{B966D0BD-C132-82E9-8DDF-DEB2958D0831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>
                    <a:extLst>
                      <a:ext uri="{FF2B5EF4-FFF2-40B4-BE49-F238E27FC236}">
                        <a16:creationId xmlns:a16="http://schemas.microsoft.com/office/drawing/2014/main" id="{CB02E783-82EE-1EB2-802E-5BC98D71AFBA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>
                    <a:extLst>
                      <a:ext uri="{FF2B5EF4-FFF2-40B4-BE49-F238E27FC236}">
                        <a16:creationId xmlns:a16="http://schemas.microsoft.com/office/drawing/2014/main" id="{6A0FC7D6-4005-8C69-18A2-37C17892ECE9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>
            <a:extLst>
              <a:ext uri="{FF2B5EF4-FFF2-40B4-BE49-F238E27FC236}">
                <a16:creationId xmlns:a16="http://schemas.microsoft.com/office/drawing/2014/main" id="{1F8711A8-C723-ED07-8DAE-2F290FED0BED}"/>
              </a:ext>
            </a:extLst>
          </p:cNvPr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>
              <a:extLst>
                <a:ext uri="{FF2B5EF4-FFF2-40B4-BE49-F238E27FC236}">
                  <a16:creationId xmlns:a16="http://schemas.microsoft.com/office/drawing/2014/main" id="{45EEE8A3-65E6-966E-D23A-41CF0C15B477}"/>
                </a:ext>
              </a:extLst>
            </p:cNvPr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>
                <a:extLst>
                  <a:ext uri="{FF2B5EF4-FFF2-40B4-BE49-F238E27FC236}">
                    <a16:creationId xmlns:a16="http://schemas.microsoft.com/office/drawing/2014/main" id="{297F17D5-E721-5B20-5869-649CA710C035}"/>
                  </a:ext>
                </a:extLst>
              </p:cNvPr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>
                <a:extLst>
                  <a:ext uri="{FF2B5EF4-FFF2-40B4-BE49-F238E27FC236}">
                    <a16:creationId xmlns:a16="http://schemas.microsoft.com/office/drawing/2014/main" id="{3C4A6529-3D7E-D328-5933-978F7867BCA9}"/>
                  </a:ext>
                </a:extLst>
              </p:cNvPr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>
                <a:extLst>
                  <a:ext uri="{FF2B5EF4-FFF2-40B4-BE49-F238E27FC236}">
                    <a16:creationId xmlns:a16="http://schemas.microsoft.com/office/drawing/2014/main" id="{9315349B-B372-467E-8504-8671F1509AE4}"/>
                  </a:ext>
                </a:extLst>
              </p:cNvPr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>
              <a:extLst>
                <a:ext uri="{FF2B5EF4-FFF2-40B4-BE49-F238E27FC236}">
                  <a16:creationId xmlns:a16="http://schemas.microsoft.com/office/drawing/2014/main" id="{C2CE04C4-797B-5431-F55F-4749229D3903}"/>
                </a:ext>
              </a:extLst>
            </p:cNvPr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398443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407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Lato</vt:lpstr>
      <vt:lpstr>Arial</vt:lpstr>
      <vt:lpstr>Nunito Light</vt:lpstr>
      <vt:lpstr>Calibri</vt:lpstr>
      <vt:lpstr>Epilogue</vt:lpstr>
      <vt:lpstr>Raleway</vt:lpstr>
      <vt:lpstr>Multimedia Software Pitch Deck by Slidesgo</vt:lpstr>
      <vt:lpstr>Set-theoretic Model</vt:lpstr>
      <vt:lpstr>Agenda</vt:lpstr>
      <vt:lpstr>Introduction</vt:lpstr>
      <vt:lpstr>Introduction to set-theoretic model</vt:lpstr>
      <vt:lpstr>Motivation</vt:lpstr>
      <vt:lpstr>Why Fuzzy Sets in IR?</vt:lpstr>
      <vt:lpstr>Understanding Fuzzy sets</vt:lpstr>
      <vt:lpstr>Understanding Fuzzy Sets</vt:lpstr>
      <vt:lpstr>Fuzzy Set Workflow </vt:lpstr>
      <vt:lpstr>Applying Fuzzy Set in IR</vt:lpstr>
      <vt:lpstr>Applying Fuzzy Set in IR</vt:lpstr>
      <vt:lpstr>Core fuzzy Operations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Document Search Engine</dc:title>
  <dc:creator>Muhammad Shahzaib ijaz</dc:creator>
  <cp:lastModifiedBy>Muhammad Shahzaib ijaz</cp:lastModifiedBy>
  <cp:revision>48</cp:revision>
  <dcterms:modified xsi:type="dcterms:W3CDTF">2024-12-11T16:07:50Z</dcterms:modified>
</cp:coreProperties>
</file>