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9550493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9550493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95504932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95504932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95504932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95504932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95504932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95504932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95504932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95504932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55049323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5504932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95504932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95504932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95504932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95504932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95504932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95504932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95504932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95504932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955049323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955049323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9550493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9550493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955049323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95504932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955049323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955049323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955049323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95504932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55049323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955049323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9550493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9550493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95504932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95504932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95504932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95504932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95504932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95504932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95504932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95504932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95504932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95504932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95504932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95504932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Intelligence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Sheraz Naseer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Irfan Malik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0051" l="0" r="0" t="22327"/>
          <a:stretch/>
        </p:blipFill>
        <p:spPr>
          <a:xfrm>
            <a:off x="7394775" y="4140925"/>
            <a:ext cx="1598825" cy="8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25" y="4435400"/>
            <a:ext cx="2021288" cy="4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Supervised Learning Applications</a:t>
            </a:r>
            <a:endParaRPr b="1" sz="302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5761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40"/>
              <a:t>Unsupervised learning</a:t>
            </a:r>
            <a:endParaRPr b="1" sz="314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997" y="2303125"/>
            <a:ext cx="6112875" cy="25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612425" y="1184075"/>
            <a:ext cx="576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Dimensionality Reduction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Anomaly Detection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73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Reinforcement Learning (Carrot and Stick Learning)</a:t>
            </a:r>
            <a:endParaRPr b="1" sz="2720"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29844" r="0" t="0"/>
          <a:stretch/>
        </p:blipFill>
        <p:spPr>
          <a:xfrm>
            <a:off x="1764850" y="941525"/>
            <a:ext cx="505283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572000" y="579775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</a:t>
            </a:r>
            <a:endParaRPr b="1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39999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Artificial Intelligence is the </a:t>
            </a:r>
            <a:r>
              <a:rPr lang="en">
                <a:solidFill>
                  <a:srgbClr val="FF0000"/>
                </a:solidFill>
              </a:rPr>
              <a:t>branch</a:t>
            </a:r>
            <a:r>
              <a:rPr lang="en"/>
              <a:t> of </a:t>
            </a:r>
            <a:r>
              <a:rPr lang="en">
                <a:solidFill>
                  <a:srgbClr val="FF0000"/>
                </a:solidFill>
              </a:rPr>
              <a:t>computer science</a:t>
            </a:r>
            <a:r>
              <a:rPr lang="en"/>
              <a:t> concerned with development of </a:t>
            </a:r>
            <a:r>
              <a:rPr lang="en">
                <a:solidFill>
                  <a:srgbClr val="FF0000"/>
                </a:solidFill>
              </a:rPr>
              <a:t>methods</a:t>
            </a:r>
            <a:r>
              <a:rPr lang="en"/>
              <a:t> that </a:t>
            </a:r>
            <a:r>
              <a:rPr lang="en">
                <a:solidFill>
                  <a:srgbClr val="FF0000"/>
                </a:solidFill>
              </a:rPr>
              <a:t>allow computers to learn without explicit programming</a:t>
            </a:r>
            <a:r>
              <a:rPr lang="en"/>
              <a:t>.</a:t>
            </a:r>
            <a:endParaRPr/>
          </a:p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4832400" y="1152475"/>
            <a:ext cx="39999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Machine Learning is a </a:t>
            </a:r>
            <a:r>
              <a:rPr lang="en">
                <a:solidFill>
                  <a:srgbClr val="FF0000"/>
                </a:solidFill>
              </a:rPr>
              <a:t>branch of AI</a:t>
            </a:r>
            <a:r>
              <a:rPr lang="en"/>
              <a:t>, which focuses on </a:t>
            </a:r>
            <a:r>
              <a:rPr lang="en">
                <a:solidFill>
                  <a:srgbClr val="FF0000"/>
                </a:solidFill>
              </a:rPr>
              <a:t>methods</a:t>
            </a:r>
            <a:r>
              <a:rPr lang="en"/>
              <a:t>, that can l</a:t>
            </a:r>
            <a:r>
              <a:rPr lang="en">
                <a:solidFill>
                  <a:srgbClr val="FF0000"/>
                </a:solidFill>
              </a:rPr>
              <a:t>earn from examples</a:t>
            </a:r>
            <a:r>
              <a:rPr lang="en"/>
              <a:t> and experience </a:t>
            </a:r>
            <a:r>
              <a:rPr lang="en">
                <a:solidFill>
                  <a:srgbClr val="FF0000"/>
                </a:solidFill>
              </a:rPr>
              <a:t>instead</a:t>
            </a:r>
            <a:r>
              <a:rPr lang="en"/>
              <a:t> of relying on </a:t>
            </a:r>
            <a:r>
              <a:rPr lang="en">
                <a:solidFill>
                  <a:srgbClr val="FF0000"/>
                </a:solidFill>
              </a:rPr>
              <a:t>hard-coded rules</a:t>
            </a:r>
            <a:r>
              <a:rPr lang="en"/>
              <a:t> and make predictions on new data.</a:t>
            </a:r>
            <a:endParaRPr/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357500" y="579775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Intelligence</a:t>
            </a:r>
            <a:endParaRPr b="1"/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2527725" y="2571750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</a:t>
            </a:r>
            <a:endParaRPr b="1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2527725" y="3223300"/>
            <a:ext cx="39999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Subfield</a:t>
            </a:r>
            <a:r>
              <a:rPr lang="en"/>
              <a:t> of </a:t>
            </a:r>
            <a:r>
              <a:rPr lang="en">
                <a:solidFill>
                  <a:srgbClr val="FF0000"/>
                </a:solidFill>
              </a:rPr>
              <a:t>Machine Learning</a:t>
            </a:r>
            <a:r>
              <a:rPr lang="en"/>
              <a:t> that focuses on </a:t>
            </a:r>
            <a:r>
              <a:rPr lang="en">
                <a:solidFill>
                  <a:srgbClr val="FF0000"/>
                </a:solidFill>
              </a:rPr>
              <a:t>Neural Networks</a:t>
            </a:r>
            <a:r>
              <a:rPr lang="en"/>
              <a:t> (Inspired from Biological neurons) to develop </a:t>
            </a:r>
            <a:r>
              <a:rPr lang="en">
                <a:solidFill>
                  <a:srgbClr val="FF0000"/>
                </a:solidFill>
              </a:rPr>
              <a:t>learning models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32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Neuron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52622" r="0" t="0"/>
          <a:stretch/>
        </p:blipFill>
        <p:spPr>
          <a:xfrm>
            <a:off x="4865926" y="1097525"/>
            <a:ext cx="4187901" cy="28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49650" t="0"/>
          <a:stretch/>
        </p:blipFill>
        <p:spPr>
          <a:xfrm>
            <a:off x="51850" y="1097513"/>
            <a:ext cx="4450527" cy="28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type="title"/>
          </p:nvPr>
        </p:nvSpPr>
        <p:spPr>
          <a:xfrm>
            <a:off x="4865925" y="445025"/>
            <a:ext cx="317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Neuron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050" y="3278525"/>
            <a:ext cx="3727450" cy="18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8105"/>
          <a:stretch/>
        </p:blipFill>
        <p:spPr>
          <a:xfrm>
            <a:off x="1392000" y="1085700"/>
            <a:ext cx="6605676" cy="37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94650" y="33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Relationship in AI, ML and DL</a:t>
            </a:r>
            <a:endParaRPr b="1" sz="3020"/>
          </a:p>
        </p:txBody>
      </p:sp>
      <p:grpSp>
        <p:nvGrpSpPr>
          <p:cNvPr id="158" name="Google Shape;158;p28"/>
          <p:cNvGrpSpPr/>
          <p:nvPr/>
        </p:nvGrpSpPr>
        <p:grpSpPr>
          <a:xfrm>
            <a:off x="846167" y="1120035"/>
            <a:ext cx="7571273" cy="3977215"/>
            <a:chOff x="933200" y="826475"/>
            <a:chExt cx="7043700" cy="3803400"/>
          </a:xfrm>
        </p:grpSpPr>
        <p:sp>
          <p:nvSpPr>
            <p:cNvPr id="159" name="Google Shape;159;p28"/>
            <p:cNvSpPr/>
            <p:nvPr/>
          </p:nvSpPr>
          <p:spPr>
            <a:xfrm>
              <a:off x="933200" y="826475"/>
              <a:ext cx="7043700" cy="3803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2732775" y="1227300"/>
              <a:ext cx="4977600" cy="268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592975" y="2426350"/>
              <a:ext cx="2785200" cy="120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 txBox="1"/>
            <p:nvPr/>
          </p:nvSpPr>
          <p:spPr>
            <a:xfrm>
              <a:off x="1068975" y="2312500"/>
              <a:ext cx="1888800" cy="7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Artificial Intelligence: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Search Algorithms, Rule Based Systems, Statistical Inference, Machine Learning </a:t>
              </a:r>
              <a:endParaRPr sz="10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4282900" y="1466900"/>
              <a:ext cx="1951800" cy="7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Machine Learning: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SVM, Tree Algorithms, Nearest neighbors, bagging, boosting, Deep Learning</a:t>
              </a:r>
              <a:endParaRPr sz="1000"/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4200650" y="2639050"/>
              <a:ext cx="1951800" cy="7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Deep Learning: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FCNs, CNNs, RNNs, Transformers, Autoencoders, GANs</a:t>
              </a:r>
              <a:endParaRPr sz="1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ML vs. DL</a:t>
            </a:r>
            <a:endParaRPr b="1" sz="302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25" y="1246100"/>
            <a:ext cx="729326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Generative AI</a:t>
            </a:r>
            <a:endParaRPr b="1"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Text Generation  (ChatGPT)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 Image generation (Dall-E2)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3- Music Generation (Music-LM)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4- Video Generation (RunwayML Gen-2)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241650" y="191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656115"/>
            <a:ext cx="81282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Artificial Intelligence is the </a:t>
            </a:r>
            <a:r>
              <a:rPr lang="en" sz="2100">
                <a:solidFill>
                  <a:srgbClr val="FF0000"/>
                </a:solidFill>
              </a:rPr>
              <a:t>branch</a:t>
            </a:r>
            <a:r>
              <a:rPr lang="en" sz="2100"/>
              <a:t> of </a:t>
            </a:r>
            <a:r>
              <a:rPr lang="en" sz="2100">
                <a:solidFill>
                  <a:srgbClr val="FF0000"/>
                </a:solidFill>
              </a:rPr>
              <a:t>computer science</a:t>
            </a:r>
            <a:r>
              <a:rPr lang="en" sz="2100"/>
              <a:t> concerned with development of </a:t>
            </a:r>
            <a:r>
              <a:rPr lang="en" sz="2100">
                <a:solidFill>
                  <a:srgbClr val="FF0000"/>
                </a:solidFill>
              </a:rPr>
              <a:t>methods</a:t>
            </a:r>
            <a:r>
              <a:rPr lang="en" sz="2100"/>
              <a:t> that </a:t>
            </a:r>
            <a:r>
              <a:rPr lang="en" sz="2100">
                <a:solidFill>
                  <a:srgbClr val="FF0000"/>
                </a:solidFill>
              </a:rPr>
              <a:t>allow computers to learn without explicit programming</a:t>
            </a:r>
            <a:r>
              <a:rPr lang="en" sz="2100"/>
              <a:t>.</a:t>
            </a:r>
            <a:endParaRPr sz="2100"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404769" y="579775"/>
            <a:ext cx="7674000" cy="10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Intelligence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with Neural Networks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(Deep Learning)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Neural Networks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75" y="1247275"/>
            <a:ext cx="8095048" cy="30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Neural network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8927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Neural Network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/>
          </a:blip>
          <a:srcRect b="0" l="15524" r="16623" t="16708"/>
          <a:stretch/>
        </p:blipFill>
        <p:spPr>
          <a:xfrm>
            <a:off x="5674800" y="1967175"/>
            <a:ext cx="2788651" cy="18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include: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Classification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Representation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Computationally Expensive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Can not share parameters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Feasible for only small Datasets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266"/>
            <a:ext cx="9144001" cy="421096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57800" y="4590950"/>
            <a:ext cx="58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Source1: McKinsey Global Institute</a:t>
            </a:r>
            <a:br>
              <a:rPr lang="en"/>
            </a:br>
            <a:r>
              <a:rPr lang="en"/>
              <a:t>Source2: AI for Everyone (Deeplearning.ai)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8" cy="430065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72400" y="4658725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Deeplearning.ai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45600" y="579775"/>
            <a:ext cx="75228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Most Popular Way to Do AI: 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Machine Learning</a:t>
            </a:r>
            <a:endParaRPr b="1" sz="2600"/>
          </a:p>
        </p:txBody>
      </p:sp>
      <p:sp>
        <p:nvSpPr>
          <p:cNvPr id="83" name="Google Shape;83;p17"/>
          <p:cNvSpPr txBox="1"/>
          <p:nvPr>
            <p:ph idx="4294967295" type="body"/>
          </p:nvPr>
        </p:nvSpPr>
        <p:spPr>
          <a:xfrm>
            <a:off x="500553" y="1915051"/>
            <a:ext cx="79680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Machine Learning is a </a:t>
            </a:r>
            <a:r>
              <a:rPr lang="en" sz="2000">
                <a:solidFill>
                  <a:srgbClr val="FF0000"/>
                </a:solidFill>
              </a:rPr>
              <a:t>branch of AI</a:t>
            </a:r>
            <a:r>
              <a:rPr lang="en" sz="2000"/>
              <a:t>, which focuses on </a:t>
            </a:r>
            <a:r>
              <a:rPr lang="en" sz="2000">
                <a:solidFill>
                  <a:srgbClr val="FF0000"/>
                </a:solidFill>
              </a:rPr>
              <a:t>methods</a:t>
            </a:r>
            <a:r>
              <a:rPr lang="en" sz="2000"/>
              <a:t>, that can l</a:t>
            </a:r>
            <a:r>
              <a:rPr lang="en" sz="2000">
                <a:solidFill>
                  <a:srgbClr val="FF0000"/>
                </a:solidFill>
              </a:rPr>
              <a:t>earn from examples</a:t>
            </a:r>
            <a:r>
              <a:rPr lang="en" sz="2000"/>
              <a:t> and experience </a:t>
            </a:r>
            <a:r>
              <a:rPr lang="en" sz="2000">
                <a:solidFill>
                  <a:srgbClr val="FF0000"/>
                </a:solidFill>
              </a:rPr>
              <a:t>instead</a:t>
            </a:r>
            <a:r>
              <a:rPr lang="en" sz="2000"/>
              <a:t> of relying on </a:t>
            </a:r>
            <a:r>
              <a:rPr lang="en" sz="2000">
                <a:solidFill>
                  <a:srgbClr val="FF0000"/>
                </a:solidFill>
              </a:rPr>
              <a:t>hard-coded rules</a:t>
            </a:r>
            <a:r>
              <a:rPr lang="en" sz="2000"/>
              <a:t> and make predictions on new data.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ML and Classical AI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6836" l="18987" r="9579" t="10903"/>
          <a:stretch/>
        </p:blipFill>
        <p:spPr>
          <a:xfrm>
            <a:off x="1633125" y="1170125"/>
            <a:ext cx="6332626" cy="3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Types of Machine Learning</a:t>
            </a:r>
            <a:endParaRPr b="1" sz="302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Supervised Learning (learning with </a:t>
            </a:r>
            <a:r>
              <a:rPr lang="en">
                <a:solidFill>
                  <a:srgbClr val="CC0000"/>
                </a:solidFill>
              </a:rPr>
              <a:t>labeled data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Unsupervised Learning (discover patterns in </a:t>
            </a:r>
            <a:r>
              <a:rPr lang="en">
                <a:solidFill>
                  <a:srgbClr val="CC0000"/>
                </a:solidFill>
              </a:rPr>
              <a:t>unlabeled data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Reinforcement learning (learn to act based on </a:t>
            </a:r>
            <a:r>
              <a:rPr lang="en">
                <a:solidFill>
                  <a:srgbClr val="CC0000"/>
                </a:solidFill>
              </a:rPr>
              <a:t>feedback/rewards)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10849"/>
          <a:stretch/>
        </p:blipFill>
        <p:spPr>
          <a:xfrm>
            <a:off x="1253100" y="2215550"/>
            <a:ext cx="6221999" cy="27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Supervised learning</a:t>
            </a:r>
            <a:endParaRPr b="1" sz="302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70125"/>
            <a:ext cx="67965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25" y="138188"/>
            <a:ext cx="7120250" cy="4867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1"/>
          <p:cNvCxnSpPr/>
          <p:nvPr/>
        </p:nvCxnSpPr>
        <p:spPr>
          <a:xfrm>
            <a:off x="1178150" y="2820625"/>
            <a:ext cx="7120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