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jnGFsT3X96JSIDQxDDaY+AxuSfp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bashir ahmad"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9583C6-1629-46E2-B44A-D2B03992CD74}">
  <a:tblStyle styleId="{859583C6-1629-46E2-B44A-D2B03992CD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87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51"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5-30T10:56:09.509" idx="1">
    <p:pos x="162" y="713"/>
    <p:text>Can we remove this sentence? Can you explain these points or explanation of these points are required?</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FMgJU"/>
      </p:ext>
    </p:extLst>
  </p:cm>
  <p:cm authorId="0" dt="2023-05-30T10:56:09.509" idx="2">
    <p:pos x="162" y="713"/>
    <p:text>@drsheraz@xevensolutions.com @irfan@xevensolutions.com</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FMgJ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32ddbf3e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32ddbf3e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32ddbf3e8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32ddbf3e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e32ddbf3e8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e32ddbf3e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e32ddbf3e8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e32ddbf3e8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e32ddbf3e8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e32ddbf3e8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e32ddbf3e8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e32ddbf3e8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bc28bba7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bc28bba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bc28bba7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4bc28bba7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bc28bba7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4bc28bba7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bc28bba7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bc28bba7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5d68382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25d68382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4bec0929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4bec0929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e32ddbf3e8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e32ddbf3e8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bc28bba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4bc28bba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25d68382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25d68382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bc28bba73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4bc28bba7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4bc28bba7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4bc28bba7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4bc28bba7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4bc28bba7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4bc28bba7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4bc28bba7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4bc28bba73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4bc28bba7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5d68382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25d68382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4bc28bba7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4bc28bba7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4bc28bba7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4bc28bba7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4bc28bba7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4bc28bba7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4bc28bba7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4bc28bba7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4bc28bba73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4bc28bba7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4bc28bba7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4bc28bba7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485a1f97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2485a1f975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485a1f97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2485a1f975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4bc28bba73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4bc28bba73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c05ecfe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c05ecfe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4c05ecfe9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4c05ecfe9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e32ddbf3e8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e32ddbf3e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32ddbf3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32ddbf3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3"/>
          <p:cNvSpPr txBox="1">
            <a:spLocks noGrp="1"/>
          </p:cNvSpPr>
          <p:nvPr>
            <p:ph type="body" idx="1"/>
          </p:nvPr>
        </p:nvSpPr>
        <p:spPr>
          <a:xfrm>
            <a:off x="257325" y="1132275"/>
            <a:ext cx="8650800" cy="3924600"/>
          </a:xfrm>
          <a:prstGeom prst="rect">
            <a:avLst/>
          </a:prstGeom>
          <a:noFill/>
          <a:ln>
            <a:noFill/>
          </a:ln>
        </p:spPr>
        <p:txBody>
          <a:bodyPr spcFirstLastPara="1" wrap="square" lIns="91425" tIns="91425" rIns="91425" bIns="91425" anchor="t" anchorCtr="0">
            <a:normAutofit/>
          </a:bodyPr>
          <a:lstStyle>
            <a:lvl1pPr marL="457200" lvl="0" indent="-334327">
              <a:lnSpc>
                <a:spcPct val="130000"/>
              </a:lnSpc>
              <a:spcBef>
                <a:spcPts val="0"/>
              </a:spcBef>
              <a:spcAft>
                <a:spcPts val="0"/>
              </a:spcAft>
              <a:buSzPts val="1665"/>
              <a:buChar char="●"/>
              <a:defRPr/>
            </a:lvl1pPr>
            <a:lvl2pPr marL="914400" lvl="1" indent="-310832" algn="l">
              <a:lnSpc>
                <a:spcPct val="115000"/>
              </a:lnSpc>
              <a:spcBef>
                <a:spcPts val="0"/>
              </a:spcBef>
              <a:spcAft>
                <a:spcPts val="0"/>
              </a:spcAft>
              <a:buSzPts val="1295"/>
              <a:buChar char="○"/>
              <a:defRPr/>
            </a:lvl2pPr>
            <a:lvl3pPr marL="1371600" lvl="2" indent="-310832" algn="l">
              <a:lnSpc>
                <a:spcPct val="115000"/>
              </a:lnSpc>
              <a:spcBef>
                <a:spcPts val="0"/>
              </a:spcBef>
              <a:spcAft>
                <a:spcPts val="0"/>
              </a:spcAft>
              <a:buSzPts val="1295"/>
              <a:buChar char="■"/>
              <a:defRPr/>
            </a:lvl3pPr>
            <a:lvl4pPr marL="1828800" lvl="3" indent="-310832" algn="l">
              <a:lnSpc>
                <a:spcPct val="115000"/>
              </a:lnSpc>
              <a:spcBef>
                <a:spcPts val="0"/>
              </a:spcBef>
              <a:spcAft>
                <a:spcPts val="0"/>
              </a:spcAft>
              <a:buSzPts val="1295"/>
              <a:buChar char="●"/>
              <a:defRPr/>
            </a:lvl4pPr>
            <a:lvl5pPr marL="2286000" lvl="4" indent="-310832" algn="l">
              <a:lnSpc>
                <a:spcPct val="115000"/>
              </a:lnSpc>
              <a:spcBef>
                <a:spcPts val="0"/>
              </a:spcBef>
              <a:spcAft>
                <a:spcPts val="0"/>
              </a:spcAft>
              <a:buSzPts val="1295"/>
              <a:buChar char="○"/>
              <a:defRPr/>
            </a:lvl5pPr>
            <a:lvl6pPr marL="2743200" lvl="5" indent="-310832" algn="l">
              <a:lnSpc>
                <a:spcPct val="115000"/>
              </a:lnSpc>
              <a:spcBef>
                <a:spcPts val="0"/>
              </a:spcBef>
              <a:spcAft>
                <a:spcPts val="0"/>
              </a:spcAft>
              <a:buSzPts val="1295"/>
              <a:buChar char="■"/>
              <a:defRPr/>
            </a:lvl6pPr>
            <a:lvl7pPr marL="3200400" lvl="6" indent="-310832" algn="l">
              <a:lnSpc>
                <a:spcPct val="115000"/>
              </a:lnSpc>
              <a:spcBef>
                <a:spcPts val="0"/>
              </a:spcBef>
              <a:spcAft>
                <a:spcPts val="0"/>
              </a:spcAft>
              <a:buSzPts val="1295"/>
              <a:buChar char="●"/>
              <a:defRPr/>
            </a:lvl7pPr>
            <a:lvl8pPr marL="3657600" lvl="7" indent="-310832" algn="l">
              <a:lnSpc>
                <a:spcPct val="115000"/>
              </a:lnSpc>
              <a:spcBef>
                <a:spcPts val="0"/>
              </a:spcBef>
              <a:spcAft>
                <a:spcPts val="0"/>
              </a:spcAft>
              <a:buSzPts val="1295"/>
              <a:buChar char="○"/>
              <a:defRPr/>
            </a:lvl8pPr>
            <a:lvl9pPr marL="4114800" lvl="8" indent="-310832" algn="l">
              <a:lnSpc>
                <a:spcPct val="115000"/>
              </a:lnSpc>
              <a:spcBef>
                <a:spcPts val="0"/>
              </a:spcBef>
              <a:spcAft>
                <a:spcPts val="0"/>
              </a:spcAft>
              <a:buSzPts val="1295"/>
              <a:buChar char="■"/>
              <a:defRPr/>
            </a:lvl9pPr>
          </a:lstStyle>
          <a:p>
            <a:endParaRPr/>
          </a:p>
        </p:txBody>
      </p:sp>
      <p:sp>
        <p:nvSpPr>
          <p:cNvPr id="16" name="Google Shape;1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xtf0O6wh5U_y1djWCVPxWQc9q3r9peIK/view"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rive.google.com/file/d/10Szlzb6JAHu_E-1NeUNWwnyUQYFD6_14/view"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rive.google.com/file/d/1sGHgdyQVQ7w-hpxzZDpekmdCdUJXfsGv/view"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latform.openai.com/playground"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tablediffusionweb.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drive.google.com/file/d/1PManyaTz648sglQyF9pNh_5dCYhlGXfh/view"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hat.openai.com/auth/logi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drive.google.com/file/d/1d307GOdpop9zoPsqeJ24C7UqbYBddQpf/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15000"/>
              </a:lnSpc>
              <a:spcBef>
                <a:spcPts val="0"/>
              </a:spcBef>
              <a:spcAft>
                <a:spcPts val="300"/>
              </a:spcAft>
              <a:buClr>
                <a:schemeClr val="dk1"/>
              </a:buClr>
              <a:buSzPts val="1100"/>
              <a:buFont typeface="Arial"/>
              <a:buNone/>
            </a:pPr>
            <a:r>
              <a:rPr lang="en" sz="4800" b="1"/>
              <a:t>Hope to Skills</a:t>
            </a:r>
            <a:endParaRPr sz="4800"/>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80000"/>
              </a:lnSpc>
              <a:spcBef>
                <a:spcPts val="0"/>
              </a:spcBef>
              <a:spcAft>
                <a:spcPts val="0"/>
              </a:spcAft>
              <a:buSzPts val="2800"/>
              <a:buNone/>
            </a:pPr>
            <a:r>
              <a:rPr lang="en" sz="1779">
                <a:solidFill>
                  <a:schemeClr val="dk1"/>
                </a:solidFill>
              </a:rPr>
              <a:t>Lecture# 02</a:t>
            </a:r>
            <a:endParaRPr sz="1779">
              <a:solidFill>
                <a:schemeClr val="dk1"/>
              </a:solidFill>
            </a:endParaRPr>
          </a:p>
          <a:p>
            <a:pPr marL="2743200" lvl="0" indent="0" algn="l" rtl="0">
              <a:lnSpc>
                <a:spcPct val="80000"/>
              </a:lnSpc>
              <a:spcBef>
                <a:spcPts val="0"/>
              </a:spcBef>
              <a:spcAft>
                <a:spcPts val="0"/>
              </a:spcAft>
              <a:buSzPts val="2800"/>
              <a:buNone/>
            </a:pPr>
            <a:endParaRPr sz="1779">
              <a:solidFill>
                <a:schemeClr val="dk1"/>
              </a:solidFill>
            </a:endParaRPr>
          </a:p>
          <a:p>
            <a:pPr marL="2743200" lvl="0" indent="0" algn="l" rtl="0">
              <a:lnSpc>
                <a:spcPct val="80000"/>
              </a:lnSpc>
              <a:spcBef>
                <a:spcPts val="0"/>
              </a:spcBef>
              <a:spcAft>
                <a:spcPts val="0"/>
              </a:spcAft>
              <a:buSzPts val="2800"/>
              <a:buNone/>
            </a:pPr>
            <a:r>
              <a:rPr lang="en" sz="1779">
                <a:solidFill>
                  <a:schemeClr val="dk1"/>
                </a:solidFill>
              </a:rPr>
              <a:t>Irfan Malik, Dr. Sheraz Naseer </a:t>
            </a:r>
            <a:endParaRPr sz="1779">
              <a:solidFill>
                <a:schemeClr val="dk1"/>
              </a:solidFill>
            </a:endParaRPr>
          </a:p>
        </p:txBody>
      </p:sp>
      <p:pic>
        <p:nvPicPr>
          <p:cNvPr id="56" name="Google Shape;56;p1"/>
          <p:cNvPicPr preferRelativeResize="0"/>
          <p:nvPr/>
        </p:nvPicPr>
        <p:blipFill>
          <a:blip r:embed="rId3">
            <a:alphaModFix/>
          </a:blip>
          <a:stretch>
            <a:fillRect/>
          </a:stretch>
        </p:blipFill>
        <p:spPr>
          <a:xfrm>
            <a:off x="102825" y="4478925"/>
            <a:ext cx="2021288" cy="449175"/>
          </a:xfrm>
          <a:prstGeom prst="rect">
            <a:avLst/>
          </a:prstGeom>
          <a:noFill/>
          <a:ln>
            <a:noFill/>
          </a:ln>
        </p:spPr>
      </p:pic>
      <p:pic>
        <p:nvPicPr>
          <p:cNvPr id="57" name="Google Shape;57;p1"/>
          <p:cNvPicPr preferRelativeResize="0"/>
          <p:nvPr/>
        </p:nvPicPr>
        <p:blipFill rotWithShape="1">
          <a:blip r:embed="rId4">
            <a:alphaModFix/>
          </a:blip>
          <a:srcRect t="22327" b="20051"/>
          <a:stretch/>
        </p:blipFill>
        <p:spPr>
          <a:xfrm>
            <a:off x="7425675" y="4263525"/>
            <a:ext cx="1598825" cy="879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e32ddbf3e8_1_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Step 2: Creating an Account</a:t>
            </a:r>
            <a:endParaRPr sz="3020" b="1"/>
          </a:p>
        </p:txBody>
      </p:sp>
      <p:sp>
        <p:nvSpPr>
          <p:cNvPr id="116" name="Google Shape;116;g1e32ddbf3e8_1_10"/>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457200" lvl="0" indent="-334327" algn="l" rtl="0">
              <a:lnSpc>
                <a:spcPct val="150000"/>
              </a:lnSpc>
              <a:spcBef>
                <a:spcPts val="0"/>
              </a:spcBef>
              <a:spcAft>
                <a:spcPts val="0"/>
              </a:spcAft>
              <a:buClr>
                <a:schemeClr val="dk1"/>
              </a:buClr>
              <a:buSzPts val="1665"/>
              <a:buChar char="●"/>
            </a:pPr>
            <a:r>
              <a:rPr lang="en">
                <a:solidFill>
                  <a:schemeClr val="dk1"/>
                </a:solidFill>
              </a:rPr>
              <a:t>If you already have an account, you can skip this step and proceed to Step 3. If not, you will need to create a new account.</a:t>
            </a:r>
            <a:endParaRPr>
              <a:solidFill>
                <a:schemeClr val="dk1"/>
              </a:solidFill>
            </a:endParaRPr>
          </a:p>
          <a:p>
            <a:pPr marL="457200" lvl="0" indent="-334327" algn="l" rtl="0">
              <a:lnSpc>
                <a:spcPct val="150000"/>
              </a:lnSpc>
              <a:spcBef>
                <a:spcPts val="0"/>
              </a:spcBef>
              <a:spcAft>
                <a:spcPts val="0"/>
              </a:spcAft>
              <a:buClr>
                <a:schemeClr val="dk1"/>
              </a:buClr>
              <a:buSzPts val="1665"/>
              <a:buChar char="●"/>
            </a:pPr>
            <a:r>
              <a:rPr lang="en">
                <a:solidFill>
                  <a:schemeClr val="dk1"/>
                </a:solidFill>
              </a:rPr>
              <a:t>Look for the "Sign Up" or "Register" button on the login page and click on it.</a:t>
            </a:r>
            <a:endParaRPr>
              <a:solidFill>
                <a:schemeClr val="dk1"/>
              </a:solidFill>
            </a:endParaRPr>
          </a:p>
          <a:p>
            <a:pPr marL="457200" lvl="0" indent="-334327" algn="l" rtl="0">
              <a:lnSpc>
                <a:spcPct val="150000"/>
              </a:lnSpc>
              <a:spcBef>
                <a:spcPts val="0"/>
              </a:spcBef>
              <a:spcAft>
                <a:spcPts val="0"/>
              </a:spcAft>
              <a:buClr>
                <a:schemeClr val="dk1"/>
              </a:buClr>
              <a:buSzPts val="1665"/>
              <a:buChar char="●"/>
            </a:pPr>
            <a:r>
              <a:rPr lang="en">
                <a:solidFill>
                  <a:schemeClr val="dk1"/>
                </a:solidFill>
              </a:rPr>
              <a:t>Click on “Continue with Google”, and then select your google account.</a:t>
            </a:r>
            <a:endParaRPr>
              <a:solidFill>
                <a:schemeClr val="dk1"/>
              </a:solidFill>
            </a:endParaRPr>
          </a:p>
          <a:p>
            <a:pPr marL="457200" lvl="0" indent="-334327" algn="l" rtl="0">
              <a:lnSpc>
                <a:spcPct val="150000"/>
              </a:lnSpc>
              <a:spcBef>
                <a:spcPts val="0"/>
              </a:spcBef>
              <a:spcAft>
                <a:spcPts val="0"/>
              </a:spcAft>
              <a:buClr>
                <a:schemeClr val="dk1"/>
              </a:buClr>
              <a:buSzPts val="1665"/>
              <a:buChar char="●"/>
            </a:pPr>
            <a:r>
              <a:rPr lang="en">
                <a:solidFill>
                  <a:schemeClr val="dk1"/>
                </a:solidFill>
              </a:rPr>
              <a:t>Follow the on-screen instructions to open the dashboard.</a:t>
            </a:r>
            <a:endParaRPr>
              <a:solidFill>
                <a:schemeClr val="dk1"/>
              </a:solidFill>
            </a:endParaRPr>
          </a:p>
        </p:txBody>
      </p:sp>
      <p:sp>
        <p:nvSpPr>
          <p:cNvPr id="117" name="Google Shape;117;g1e32ddbf3e8_1_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e32ddbf3e8_1_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11</a:t>
            </a:fld>
            <a:endParaRPr/>
          </a:p>
        </p:txBody>
      </p:sp>
      <p:pic>
        <p:nvPicPr>
          <p:cNvPr id="123" name="Google Shape;123;g1e32ddbf3e8_1_16" title="step2.webm">
            <a:hlinkClick r:id="rId3"/>
          </p:cNvPr>
          <p:cNvPicPr preferRelativeResize="0"/>
          <p:nvPr/>
        </p:nvPicPr>
        <p:blipFill>
          <a:blip r:embed="rId4">
            <a:alphaModFix/>
          </a:blip>
          <a:stretch>
            <a:fillRect/>
          </a:stretch>
        </p:blipFill>
        <p:spPr>
          <a:xfrm>
            <a:off x="1111750" y="854551"/>
            <a:ext cx="6475075" cy="36422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e32ddbf3e8_1_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Step 3: Logging In</a:t>
            </a:r>
            <a:endParaRPr sz="3020" b="1"/>
          </a:p>
        </p:txBody>
      </p:sp>
      <p:sp>
        <p:nvSpPr>
          <p:cNvPr id="129" name="Google Shape;129;g1e32ddbf3e8_1_23"/>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34327" algn="l" rtl="0">
              <a:spcBef>
                <a:spcPts val="0"/>
              </a:spcBef>
              <a:spcAft>
                <a:spcPts val="0"/>
              </a:spcAft>
              <a:buClr>
                <a:schemeClr val="dk1"/>
              </a:buClr>
              <a:buSzPts val="1665"/>
              <a:buChar char="●"/>
            </a:pPr>
            <a:r>
              <a:rPr lang="en">
                <a:solidFill>
                  <a:schemeClr val="dk1"/>
                </a:solidFill>
              </a:rPr>
              <a:t>Click on the "Log In" button to access your chat.openai account.</a:t>
            </a:r>
            <a:endParaRPr>
              <a:solidFill>
                <a:schemeClr val="dk1"/>
              </a:solidFill>
            </a:endParaRPr>
          </a:p>
          <a:p>
            <a:pPr marL="457200" lvl="0" indent="-334327" algn="l" rtl="0">
              <a:spcBef>
                <a:spcPts val="0"/>
              </a:spcBef>
              <a:spcAft>
                <a:spcPts val="0"/>
              </a:spcAft>
              <a:buClr>
                <a:schemeClr val="dk1"/>
              </a:buClr>
              <a:buSzPts val="1665"/>
              <a:buChar char="●"/>
            </a:pPr>
            <a:r>
              <a:rPr lang="en">
                <a:solidFill>
                  <a:schemeClr val="dk1"/>
                </a:solidFill>
              </a:rPr>
              <a:t>Click on “Continue with Google”, and then select your google account.</a:t>
            </a:r>
            <a:endParaRPr>
              <a:solidFill>
                <a:schemeClr val="dk1"/>
              </a:solidFill>
            </a:endParaRPr>
          </a:p>
        </p:txBody>
      </p:sp>
      <p:sp>
        <p:nvSpPr>
          <p:cNvPr id="130" name="Google Shape;130;g1e32ddbf3e8_1_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e32ddbf3e8_1_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13</a:t>
            </a:fld>
            <a:endParaRPr/>
          </a:p>
        </p:txBody>
      </p:sp>
      <p:pic>
        <p:nvPicPr>
          <p:cNvPr id="136" name="Google Shape;136;g1e32ddbf3e8_1_29" title="step3.webm">
            <a:hlinkClick r:id="rId3"/>
          </p:cNvPr>
          <p:cNvPicPr preferRelativeResize="0"/>
          <p:nvPr/>
        </p:nvPicPr>
        <p:blipFill>
          <a:blip r:embed="rId4">
            <a:alphaModFix/>
          </a:blip>
          <a:stretch>
            <a:fillRect/>
          </a:stretch>
        </p:blipFill>
        <p:spPr>
          <a:xfrm>
            <a:off x="1410075" y="584801"/>
            <a:ext cx="6538973" cy="3678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e32ddbf3e8_1_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2781"/>
              <a:buFont typeface="Arial"/>
              <a:buNone/>
            </a:pPr>
            <a:r>
              <a:rPr lang="en" sz="3355" b="1"/>
              <a:t>Step 4: Engaging in Conversation</a:t>
            </a:r>
            <a:endParaRPr sz="3355" b="1"/>
          </a:p>
          <a:p>
            <a:pPr marL="0" lvl="0" indent="0" algn="l" rtl="0">
              <a:spcBef>
                <a:spcPts val="0"/>
              </a:spcBef>
              <a:spcAft>
                <a:spcPts val="0"/>
              </a:spcAft>
              <a:buNone/>
            </a:pPr>
            <a:endParaRPr/>
          </a:p>
        </p:txBody>
      </p:sp>
      <p:sp>
        <p:nvSpPr>
          <p:cNvPr id="142" name="Google Shape;142;g1e32ddbf3e8_1_36"/>
          <p:cNvSpPr txBox="1">
            <a:spLocks noGrp="1"/>
          </p:cNvSpPr>
          <p:nvPr>
            <p:ph type="body" idx="1"/>
          </p:nvPr>
        </p:nvSpPr>
        <p:spPr>
          <a:xfrm>
            <a:off x="257325" y="10560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34327" algn="l" rtl="0">
              <a:spcBef>
                <a:spcPts val="0"/>
              </a:spcBef>
              <a:spcAft>
                <a:spcPts val="0"/>
              </a:spcAft>
              <a:buClr>
                <a:schemeClr val="dk1"/>
              </a:buClr>
              <a:buSzPts val="1665"/>
              <a:buChar char="●"/>
            </a:pPr>
            <a:r>
              <a:rPr lang="en">
                <a:solidFill>
                  <a:schemeClr val="dk1"/>
                </a:solidFill>
              </a:rPr>
              <a:t>In the chat interface, you will see a text input box where you can type your message or question. </a:t>
            </a:r>
            <a:endParaRPr>
              <a:solidFill>
                <a:schemeClr val="dk1"/>
              </a:solidFill>
            </a:endParaRPr>
          </a:p>
          <a:p>
            <a:pPr marL="457200" lvl="0" indent="-334327" algn="l" rtl="0">
              <a:spcBef>
                <a:spcPts val="0"/>
              </a:spcBef>
              <a:spcAft>
                <a:spcPts val="0"/>
              </a:spcAft>
              <a:buClr>
                <a:schemeClr val="dk1"/>
              </a:buClr>
              <a:buSzPts val="1665"/>
              <a:buChar char="●"/>
            </a:pPr>
            <a:r>
              <a:rPr lang="en">
                <a:solidFill>
                  <a:schemeClr val="dk1"/>
                </a:solidFill>
              </a:rPr>
              <a:t>Simply enter your text and press "Enter" or click the send button to send your query to the AI model.</a:t>
            </a:r>
            <a:endParaRPr>
              <a:solidFill>
                <a:schemeClr val="dk1"/>
              </a:solidFill>
            </a:endParaRPr>
          </a:p>
          <a:p>
            <a:pPr marL="457200" lvl="0" indent="-334327" algn="l" rtl="0">
              <a:spcBef>
                <a:spcPts val="0"/>
              </a:spcBef>
              <a:spcAft>
                <a:spcPts val="0"/>
              </a:spcAft>
              <a:buClr>
                <a:schemeClr val="dk1"/>
              </a:buClr>
              <a:buSzPts val="1665"/>
              <a:buChar char="●"/>
            </a:pPr>
            <a:r>
              <a:rPr lang="en">
                <a:solidFill>
                  <a:schemeClr val="dk1"/>
                </a:solidFill>
              </a:rPr>
              <a:t>Once you've sent your message, the AI model will process it and generate a response. </a:t>
            </a:r>
            <a:endParaRPr>
              <a:solidFill>
                <a:schemeClr val="dk1"/>
              </a:solidFill>
            </a:endParaRPr>
          </a:p>
        </p:txBody>
      </p:sp>
      <p:sp>
        <p:nvSpPr>
          <p:cNvPr id="143" name="Google Shape;143;g1e32ddbf3e8_1_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e32ddbf3e8_1_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15</a:t>
            </a:fld>
            <a:endParaRPr/>
          </a:p>
        </p:txBody>
      </p:sp>
      <p:pic>
        <p:nvPicPr>
          <p:cNvPr id="149" name="Google Shape;149;g1e32ddbf3e8_1_43" title="step4.webm">
            <a:hlinkClick r:id="rId3"/>
          </p:cNvPr>
          <p:cNvPicPr preferRelativeResize="0"/>
          <p:nvPr/>
        </p:nvPicPr>
        <p:blipFill>
          <a:blip r:embed="rId4">
            <a:alphaModFix/>
          </a:blip>
          <a:stretch>
            <a:fillRect/>
          </a:stretch>
        </p:blipFill>
        <p:spPr>
          <a:xfrm>
            <a:off x="974725" y="554076"/>
            <a:ext cx="6837274" cy="3845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4bc28bba73_0_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Tokens in Language Models</a:t>
            </a:r>
            <a:endParaRPr sz="3020" b="1"/>
          </a:p>
        </p:txBody>
      </p:sp>
      <p:sp>
        <p:nvSpPr>
          <p:cNvPr id="163" name="Google Shape;163;g24bc28bba73_0_81"/>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Definition: </a:t>
            </a:r>
            <a:r>
              <a:rPr lang="en">
                <a:solidFill>
                  <a:schemeClr val="dk1"/>
                </a:solidFill>
              </a:rPr>
              <a:t>Tokens are the fundamental </a:t>
            </a:r>
            <a:r>
              <a:rPr lang="en" b="1">
                <a:solidFill>
                  <a:srgbClr val="CC0000"/>
                </a:solidFill>
              </a:rPr>
              <a:t>units</a:t>
            </a:r>
            <a:r>
              <a:rPr lang="en">
                <a:solidFill>
                  <a:schemeClr val="dk1"/>
                </a:solidFill>
              </a:rPr>
              <a:t> of text used by language models. They can be as short as a </a:t>
            </a:r>
            <a:r>
              <a:rPr lang="en" b="1">
                <a:solidFill>
                  <a:srgbClr val="CC0000"/>
                </a:solidFill>
              </a:rPr>
              <a:t>single character</a:t>
            </a:r>
            <a:r>
              <a:rPr lang="en">
                <a:solidFill>
                  <a:schemeClr val="dk1"/>
                </a:solidFill>
              </a:rPr>
              <a:t> or as long as a </a:t>
            </a:r>
            <a:r>
              <a:rPr lang="en" b="1">
                <a:solidFill>
                  <a:srgbClr val="CC0000"/>
                </a:solidFill>
              </a:rPr>
              <a:t>word</a:t>
            </a:r>
            <a:r>
              <a:rPr lang="en">
                <a:solidFill>
                  <a:schemeClr val="dk1"/>
                </a:solidFill>
              </a:rPr>
              <a:t> or </a:t>
            </a:r>
            <a:r>
              <a:rPr lang="en" b="1">
                <a:solidFill>
                  <a:srgbClr val="CC0000"/>
                </a:solidFill>
              </a:rPr>
              <a:t>phrase.</a:t>
            </a:r>
            <a:endParaRPr b="1">
              <a:solidFill>
                <a:srgbClr val="CC0000"/>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Importance:</a:t>
            </a:r>
            <a:r>
              <a:rPr lang="en">
                <a:solidFill>
                  <a:schemeClr val="dk1"/>
                </a:solidFill>
              </a:rPr>
              <a:t> Language models process text at the token level, allowing them to analyze and generate text based on the context and relationships between individual tokens.</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64" name="Google Shape;164;g24bc28bba73_0_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4bc28bba73_0_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Context in Prompting</a:t>
            </a:r>
            <a:endParaRPr sz="3020" b="1"/>
          </a:p>
        </p:txBody>
      </p:sp>
      <p:sp>
        <p:nvSpPr>
          <p:cNvPr id="177" name="Google Shape;177;g24bc28bba73_0_95"/>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Definition:</a:t>
            </a:r>
            <a:r>
              <a:rPr lang="en">
                <a:solidFill>
                  <a:schemeClr val="dk1"/>
                </a:solidFill>
              </a:rPr>
              <a:t> Context refers to the </a:t>
            </a:r>
            <a:r>
              <a:rPr lang="en" b="1">
                <a:solidFill>
                  <a:srgbClr val="CC0000"/>
                </a:solidFill>
              </a:rPr>
              <a:t>information</a:t>
            </a:r>
            <a:r>
              <a:rPr lang="en">
                <a:solidFill>
                  <a:schemeClr val="dk1"/>
                </a:solidFill>
              </a:rPr>
              <a:t> and preceding text that </a:t>
            </a:r>
            <a:r>
              <a:rPr lang="en" b="1">
                <a:solidFill>
                  <a:srgbClr val="CC0000"/>
                </a:solidFill>
              </a:rPr>
              <a:t>informs</a:t>
            </a:r>
            <a:r>
              <a:rPr lang="en">
                <a:solidFill>
                  <a:schemeClr val="dk1"/>
                </a:solidFill>
              </a:rPr>
              <a:t> the </a:t>
            </a:r>
            <a:r>
              <a:rPr lang="en" b="1">
                <a:solidFill>
                  <a:srgbClr val="CC0000"/>
                </a:solidFill>
              </a:rPr>
              <a:t>language model</a:t>
            </a:r>
            <a:r>
              <a:rPr lang="en">
                <a:solidFill>
                  <a:schemeClr val="dk1"/>
                </a:solidFill>
              </a:rPr>
              <a:t> about the desired output or influences its response.</a:t>
            </a:r>
            <a:endParaRPr>
              <a:solidFill>
                <a:schemeClr val="dk1"/>
              </a:solidFill>
            </a:endParaRPr>
          </a:p>
          <a:p>
            <a:pPr marL="0" lvl="0" indent="0" algn="l" rtl="0">
              <a:spcBef>
                <a:spcPts val="0"/>
              </a:spcBef>
              <a:spcAft>
                <a:spcPts val="0"/>
              </a:spcAft>
              <a:buNone/>
            </a:pPr>
            <a:r>
              <a:rPr lang="en" b="1">
                <a:solidFill>
                  <a:schemeClr val="dk1"/>
                </a:solidFill>
              </a:rPr>
              <a:t>Role of Context:</a:t>
            </a:r>
            <a:endParaRPr b="1">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Guidance: </a:t>
            </a:r>
            <a:r>
              <a:rPr lang="en" b="1">
                <a:solidFill>
                  <a:schemeClr val="dk1"/>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Context</a:t>
            </a:r>
            <a:r>
              <a:rPr lang="en">
                <a:solidFill>
                  <a:schemeClr val="dk1"/>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helps shape the model's behavior and generate more accurate responses.</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Relevance:</a:t>
            </a:r>
            <a:r>
              <a:rPr lang="en">
                <a:solidFill>
                  <a:schemeClr val="dk1"/>
                </a:solidFill>
              </a:rPr>
              <a:t> Context ensures continuity and relevance in the generated text.</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Interpretation:</a:t>
            </a:r>
            <a:r>
              <a:rPr lang="en">
                <a:solidFill>
                  <a:schemeClr val="dk1"/>
                </a:solidFill>
              </a:rPr>
              <a:t> The language model uses context to understand the desired meaning and tone of the prompt.</a:t>
            </a:r>
            <a:endParaRPr>
              <a:solidFill>
                <a:schemeClr val="dk1"/>
              </a:solidFill>
            </a:endParaRPr>
          </a:p>
        </p:txBody>
      </p:sp>
      <p:sp>
        <p:nvSpPr>
          <p:cNvPr id="178" name="Google Shape;178;g24bc28bba73_0_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4bc28bba73_0_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Prompt Limits in Language Models</a:t>
            </a:r>
            <a:endParaRPr sz="3020" b="1"/>
          </a:p>
        </p:txBody>
      </p:sp>
      <p:sp>
        <p:nvSpPr>
          <p:cNvPr id="184" name="Google Shape;184;g24bc28bba73_0_88"/>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Definition:</a:t>
            </a:r>
            <a:r>
              <a:rPr lang="en">
                <a:solidFill>
                  <a:schemeClr val="dk1"/>
                </a:solidFill>
              </a:rPr>
              <a:t> Prompt limits refer to the constraints imposed on the input provided to a language model.</a:t>
            </a:r>
            <a:endParaRPr>
              <a:solidFill>
                <a:schemeClr val="dk1"/>
              </a:solidFill>
            </a:endParaRPr>
          </a:p>
          <a:p>
            <a:pPr marL="0" lvl="0" indent="0" algn="l" rtl="0">
              <a:spcBef>
                <a:spcPts val="0"/>
              </a:spcBef>
              <a:spcAft>
                <a:spcPts val="0"/>
              </a:spcAft>
              <a:buNone/>
            </a:pPr>
            <a:r>
              <a:rPr lang="en" b="1">
                <a:solidFill>
                  <a:schemeClr val="dk1"/>
                </a:solidFill>
              </a:rPr>
              <a:t>Reasons for Prompt Limits:</a:t>
            </a:r>
            <a:endParaRPr b="1">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Memory limitations:</a:t>
            </a:r>
            <a:r>
              <a:rPr lang="en">
                <a:solidFill>
                  <a:schemeClr val="dk1"/>
                </a:solidFill>
              </a:rPr>
              <a:t> Language models have a finite capacity to process and store information.</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Computational constraints:</a:t>
            </a:r>
            <a:r>
              <a:rPr lang="en">
                <a:solidFill>
                  <a:schemeClr val="dk1"/>
                </a:solidFill>
              </a:rPr>
              <a:t> Longer prompts require more processing time and computational resources.</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Response coherence:</a:t>
            </a:r>
            <a:r>
              <a:rPr lang="en">
                <a:solidFill>
                  <a:schemeClr val="dk1"/>
                </a:solidFill>
              </a:rPr>
              <a:t> Extremely long prompts may result in less coherent or relevant outputs.</a:t>
            </a:r>
            <a:endParaRPr>
              <a:solidFill>
                <a:schemeClr val="dk1"/>
              </a:solidFill>
            </a:endParaRPr>
          </a:p>
        </p:txBody>
      </p:sp>
      <p:sp>
        <p:nvSpPr>
          <p:cNvPr id="185" name="Google Shape;185;g24bc28bba73_0_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4bc28bba73_0_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Temperature of Language Model</a:t>
            </a:r>
            <a:endParaRPr sz="3020" b="1"/>
          </a:p>
        </p:txBody>
      </p:sp>
      <p:sp>
        <p:nvSpPr>
          <p:cNvPr id="191" name="Google Shape;191;g24bc28bba73_0_107"/>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Definition: </a:t>
            </a:r>
            <a:r>
              <a:rPr lang="en">
                <a:solidFill>
                  <a:schemeClr val="dk1"/>
                </a:solidFill>
              </a:rPr>
              <a:t>Temperature is a </a:t>
            </a:r>
            <a:r>
              <a:rPr lang="en" b="1">
                <a:solidFill>
                  <a:srgbClr val="CC0000"/>
                </a:solidFill>
              </a:rPr>
              <a:t>parameter</a:t>
            </a:r>
            <a:r>
              <a:rPr lang="en">
                <a:solidFill>
                  <a:schemeClr val="dk1"/>
                </a:solidFill>
              </a:rPr>
              <a:t> used in language models that controls the </a:t>
            </a:r>
            <a:r>
              <a:rPr lang="en" b="1">
                <a:solidFill>
                  <a:srgbClr val="CC0000"/>
                </a:solidFill>
              </a:rPr>
              <a:t>randomness</a:t>
            </a:r>
            <a:r>
              <a:rPr lang="en">
                <a:solidFill>
                  <a:schemeClr val="dk1"/>
                </a:solidFill>
              </a:rPr>
              <a:t> of generated text.</a:t>
            </a:r>
            <a:endParaRPr>
              <a:solidFill>
                <a:schemeClr val="dk1"/>
              </a:solidFill>
            </a:endParaRPr>
          </a:p>
          <a:p>
            <a:pPr marL="0" lvl="0" indent="0" algn="l" rtl="0">
              <a:spcBef>
                <a:spcPts val="0"/>
              </a:spcBef>
              <a:spcAft>
                <a:spcPts val="0"/>
              </a:spcAft>
              <a:buNone/>
            </a:pPr>
            <a:r>
              <a:rPr lang="en" b="1">
                <a:solidFill>
                  <a:schemeClr val="dk1"/>
                </a:solidFill>
              </a:rPr>
              <a:t>Purpose: </a:t>
            </a:r>
            <a:r>
              <a:rPr lang="en">
                <a:solidFill>
                  <a:schemeClr val="dk1"/>
                </a:solidFill>
              </a:rPr>
              <a:t>Temperature determines the degree of </a:t>
            </a:r>
            <a:r>
              <a:rPr lang="en" b="1">
                <a:solidFill>
                  <a:srgbClr val="CC0000"/>
                </a:solidFill>
              </a:rPr>
              <a:t>exploration</a:t>
            </a:r>
            <a:r>
              <a:rPr lang="en">
                <a:solidFill>
                  <a:schemeClr val="dk1"/>
                </a:solidFill>
              </a:rPr>
              <a:t> versus </a:t>
            </a:r>
            <a:r>
              <a:rPr lang="en" b="1">
                <a:solidFill>
                  <a:srgbClr val="CC0000"/>
                </a:solidFill>
              </a:rPr>
              <a:t>exploitation</a:t>
            </a:r>
            <a:r>
              <a:rPr lang="en">
                <a:solidFill>
                  <a:schemeClr val="dk1"/>
                </a:solidFill>
              </a:rPr>
              <a:t> in the model's output.</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L</a:t>
            </a:r>
            <a:r>
              <a:rPr lang="en" b="1">
                <a:solidFill>
                  <a:srgbClr val="000000"/>
                </a:solidFill>
              </a:rPr>
              <a:t>ow Temperature</a:t>
            </a:r>
            <a:r>
              <a:rPr lang="en">
                <a:solidFill>
                  <a:schemeClr val="dk1"/>
                </a:solidFill>
              </a:rPr>
              <a:t> (e.g., 0.1): Results in more deterministic and focused responses, with the model choosing the most probable tokens.</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High Temperature</a:t>
            </a:r>
            <a:r>
              <a:rPr lang="en">
                <a:solidFill>
                  <a:schemeClr val="dk1"/>
                </a:solidFill>
              </a:rPr>
              <a:t> (e.g., 1.0): Introduces randomness, allowing for more diverse and creative responses from the model.</a:t>
            </a:r>
            <a:endParaRPr>
              <a:solidFill>
                <a:schemeClr val="dk1"/>
              </a:solidFill>
            </a:endParaRPr>
          </a:p>
        </p:txBody>
      </p:sp>
      <p:sp>
        <p:nvSpPr>
          <p:cNvPr id="192" name="Google Shape;192;g24bc28bba73_0_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1"/>
        <p:cNvGrpSpPr/>
        <p:nvPr/>
      </p:nvGrpSpPr>
      <p:grpSpPr>
        <a:xfrm>
          <a:off x="0" y="0"/>
          <a:ext cx="0" cy="0"/>
          <a:chOff x="0" y="0"/>
          <a:chExt cx="0" cy="0"/>
        </a:xfrm>
      </p:grpSpPr>
      <p:sp>
        <p:nvSpPr>
          <p:cNvPr id="62" name="Google Shape;62;p2"/>
          <p:cNvSpPr txBox="1">
            <a:spLocks noGrp="1"/>
          </p:cNvSpPr>
          <p:nvPr>
            <p:ph type="ctrTitle"/>
          </p:nvPr>
        </p:nvSpPr>
        <p:spPr>
          <a:xfrm>
            <a:off x="311700" y="1866900"/>
            <a:ext cx="8520600" cy="930300"/>
          </a:xfrm>
          <a:prstGeom prst="rect">
            <a:avLst/>
          </a:prstGeom>
          <a:noFill/>
          <a:ln>
            <a:noFill/>
          </a:ln>
        </p:spPr>
        <p:txBody>
          <a:bodyPr spcFirstLastPara="1" wrap="square" lIns="91425" tIns="91425" rIns="91425" bIns="91425" anchor="b" anchorCtr="0">
            <a:normAutofit/>
          </a:bodyPr>
          <a:lstStyle/>
          <a:p>
            <a:pPr marL="0" lvl="0" indent="0" algn="ctr" rtl="0">
              <a:lnSpc>
                <a:spcPct val="115000"/>
              </a:lnSpc>
              <a:spcBef>
                <a:spcPts val="0"/>
              </a:spcBef>
              <a:spcAft>
                <a:spcPts val="300"/>
              </a:spcAft>
              <a:buSzPts val="5200"/>
              <a:buNone/>
            </a:pPr>
            <a:r>
              <a:rPr lang="en" sz="4300" b="1"/>
              <a:t>ChatGPT: Possibilities for us ?</a:t>
            </a:r>
            <a:endParaRPr sz="43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25d68382eb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OpenAI Playground</a:t>
            </a:r>
            <a:endParaRPr/>
          </a:p>
        </p:txBody>
      </p:sp>
      <p:sp>
        <p:nvSpPr>
          <p:cNvPr id="198" name="Google Shape;198;g225d68382eb_0_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20</a:t>
            </a:fld>
            <a:endParaRPr/>
          </a:p>
        </p:txBody>
      </p:sp>
      <p:pic>
        <p:nvPicPr>
          <p:cNvPr id="199" name="Google Shape;199;g225d68382eb_0_5"/>
          <p:cNvPicPr preferRelativeResize="0"/>
          <p:nvPr/>
        </p:nvPicPr>
        <p:blipFill rotWithShape="1">
          <a:blip r:embed="rId3">
            <a:alphaModFix/>
          </a:blip>
          <a:srcRect t="8273"/>
          <a:stretch/>
        </p:blipFill>
        <p:spPr>
          <a:xfrm>
            <a:off x="476150" y="1017725"/>
            <a:ext cx="8216751" cy="3713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24bec092962_0_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Brief Overview</a:t>
            </a:r>
            <a:endParaRPr/>
          </a:p>
        </p:txBody>
      </p:sp>
      <p:sp>
        <p:nvSpPr>
          <p:cNvPr id="205" name="Google Shape;205;g24bec092962_0_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21</a:t>
            </a:fld>
            <a:endParaRPr/>
          </a:p>
        </p:txBody>
      </p:sp>
      <p:pic>
        <p:nvPicPr>
          <p:cNvPr id="206" name="Google Shape;206;g24bec092962_0_8"/>
          <p:cNvPicPr preferRelativeResize="0"/>
          <p:nvPr/>
        </p:nvPicPr>
        <p:blipFill>
          <a:blip r:embed="rId3">
            <a:alphaModFix/>
          </a:blip>
          <a:stretch>
            <a:fillRect/>
          </a:stretch>
        </p:blipFill>
        <p:spPr>
          <a:xfrm>
            <a:off x="1875875" y="1127825"/>
            <a:ext cx="6050751" cy="38206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e32ddbf3e8_1_50"/>
          <p:cNvSpPr txBox="1">
            <a:spLocks noGrp="1"/>
          </p:cNvSpPr>
          <p:nvPr>
            <p:ph type="body" idx="1"/>
          </p:nvPr>
        </p:nvSpPr>
        <p:spPr>
          <a:xfrm>
            <a:off x="311700" y="298300"/>
            <a:ext cx="8520600" cy="427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ctr" rtl="0">
              <a:spcBef>
                <a:spcPts val="0"/>
              </a:spcBef>
              <a:spcAft>
                <a:spcPts val="0"/>
              </a:spcAft>
              <a:buNone/>
            </a:pPr>
            <a:r>
              <a:rPr lang="en" sz="3000" b="1">
                <a:solidFill>
                  <a:schemeClr val="dk1"/>
                </a:solidFill>
              </a:rPr>
              <a:t>Prompt Engineering</a:t>
            </a:r>
            <a:endParaRPr sz="3000" b="1">
              <a:solidFill>
                <a:schemeClr val="dk1"/>
              </a:solidFill>
            </a:endParaRPr>
          </a:p>
        </p:txBody>
      </p:sp>
      <p:sp>
        <p:nvSpPr>
          <p:cNvPr id="212" name="Google Shape;212;g1e32ddbf3e8_1_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4bc28bba73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What is Prompt Engineering?</a:t>
            </a:r>
            <a:endParaRPr sz="3020" b="1"/>
          </a:p>
        </p:txBody>
      </p:sp>
      <p:sp>
        <p:nvSpPr>
          <p:cNvPr id="218" name="Google Shape;218;g24bc28bba73_0_0"/>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457200" lvl="0" indent="-334327" algn="l" rtl="0">
              <a:lnSpc>
                <a:spcPct val="150000"/>
              </a:lnSpc>
              <a:spcBef>
                <a:spcPts val="0"/>
              </a:spcBef>
              <a:spcAft>
                <a:spcPts val="0"/>
              </a:spcAft>
              <a:buClr>
                <a:schemeClr val="dk1"/>
              </a:buClr>
              <a:buSzPts val="1665"/>
              <a:buChar char="●"/>
            </a:pPr>
            <a:r>
              <a:rPr lang="en">
                <a:solidFill>
                  <a:schemeClr val="dk1"/>
                </a:solidFill>
              </a:rPr>
              <a:t>Prompt engineering involves crafting tailored instructions or queries to guide the language model towards desired outputs.</a:t>
            </a:r>
            <a:endParaRPr>
              <a:solidFill>
                <a:schemeClr val="dk1"/>
              </a:solidFill>
            </a:endParaRPr>
          </a:p>
          <a:p>
            <a:pPr marL="457200" lvl="0" indent="-334327" algn="l" rtl="0">
              <a:lnSpc>
                <a:spcPct val="150000"/>
              </a:lnSpc>
              <a:spcBef>
                <a:spcPts val="0"/>
              </a:spcBef>
              <a:spcAft>
                <a:spcPts val="0"/>
              </a:spcAft>
              <a:buClr>
                <a:schemeClr val="dk1"/>
              </a:buClr>
              <a:buSzPts val="1665"/>
              <a:buChar char="●"/>
            </a:pPr>
            <a:r>
              <a:rPr lang="en">
                <a:solidFill>
                  <a:schemeClr val="dk1"/>
                </a:solidFill>
              </a:rPr>
              <a:t>It helps shape the behavior of the model and improves response quality.</a:t>
            </a:r>
            <a:endParaRPr>
              <a:solidFill>
                <a:schemeClr val="dk1"/>
              </a:solidFill>
            </a:endParaRPr>
          </a:p>
        </p:txBody>
      </p:sp>
      <p:sp>
        <p:nvSpPr>
          <p:cNvPr id="219" name="Google Shape;219;g24bc28bba73_0_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225d68382eb_0_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Anatomy of Prompt</a:t>
            </a:r>
            <a:endParaRPr sz="3020" b="1"/>
          </a:p>
        </p:txBody>
      </p:sp>
      <p:sp>
        <p:nvSpPr>
          <p:cNvPr id="225" name="Google Shape;225;g225d68382eb_0_11"/>
          <p:cNvSpPr txBox="1">
            <a:spLocks noGrp="1"/>
          </p:cNvSpPr>
          <p:nvPr>
            <p:ph type="body" idx="1"/>
          </p:nvPr>
        </p:nvSpPr>
        <p:spPr>
          <a:xfrm>
            <a:off x="257325" y="1132275"/>
            <a:ext cx="31104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Definition:</a:t>
            </a:r>
            <a:r>
              <a:rPr lang="en">
                <a:solidFill>
                  <a:schemeClr val="dk1"/>
                </a:solidFill>
              </a:rPr>
              <a:t> In the context of language models, a prompt refers to the </a:t>
            </a:r>
            <a:r>
              <a:rPr lang="en" b="1">
                <a:solidFill>
                  <a:srgbClr val="CC0000"/>
                </a:solidFill>
              </a:rPr>
              <a:t>input</a:t>
            </a:r>
            <a:r>
              <a:rPr lang="en">
                <a:solidFill>
                  <a:schemeClr val="dk1"/>
                </a:solidFill>
              </a:rPr>
              <a:t> or </a:t>
            </a:r>
            <a:r>
              <a:rPr lang="en" b="1">
                <a:solidFill>
                  <a:srgbClr val="CC0000"/>
                </a:solidFill>
              </a:rPr>
              <a:t>instruction provided</a:t>
            </a:r>
            <a:r>
              <a:rPr lang="en">
                <a:solidFill>
                  <a:schemeClr val="dk1"/>
                </a:solidFill>
              </a:rPr>
              <a:t> to the model to generate a specific response or output</a:t>
            </a:r>
            <a:endParaRPr>
              <a:solidFill>
                <a:schemeClr val="dk1"/>
              </a:solidFill>
            </a:endParaRPr>
          </a:p>
        </p:txBody>
      </p:sp>
      <p:sp>
        <p:nvSpPr>
          <p:cNvPr id="226" name="Google Shape;226;g225d68382eb_0_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24</a:t>
            </a:fld>
            <a:endParaRPr/>
          </a:p>
        </p:txBody>
      </p:sp>
      <p:sp>
        <p:nvSpPr>
          <p:cNvPr id="227" name="Google Shape;227;g225d68382eb_0_11"/>
          <p:cNvSpPr txBox="1"/>
          <p:nvPr/>
        </p:nvSpPr>
        <p:spPr>
          <a:xfrm>
            <a:off x="4220625" y="1327150"/>
            <a:ext cx="41001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Parts of a Good Prompt (Not all are necessary for each and every prompt. )</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1- Simulate Persona</a:t>
            </a:r>
            <a:endParaRPr sz="1600"/>
          </a:p>
          <a:p>
            <a:pPr marL="0" lvl="0" indent="0" algn="l" rtl="0">
              <a:spcBef>
                <a:spcPts val="0"/>
              </a:spcBef>
              <a:spcAft>
                <a:spcPts val="0"/>
              </a:spcAft>
              <a:buNone/>
            </a:pPr>
            <a:r>
              <a:rPr lang="en" sz="1600"/>
              <a:t>2- Task </a:t>
            </a:r>
            <a:endParaRPr sz="1600"/>
          </a:p>
          <a:p>
            <a:pPr marL="0" lvl="0" indent="0" algn="l" rtl="0">
              <a:spcBef>
                <a:spcPts val="0"/>
              </a:spcBef>
              <a:spcAft>
                <a:spcPts val="0"/>
              </a:spcAft>
              <a:buNone/>
            </a:pPr>
            <a:r>
              <a:rPr lang="en" sz="1600"/>
              <a:t>3- Steps to complete Task</a:t>
            </a:r>
            <a:endParaRPr sz="1600"/>
          </a:p>
          <a:p>
            <a:pPr marL="0" lvl="0" indent="0" algn="l" rtl="0">
              <a:spcBef>
                <a:spcPts val="0"/>
              </a:spcBef>
              <a:spcAft>
                <a:spcPts val="0"/>
              </a:spcAft>
              <a:buNone/>
            </a:pPr>
            <a:r>
              <a:rPr lang="en" sz="1600"/>
              <a:t>4- Context/Constraints</a:t>
            </a:r>
            <a:endParaRPr sz="1600"/>
          </a:p>
          <a:p>
            <a:pPr marL="0" lvl="0" indent="0" algn="l" rtl="0">
              <a:spcBef>
                <a:spcPts val="0"/>
              </a:spcBef>
              <a:spcAft>
                <a:spcPts val="0"/>
              </a:spcAft>
              <a:buNone/>
            </a:pPr>
            <a:r>
              <a:rPr lang="en" sz="1600"/>
              <a:t>5- Goal</a:t>
            </a:r>
            <a:endParaRPr sz="1600"/>
          </a:p>
          <a:p>
            <a:pPr marL="0" lvl="0" indent="0" algn="l" rtl="0">
              <a:spcBef>
                <a:spcPts val="0"/>
              </a:spcBef>
              <a:spcAft>
                <a:spcPts val="0"/>
              </a:spcAft>
              <a:buNone/>
            </a:pPr>
            <a:r>
              <a:rPr lang="en" sz="1600"/>
              <a:t>6- Format Output</a:t>
            </a:r>
            <a:endParaRPr sz="1600"/>
          </a:p>
          <a:p>
            <a:pPr marL="0" lvl="0" indent="0" algn="l" rtl="0">
              <a:spcBef>
                <a:spcPts val="0"/>
              </a:spcBef>
              <a:spcAft>
                <a:spcPts val="0"/>
              </a:spcAft>
              <a:buNone/>
            </a:pP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4bc28bba73_0_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General Structure of Prompt</a:t>
            </a:r>
            <a:endParaRPr sz="3020" b="1"/>
          </a:p>
        </p:txBody>
      </p:sp>
      <p:sp>
        <p:nvSpPr>
          <p:cNvPr id="233" name="Google Shape;233;g24bc28bba73_0_114"/>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Context:</a:t>
            </a:r>
            <a:r>
              <a:rPr lang="en">
                <a:solidFill>
                  <a:schemeClr val="dk1"/>
                </a:solidFill>
              </a:rPr>
              <a:t> Start the prompt by providing relevant information or context that informs the model about the desired output.</a:t>
            </a:r>
            <a:endParaRPr>
              <a:solidFill>
                <a:schemeClr val="dk1"/>
              </a:solidFill>
            </a:endParaRPr>
          </a:p>
          <a:p>
            <a:pPr marL="0" lvl="0" indent="0" algn="l" rtl="0">
              <a:spcBef>
                <a:spcPts val="0"/>
              </a:spcBef>
              <a:spcAft>
                <a:spcPts val="0"/>
              </a:spcAft>
              <a:buNone/>
            </a:pPr>
            <a:r>
              <a:rPr lang="en" b="1">
                <a:solidFill>
                  <a:schemeClr val="dk1"/>
                </a:solidFill>
              </a:rPr>
              <a:t>Instruction:</a:t>
            </a:r>
            <a:r>
              <a:rPr lang="en">
                <a:solidFill>
                  <a:schemeClr val="dk1"/>
                </a:solidFill>
              </a:rPr>
              <a:t> Clearly state the desired task, format, or outcome to guide the model's response.</a:t>
            </a:r>
            <a:endParaRPr>
              <a:solidFill>
                <a:schemeClr val="dk1"/>
              </a:solidFill>
            </a:endParaRPr>
          </a:p>
          <a:p>
            <a:pPr marL="0" lvl="0" indent="0" algn="l" rtl="0">
              <a:spcBef>
                <a:spcPts val="0"/>
              </a:spcBef>
              <a:spcAft>
                <a:spcPts val="0"/>
              </a:spcAft>
              <a:buNone/>
            </a:pPr>
            <a:r>
              <a:rPr lang="en" b="1">
                <a:solidFill>
                  <a:schemeClr val="dk1"/>
                </a:solidFill>
              </a:rPr>
              <a:t>Additional Details:</a:t>
            </a:r>
            <a:r>
              <a:rPr lang="en">
                <a:solidFill>
                  <a:schemeClr val="dk1"/>
                </a:solidFill>
              </a:rPr>
              <a:t> Include any specific constraints, requirements, or specifications that shape the response.</a:t>
            </a:r>
            <a:endParaRPr>
              <a:solidFill>
                <a:schemeClr val="dk1"/>
              </a:solidFill>
            </a:endParaRPr>
          </a:p>
          <a:p>
            <a:pPr marL="0" lvl="0" indent="0" algn="l" rtl="0">
              <a:spcBef>
                <a:spcPts val="0"/>
              </a:spcBef>
              <a:spcAft>
                <a:spcPts val="0"/>
              </a:spcAft>
              <a:buNone/>
            </a:pPr>
            <a:r>
              <a:rPr lang="en" b="1">
                <a:solidFill>
                  <a:schemeClr val="dk1"/>
                </a:solidFill>
              </a:rPr>
              <a:t>Example:</a:t>
            </a:r>
            <a:r>
              <a:rPr lang="en">
                <a:solidFill>
                  <a:schemeClr val="dk1"/>
                </a:solidFill>
              </a:rPr>
              <a:t> Provide an example or demonstration to illustrate the expected format or desired output.</a:t>
            </a:r>
            <a:endParaRPr>
              <a:solidFill>
                <a:schemeClr val="dk1"/>
              </a:solidFill>
            </a:endParaRPr>
          </a:p>
        </p:txBody>
      </p:sp>
      <p:sp>
        <p:nvSpPr>
          <p:cNvPr id="234" name="Google Shape;234;g24bc28bba73_0_1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4bc28bba73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Importance of Prompt Engineering</a:t>
            </a:r>
            <a:endParaRPr sz="3020" b="1"/>
          </a:p>
        </p:txBody>
      </p:sp>
      <p:sp>
        <p:nvSpPr>
          <p:cNvPr id="240" name="Google Shape;240;g24bc28bba73_0_7"/>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Clr>
                <a:schemeClr val="dk1"/>
              </a:buClr>
              <a:buSzPts val="1665"/>
              <a:buChar char="●"/>
            </a:pPr>
            <a:r>
              <a:rPr lang="en">
                <a:solidFill>
                  <a:schemeClr val="dk1"/>
                </a:solidFill>
              </a:rPr>
              <a:t>Ensures accurate and relevant responses.</a:t>
            </a:r>
            <a:endParaRPr>
              <a:solidFill>
                <a:schemeClr val="dk1"/>
              </a:solidFill>
            </a:endParaRPr>
          </a:p>
          <a:p>
            <a:pPr marL="457200" lvl="0" indent="-334327" algn="l" rtl="0">
              <a:spcBef>
                <a:spcPts val="0"/>
              </a:spcBef>
              <a:spcAft>
                <a:spcPts val="0"/>
              </a:spcAft>
              <a:buClr>
                <a:schemeClr val="dk1"/>
              </a:buClr>
              <a:buSzPts val="1665"/>
              <a:buChar char="●"/>
            </a:pPr>
            <a:r>
              <a:rPr lang="en">
                <a:solidFill>
                  <a:schemeClr val="dk1"/>
                </a:solidFill>
              </a:rPr>
              <a:t>Mitigates bias and promotes ethical use of AI.</a:t>
            </a:r>
            <a:endParaRPr>
              <a:solidFill>
                <a:schemeClr val="dk1"/>
              </a:solidFill>
            </a:endParaRPr>
          </a:p>
          <a:p>
            <a:pPr marL="457200" lvl="0" indent="-334327" algn="l" rtl="0">
              <a:spcBef>
                <a:spcPts val="0"/>
              </a:spcBef>
              <a:spcAft>
                <a:spcPts val="0"/>
              </a:spcAft>
              <a:buClr>
                <a:schemeClr val="dk1"/>
              </a:buClr>
              <a:buSzPts val="1665"/>
              <a:buChar char="●"/>
            </a:pPr>
            <a:r>
              <a:rPr lang="en">
                <a:solidFill>
                  <a:schemeClr val="dk1"/>
                </a:solidFill>
              </a:rPr>
              <a:t>Helps avoid undesired or harmful outputs.</a:t>
            </a:r>
            <a:endParaRPr>
              <a:solidFill>
                <a:schemeClr val="dk1"/>
              </a:solidFill>
            </a:endParaRPr>
          </a:p>
          <a:p>
            <a:pPr marL="457200" lvl="0" indent="-334327" algn="l" rtl="0">
              <a:spcBef>
                <a:spcPts val="0"/>
              </a:spcBef>
              <a:spcAft>
                <a:spcPts val="0"/>
              </a:spcAft>
              <a:buClr>
                <a:schemeClr val="dk1"/>
              </a:buClr>
              <a:buSzPts val="1665"/>
              <a:buChar char="●"/>
            </a:pPr>
            <a:r>
              <a:rPr lang="en">
                <a:solidFill>
                  <a:schemeClr val="dk1"/>
                </a:solidFill>
              </a:rPr>
              <a:t>Enables control over chatbot behavior.</a:t>
            </a:r>
            <a:endParaRPr>
              <a:solidFill>
                <a:schemeClr val="dk1"/>
              </a:solidFill>
            </a:endParaRPr>
          </a:p>
        </p:txBody>
      </p:sp>
      <p:sp>
        <p:nvSpPr>
          <p:cNvPr id="241" name="Google Shape;241;g24bc28bba73_0_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4bc28bba73_0_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Tips for Effective Prompt Engineering</a:t>
            </a:r>
            <a:endParaRPr sz="3020" b="1"/>
          </a:p>
        </p:txBody>
      </p:sp>
      <p:sp>
        <p:nvSpPr>
          <p:cNvPr id="247" name="Google Shape;247;g24bc28bba73_0_14"/>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Clr>
                <a:schemeClr val="dk1"/>
              </a:buClr>
              <a:buSzPts val="1665"/>
              <a:buChar char="●"/>
            </a:pPr>
            <a:r>
              <a:rPr lang="en" b="1">
                <a:solidFill>
                  <a:schemeClr val="dk1"/>
                </a:solidFill>
              </a:rPr>
              <a:t>Be explicit:</a:t>
            </a:r>
            <a:r>
              <a:rPr lang="en">
                <a:solidFill>
                  <a:schemeClr val="dk1"/>
                </a:solidFill>
              </a:rPr>
              <a:t> Clearly specify the desired format or output.</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Provide context:</a:t>
            </a:r>
            <a:r>
              <a:rPr lang="en">
                <a:solidFill>
                  <a:schemeClr val="dk1"/>
                </a:solidFill>
              </a:rPr>
              <a:t> Offer relevant information or background to guide the model.</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Control output length:</a:t>
            </a:r>
            <a:r>
              <a:rPr lang="en">
                <a:solidFill>
                  <a:schemeClr val="dk1"/>
                </a:solidFill>
              </a:rPr>
              <a:t> Instruct the model to generate responses of a specific length.</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Restrict responses:</a:t>
            </a:r>
            <a:r>
              <a:rPr lang="en">
                <a:solidFill>
                  <a:schemeClr val="dk1"/>
                </a:solidFill>
              </a:rPr>
              <a:t> Utilize techniques like temperature adjustment to refine output quality.</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Experiment and iterate:</a:t>
            </a:r>
            <a:r>
              <a:rPr lang="en">
                <a:solidFill>
                  <a:schemeClr val="dk1"/>
                </a:solidFill>
              </a:rPr>
              <a:t> Refine prompts through experimentation and feedback loops.</a:t>
            </a:r>
            <a:endParaRPr>
              <a:solidFill>
                <a:schemeClr val="dk1"/>
              </a:solidFill>
            </a:endParaRPr>
          </a:p>
        </p:txBody>
      </p:sp>
      <p:sp>
        <p:nvSpPr>
          <p:cNvPr id="248" name="Google Shape;248;g24bc28bba73_0_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4bc28bba73_0_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20" b="1"/>
              <a:t>Best Practices</a:t>
            </a:r>
            <a:endParaRPr sz="3020" b="1"/>
          </a:p>
        </p:txBody>
      </p:sp>
      <p:sp>
        <p:nvSpPr>
          <p:cNvPr id="254" name="Google Shape;254;g24bc28bba73_0_28"/>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Clr>
                <a:schemeClr val="dk1"/>
              </a:buClr>
              <a:buSzPts val="1665"/>
              <a:buChar char="●"/>
            </a:pPr>
            <a:r>
              <a:rPr lang="en" b="1">
                <a:solidFill>
                  <a:schemeClr val="dk1"/>
                </a:solidFill>
              </a:rPr>
              <a:t>Understand the model:</a:t>
            </a:r>
            <a:r>
              <a:rPr lang="en">
                <a:solidFill>
                  <a:schemeClr val="dk1"/>
                </a:solidFill>
              </a:rPr>
              <a:t> Familiarize yourself with the strengths and limitations of the language model you are using.</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Start simple: </a:t>
            </a:r>
            <a:r>
              <a:rPr lang="en">
                <a:solidFill>
                  <a:schemeClr val="dk1"/>
                </a:solidFill>
              </a:rPr>
              <a:t>Begin with straightforward prompts and gradually refine them based on experimentation and feedback.</a:t>
            </a:r>
            <a:endParaRPr>
              <a:solidFill>
                <a:schemeClr val="dk1"/>
              </a:solidFill>
            </a:endParaRPr>
          </a:p>
          <a:p>
            <a:pPr marL="457200" lvl="0" indent="-334327" algn="l" rtl="0">
              <a:spcBef>
                <a:spcPts val="0"/>
              </a:spcBef>
              <a:spcAft>
                <a:spcPts val="0"/>
              </a:spcAft>
              <a:buClr>
                <a:schemeClr val="dk1"/>
              </a:buClr>
              <a:buSzPts val="1665"/>
              <a:buChar char="●"/>
            </a:pPr>
            <a:r>
              <a:rPr lang="en" b="1">
                <a:solidFill>
                  <a:schemeClr val="dk1"/>
                </a:solidFill>
              </a:rPr>
              <a:t>Domain-specific prompts:</a:t>
            </a:r>
            <a:r>
              <a:rPr lang="en">
                <a:solidFill>
                  <a:schemeClr val="dk1"/>
                </a:solidFill>
              </a:rPr>
              <a:t> Tailor prompts to specific topics or domains to enhance response quality in specialized areas.</a:t>
            </a:r>
            <a:endParaRPr>
              <a:solidFill>
                <a:schemeClr val="dk1"/>
              </a:solidFill>
            </a:endParaRPr>
          </a:p>
        </p:txBody>
      </p:sp>
      <p:sp>
        <p:nvSpPr>
          <p:cNvPr id="255" name="Google Shape;255;g24bc28bba73_0_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4bc28bba73_0_1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3000" b="1"/>
              <a:t>Open AI Playground</a:t>
            </a:r>
            <a:endParaRPr sz="3000" b="1"/>
          </a:p>
          <a:p>
            <a:pPr marL="0" lvl="0" indent="0" algn="ctr" rtl="0">
              <a:spcBef>
                <a:spcPts val="0"/>
              </a:spcBef>
              <a:spcAft>
                <a:spcPts val="0"/>
              </a:spcAft>
              <a:buClr>
                <a:schemeClr val="dk1"/>
              </a:buClr>
              <a:buSzPct val="65999"/>
              <a:buFont typeface="Arial"/>
              <a:buNone/>
            </a:pPr>
            <a:r>
              <a:rPr lang="en" sz="1666" b="1" u="sng">
                <a:solidFill>
                  <a:schemeClr val="hlink"/>
                </a:solidFill>
                <a:hlinkClick r:id="rId3"/>
              </a:rPr>
              <a:t>(Click here to use)</a:t>
            </a:r>
            <a:endParaRPr sz="1666" b="1"/>
          </a:p>
        </p:txBody>
      </p:sp>
      <p:sp>
        <p:nvSpPr>
          <p:cNvPr id="261" name="Google Shape;261;g24bc28bba73_0_1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25d68382eb_0_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Basics of NLP</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4bc28bba73_0_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Scenario 1: Essay Writing For Students</a:t>
            </a:r>
            <a:endParaRPr sz="3020" b="1"/>
          </a:p>
        </p:txBody>
      </p:sp>
      <p:sp>
        <p:nvSpPr>
          <p:cNvPr id="267" name="Google Shape;267;g24bc28bba73_0_35"/>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Step 1 (Bad Prompt):</a:t>
            </a:r>
            <a:r>
              <a:rPr lang="en">
                <a:solidFill>
                  <a:schemeClr val="dk1"/>
                </a:solidFill>
              </a:rPr>
              <a:t> "Write an essay about your favorite hobby."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2 (Refined Prompt):</a:t>
            </a:r>
            <a:r>
              <a:rPr lang="en">
                <a:solidFill>
                  <a:schemeClr val="dk1"/>
                </a:solidFill>
              </a:rPr>
              <a:t> "Write an engaging essay describing how your favorite hobby has positively influenced your personal growth and development."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3 (Further Refinement): </a:t>
            </a:r>
            <a:r>
              <a:rPr lang="en">
                <a:solidFill>
                  <a:schemeClr val="dk1"/>
                </a:solidFill>
              </a:rPr>
              <a:t>"Write an insightful essay explaining how your favorite hobby, such as playing a musical instrument, has enhanced your problem-solving skills, increased your patience, and boosted your self-confidence."</a:t>
            </a:r>
            <a:endParaRPr>
              <a:solidFill>
                <a:schemeClr val="dk1"/>
              </a:solidFill>
            </a:endParaRPr>
          </a:p>
        </p:txBody>
      </p:sp>
      <p:sp>
        <p:nvSpPr>
          <p:cNvPr id="268" name="Google Shape;268;g24bc28bba73_0_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4bc28bba73_0_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Scenario 2: Historical Event Analysis</a:t>
            </a:r>
            <a:endParaRPr sz="3020" b="1"/>
          </a:p>
        </p:txBody>
      </p:sp>
      <p:sp>
        <p:nvSpPr>
          <p:cNvPr id="274" name="Google Shape;274;g24bc28bba73_0_42"/>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Step 1 (Bad Prompt):</a:t>
            </a:r>
            <a:r>
              <a:rPr lang="en">
                <a:solidFill>
                  <a:schemeClr val="dk1"/>
                </a:solidFill>
              </a:rPr>
              <a:t> "Analyze the causes of World War II."</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2 (Refined Prompt):</a:t>
            </a:r>
            <a:r>
              <a:rPr lang="en">
                <a:solidFill>
                  <a:schemeClr val="dk1"/>
                </a:solidFill>
              </a:rPr>
              <a:t> "Provide a comprehensive analysis of the political, economic, and social factors that contributed to the outbreak of World War II, considering both domestic and international influences."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3 (Further Refinement):</a:t>
            </a:r>
            <a:r>
              <a:rPr lang="en">
                <a:solidFill>
                  <a:schemeClr val="dk1"/>
                </a:solidFill>
              </a:rPr>
              <a:t> "Compose a well-structured and nuanced analysis of the immediate triggers and long-term underlying causes of World War II, highlighting key events and decisions that escalated tensions and ultimately led to the global conflict."</a:t>
            </a:r>
            <a:endParaRPr>
              <a:solidFill>
                <a:schemeClr val="dk1"/>
              </a:solidFill>
            </a:endParaRPr>
          </a:p>
        </p:txBody>
      </p:sp>
      <p:sp>
        <p:nvSpPr>
          <p:cNvPr id="275" name="Google Shape;275;g24bc28bba73_0_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24bc28bba73_0_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20" b="1"/>
              <a:t>Scenario 1: Diagnosis of a Patient's Symptoms</a:t>
            </a:r>
            <a:endParaRPr sz="2920" b="1"/>
          </a:p>
        </p:txBody>
      </p:sp>
      <p:sp>
        <p:nvSpPr>
          <p:cNvPr id="281" name="Google Shape;281;g24bc28bba73_0_49"/>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Step 1 (Bad Prompt):</a:t>
            </a:r>
            <a:r>
              <a:rPr lang="en">
                <a:solidFill>
                  <a:schemeClr val="dk1"/>
                </a:solidFill>
              </a:rPr>
              <a:t> "Diagnose a patient with chest pain."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2 (Refined Prompt): </a:t>
            </a:r>
            <a:r>
              <a:rPr lang="en">
                <a:solidFill>
                  <a:schemeClr val="dk1"/>
                </a:solidFill>
              </a:rPr>
              <a:t>"Based on a patient presenting with acute chest pain, provide a differential diagnosis considering common causes such as angina, myocardial infarction, pericarditis, and gastroesophageal reflux disease (GERD)."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3 (Further Refinement):</a:t>
            </a:r>
            <a:r>
              <a:rPr lang="en">
                <a:solidFill>
                  <a:schemeClr val="dk1"/>
                </a:solidFill>
              </a:rPr>
              <a:t> "Analyze the symptoms, medical history, and relevant diagnostic tests of a patient experiencing acute chest pain, and formulate a well-reasoned diagnosis, including the most likely primary condition along with potential differential diagnoses that should be ruled out."</a:t>
            </a:r>
            <a:endParaRPr>
              <a:solidFill>
                <a:schemeClr val="dk1"/>
              </a:solidFill>
            </a:endParaRPr>
          </a:p>
        </p:txBody>
      </p:sp>
      <p:sp>
        <p:nvSpPr>
          <p:cNvPr id="282" name="Google Shape;282;g24bc28bba73_0_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4bc28bba73_0_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a:t>Scenario 2: Treatment Plan for a Chronic Disease</a:t>
            </a:r>
            <a:endParaRPr sz="2720" b="1"/>
          </a:p>
        </p:txBody>
      </p:sp>
      <p:sp>
        <p:nvSpPr>
          <p:cNvPr id="288" name="Google Shape;288;g24bc28bba73_0_55"/>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1"/>
                </a:solidFill>
              </a:rPr>
              <a:t>Step 1 (Bad Prompt):</a:t>
            </a:r>
            <a:r>
              <a:rPr lang="en">
                <a:solidFill>
                  <a:schemeClr val="dk1"/>
                </a:solidFill>
              </a:rPr>
              <a:t> "Design a treatment plan for a patient with diabetes."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2 (Refined Prompt):</a:t>
            </a:r>
            <a:r>
              <a:rPr lang="en">
                <a:solidFill>
                  <a:schemeClr val="dk1"/>
                </a:solidFill>
              </a:rPr>
              <a:t> "Develop an individualized treatment plan for a newly diagnosed patient with type 2 diabetes, taking into account their age, lifestyle factors, comorbidities, and preferences, with a focus on diet modification and exercise."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3 (Further Refinement):</a:t>
            </a:r>
            <a:r>
              <a:rPr lang="en">
                <a:solidFill>
                  <a:schemeClr val="dk1"/>
                </a:solidFill>
              </a:rPr>
              <a:t> "Construct a comprehensive, evidence-based treatment plan for a middle-aged patient recently diagnosed with type 2 diabetes, addressing glycemic control, weight management, cardiovascular risk reduction, and patient education, while considering medication options, monitoring protocols, and psychological support."</a:t>
            </a:r>
            <a:endParaRPr>
              <a:solidFill>
                <a:schemeClr val="dk1"/>
              </a:solidFill>
            </a:endParaRPr>
          </a:p>
        </p:txBody>
      </p:sp>
      <p:sp>
        <p:nvSpPr>
          <p:cNvPr id="289" name="Google Shape;289;g24bc28bba73_0_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4bc28bba73_0_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Scenario 1: Debugging Code</a:t>
            </a:r>
            <a:endParaRPr sz="3020" b="1"/>
          </a:p>
        </p:txBody>
      </p:sp>
      <p:sp>
        <p:nvSpPr>
          <p:cNvPr id="295" name="Google Shape;295;g24bc28bba73_0_68"/>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1"/>
                </a:solidFill>
              </a:rPr>
              <a:t>Step 1 (Bad Prompt):</a:t>
            </a:r>
            <a:r>
              <a:rPr lang="en">
                <a:solidFill>
                  <a:schemeClr val="dk1"/>
                </a:solidFill>
              </a:rPr>
              <a:t> "Fix the code. It's not working."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2 (Refined Prompt):</a:t>
            </a:r>
            <a:r>
              <a:rPr lang="en">
                <a:solidFill>
                  <a:schemeClr val="dk1"/>
                </a:solidFill>
              </a:rPr>
              <a:t> "Debug the provided code snippet and identify and correct any syntax errors or logical issues that prevent it from functioning as intended. Clearly explain the changes made and provide a tested version of the corrected code."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3 (Further Refinement):</a:t>
            </a:r>
            <a:r>
              <a:rPr lang="en">
                <a:solidFill>
                  <a:schemeClr val="dk1"/>
                </a:solidFill>
              </a:rPr>
              <a:t> "Analyze the given code segment, isolate the bugs, and systematically address each issue, including incorrect variable assignments, missing semicolons, and logical errors. Provide a comprehensive explanation of the debugging process and present a refined version of the code that produces the expected output."</a:t>
            </a:r>
            <a:endParaRPr>
              <a:solidFill>
                <a:schemeClr val="dk1"/>
              </a:solidFill>
            </a:endParaRPr>
          </a:p>
        </p:txBody>
      </p:sp>
      <p:sp>
        <p:nvSpPr>
          <p:cNvPr id="296" name="Google Shape;296;g24bc28bba73_0_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4bc28bba73_0_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Scenario 2: Algorithm Optimization</a:t>
            </a:r>
            <a:endParaRPr sz="3020" b="1"/>
          </a:p>
        </p:txBody>
      </p:sp>
      <p:sp>
        <p:nvSpPr>
          <p:cNvPr id="302" name="Google Shape;302;g24bc28bba73_0_61"/>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1"/>
                </a:solidFill>
              </a:rPr>
              <a:t>Step 1 (Bad Prompt):</a:t>
            </a:r>
            <a:r>
              <a:rPr lang="en">
                <a:solidFill>
                  <a:schemeClr val="dk1"/>
                </a:solidFill>
              </a:rPr>
              <a:t> "Optimize the algorithm for sorting an array."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2 (Refined Prompt):</a:t>
            </a:r>
            <a:r>
              <a:rPr lang="en">
                <a:solidFill>
                  <a:schemeClr val="dk1"/>
                </a:solidFill>
              </a:rPr>
              <a:t> "Analyze the provided sorting algorithm and identify areas where its time complexity can be improved. Suggest specific modifications or alternative algorithms to achieve better performance."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Step 3 (Further Refinement):</a:t>
            </a:r>
            <a:r>
              <a:rPr lang="en">
                <a:solidFill>
                  <a:schemeClr val="dk1"/>
                </a:solidFill>
              </a:rPr>
              <a:t> "Evaluate the time and space complexity of the given sorting algorithm, propose algorithmic modifications (e.g., switching from bubble sort to quicksort or introducing caching techniques), and explain the expected impact on efficiency. Discuss trade-offs and provide empirical evidence to support the proposed optimization."</a:t>
            </a:r>
            <a:endParaRPr>
              <a:solidFill>
                <a:schemeClr val="dk1"/>
              </a:solidFill>
            </a:endParaRPr>
          </a:p>
        </p:txBody>
      </p:sp>
      <p:sp>
        <p:nvSpPr>
          <p:cNvPr id="303" name="Google Shape;303;g24bc28bba73_0_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2485a1f9756_0_0"/>
          <p:cNvSpPr txBox="1">
            <a:spLocks noGrp="1"/>
          </p:cNvSpPr>
          <p:nvPr>
            <p:ph type="title"/>
          </p:nvPr>
        </p:nvSpPr>
        <p:spPr>
          <a:xfrm>
            <a:off x="500550" y="3487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 sz="3000" b="1"/>
              <a:t>Introduction to Stable Diffusion</a:t>
            </a:r>
            <a:endParaRPr sz="3000" b="1"/>
          </a:p>
        </p:txBody>
      </p:sp>
      <p:sp>
        <p:nvSpPr>
          <p:cNvPr id="309" name="Google Shape;309;g2485a1f9756_0_0"/>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A cutting-edge image generation tool utilizing stable diffusion models.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Generates realistic and high-quality images through advanced diffusion techniques.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Allows users to explore the possibilities of image generation by controlling diffusion parameters.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Used in various fields including art, design, and computer vision for diverse image generation tasks.</a:t>
            </a:r>
            <a:endParaRPr>
              <a:solidFill>
                <a:schemeClr val="dk1"/>
              </a:solidFill>
            </a:endParaRPr>
          </a:p>
        </p:txBody>
      </p:sp>
      <p:sp>
        <p:nvSpPr>
          <p:cNvPr id="310" name="Google Shape;310;g2485a1f9756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2485a1f9756_0_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 sz="3000" b="1"/>
              <a:t>Introduction to Stable Diffusion </a:t>
            </a:r>
            <a:r>
              <a:rPr lang="en" sz="1200" b="1" u="sng">
                <a:solidFill>
                  <a:schemeClr val="hlink"/>
                </a:solidFill>
                <a:hlinkClick r:id="rId3"/>
              </a:rPr>
              <a:t>(Try it)</a:t>
            </a:r>
            <a:endParaRPr sz="1200" b="1"/>
          </a:p>
        </p:txBody>
      </p:sp>
      <p:sp>
        <p:nvSpPr>
          <p:cNvPr id="316" name="Google Shape;316;g2485a1f9756_0_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37</a:t>
            </a:fld>
            <a:endParaRPr/>
          </a:p>
        </p:txBody>
      </p:sp>
      <p:pic>
        <p:nvPicPr>
          <p:cNvPr id="317" name="Google Shape;317;g2485a1f9756_0_6" title="stable difusion demo.mp4">
            <a:hlinkClick r:id="rId4"/>
          </p:cNvPr>
          <p:cNvPicPr preferRelativeResize="0"/>
          <p:nvPr/>
        </p:nvPicPr>
        <p:blipFill>
          <a:blip r:embed="rId5">
            <a:alphaModFix/>
          </a:blip>
          <a:stretch>
            <a:fillRect/>
          </a:stretch>
        </p:blipFill>
        <p:spPr>
          <a:xfrm>
            <a:off x="730750" y="1179850"/>
            <a:ext cx="7209600" cy="3671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24bc28bba73_0_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Important Announcement</a:t>
            </a:r>
            <a:endParaRPr sz="3020" b="1"/>
          </a:p>
        </p:txBody>
      </p:sp>
      <p:sp>
        <p:nvSpPr>
          <p:cNvPr id="323" name="Google Shape;323;g24bc28bba73_0_120"/>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There will be a </a:t>
            </a:r>
            <a:r>
              <a:rPr lang="en" b="1">
                <a:solidFill>
                  <a:srgbClr val="000000"/>
                </a:solidFill>
              </a:rPr>
              <a:t>Quiz </a:t>
            </a:r>
            <a:r>
              <a:rPr lang="en">
                <a:solidFill>
                  <a:srgbClr val="000000"/>
                </a:solidFill>
              </a:rPr>
              <a:t>in the next lecture from the content of </a:t>
            </a:r>
            <a:r>
              <a:rPr lang="en" b="1">
                <a:solidFill>
                  <a:srgbClr val="000000"/>
                </a:solidFill>
              </a:rPr>
              <a:t>lecture#01</a:t>
            </a:r>
            <a:r>
              <a:rPr lang="en">
                <a:solidFill>
                  <a:srgbClr val="000000"/>
                </a:solidFill>
              </a:rPr>
              <a:t> and </a:t>
            </a:r>
            <a:r>
              <a:rPr lang="en" b="1">
                <a:solidFill>
                  <a:srgbClr val="000000"/>
                </a:solidFill>
              </a:rPr>
              <a:t>Lecture#1.5</a:t>
            </a:r>
            <a:endParaRPr b="1">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0"/>
              </a:spcAft>
              <a:buNone/>
            </a:pPr>
            <a:endParaRPr b="1">
              <a:solidFill>
                <a:srgbClr val="000000"/>
              </a:solidFill>
            </a:endParaRPr>
          </a:p>
        </p:txBody>
      </p:sp>
      <p:sp>
        <p:nvSpPr>
          <p:cNvPr id="324" name="Google Shape;324;g24bc28bba73_0_1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g24c05ecfe92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solidFill>
                  <a:srgbClr val="CC0000"/>
                </a:solidFill>
              </a:rPr>
              <a:t>Stemming vs Lemmatization</a:t>
            </a:r>
            <a:endParaRPr sz="3020" b="1">
              <a:solidFill>
                <a:srgbClr val="CC0000"/>
              </a:solidFill>
            </a:endParaRPr>
          </a:p>
        </p:txBody>
      </p:sp>
      <p:sp>
        <p:nvSpPr>
          <p:cNvPr id="73" name="Google Shape;73;g24c05ecfe92_0_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4</a:t>
            </a:fld>
            <a:endParaRPr/>
          </a:p>
        </p:txBody>
      </p:sp>
      <p:graphicFrame>
        <p:nvGraphicFramePr>
          <p:cNvPr id="74" name="Google Shape;74;g24c05ecfe92_0_5"/>
          <p:cNvGraphicFramePr/>
          <p:nvPr/>
        </p:nvGraphicFramePr>
        <p:xfrm>
          <a:off x="509900" y="1298625"/>
          <a:ext cx="8124200" cy="3247425"/>
        </p:xfrm>
        <a:graphic>
          <a:graphicData uri="http://schemas.openxmlformats.org/drawingml/2006/table">
            <a:tbl>
              <a:tblPr>
                <a:noFill/>
                <a:tableStyleId>{859583C6-1629-46E2-B44A-D2B03992CD74}</a:tableStyleId>
              </a:tblPr>
              <a:tblGrid>
                <a:gridCol w="4062100">
                  <a:extLst>
                    <a:ext uri="{9D8B030D-6E8A-4147-A177-3AD203B41FA5}">
                      <a16:colId xmlns:a16="http://schemas.microsoft.com/office/drawing/2014/main" val="20000"/>
                    </a:ext>
                  </a:extLst>
                </a:gridCol>
                <a:gridCol w="4062100">
                  <a:extLst>
                    <a:ext uri="{9D8B030D-6E8A-4147-A177-3AD203B41FA5}">
                      <a16:colId xmlns:a16="http://schemas.microsoft.com/office/drawing/2014/main" val="20001"/>
                    </a:ext>
                  </a:extLst>
                </a:gridCol>
              </a:tblGrid>
              <a:tr h="633625">
                <a:tc>
                  <a:txBody>
                    <a:bodyPr/>
                    <a:lstStyle/>
                    <a:p>
                      <a:pPr marL="0" lvl="0" indent="0" algn="ctr" rtl="0">
                        <a:spcBef>
                          <a:spcPts val="0"/>
                        </a:spcBef>
                        <a:spcAft>
                          <a:spcPts val="0"/>
                        </a:spcAft>
                        <a:buNone/>
                      </a:pPr>
                      <a:r>
                        <a:rPr lang="en" sz="2000" b="1">
                          <a:solidFill>
                            <a:schemeClr val="dk1"/>
                          </a:solidFill>
                        </a:rPr>
                        <a:t>Stemming</a:t>
                      </a:r>
                      <a:endParaRPr sz="2000" b="1">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000" b="1">
                          <a:solidFill>
                            <a:schemeClr val="dk1"/>
                          </a:solidFill>
                        </a:rPr>
                        <a:t>Lemmatization</a:t>
                      </a:r>
                      <a:endParaRPr sz="2000" b="1">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663350">
                <a:tc>
                  <a:txBody>
                    <a:bodyPr/>
                    <a:lstStyle/>
                    <a:p>
                      <a:pPr marL="0" lvl="0" indent="0" algn="just" rtl="0">
                        <a:spcBef>
                          <a:spcPts val="0"/>
                        </a:spcBef>
                        <a:spcAft>
                          <a:spcPts val="0"/>
                        </a:spcAft>
                        <a:buNone/>
                      </a:pPr>
                      <a:r>
                        <a:rPr lang="en" sz="1800">
                          <a:solidFill>
                            <a:schemeClr val="dk1"/>
                          </a:solidFill>
                        </a:rPr>
                        <a:t>Removing the </a:t>
                      </a:r>
                      <a:r>
                        <a:rPr lang="en" sz="1800" b="1">
                          <a:solidFill>
                            <a:srgbClr val="CC0000"/>
                          </a:solidFill>
                        </a:rPr>
                        <a:t>last few characters</a:t>
                      </a:r>
                      <a:r>
                        <a:rPr lang="en" sz="1800">
                          <a:solidFill>
                            <a:schemeClr val="dk1"/>
                          </a:solidFill>
                        </a:rPr>
                        <a:t> of a given word, to obtain a shorter form, often leading to </a:t>
                      </a:r>
                      <a:r>
                        <a:rPr lang="en" sz="1800" b="1">
                          <a:solidFill>
                            <a:srgbClr val="CC0000"/>
                          </a:solidFill>
                        </a:rPr>
                        <a:t>incorrect meanings and spelling</a:t>
                      </a:r>
                      <a:endParaRPr sz="1800" b="1">
                        <a:solidFill>
                          <a:srgbClr val="CC0000"/>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 sz="1800">
                          <a:solidFill>
                            <a:schemeClr val="dk1"/>
                          </a:solidFill>
                        </a:rPr>
                        <a:t>Lemmatization considers the </a:t>
                      </a:r>
                      <a:r>
                        <a:rPr lang="en" sz="1800" b="1">
                          <a:solidFill>
                            <a:srgbClr val="CC0000"/>
                          </a:solidFill>
                        </a:rPr>
                        <a:t>context</a:t>
                      </a:r>
                      <a:r>
                        <a:rPr lang="en" sz="1800">
                          <a:solidFill>
                            <a:schemeClr val="dk1"/>
                          </a:solidFill>
                        </a:rPr>
                        <a:t> and converts the word to its </a:t>
                      </a:r>
                      <a:r>
                        <a:rPr lang="en" sz="1800" b="1">
                          <a:solidFill>
                            <a:srgbClr val="CC0000"/>
                          </a:solidFill>
                        </a:rPr>
                        <a:t>meaningful </a:t>
                      </a:r>
                      <a:r>
                        <a:rPr lang="en" sz="1800">
                          <a:solidFill>
                            <a:schemeClr val="dk1"/>
                          </a:solidFill>
                        </a:rPr>
                        <a:t>short form</a:t>
                      </a:r>
                      <a:endParaRPr sz="18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50450">
                <a:tc>
                  <a:txBody>
                    <a:bodyPr/>
                    <a:lstStyle/>
                    <a:p>
                      <a:pPr marL="0" lvl="0" indent="0" algn="l" rtl="0">
                        <a:spcBef>
                          <a:spcPts val="0"/>
                        </a:spcBef>
                        <a:spcAft>
                          <a:spcPts val="0"/>
                        </a:spcAft>
                        <a:buNone/>
                      </a:pPr>
                      <a:r>
                        <a:rPr lang="en" sz="1800">
                          <a:solidFill>
                            <a:schemeClr val="dk1"/>
                          </a:solidFill>
                        </a:rPr>
                        <a:t>For example: Stemming the word ‘</a:t>
                      </a:r>
                      <a:r>
                        <a:rPr lang="en" sz="1800" b="1">
                          <a:solidFill>
                            <a:srgbClr val="CC0000"/>
                          </a:solidFill>
                        </a:rPr>
                        <a:t>Caring</a:t>
                      </a:r>
                      <a:r>
                        <a:rPr lang="en" sz="1800">
                          <a:solidFill>
                            <a:schemeClr val="dk1"/>
                          </a:solidFill>
                        </a:rPr>
                        <a:t>’ would return ‘</a:t>
                      </a:r>
                      <a:r>
                        <a:rPr lang="en" sz="1800" b="1">
                          <a:solidFill>
                            <a:srgbClr val="CC0000"/>
                          </a:solidFill>
                        </a:rPr>
                        <a:t>Car</a:t>
                      </a:r>
                      <a:r>
                        <a:rPr lang="en" sz="1800">
                          <a:solidFill>
                            <a:schemeClr val="dk1"/>
                          </a:solidFill>
                        </a:rPr>
                        <a:t>’</a:t>
                      </a:r>
                      <a:endParaRPr sz="18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800">
                          <a:solidFill>
                            <a:schemeClr val="dk1"/>
                          </a:solidFill>
                        </a:rPr>
                        <a:t>For example: lemmatizing the word ‘</a:t>
                      </a:r>
                      <a:r>
                        <a:rPr lang="en" sz="1800" b="1">
                          <a:solidFill>
                            <a:srgbClr val="CC0000"/>
                          </a:solidFill>
                        </a:rPr>
                        <a:t>Caring</a:t>
                      </a:r>
                      <a:r>
                        <a:rPr lang="en" sz="1800">
                          <a:solidFill>
                            <a:schemeClr val="dk1"/>
                          </a:solidFill>
                        </a:rPr>
                        <a:t>’ would return ‘</a:t>
                      </a:r>
                      <a:r>
                        <a:rPr lang="en" sz="1800" b="1">
                          <a:solidFill>
                            <a:srgbClr val="CC0000"/>
                          </a:solidFill>
                        </a:rPr>
                        <a:t>Care</a:t>
                      </a:r>
                      <a:r>
                        <a:rPr lang="en" sz="1800">
                          <a:solidFill>
                            <a:schemeClr val="dk1"/>
                          </a:solidFill>
                        </a:rPr>
                        <a:t>’</a:t>
                      </a:r>
                      <a:endParaRPr sz="1800">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g24c05ecfe92_1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Tokenization</a:t>
            </a:r>
            <a:endParaRPr sz="3020" b="1"/>
          </a:p>
        </p:txBody>
      </p:sp>
      <p:sp>
        <p:nvSpPr>
          <p:cNvPr id="80" name="Google Shape;80;g24c05ecfe92_1_0"/>
          <p:cNvSpPr txBox="1">
            <a:spLocks noGrp="1"/>
          </p:cNvSpPr>
          <p:nvPr>
            <p:ph type="body" idx="1"/>
          </p:nvPr>
        </p:nvSpPr>
        <p:spPr>
          <a:xfrm>
            <a:off x="257325" y="1132275"/>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Definition: </a:t>
            </a:r>
            <a:r>
              <a:rPr lang="en">
                <a:solidFill>
                  <a:schemeClr val="dk1"/>
                </a:solidFill>
              </a:rPr>
              <a:t>Tokenization is the process of </a:t>
            </a:r>
            <a:r>
              <a:rPr lang="en" b="1">
                <a:solidFill>
                  <a:srgbClr val="CC0000"/>
                </a:solidFill>
              </a:rPr>
              <a:t>breaking down</a:t>
            </a:r>
            <a:r>
              <a:rPr lang="en">
                <a:solidFill>
                  <a:schemeClr val="dk1"/>
                </a:solidFill>
              </a:rPr>
              <a:t> text into </a:t>
            </a:r>
            <a:r>
              <a:rPr lang="en" b="1">
                <a:solidFill>
                  <a:srgbClr val="CC0000"/>
                </a:solidFill>
              </a:rPr>
              <a:t>smaller units</a:t>
            </a:r>
            <a:r>
              <a:rPr lang="en">
                <a:solidFill>
                  <a:schemeClr val="dk1"/>
                </a:solidFill>
              </a:rPr>
              <a:t> called tokens, which can be </a:t>
            </a:r>
            <a:r>
              <a:rPr lang="en" b="1">
                <a:solidFill>
                  <a:srgbClr val="CC0000"/>
                </a:solidFill>
              </a:rPr>
              <a:t>words</a:t>
            </a:r>
            <a:r>
              <a:rPr lang="en">
                <a:solidFill>
                  <a:schemeClr val="dk1"/>
                </a:solidFill>
              </a:rPr>
              <a:t>, </a:t>
            </a:r>
            <a:r>
              <a:rPr lang="en" b="1">
                <a:solidFill>
                  <a:srgbClr val="CC0000"/>
                </a:solidFill>
              </a:rPr>
              <a:t>phrases</a:t>
            </a:r>
            <a:r>
              <a:rPr lang="en">
                <a:solidFill>
                  <a:schemeClr val="dk1"/>
                </a:solidFill>
              </a:rPr>
              <a:t>, or </a:t>
            </a:r>
            <a:r>
              <a:rPr lang="en" b="1">
                <a:solidFill>
                  <a:srgbClr val="CC0000"/>
                </a:solidFill>
              </a:rPr>
              <a:t>even characters</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81" name="Google Shape;81;g24c05ecfe92_1_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5</a:t>
            </a:fld>
            <a:endParaRPr/>
          </a:p>
        </p:txBody>
      </p:sp>
      <p:pic>
        <p:nvPicPr>
          <p:cNvPr id="82" name="Google Shape;82;g24c05ecfe92_1_0"/>
          <p:cNvPicPr preferRelativeResize="0"/>
          <p:nvPr/>
        </p:nvPicPr>
        <p:blipFill rotWithShape="1">
          <a:blip r:embed="rId3">
            <a:alphaModFix/>
          </a:blip>
          <a:srcRect b="18220"/>
          <a:stretch/>
        </p:blipFill>
        <p:spPr>
          <a:xfrm>
            <a:off x="1122225" y="2286625"/>
            <a:ext cx="6285300" cy="256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 sz="3000" b="1"/>
              <a:t>Introduction to ChatGPT</a:t>
            </a:r>
            <a:endParaRPr sz="3000" b="1"/>
          </a:p>
        </p:txBody>
      </p:sp>
      <p:sp>
        <p:nvSpPr>
          <p:cNvPr id="88" name="Google Shape;88;p3"/>
          <p:cNvSpPr txBox="1">
            <a:spLocks noGrp="1"/>
          </p:cNvSpPr>
          <p:nvPr>
            <p:ph type="body" idx="1"/>
          </p:nvPr>
        </p:nvSpPr>
        <p:spPr>
          <a:xfrm>
            <a:off x="257325" y="1132275"/>
            <a:ext cx="8650800" cy="3924600"/>
          </a:xfrm>
          <a:prstGeom prst="rect">
            <a:avLst/>
          </a:prstGeom>
          <a:noFill/>
          <a:ln>
            <a:noFill/>
          </a:ln>
        </p:spPr>
        <p:txBody>
          <a:bodyPr spcFirstLastPara="1" wrap="square" lIns="91425" tIns="91425" rIns="91425" bIns="91425" anchor="t" anchorCtr="0">
            <a:normAutofit/>
          </a:bodyPr>
          <a:lstStyle/>
          <a:p>
            <a:pPr marL="457200" lvl="0" indent="-334327" algn="l" rtl="0">
              <a:lnSpc>
                <a:spcPct val="150000"/>
              </a:lnSpc>
              <a:spcBef>
                <a:spcPts val="0"/>
              </a:spcBef>
              <a:spcAft>
                <a:spcPts val="0"/>
              </a:spcAft>
              <a:buClr>
                <a:schemeClr val="dk1"/>
              </a:buClr>
              <a:buSzPts val="1665"/>
              <a:buChar char="●"/>
            </a:pPr>
            <a:r>
              <a:rPr lang="en">
                <a:solidFill>
                  <a:schemeClr val="dk1"/>
                </a:solidFill>
              </a:rPr>
              <a:t>ChatGPT stands for Generative Pretrained Transformer.</a:t>
            </a:r>
            <a:endParaRPr>
              <a:solidFill>
                <a:schemeClr val="dk1"/>
              </a:solidFill>
            </a:endParaRPr>
          </a:p>
          <a:p>
            <a:pPr marL="457200" lvl="0" indent="-334327" algn="l" rtl="0">
              <a:lnSpc>
                <a:spcPct val="150000"/>
              </a:lnSpc>
              <a:spcBef>
                <a:spcPts val="0"/>
              </a:spcBef>
              <a:spcAft>
                <a:spcPts val="0"/>
              </a:spcAft>
              <a:buClr>
                <a:schemeClr val="dk1"/>
              </a:buClr>
              <a:buSzPts val="1665"/>
              <a:buChar char="●"/>
            </a:pPr>
            <a:r>
              <a:rPr lang="en">
                <a:solidFill>
                  <a:schemeClr val="dk1"/>
                </a:solidFill>
              </a:rPr>
              <a:t>ChatGPT is an advanced AI language model developed by OpenAI. </a:t>
            </a:r>
            <a:endParaRPr>
              <a:solidFill>
                <a:schemeClr val="dk1"/>
              </a:solidFill>
            </a:endParaRPr>
          </a:p>
          <a:p>
            <a:pPr marL="457200" lvl="0" indent="-334327" algn="l" rtl="0">
              <a:lnSpc>
                <a:spcPct val="150000"/>
              </a:lnSpc>
              <a:spcBef>
                <a:spcPts val="0"/>
              </a:spcBef>
              <a:spcAft>
                <a:spcPts val="0"/>
              </a:spcAft>
              <a:buClr>
                <a:schemeClr val="dk1"/>
              </a:buClr>
              <a:buSzPts val="1665"/>
              <a:buChar char="●"/>
            </a:pPr>
            <a:r>
              <a:rPr lang="en">
                <a:solidFill>
                  <a:schemeClr val="dk1"/>
                </a:solidFill>
              </a:rPr>
              <a:t>ChatGPT revolutionizes Natural Language Processing.</a:t>
            </a:r>
            <a:endParaRPr>
              <a:solidFill>
                <a:schemeClr val="dk1"/>
              </a:solidFill>
            </a:endParaRPr>
          </a:p>
        </p:txBody>
      </p:sp>
      <p:sp>
        <p:nvSpPr>
          <p:cNvPr id="89" name="Google Shape;8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 sz="3000" b="1"/>
              <a:t>Applications of ChatGPT</a:t>
            </a:r>
            <a:endParaRPr sz="3000" b="1"/>
          </a:p>
        </p:txBody>
      </p:sp>
      <p:sp>
        <p:nvSpPr>
          <p:cNvPr id="95" name="Google Shape;95;p4"/>
          <p:cNvSpPr txBox="1">
            <a:spLocks noGrp="1"/>
          </p:cNvSpPr>
          <p:nvPr>
            <p:ph type="body" idx="1"/>
          </p:nvPr>
        </p:nvSpPr>
        <p:spPr>
          <a:xfrm>
            <a:off x="257325" y="1132275"/>
            <a:ext cx="8650800" cy="39246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AutoNum type="arabicPeriod"/>
            </a:pPr>
            <a:r>
              <a:rPr lang="en">
                <a:solidFill>
                  <a:schemeClr val="dk1"/>
                </a:solidFill>
              </a:rPr>
              <a:t>Content Generation</a:t>
            </a:r>
            <a:endParaRPr>
              <a:solidFill>
                <a:schemeClr val="dk1"/>
              </a:solidFill>
            </a:endParaRPr>
          </a:p>
          <a:p>
            <a:pPr marL="457200" lvl="0" indent="-334327" algn="l" rtl="0">
              <a:lnSpc>
                <a:spcPct val="150000"/>
              </a:lnSpc>
              <a:spcBef>
                <a:spcPts val="0"/>
              </a:spcBef>
              <a:spcAft>
                <a:spcPts val="0"/>
              </a:spcAft>
              <a:buClr>
                <a:schemeClr val="dk1"/>
              </a:buClr>
              <a:buSzPts val="1665"/>
              <a:buAutoNum type="arabicPeriod"/>
            </a:pPr>
            <a:r>
              <a:rPr lang="en">
                <a:solidFill>
                  <a:schemeClr val="dk1"/>
                </a:solidFill>
              </a:rPr>
              <a:t>Text Summarization</a:t>
            </a:r>
            <a:endParaRPr>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en">
                <a:solidFill>
                  <a:schemeClr val="dk1"/>
                </a:solidFill>
              </a:rPr>
              <a:t>Chatbots, Virtual Assistants, and Customer Support (Question Answering)</a:t>
            </a:r>
            <a:endParaRPr>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en">
                <a:solidFill>
                  <a:schemeClr val="dk1"/>
                </a:solidFill>
              </a:rPr>
              <a:t>Language Translation</a:t>
            </a:r>
            <a:endParaRPr>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en">
                <a:solidFill>
                  <a:schemeClr val="dk1"/>
                </a:solidFill>
              </a:rPr>
              <a:t>Interactive Storytelling</a:t>
            </a:r>
            <a:endParaRPr>
              <a:solidFill>
                <a:schemeClr val="dk1"/>
              </a:solidFill>
            </a:endParaRPr>
          </a:p>
          <a:p>
            <a:pPr marL="457200" lvl="0" indent="-342900" algn="l" rtl="0">
              <a:lnSpc>
                <a:spcPct val="150000"/>
              </a:lnSpc>
              <a:spcBef>
                <a:spcPts val="0"/>
              </a:spcBef>
              <a:spcAft>
                <a:spcPts val="0"/>
              </a:spcAft>
              <a:buClr>
                <a:schemeClr val="dk1"/>
              </a:buClr>
              <a:buSzPts val="1800"/>
              <a:buAutoNum type="arabicPeriod"/>
            </a:pPr>
            <a:r>
              <a:rPr lang="en">
                <a:solidFill>
                  <a:schemeClr val="dk1"/>
                </a:solidFill>
              </a:rPr>
              <a:t>Education and Tutoring</a:t>
            </a:r>
            <a:endParaRPr>
              <a:solidFill>
                <a:schemeClr val="dk1"/>
              </a:solidFill>
            </a:endParaRPr>
          </a:p>
        </p:txBody>
      </p:sp>
      <p:sp>
        <p:nvSpPr>
          <p:cNvPr id="96" name="Google Shape;9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1e32ddbf3e8_1_1"/>
          <p:cNvSpPr txBox="1">
            <a:spLocks noGrp="1"/>
          </p:cNvSpPr>
          <p:nvPr>
            <p:ph type="body" idx="1"/>
          </p:nvPr>
        </p:nvSpPr>
        <p:spPr>
          <a:xfrm>
            <a:off x="311700" y="169300"/>
            <a:ext cx="8520600" cy="43995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endParaRPr sz="2800" b="1">
              <a:solidFill>
                <a:schemeClr val="dk1"/>
              </a:solidFill>
            </a:endParaRPr>
          </a:p>
          <a:p>
            <a:pPr marL="0" lvl="0" indent="0" algn="ctr" rtl="0">
              <a:lnSpc>
                <a:spcPct val="100000"/>
              </a:lnSpc>
              <a:spcBef>
                <a:spcPts val="0"/>
              </a:spcBef>
              <a:spcAft>
                <a:spcPts val="0"/>
              </a:spcAft>
              <a:buNone/>
            </a:pPr>
            <a:endParaRPr sz="2800" b="1">
              <a:solidFill>
                <a:schemeClr val="dk1"/>
              </a:solidFill>
            </a:endParaRPr>
          </a:p>
          <a:p>
            <a:pPr marL="0" lvl="0" indent="0" algn="ctr" rtl="0">
              <a:lnSpc>
                <a:spcPct val="100000"/>
              </a:lnSpc>
              <a:spcBef>
                <a:spcPts val="0"/>
              </a:spcBef>
              <a:spcAft>
                <a:spcPts val="0"/>
              </a:spcAft>
              <a:buNone/>
            </a:pPr>
            <a:endParaRPr sz="2800" b="1">
              <a:solidFill>
                <a:schemeClr val="dk1"/>
              </a:solidFill>
            </a:endParaRPr>
          </a:p>
          <a:p>
            <a:pPr marL="0" lvl="0" indent="0" algn="ctr" rtl="0">
              <a:lnSpc>
                <a:spcPct val="100000"/>
              </a:lnSpc>
              <a:spcBef>
                <a:spcPts val="0"/>
              </a:spcBef>
              <a:spcAft>
                <a:spcPts val="0"/>
              </a:spcAft>
              <a:buNone/>
            </a:pPr>
            <a:endParaRPr sz="2800" b="1">
              <a:solidFill>
                <a:schemeClr val="dk1"/>
              </a:solidFill>
            </a:endParaRPr>
          </a:p>
          <a:p>
            <a:pPr marL="0" lvl="0" indent="0" algn="ctr" rtl="0">
              <a:lnSpc>
                <a:spcPct val="100000"/>
              </a:lnSpc>
              <a:spcBef>
                <a:spcPts val="0"/>
              </a:spcBef>
              <a:spcAft>
                <a:spcPts val="0"/>
              </a:spcAft>
              <a:buNone/>
            </a:pPr>
            <a:r>
              <a:rPr lang="en" sz="2800" b="1">
                <a:solidFill>
                  <a:schemeClr val="dk1"/>
                </a:solidFill>
              </a:rPr>
              <a:t>Getting Started with chat.openai: A Tutorial for Beginners</a:t>
            </a:r>
            <a:endParaRPr sz="2800" b="1">
              <a:solidFill>
                <a:schemeClr val="dk1"/>
              </a:solidFill>
            </a:endParaRPr>
          </a:p>
          <a:p>
            <a:pPr marL="0" lvl="0" indent="0" algn="ctr" rtl="0">
              <a:lnSpc>
                <a:spcPct val="100000"/>
              </a:lnSpc>
              <a:spcBef>
                <a:spcPts val="0"/>
              </a:spcBef>
              <a:spcAft>
                <a:spcPts val="0"/>
              </a:spcAft>
              <a:buNone/>
            </a:pPr>
            <a:r>
              <a:rPr lang="en" sz="1000" b="1" u="sng">
                <a:solidFill>
                  <a:schemeClr val="hlink"/>
                </a:solidFill>
                <a:hlinkClick r:id="rId3" action="ppaction://hlinksldjump"/>
              </a:rPr>
              <a:t>(Click to skip the Tutorial)</a:t>
            </a:r>
            <a:endParaRPr sz="1000" b="1">
              <a:solidFill>
                <a:schemeClr val="dk1"/>
              </a:solidFill>
            </a:endParaRPr>
          </a:p>
        </p:txBody>
      </p:sp>
      <p:sp>
        <p:nvSpPr>
          <p:cNvPr id="102" name="Google Shape;102;g1e32ddbf3e8_1_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e32ddbf3e8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Step 1: Accessing chat.openai</a:t>
            </a:r>
            <a:endParaRPr sz="3020" b="1"/>
          </a:p>
        </p:txBody>
      </p:sp>
      <p:sp>
        <p:nvSpPr>
          <p:cNvPr id="108" name="Google Shape;108;g1e32ddbf3e8_0_0"/>
          <p:cNvSpPr txBox="1">
            <a:spLocks noGrp="1"/>
          </p:cNvSpPr>
          <p:nvPr>
            <p:ph type="body" idx="1"/>
          </p:nvPr>
        </p:nvSpPr>
        <p:spPr>
          <a:xfrm>
            <a:off x="343950" y="1132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To begin, open your preferred web browser and navigate to the chat.openai website. The website URL is</a:t>
            </a:r>
            <a:r>
              <a:rPr lang="en"/>
              <a:t> </a:t>
            </a:r>
            <a:r>
              <a:rPr lang="en" u="sng">
                <a:solidFill>
                  <a:schemeClr val="hlink"/>
                </a:solidFill>
                <a:hlinkClick r:id="rId3"/>
              </a:rPr>
              <a:t>https://chat.openai.com/auth/login</a:t>
            </a: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9" name="Google Shape;109;g1e32ddbf3e8_0_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9</a:t>
            </a:fld>
            <a:endParaRPr/>
          </a:p>
        </p:txBody>
      </p:sp>
      <p:pic>
        <p:nvPicPr>
          <p:cNvPr id="110" name="Google Shape;110;g1e32ddbf3e8_0_0" title="step1.webm">
            <a:hlinkClick r:id="rId4"/>
          </p:cNvPr>
          <p:cNvPicPr preferRelativeResize="0"/>
          <p:nvPr/>
        </p:nvPicPr>
        <p:blipFill>
          <a:blip r:embed="rId5">
            <a:alphaModFix/>
          </a:blip>
          <a:stretch>
            <a:fillRect/>
          </a:stretch>
        </p:blipFill>
        <p:spPr>
          <a:xfrm>
            <a:off x="1531750" y="1872375"/>
            <a:ext cx="5661250" cy="3184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1834</Words>
  <Application>Microsoft Office PowerPoint</Application>
  <PresentationFormat>On-screen Show (16:9)</PresentationFormat>
  <Paragraphs>193</Paragraphs>
  <Slides>38</Slides>
  <Notes>38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38</vt:i4>
      </vt:variant>
    </vt:vector>
  </HeadingPairs>
  <TitlesOfParts>
    <vt:vector size="40" baseType="lpstr">
      <vt:lpstr>Arial</vt:lpstr>
      <vt:lpstr>Simple Light</vt:lpstr>
      <vt:lpstr>Hope to Skills</vt:lpstr>
      <vt:lpstr>ChatGPT: Possibilities for us ?</vt:lpstr>
      <vt:lpstr>Basics of NLP</vt:lpstr>
      <vt:lpstr>Stemming vs Lemmatization</vt:lpstr>
      <vt:lpstr>Tokenization</vt:lpstr>
      <vt:lpstr>Introduction to ChatGPT</vt:lpstr>
      <vt:lpstr>Applications of ChatGPT</vt:lpstr>
      <vt:lpstr>PowerPoint Presentation</vt:lpstr>
      <vt:lpstr>Step 1: Accessing chat.openai</vt:lpstr>
      <vt:lpstr>Step 2: Creating an Account</vt:lpstr>
      <vt:lpstr>PowerPoint Presentation</vt:lpstr>
      <vt:lpstr>Step 3: Logging In</vt:lpstr>
      <vt:lpstr>PowerPoint Presentation</vt:lpstr>
      <vt:lpstr>Step 4: Engaging in Conversation </vt:lpstr>
      <vt:lpstr>PowerPoint Presentation</vt:lpstr>
      <vt:lpstr>Tokens in Language Models</vt:lpstr>
      <vt:lpstr>Context in Prompting</vt:lpstr>
      <vt:lpstr>Prompt Limits in Language Models</vt:lpstr>
      <vt:lpstr>Temperature of Language Model</vt:lpstr>
      <vt:lpstr>OpenAI Playground</vt:lpstr>
      <vt:lpstr>A Brief Overview</vt:lpstr>
      <vt:lpstr>PowerPoint Presentation</vt:lpstr>
      <vt:lpstr>What is Prompt Engineering?</vt:lpstr>
      <vt:lpstr>Anatomy of Prompt</vt:lpstr>
      <vt:lpstr>General Structure of Prompt</vt:lpstr>
      <vt:lpstr>Importance of Prompt Engineering</vt:lpstr>
      <vt:lpstr>Tips for Effective Prompt Engineering</vt:lpstr>
      <vt:lpstr>Best Practices</vt:lpstr>
      <vt:lpstr>Open AI Playground (Click here to use)</vt:lpstr>
      <vt:lpstr>Scenario 1: Essay Writing For Students</vt:lpstr>
      <vt:lpstr>Scenario 2: Historical Event Analysis</vt:lpstr>
      <vt:lpstr>Scenario 1: Diagnosis of a Patient's Symptoms</vt:lpstr>
      <vt:lpstr>Scenario 2: Treatment Plan for a Chronic Disease</vt:lpstr>
      <vt:lpstr>Scenario 1: Debugging Code</vt:lpstr>
      <vt:lpstr>Scenario 2: Algorithm Optimization</vt:lpstr>
      <vt:lpstr>Introduction to Stable Diffusion</vt:lpstr>
      <vt:lpstr>Introduction to Stable Diffusion (Try it)</vt:lpstr>
      <vt:lpstr>Important Announcement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Hope to Skills</dc:title>
  <cp:lastModifiedBy>Muhammad Haris Tariq</cp:lastModifiedBy>
  <cp:revision>1</cp:revision>
  <dcterms:modified xsi:type="dcterms:W3CDTF">2023-05-31T05:33:16Z</dcterms:modified>
</cp:coreProperties>
</file>