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6" roundtripDataSignature="AMtx7mjiclCzSACZ7zFyQzW02LF/AgE3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85a1f97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485a1f97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cead837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cead837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cead8377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cead837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bc28bba7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4bc28bba7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c05ecfe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4c05ecfe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bc28bba7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4bc28bba7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c05ecfe92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4c05ecfe92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cead8377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cead8377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85a1f97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485a1f97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huggingface.co/spaces/stabilityai/stable-diffusion" TargetMode="External"/><Relationship Id="rId4" Type="http://schemas.openxmlformats.org/officeDocument/2006/relationships/hyperlink" Target="http://drive.google.com/file/d/1PManyaTz648sglQyF9pNh_5dCYhlGXfh/view" TargetMode="External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ard.google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oe.com/Claude%2B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04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0051" l="0" r="0" t="22327"/>
          <a:stretch/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85a1f9756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/>
              <a:t>Introduction to Stable Diffusion </a:t>
            </a:r>
            <a:r>
              <a:rPr b="1" lang="en" sz="1200" u="sng">
                <a:solidFill>
                  <a:schemeClr val="hlink"/>
                </a:solidFill>
                <a:hlinkClick r:id="rId3"/>
              </a:rPr>
              <a:t>(Try it)</a:t>
            </a:r>
            <a:endParaRPr b="1" sz="1200"/>
          </a:p>
        </p:txBody>
      </p:sp>
      <p:sp>
        <p:nvSpPr>
          <p:cNvPr id="123" name="Google Shape;123;g2485a1f9756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g2485a1f9756_0_6" title="stable difusion demo.mp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0750" y="1179850"/>
            <a:ext cx="7209600" cy="36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ead8377c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Google Bard</a:t>
            </a:r>
            <a:endParaRPr b="1" sz="3020"/>
          </a:p>
        </p:txBody>
      </p:sp>
      <p:sp>
        <p:nvSpPr>
          <p:cNvPr id="63" name="Google Shape;63;g24cead8377c_0_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Bard is conversational AI chat service developed by Google.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While ChatGPT relies on its pre-trained knowledge, Bard pulls information from the internet in real-time.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Google Bard is powered by Google's very own and most advanced large language model (LLM) PaLM 2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https://bard.google.com/</a:t>
            </a:r>
            <a:endParaRPr/>
          </a:p>
        </p:txBody>
      </p:sp>
      <p:sp>
        <p:nvSpPr>
          <p:cNvPr id="64" name="Google Shape;64;g24cead8377c_0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cead8377c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Claude</a:t>
            </a:r>
            <a:endParaRPr b="1" sz="3020"/>
          </a:p>
        </p:txBody>
      </p:sp>
      <p:sp>
        <p:nvSpPr>
          <p:cNvPr id="70" name="Google Shape;70;g24cead8377c_0_11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Claude is a large language model (LLM) created by Anthropic.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An AI research company, with the overarching purpose of being a helpful conversational assistant.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https://poe.com/Claude%2B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g24cead8377c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bc28bba73_0_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What is a Language Model?</a:t>
            </a:r>
            <a:endParaRPr b="1" sz="3020"/>
          </a:p>
        </p:txBody>
      </p:sp>
      <p:sp>
        <p:nvSpPr>
          <p:cNvPr id="77" name="Google Shape;77;g24bc28bba73_0_7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Definition: </a:t>
            </a:r>
            <a:r>
              <a:rPr lang="en">
                <a:solidFill>
                  <a:schemeClr val="dk1"/>
                </a:solidFill>
              </a:rPr>
              <a:t>A language model is an </a:t>
            </a:r>
            <a:r>
              <a:rPr b="1" lang="en">
                <a:solidFill>
                  <a:srgbClr val="CC0000"/>
                </a:solidFill>
              </a:rPr>
              <a:t>artificial intelligence</a:t>
            </a:r>
            <a:r>
              <a:rPr lang="en">
                <a:solidFill>
                  <a:schemeClr val="dk1"/>
                </a:solidFill>
              </a:rPr>
              <a:t> model that predicts the </a:t>
            </a:r>
            <a:r>
              <a:rPr b="1" lang="en">
                <a:solidFill>
                  <a:srgbClr val="CC0000"/>
                </a:solidFill>
              </a:rPr>
              <a:t>probability</a:t>
            </a:r>
            <a:r>
              <a:rPr lang="en">
                <a:solidFill>
                  <a:schemeClr val="dk1"/>
                </a:solidFill>
              </a:rPr>
              <a:t> of a sequence of </a:t>
            </a:r>
            <a:r>
              <a:rPr b="1" lang="en">
                <a:solidFill>
                  <a:srgbClr val="CC0000"/>
                </a:solidFill>
              </a:rPr>
              <a:t>words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tokens</a:t>
            </a:r>
            <a:r>
              <a:rPr lang="en">
                <a:solidFill>
                  <a:schemeClr val="dk1"/>
                </a:solidFill>
              </a:rPr>
              <a:t> in a given </a:t>
            </a:r>
            <a:r>
              <a:rPr b="1" lang="en">
                <a:solidFill>
                  <a:srgbClr val="CC0000"/>
                </a:solidFill>
              </a:rPr>
              <a:t>context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g24bc28bba73_0_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g24bc28bba73_0_74"/>
          <p:cNvPicPr preferRelativeResize="0"/>
          <p:nvPr/>
        </p:nvPicPr>
        <p:blipFill rotWithShape="1">
          <a:blip r:embed="rId3">
            <a:alphaModFix/>
          </a:blip>
          <a:srcRect b="0" l="0" r="0" t="44174"/>
          <a:stretch/>
        </p:blipFill>
        <p:spPr>
          <a:xfrm>
            <a:off x="257325" y="2494375"/>
            <a:ext cx="8650802" cy="136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c05ecfe92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Tokenization</a:t>
            </a:r>
            <a:endParaRPr b="1" sz="3020"/>
          </a:p>
        </p:txBody>
      </p:sp>
      <p:sp>
        <p:nvSpPr>
          <p:cNvPr id="85" name="Google Shape;85;g24c05ecfe92_1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Definition: </a:t>
            </a:r>
            <a:r>
              <a:rPr lang="en">
                <a:solidFill>
                  <a:schemeClr val="dk1"/>
                </a:solidFill>
              </a:rPr>
              <a:t>Tokenization is the process of </a:t>
            </a:r>
            <a:r>
              <a:rPr b="1" lang="en">
                <a:solidFill>
                  <a:srgbClr val="CC0000"/>
                </a:solidFill>
              </a:rPr>
              <a:t>breaking down</a:t>
            </a:r>
            <a:r>
              <a:rPr lang="en">
                <a:solidFill>
                  <a:schemeClr val="dk1"/>
                </a:solidFill>
              </a:rPr>
              <a:t> text into </a:t>
            </a:r>
            <a:r>
              <a:rPr b="1" lang="en">
                <a:solidFill>
                  <a:srgbClr val="CC0000"/>
                </a:solidFill>
              </a:rPr>
              <a:t>smaller units</a:t>
            </a:r>
            <a:r>
              <a:rPr lang="en">
                <a:solidFill>
                  <a:schemeClr val="dk1"/>
                </a:solidFill>
              </a:rPr>
              <a:t> called tokens, which can be </a:t>
            </a:r>
            <a:r>
              <a:rPr b="1" lang="en">
                <a:solidFill>
                  <a:srgbClr val="CC0000"/>
                </a:solidFill>
              </a:rPr>
              <a:t>words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phrases</a:t>
            </a:r>
            <a:r>
              <a:rPr lang="en">
                <a:solidFill>
                  <a:schemeClr val="dk1"/>
                </a:solidFill>
              </a:rPr>
              <a:t>, or </a:t>
            </a:r>
            <a:r>
              <a:rPr b="1" lang="en">
                <a:solidFill>
                  <a:srgbClr val="CC0000"/>
                </a:solidFill>
              </a:rPr>
              <a:t>even characters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g24c05ecfe92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g24c05ecfe92_1_0"/>
          <p:cNvPicPr preferRelativeResize="0"/>
          <p:nvPr/>
        </p:nvPicPr>
        <p:blipFill rotWithShape="1">
          <a:blip r:embed="rId3">
            <a:alphaModFix/>
          </a:blip>
          <a:srcRect b="18220" l="0" r="0" t="0"/>
          <a:stretch/>
        </p:blipFill>
        <p:spPr>
          <a:xfrm>
            <a:off x="1122225" y="2286625"/>
            <a:ext cx="6285300" cy="25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bc28bba73_0_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Tokens in Language Models</a:t>
            </a:r>
            <a:endParaRPr b="1" sz="3020"/>
          </a:p>
        </p:txBody>
      </p:sp>
      <p:sp>
        <p:nvSpPr>
          <p:cNvPr id="93" name="Google Shape;93;g24bc28bba73_0_81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Definition: </a:t>
            </a:r>
            <a:r>
              <a:rPr lang="en">
                <a:solidFill>
                  <a:schemeClr val="dk1"/>
                </a:solidFill>
              </a:rPr>
              <a:t>Tokens are the fundamental </a:t>
            </a:r>
            <a:r>
              <a:rPr b="1" lang="en">
                <a:solidFill>
                  <a:srgbClr val="CC0000"/>
                </a:solidFill>
              </a:rPr>
              <a:t>units</a:t>
            </a:r>
            <a:r>
              <a:rPr lang="en">
                <a:solidFill>
                  <a:schemeClr val="dk1"/>
                </a:solidFill>
              </a:rPr>
              <a:t> of text used by language models. They can be as short as a </a:t>
            </a:r>
            <a:r>
              <a:rPr b="1" lang="en">
                <a:solidFill>
                  <a:srgbClr val="CC0000"/>
                </a:solidFill>
              </a:rPr>
              <a:t>single character</a:t>
            </a:r>
            <a:r>
              <a:rPr lang="en">
                <a:solidFill>
                  <a:schemeClr val="dk1"/>
                </a:solidFill>
              </a:rPr>
              <a:t> or as long as a </a:t>
            </a:r>
            <a:r>
              <a:rPr b="1" lang="en">
                <a:solidFill>
                  <a:srgbClr val="CC0000"/>
                </a:solidFill>
              </a:rPr>
              <a:t>word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phrase.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Importance:</a:t>
            </a:r>
            <a:r>
              <a:rPr lang="en">
                <a:solidFill>
                  <a:schemeClr val="dk1"/>
                </a:solidFill>
              </a:rPr>
              <a:t> Language models process text at the token level, allowing them to analyze and generate text based on the context and relationships between individual tokens.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g24bc28bba73_0_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c05ecfe92_4_1"/>
          <p:cNvSpPr txBox="1"/>
          <p:nvPr>
            <p:ph type="title"/>
          </p:nvPr>
        </p:nvSpPr>
        <p:spPr>
          <a:xfrm>
            <a:off x="311700" y="162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Embeddings from Tokens</a:t>
            </a:r>
            <a:endParaRPr b="1" sz="3020"/>
          </a:p>
        </p:txBody>
      </p:sp>
      <p:sp>
        <p:nvSpPr>
          <p:cNvPr id="100" name="Google Shape;100;g24c05ecfe92_4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g24c05ecfe92_4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600" y="691500"/>
            <a:ext cx="5678325" cy="42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cead8377c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3333"/>
              <a:buFont typeface="Arial"/>
              <a:buNone/>
            </a:pPr>
            <a:r>
              <a:rPr b="1" lang="en" sz="3000"/>
              <a:t>Diffusion Models </a:t>
            </a:r>
            <a:endParaRPr/>
          </a:p>
        </p:txBody>
      </p:sp>
      <p:sp>
        <p:nvSpPr>
          <p:cNvPr id="107" name="Google Shape;107;g24cead8377c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g24cead8377c_0_24"/>
          <p:cNvPicPr preferRelativeResize="0"/>
          <p:nvPr/>
        </p:nvPicPr>
        <p:blipFill rotWithShape="1">
          <a:blip r:embed="rId3">
            <a:alphaModFix/>
          </a:blip>
          <a:srcRect b="21479" l="0" r="0" t="14037"/>
          <a:stretch/>
        </p:blipFill>
        <p:spPr>
          <a:xfrm>
            <a:off x="645688" y="1431550"/>
            <a:ext cx="7156674" cy="2596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4cead8377c_0_24"/>
          <p:cNvSpPr txBox="1"/>
          <p:nvPr/>
        </p:nvSpPr>
        <p:spPr>
          <a:xfrm>
            <a:off x="3079575" y="1363650"/>
            <a:ext cx="191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Forward</a:t>
            </a:r>
            <a:endParaRPr b="1" sz="1500"/>
          </a:p>
        </p:txBody>
      </p:sp>
      <p:sp>
        <p:nvSpPr>
          <p:cNvPr id="110" name="Google Shape;110;g24cead8377c_0_24"/>
          <p:cNvSpPr txBox="1"/>
          <p:nvPr/>
        </p:nvSpPr>
        <p:spPr>
          <a:xfrm>
            <a:off x="3079575" y="3875750"/>
            <a:ext cx="191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Backward</a:t>
            </a:r>
            <a:endParaRPr b="1"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85a1f9756_0_0"/>
          <p:cNvSpPr txBox="1"/>
          <p:nvPr>
            <p:ph type="title"/>
          </p:nvPr>
        </p:nvSpPr>
        <p:spPr>
          <a:xfrm>
            <a:off x="500550" y="348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/>
              <a:t>Introduction to Stable Diffusion</a:t>
            </a:r>
            <a:endParaRPr b="1" sz="3000"/>
          </a:p>
        </p:txBody>
      </p:sp>
      <p:sp>
        <p:nvSpPr>
          <p:cNvPr id="116" name="Google Shape;116;g2485a1f9756_0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cutting-edge image generation tool utilizing stable diffusion models.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Generates realistic and high-quality images through advanced diffusion techniques.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Allows users to explore the possibilities of image generation by controlling diffusion parameters.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in various fields including art, design, and computer vision for diverse image generation tasks.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g2485a1f9756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