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hsfO6+XOlsPvMSmuotdKfy4hSR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44a481ae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44a481ae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4a481ae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e44a481ae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44a481ae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e44a481ae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4a481ae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e44a481ae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464d11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55464d11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4a481ae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44a481ae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4a481ae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44a481ae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44a481ae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44a481ae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44a481ae3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44a481ae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3b9c90b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53b9c90b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44a481ae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44a481ae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44a481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44a481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44a481ae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44a481ae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44a481ae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44a481ae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4a481ae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44a481ae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44a481ae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44a481ae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4089f5c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54089f5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11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44a481ae3_0_2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Data </a:t>
            </a:r>
            <a:endParaRPr b="1"/>
          </a:p>
        </p:txBody>
      </p:sp>
      <p:sp>
        <p:nvSpPr>
          <p:cNvPr id="115" name="Google Shape;115;g1e44a481ae3_0_2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4a481ae3_0_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819"/>
              <a:buFont typeface="Arial"/>
              <a:buNone/>
            </a:pPr>
            <a:r>
              <a:rPr b="1" lang="en" sz="3320"/>
              <a:t>Structured Data</a:t>
            </a:r>
            <a:endParaRPr b="1" sz="33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21" name="Google Shape;121;g1e44a481ae3_0_26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Structured data is organized and follows a </a:t>
            </a:r>
            <a:r>
              <a:rPr b="1" lang="en">
                <a:solidFill>
                  <a:srgbClr val="CC0000"/>
                </a:solidFill>
              </a:rPr>
              <a:t>predefined format</a:t>
            </a:r>
            <a:r>
              <a:rPr lang="en">
                <a:solidFill>
                  <a:schemeClr val="dk1"/>
                </a:solidFill>
              </a:rPr>
              <a:t>, usually stored in </a:t>
            </a:r>
            <a:r>
              <a:rPr b="1" lang="en">
                <a:solidFill>
                  <a:srgbClr val="CC0000"/>
                </a:solidFill>
              </a:rPr>
              <a:t>databases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spreadsheets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Example: </a:t>
            </a:r>
            <a:r>
              <a:rPr lang="en">
                <a:solidFill>
                  <a:schemeClr val="dk1"/>
                </a:solidFill>
              </a:rPr>
              <a:t>A customer database with columns for name, age, email, and purchase history.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Ordinal data</a:t>
            </a:r>
            <a:endParaRPr sz="1800"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Nominal data</a:t>
            </a:r>
            <a:endParaRPr sz="1800"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Numerical data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" name="Google Shape;122;g1e44a481ae3_0_2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44a481ae3_0_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9819"/>
              <a:buNone/>
            </a:pPr>
            <a:r>
              <a:rPr b="1" lang="en" sz="3320"/>
              <a:t>U</a:t>
            </a:r>
            <a:r>
              <a:rPr b="1" lang="en" sz="3320"/>
              <a:t>nstructured Data</a:t>
            </a:r>
            <a:endParaRPr b="1" sz="33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28" name="Google Shape;128;g1e44a481ae3_0_27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Unstructured data is </a:t>
            </a:r>
            <a:r>
              <a:rPr b="1" lang="en">
                <a:solidFill>
                  <a:srgbClr val="CC0000"/>
                </a:solidFill>
              </a:rPr>
              <a:t>not organized</a:t>
            </a:r>
            <a:r>
              <a:rPr lang="en">
                <a:solidFill>
                  <a:schemeClr val="dk1"/>
                </a:solidFill>
              </a:rPr>
              <a:t> and lacks a predefined format, often in the form of </a:t>
            </a:r>
            <a:r>
              <a:rPr b="1" lang="en">
                <a:solidFill>
                  <a:srgbClr val="CC0000"/>
                </a:solidFill>
              </a:rPr>
              <a:t>text,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images, audio, or video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Social media posts, customer reviews, or images from a surveillance camera.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g1e44a481ae3_0_2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44a481ae3_0_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9819"/>
              <a:buNone/>
            </a:pPr>
            <a:r>
              <a:rPr b="1" lang="en" sz="3320"/>
              <a:t>Semi-Structured Data</a:t>
            </a:r>
            <a:endParaRPr b="1" sz="33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35" name="Google Shape;135;g1e44a481ae3_0_27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Semi-structured data has some organization but does not adhere to a </a:t>
            </a:r>
            <a:r>
              <a:rPr b="1" lang="en">
                <a:solidFill>
                  <a:srgbClr val="CC0000"/>
                </a:solidFill>
              </a:rPr>
              <a:t>strict schema</a:t>
            </a:r>
            <a:r>
              <a:rPr lang="en">
                <a:solidFill>
                  <a:schemeClr val="dk1"/>
                </a:solidFill>
              </a:rPr>
              <a:t>, often </a:t>
            </a:r>
            <a:r>
              <a:rPr b="1" lang="en">
                <a:solidFill>
                  <a:srgbClr val="CC0000"/>
                </a:solidFill>
              </a:rPr>
              <a:t>containing tags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labels.</a:t>
            </a:r>
            <a:endParaRPr b="1">
              <a:solidFill>
                <a:srgbClr val="CC0000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Emails</a:t>
            </a:r>
            <a:r>
              <a:rPr lang="en">
                <a:solidFill>
                  <a:schemeClr val="dk1"/>
                </a:solidFill>
              </a:rPr>
              <a:t>, JSON files that contain data with tags or key-value pairs.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g1e44a481ae3_0_2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464d117b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g255464d117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75" y="244350"/>
            <a:ext cx="8030624" cy="472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4a481ae3_0_29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Preprocessing</a:t>
            </a:r>
            <a:endParaRPr b="1"/>
          </a:p>
        </p:txBody>
      </p:sp>
      <p:sp>
        <p:nvSpPr>
          <p:cNvPr id="148" name="Google Shape;148;g1e44a481ae3_0_2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44a481ae3_0_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Data Preprocessing?</a:t>
            </a:r>
            <a:endParaRPr b="1"/>
          </a:p>
        </p:txBody>
      </p:sp>
      <p:sp>
        <p:nvSpPr>
          <p:cNvPr id="154" name="Google Shape;154;g1e44a481ae3_0_3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preprocessing is the process of </a:t>
            </a:r>
            <a:r>
              <a:rPr b="1" lang="en">
                <a:solidFill>
                  <a:srgbClr val="CC0000"/>
                </a:solidFill>
              </a:rPr>
              <a:t>cleaning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transforming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organizing raw</a:t>
            </a:r>
            <a:r>
              <a:rPr lang="en">
                <a:solidFill>
                  <a:schemeClr val="dk1"/>
                </a:solidFill>
              </a:rPr>
              <a:t> data to make it suitable for analysis and machine learning models.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Importance:</a:t>
            </a:r>
            <a:r>
              <a:rPr lang="en">
                <a:solidFill>
                  <a:schemeClr val="dk1"/>
                </a:solidFill>
              </a:rPr>
              <a:t> High-quality data preprocessing is crucial for accurate and meaningful insights.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g1e44a481ae3_0_3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4a481ae3_0_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Common Steps in Data Preprocessing:</a:t>
            </a:r>
            <a:endParaRPr b="1" sz="3020"/>
          </a:p>
        </p:txBody>
      </p:sp>
      <p:sp>
        <p:nvSpPr>
          <p:cNvPr id="161" name="Google Shape;161;g1e44a481ae3_0_28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Importing the Data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Handling Missing Data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Handling Duplicate Data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Handling Outliers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Encoding Categorical Variables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>
                <a:solidFill>
                  <a:srgbClr val="000000"/>
                </a:solidFill>
              </a:rPr>
              <a:t>Scaling and Normalization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g1e44a481ae3_0_2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44a481ae3_0_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Introduction to Pandas</a:t>
            </a:r>
            <a:endParaRPr b="1" sz="3020"/>
          </a:p>
        </p:txBody>
      </p:sp>
      <p:sp>
        <p:nvSpPr>
          <p:cNvPr id="168" name="Google Shape;168;g1e44a481ae3_0_37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Pandas is an open-source library built on top of the Python programming language.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Pandas provides </a:t>
            </a:r>
            <a:r>
              <a:rPr b="1" lang="en">
                <a:solidFill>
                  <a:srgbClr val="CC0000"/>
                </a:solidFill>
              </a:rPr>
              <a:t>high-performance</a:t>
            </a:r>
            <a:r>
              <a:rPr lang="en">
                <a:solidFill>
                  <a:srgbClr val="000000"/>
                </a:solidFill>
              </a:rPr>
              <a:t>, easy-to-use data structures and </a:t>
            </a:r>
            <a:r>
              <a:rPr b="1" lang="en">
                <a:solidFill>
                  <a:srgbClr val="CC0000"/>
                </a:solidFill>
              </a:rPr>
              <a:t>data analysis</a:t>
            </a:r>
            <a:r>
              <a:rPr lang="en">
                <a:solidFill>
                  <a:srgbClr val="000000"/>
                </a:solidFill>
              </a:rPr>
              <a:t> tools.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g1e44a481ae3_0_3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3b9c90b03_0_63"/>
          <p:cNvSpPr txBox="1"/>
          <p:nvPr>
            <p:ph type="title"/>
          </p:nvPr>
        </p:nvSpPr>
        <p:spPr>
          <a:xfrm>
            <a:off x="411100" y="244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Lets move to Google collab</a:t>
            </a:r>
            <a:endParaRPr/>
          </a:p>
        </p:txBody>
      </p:sp>
      <p:sp>
        <p:nvSpPr>
          <p:cNvPr id="175" name="Google Shape;175;g253b9c90b03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Recap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Machine Learning Pipeline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Types of Machine Learning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Types of Data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Preprocessing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Intro to Pandas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4a481ae3_0_3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g1e44a481ae3_0_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131"/>
            <a:ext cx="9144000" cy="328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44a481ae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Types of Machine Learning</a:t>
            </a:r>
            <a:endParaRPr b="1" sz="3020"/>
          </a:p>
        </p:txBody>
      </p:sp>
      <p:sp>
        <p:nvSpPr>
          <p:cNvPr id="76" name="Google Shape;76;g1e44a481ae3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Supervised Learning (learning with </a:t>
            </a:r>
            <a:r>
              <a:rPr b="1" lang="en">
                <a:solidFill>
                  <a:srgbClr val="CC0000"/>
                </a:solidFill>
              </a:rPr>
              <a:t>labeled data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Unsupervised Learning (discover patterns in </a:t>
            </a:r>
            <a:r>
              <a:rPr b="1" lang="en">
                <a:solidFill>
                  <a:srgbClr val="CC0000"/>
                </a:solidFill>
              </a:rPr>
              <a:t>unlabeled data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Reinforcement learning (learn to act based on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feedback/rewards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g1e44a481ae3_0_0"/>
          <p:cNvPicPr preferRelativeResize="0"/>
          <p:nvPr/>
        </p:nvPicPr>
        <p:blipFill rotWithShape="1">
          <a:blip r:embed="rId3">
            <a:alphaModFix/>
          </a:blip>
          <a:srcRect b="0" l="0" r="0" t="10849"/>
          <a:stretch/>
        </p:blipFill>
        <p:spPr>
          <a:xfrm>
            <a:off x="1253100" y="2215550"/>
            <a:ext cx="6221999" cy="27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44a481ae3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Supervised learning</a:t>
            </a:r>
            <a:endParaRPr b="1" sz="3020"/>
          </a:p>
        </p:txBody>
      </p:sp>
      <p:pic>
        <p:nvPicPr>
          <p:cNvPr id="83" name="Google Shape;83;g1e44a481ae3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70125"/>
            <a:ext cx="67965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1e44a481ae3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125" y="138188"/>
            <a:ext cx="7120250" cy="4867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g1e44a481ae3_0_101"/>
          <p:cNvCxnSpPr/>
          <p:nvPr/>
        </p:nvCxnSpPr>
        <p:spPr>
          <a:xfrm>
            <a:off x="1178150" y="2820625"/>
            <a:ext cx="7120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44a481ae3_0_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40"/>
              <a:t>Unsupervised learning</a:t>
            </a:r>
            <a:endParaRPr b="1" sz="3140"/>
          </a:p>
        </p:txBody>
      </p:sp>
      <p:pic>
        <p:nvPicPr>
          <p:cNvPr id="95" name="Google Shape;95;g1e44a481ae3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560" y="2290250"/>
            <a:ext cx="6112875" cy="25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e44a481ae3_0_151"/>
          <p:cNvSpPr txBox="1"/>
          <p:nvPr/>
        </p:nvSpPr>
        <p:spPr>
          <a:xfrm>
            <a:off x="612425" y="1184075"/>
            <a:ext cx="58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Clustering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Dimensionality Reduction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Anomaly Detection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44a481ae3_0_205"/>
          <p:cNvSpPr txBox="1"/>
          <p:nvPr>
            <p:ph type="title"/>
          </p:nvPr>
        </p:nvSpPr>
        <p:spPr>
          <a:xfrm>
            <a:off x="311700" y="445025"/>
            <a:ext cx="873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Reinforcement Learning</a:t>
            </a:r>
            <a:endParaRPr b="1" sz="3020"/>
          </a:p>
        </p:txBody>
      </p:sp>
      <p:pic>
        <p:nvPicPr>
          <p:cNvPr id="102" name="Google Shape;102;g1e44a481ae3_0_205"/>
          <p:cNvPicPr preferRelativeResize="0"/>
          <p:nvPr/>
        </p:nvPicPr>
        <p:blipFill rotWithShape="1">
          <a:blip r:embed="rId3">
            <a:alphaModFix/>
          </a:blip>
          <a:srcRect b="0" l="29844" r="0" t="0"/>
          <a:stretch/>
        </p:blipFill>
        <p:spPr>
          <a:xfrm>
            <a:off x="1803425" y="1017725"/>
            <a:ext cx="505283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4089f5c8e_0_0"/>
          <p:cNvSpPr txBox="1"/>
          <p:nvPr>
            <p:ph type="title"/>
          </p:nvPr>
        </p:nvSpPr>
        <p:spPr>
          <a:xfrm>
            <a:off x="311700" y="316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20"/>
              <a:t>Reinforcement</a:t>
            </a:r>
            <a:r>
              <a:rPr b="1" lang="en" sz="3320"/>
              <a:t> Learning</a:t>
            </a:r>
            <a:endParaRPr b="1" sz="3320"/>
          </a:p>
        </p:txBody>
      </p:sp>
      <p:sp>
        <p:nvSpPr>
          <p:cNvPr id="108" name="Google Shape;108;g254089f5c8e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g254089f5c8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738" y="1668313"/>
            <a:ext cx="51720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