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gxtXWcXHzwLNYT8rD4biIHFNBW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723aa1fe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723aa1f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23aa1f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723aa1f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23aa1fe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23aa1f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723aa1fe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723aa1fe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723aa1f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723aa1f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7339f0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7339f0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339f03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7339f03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723aa1f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723aa1f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23aa1f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723aa1f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723aa1f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723aa1f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723aa1f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723aa1f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23aa1f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23aa1f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23aa1fe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23aa1f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723aa1fe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723aa1f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23aa1fe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723aa1f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12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723aa1fee_0_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Median</a:t>
            </a:r>
            <a:endParaRPr b="1" sz="3020"/>
          </a:p>
        </p:txBody>
      </p:sp>
      <p:sp>
        <p:nvSpPr>
          <p:cNvPr id="120" name="Google Shape;120;g25723aa1fee_0_7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median is the </a:t>
            </a:r>
            <a:r>
              <a:rPr b="1" lang="en">
                <a:solidFill>
                  <a:srgbClr val="CC0000"/>
                </a:solidFill>
              </a:rPr>
              <a:t>middle value</a:t>
            </a:r>
            <a:r>
              <a:rPr lang="en">
                <a:solidFill>
                  <a:schemeClr val="dk1"/>
                </a:solidFill>
              </a:rPr>
              <a:t> in a </a:t>
            </a:r>
            <a:r>
              <a:rPr b="1" lang="en">
                <a:solidFill>
                  <a:srgbClr val="CC0000"/>
                </a:solidFill>
              </a:rPr>
              <a:t>sorted </a:t>
            </a:r>
            <a:r>
              <a:rPr lang="en">
                <a:solidFill>
                  <a:schemeClr val="dk1"/>
                </a:solidFill>
              </a:rPr>
              <a:t>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dataset has an odd number of values, the median is the middle number.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dataset has an even number of values, the median is the average of the two middle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 1: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[3, 5, 6, 8, 9]</a:t>
            </a:r>
            <a:r>
              <a:rPr lang="en">
                <a:solidFill>
                  <a:schemeClr val="dk1"/>
                </a:solidFill>
              </a:rPr>
              <a:t>, the median is </a:t>
            </a:r>
            <a:r>
              <a:rPr b="1" lang="en">
                <a:solidFill>
                  <a:schemeClr val="dk1"/>
                </a:solidFill>
              </a:rPr>
              <a:t>6.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 2: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[2, 4, 6, 8]</a:t>
            </a:r>
            <a:r>
              <a:rPr lang="en">
                <a:solidFill>
                  <a:schemeClr val="dk1"/>
                </a:solidFill>
              </a:rPr>
              <a:t>, the median is </a:t>
            </a:r>
            <a:r>
              <a:rPr b="1" lang="en">
                <a:solidFill>
                  <a:schemeClr val="dk1"/>
                </a:solidFill>
              </a:rPr>
              <a:t>(4 + 6) / 2 = 5.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1" name="Google Shape;121;g25723aa1fee_0_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723aa1fee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</a:t>
            </a:r>
            <a:endParaRPr b="1" sz="3020"/>
          </a:p>
        </p:txBody>
      </p:sp>
      <p:sp>
        <p:nvSpPr>
          <p:cNvPr id="127" name="Google Shape;127;g25723aa1fee_0_8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mode is the value that appears </a:t>
            </a:r>
            <a:r>
              <a:rPr b="1" lang="en">
                <a:solidFill>
                  <a:srgbClr val="CC0000"/>
                </a:solidFill>
              </a:rPr>
              <a:t>most frequently</a:t>
            </a:r>
            <a:r>
              <a:rPr lang="en">
                <a:solidFill>
                  <a:schemeClr val="dk1"/>
                </a:solidFill>
              </a:rPr>
              <a:t> in a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dataset can have one mode, more than one mode (multimodal), or no mode (no value repeats).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 1: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[3, 4, 4, 6, 8]</a:t>
            </a:r>
            <a:r>
              <a:rPr lang="en">
                <a:solidFill>
                  <a:schemeClr val="dk1"/>
                </a:solidFill>
              </a:rPr>
              <a:t>, the mode is</a:t>
            </a:r>
            <a:r>
              <a:rPr b="1" lang="en">
                <a:solidFill>
                  <a:schemeClr val="dk1"/>
                </a:solidFill>
              </a:rPr>
              <a:t> 4.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 2: </a:t>
            </a:r>
            <a:r>
              <a:rPr lang="en">
                <a:solidFill>
                  <a:schemeClr val="dk1"/>
                </a:solidFill>
              </a:rPr>
              <a:t>For the dataset </a:t>
            </a:r>
            <a:r>
              <a:rPr b="1" lang="en">
                <a:solidFill>
                  <a:schemeClr val="dk1"/>
                </a:solidFill>
              </a:rPr>
              <a:t>[1, 2, 3, 4, 5]</a:t>
            </a:r>
            <a:r>
              <a:rPr lang="en">
                <a:solidFill>
                  <a:schemeClr val="dk1"/>
                </a:solidFill>
              </a:rPr>
              <a:t>, there is</a:t>
            </a:r>
            <a:r>
              <a:rPr b="1" lang="en">
                <a:solidFill>
                  <a:schemeClr val="dk1"/>
                </a:solidFill>
              </a:rPr>
              <a:t> no mode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g25723aa1fee_0_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23aa1fee_0_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Quartiles and Interquartile Range (IQR)</a:t>
            </a:r>
            <a:endParaRPr b="1" sz="3020"/>
          </a:p>
        </p:txBody>
      </p:sp>
      <p:sp>
        <p:nvSpPr>
          <p:cNvPr id="134" name="Google Shape;134;g25723aa1fee_0_9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Quartiles:</a:t>
            </a:r>
            <a:r>
              <a:rPr lang="en">
                <a:solidFill>
                  <a:schemeClr val="dk1"/>
                </a:solidFill>
              </a:rPr>
              <a:t>Before understanding the IQR, we need to grasp the concept of quartiles.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Quartiles divide a dataset into </a:t>
            </a:r>
            <a:r>
              <a:rPr b="1" lang="en">
                <a:solidFill>
                  <a:srgbClr val="CC0000"/>
                </a:solidFill>
              </a:rPr>
              <a:t>four equal parts</a:t>
            </a:r>
            <a:r>
              <a:rPr lang="en">
                <a:solidFill>
                  <a:schemeClr val="dk1"/>
                </a:solidFill>
              </a:rPr>
              <a:t>, each representing a quarter </a:t>
            </a:r>
            <a:r>
              <a:rPr b="1" lang="en">
                <a:solidFill>
                  <a:srgbClr val="CC0000"/>
                </a:solidFill>
              </a:rPr>
              <a:t>(25%)</a:t>
            </a:r>
            <a:r>
              <a:rPr lang="en">
                <a:solidFill>
                  <a:schemeClr val="dk1"/>
                </a:solidFill>
              </a:rPr>
              <a:t>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quartile </a:t>
            </a:r>
            <a:r>
              <a:rPr b="1" lang="en">
                <a:solidFill>
                  <a:srgbClr val="CC0000"/>
                </a:solidFill>
              </a:rPr>
              <a:t>(Q1) </a:t>
            </a:r>
            <a:r>
              <a:rPr lang="en">
                <a:solidFill>
                  <a:schemeClr val="dk1"/>
                </a:solidFill>
              </a:rPr>
              <a:t>is the value below which </a:t>
            </a:r>
            <a:r>
              <a:rPr b="1" lang="en">
                <a:solidFill>
                  <a:srgbClr val="CC0000"/>
                </a:solidFill>
              </a:rPr>
              <a:t>25%</a:t>
            </a:r>
            <a:r>
              <a:rPr lang="en">
                <a:solidFill>
                  <a:schemeClr val="dk1"/>
                </a:solidFill>
              </a:rPr>
              <a:t> of the data falls.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first quartile </a:t>
            </a:r>
            <a:r>
              <a:rPr b="1" lang="en">
                <a:solidFill>
                  <a:srgbClr val="CC0000"/>
                </a:solidFill>
              </a:rPr>
              <a:t>(Q2) </a:t>
            </a:r>
            <a:r>
              <a:rPr lang="en">
                <a:solidFill>
                  <a:schemeClr val="dk1"/>
                </a:solidFill>
              </a:rPr>
              <a:t>is the value below which </a:t>
            </a:r>
            <a:r>
              <a:rPr b="1" lang="en">
                <a:solidFill>
                  <a:srgbClr val="CC0000"/>
                </a:solidFill>
              </a:rPr>
              <a:t>50%</a:t>
            </a:r>
            <a:r>
              <a:rPr lang="en">
                <a:solidFill>
                  <a:schemeClr val="dk1"/>
                </a:solidFill>
              </a:rPr>
              <a:t> of the data falls. It's actually </a:t>
            </a:r>
            <a:r>
              <a:rPr b="1" lang="en">
                <a:solidFill>
                  <a:srgbClr val="CC0000"/>
                </a:solidFill>
              </a:rPr>
              <a:t>Median.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third quartile </a:t>
            </a:r>
            <a:r>
              <a:rPr b="1" lang="en">
                <a:solidFill>
                  <a:srgbClr val="CC0000"/>
                </a:solidFill>
              </a:rPr>
              <a:t>(Q3)</a:t>
            </a:r>
            <a:r>
              <a:rPr lang="en">
                <a:solidFill>
                  <a:schemeClr val="dk1"/>
                </a:solidFill>
              </a:rPr>
              <a:t> is the value below which </a:t>
            </a:r>
            <a:r>
              <a:rPr b="1" lang="en">
                <a:solidFill>
                  <a:srgbClr val="CC0000"/>
                </a:solidFill>
              </a:rPr>
              <a:t>75%</a:t>
            </a:r>
            <a:r>
              <a:rPr lang="en">
                <a:solidFill>
                  <a:schemeClr val="dk1"/>
                </a:solidFill>
              </a:rPr>
              <a:t> of the data falls.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g25723aa1fee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723aa1fee_0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Finding Quartiles</a:t>
            </a:r>
            <a:endParaRPr b="1" sz="3020"/>
          </a:p>
        </p:txBody>
      </p:sp>
      <p:sp>
        <p:nvSpPr>
          <p:cNvPr id="141" name="Google Shape;141;g25723aa1fee_0_10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find the quartiles, first, arrange the dataset in </a:t>
            </a:r>
            <a:r>
              <a:rPr b="1" lang="en">
                <a:solidFill>
                  <a:srgbClr val="CC0000"/>
                </a:solidFill>
              </a:rPr>
              <a:t>ascending order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dataset has an odd number of values, the median is the second quartile (Q2).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dataset has an even number of values, calculate the median of the lower and upper halves to find Q2.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g25723aa1fee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23aa1fee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Interquartile Range (IQR):</a:t>
            </a:r>
            <a:endParaRPr b="1"/>
          </a:p>
        </p:txBody>
      </p:sp>
      <p:sp>
        <p:nvSpPr>
          <p:cNvPr id="148" name="Google Shape;148;g25723aa1fee_0_10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IQR represents the difference between the first and third quartiles(Q1 and Q3).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indicates the spread of the middle 50%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Formula: IQR = Q3 - Q1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49" name="Google Shape;149;g25723aa1fee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7339f03c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Interquartile Range (IQR):</a:t>
            </a:r>
            <a:endParaRPr b="1"/>
          </a:p>
        </p:txBody>
      </p:sp>
      <p:sp>
        <p:nvSpPr>
          <p:cNvPr id="155" name="Google Shape;155;g257339f03c0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g257339f03c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3726"/>
            <a:ext cx="8351626" cy="29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7339f03c0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Interpretation of the IQR</a:t>
            </a:r>
            <a:endParaRPr b="1" sz="3020"/>
          </a:p>
        </p:txBody>
      </p:sp>
      <p:sp>
        <p:nvSpPr>
          <p:cNvPr id="162" name="Google Shape;162;g257339f03c0_1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IQR provides information about the </a:t>
            </a:r>
            <a:r>
              <a:rPr b="1" lang="en">
                <a:solidFill>
                  <a:srgbClr val="CC0000"/>
                </a:solidFill>
              </a:rPr>
              <a:t>spread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variability</a:t>
            </a:r>
            <a:r>
              <a:rPr lang="en">
                <a:solidFill>
                  <a:schemeClr val="dk1"/>
                </a:solidFill>
              </a:rPr>
              <a:t>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="1" lang="en">
                <a:solidFill>
                  <a:srgbClr val="CC0000"/>
                </a:solidFill>
              </a:rPr>
              <a:t> larger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IQR </a:t>
            </a:r>
            <a:r>
              <a:rPr lang="en">
                <a:solidFill>
                  <a:schemeClr val="dk1"/>
                </a:solidFill>
              </a:rPr>
              <a:t>indicates a </a:t>
            </a:r>
            <a:r>
              <a:rPr b="1" lang="en">
                <a:solidFill>
                  <a:srgbClr val="CC0000"/>
                </a:solidFill>
              </a:rPr>
              <a:t>greater spread</a:t>
            </a:r>
            <a:r>
              <a:rPr lang="en">
                <a:solidFill>
                  <a:schemeClr val="dk1"/>
                </a:solidFill>
              </a:rPr>
              <a:t> and more variability in the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Conversely, a </a:t>
            </a:r>
            <a:r>
              <a:rPr b="1" lang="en">
                <a:solidFill>
                  <a:srgbClr val="CC0000"/>
                </a:solidFill>
              </a:rPr>
              <a:t>smaller IQR</a:t>
            </a:r>
            <a:r>
              <a:rPr lang="en">
                <a:solidFill>
                  <a:schemeClr val="dk1"/>
                </a:solidFill>
              </a:rPr>
              <a:t> suggests a </a:t>
            </a:r>
            <a:r>
              <a:rPr b="1" lang="en">
                <a:solidFill>
                  <a:srgbClr val="CC0000"/>
                </a:solidFill>
              </a:rPr>
              <a:t>less spread</a:t>
            </a:r>
            <a:r>
              <a:rPr lang="en">
                <a:solidFill>
                  <a:schemeClr val="dk1"/>
                </a:solidFill>
              </a:rPr>
              <a:t> and less variability.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g257339f03c0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723aa1fee_0_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Applications</a:t>
            </a:r>
            <a:endParaRPr b="1" sz="3020"/>
          </a:p>
        </p:txBody>
      </p:sp>
      <p:sp>
        <p:nvSpPr>
          <p:cNvPr id="169" name="Google Shape;169;g25723aa1fee_0_11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IQR is widely used in various fields, </a:t>
            </a:r>
            <a:r>
              <a:rPr b="1" lang="en">
                <a:solidFill>
                  <a:srgbClr val="CC0000"/>
                </a:solidFill>
              </a:rPr>
              <a:t>including economics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healthcare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social sciences.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helps compare and analyze data distributions, identify </a:t>
            </a:r>
            <a:r>
              <a:rPr b="1" lang="en">
                <a:solidFill>
                  <a:srgbClr val="CC0000"/>
                </a:solidFill>
              </a:rPr>
              <a:t>abnormal data points</a:t>
            </a:r>
            <a:r>
              <a:rPr lang="en">
                <a:solidFill>
                  <a:schemeClr val="dk1"/>
                </a:solidFill>
              </a:rPr>
              <a:t>, and detect </a:t>
            </a:r>
            <a:r>
              <a:rPr b="1" lang="en">
                <a:solidFill>
                  <a:srgbClr val="CC0000"/>
                </a:solidFill>
              </a:rPr>
              <a:t>potential patterns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trends.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70" name="Google Shape;170;g25723aa1fee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76" name="Google Shape;176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Recap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Exploratory Data Analysis (EDA)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Importance of EDA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Cleaning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Descriptive Statistics </a:t>
            </a:r>
            <a:endParaRPr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Mean, Median, Mode </a:t>
            </a:r>
            <a:endParaRPr sz="1800"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Interquartile </a:t>
            </a:r>
            <a:r>
              <a:rPr lang="en" sz="1800">
                <a:solidFill>
                  <a:schemeClr val="dk1"/>
                </a:solidFill>
              </a:rPr>
              <a:t>range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23aa1fee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</a:t>
            </a:r>
            <a:r>
              <a:rPr b="1" lang="en" sz="3020"/>
              <a:t>Exploratory</a:t>
            </a:r>
            <a:r>
              <a:rPr b="1" lang="en" sz="3020"/>
              <a:t> Data Analysis (EDA)?</a:t>
            </a:r>
            <a:endParaRPr b="1" sz="3020"/>
          </a:p>
        </p:txBody>
      </p:sp>
      <p:sp>
        <p:nvSpPr>
          <p:cNvPr id="70" name="Google Shape;70;g25723aa1fee_0_3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process of </a:t>
            </a:r>
            <a:r>
              <a:rPr b="1" lang="en">
                <a:solidFill>
                  <a:srgbClr val="CC0000"/>
                </a:solidFill>
              </a:rPr>
              <a:t>exploring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summarizing</a:t>
            </a:r>
            <a:r>
              <a:rPr lang="en">
                <a:solidFill>
                  <a:schemeClr val="dk1"/>
                </a:solidFill>
              </a:rPr>
              <a:t> the main characteristics of the data to uncover </a:t>
            </a:r>
            <a:r>
              <a:rPr b="1" lang="en">
                <a:solidFill>
                  <a:srgbClr val="CC0000"/>
                </a:solidFill>
              </a:rPr>
              <a:t>patterns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relationships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trends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helps in formulating questions and making data-driven decisions.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g25723aa1fee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g25723aa1fee_0_30"/>
          <p:cNvPicPr preferRelativeResize="0"/>
          <p:nvPr/>
        </p:nvPicPr>
        <p:blipFill rotWithShape="1">
          <a:blip r:embed="rId3">
            <a:alphaModFix/>
          </a:blip>
          <a:srcRect b="31576" l="53356" r="0" t="29174"/>
          <a:stretch/>
        </p:blipFill>
        <p:spPr>
          <a:xfrm>
            <a:off x="1688000" y="2367350"/>
            <a:ext cx="5309424" cy="25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23aa1fee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Importance of EDA:</a:t>
            </a:r>
            <a:endParaRPr b="1" sz="3920"/>
          </a:p>
        </p:txBody>
      </p:sp>
      <p:sp>
        <p:nvSpPr>
          <p:cNvPr id="78" name="Google Shape;78;g25723aa1fee_0_3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Provides an </a:t>
            </a:r>
            <a:r>
              <a:rPr b="1" lang="en">
                <a:solidFill>
                  <a:srgbClr val="CC0000"/>
                </a:solidFill>
              </a:rPr>
              <a:t>initial understanding </a:t>
            </a:r>
            <a:r>
              <a:rPr lang="en">
                <a:solidFill>
                  <a:schemeClr val="dk1"/>
                </a:solidFill>
              </a:rPr>
              <a:t>of the dataset.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Helps in identifying data </a:t>
            </a:r>
            <a:r>
              <a:rPr b="1" lang="en">
                <a:solidFill>
                  <a:srgbClr val="CC0000"/>
                </a:solidFill>
              </a:rPr>
              <a:t>quality issues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b="1" lang="en">
                <a:solidFill>
                  <a:srgbClr val="CC0000"/>
                </a:solidFill>
              </a:rPr>
              <a:t>missing values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outliers</a:t>
            </a:r>
            <a:r>
              <a:rPr lang="en">
                <a:solidFill>
                  <a:schemeClr val="dk1"/>
                </a:solidFill>
              </a:rPr>
              <a:t>, and</a:t>
            </a:r>
            <a:r>
              <a:rPr b="1" lang="en">
                <a:solidFill>
                  <a:srgbClr val="CC0000"/>
                </a:solidFill>
              </a:rPr>
              <a:t> inconsistencies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Guides the selection of appropriate statistical techniques and</a:t>
            </a:r>
            <a:r>
              <a:rPr b="1" lang="en">
                <a:solidFill>
                  <a:srgbClr val="CC0000"/>
                </a:solidFill>
              </a:rPr>
              <a:t> models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Helps in feature engineering and </a:t>
            </a:r>
            <a:r>
              <a:rPr b="1" lang="en">
                <a:solidFill>
                  <a:srgbClr val="CC0000"/>
                </a:solidFill>
              </a:rPr>
              <a:t>variable selection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Enables the discovery of </a:t>
            </a:r>
            <a:r>
              <a:rPr b="1" lang="en">
                <a:solidFill>
                  <a:srgbClr val="CC0000"/>
                </a:solidFill>
              </a:rPr>
              <a:t>meaningful insights</a:t>
            </a:r>
            <a:r>
              <a:rPr lang="en">
                <a:solidFill>
                  <a:schemeClr val="dk1"/>
                </a:solidFill>
              </a:rPr>
              <a:t> and actionable conclusions.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g25723aa1fee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723aa1fee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Steps in EDA</a:t>
            </a:r>
            <a:endParaRPr b="1" sz="3020"/>
          </a:p>
        </p:txBody>
      </p:sp>
      <p:sp>
        <p:nvSpPr>
          <p:cNvPr id="85" name="Google Shape;85;g25723aa1fee_0_4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Data Cleaning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Descriptive Statistics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Data Visualization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Data Distribution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Correlation Analysis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Outlier Detection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g25723aa1fee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23aa1fee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Cleaning Techniques</a:t>
            </a:r>
            <a:endParaRPr b="1" sz="3020"/>
          </a:p>
        </p:txBody>
      </p:sp>
      <p:sp>
        <p:nvSpPr>
          <p:cNvPr id="92" name="Google Shape;92;g25723aa1fee_0_6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Handling Missing Data: </a:t>
            </a:r>
            <a:r>
              <a:rPr lang="en">
                <a:solidFill>
                  <a:schemeClr val="dk1"/>
                </a:solidFill>
              </a:rPr>
              <a:t>We use methods like filling or removing to deal with missing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Outlier Detection:</a:t>
            </a:r>
            <a:r>
              <a:rPr lang="en">
                <a:solidFill>
                  <a:schemeClr val="dk1"/>
                </a:solidFill>
              </a:rPr>
              <a:t> Find and address unusual data that can affect analysis or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Standardization: </a:t>
            </a:r>
            <a:r>
              <a:rPr lang="en">
                <a:solidFill>
                  <a:schemeClr val="dk1"/>
                </a:solidFill>
              </a:rPr>
              <a:t>Make data consistent for easier analysis and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Validation: </a:t>
            </a:r>
            <a:r>
              <a:rPr lang="en">
                <a:solidFill>
                  <a:schemeClr val="dk1"/>
                </a:solidFill>
              </a:rPr>
              <a:t>Check data against rules to ensure accuracy and reliability.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g25723aa1fee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723aa1fee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Descriptive Statistics</a:t>
            </a:r>
            <a:endParaRPr b="1" sz="3020"/>
          </a:p>
        </p:txBody>
      </p:sp>
      <p:sp>
        <p:nvSpPr>
          <p:cNvPr id="99" name="Google Shape;99;g25723aa1fee_0_2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Descriptive statistics is the branch of statistics that focuses on </a:t>
            </a:r>
            <a:r>
              <a:rPr b="1" lang="en">
                <a:solidFill>
                  <a:srgbClr val="CC0000"/>
                </a:solidFill>
              </a:rPr>
              <a:t>summarizing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describing</a:t>
            </a:r>
            <a:r>
              <a:rPr lang="en">
                <a:solidFill>
                  <a:schemeClr val="dk1"/>
                </a:solidFill>
              </a:rPr>
              <a:t> the main </a:t>
            </a:r>
            <a:r>
              <a:rPr b="1" lang="en">
                <a:solidFill>
                  <a:srgbClr val="CC0000"/>
                </a:solidFill>
              </a:rPr>
              <a:t>features/Attributes/Variables</a:t>
            </a:r>
            <a:r>
              <a:rPr lang="en">
                <a:solidFill>
                  <a:schemeClr val="dk1"/>
                </a:solidFill>
              </a:rPr>
              <a:t> of a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g25723aa1fee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723aa1fee_0_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Outliers</a:t>
            </a:r>
            <a:endParaRPr b="1" sz="3020"/>
          </a:p>
        </p:txBody>
      </p:sp>
      <p:sp>
        <p:nvSpPr>
          <p:cNvPr id="106" name="Google Shape;106;g25723aa1fee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g25723aa1fee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950" y="1185863"/>
            <a:ext cx="57340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23aa1fee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Mean</a:t>
            </a:r>
            <a:endParaRPr b="1" sz="3020"/>
          </a:p>
        </p:txBody>
      </p:sp>
      <p:sp>
        <p:nvSpPr>
          <p:cNvPr id="113" name="Google Shape;113;g25723aa1fee_0_7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mean is the </a:t>
            </a:r>
            <a:r>
              <a:rPr b="1" lang="en">
                <a:solidFill>
                  <a:srgbClr val="CC0000"/>
                </a:solidFill>
              </a:rPr>
              <a:t>average</a:t>
            </a:r>
            <a:r>
              <a:rPr lang="en">
                <a:solidFill>
                  <a:schemeClr val="dk1"/>
                </a:solidFill>
              </a:rPr>
              <a:t> of a set of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Calculated by summing all the numbers in the dataset and dividing by the total count.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Formula:</a:t>
            </a:r>
            <a:r>
              <a:rPr lang="en">
                <a:solidFill>
                  <a:schemeClr val="dk1"/>
                </a:solidFill>
              </a:rPr>
              <a:t> Mean = (Sum of all numbers) / (Total count)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[5, 7, 10, 12, 15],</a:t>
            </a:r>
            <a:r>
              <a:rPr lang="en">
                <a:solidFill>
                  <a:schemeClr val="dk1"/>
                </a:solidFill>
              </a:rPr>
              <a:t> the mean is </a:t>
            </a:r>
            <a:r>
              <a:rPr b="1" lang="en">
                <a:solidFill>
                  <a:schemeClr val="dk1"/>
                </a:solidFill>
              </a:rPr>
              <a:t>(5 + 7 + 10 + 12 + 15) / 5 = 9.8.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Sensitive to outliers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[5, 7, 10, 12, 150],</a:t>
            </a:r>
            <a:r>
              <a:rPr lang="en">
                <a:solidFill>
                  <a:schemeClr val="dk1"/>
                </a:solidFill>
              </a:rPr>
              <a:t> the mean is </a:t>
            </a:r>
            <a:r>
              <a:rPr b="1" lang="en">
                <a:solidFill>
                  <a:schemeClr val="dk1"/>
                </a:solidFill>
              </a:rPr>
              <a:t>(5 + 7 + 10 + 12 + 150) / 5 = 36.8.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g25723aa1fee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