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jnQj4lkzVMQtCYQCVXfNKr+Ck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7541b82f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57541b82f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23aa1fe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5723aa1f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541b82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57541b82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723aa1fe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5723aa1fe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723aa1f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5723aa1f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7339f03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57339f03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723aa1fe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5723aa1fe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541b82f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7541b82f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7723ce8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7723ce8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7723ce8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7723ce8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6ae73e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76ae73e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7541b82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7541b82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7541b8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7541b8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541b82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541b82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23aa1fe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723aa1fe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723aa1fe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5723aa1f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723aa1fe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5723aa1f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723aa1f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5723aa1f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723aa1fe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5723aa1fe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7541b82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7541b82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7541b82f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7541b82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13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7541b82f2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Quartiles </a:t>
            </a:r>
            <a:endParaRPr b="1" sz="3020"/>
          </a:p>
        </p:txBody>
      </p:sp>
      <p:sp>
        <p:nvSpPr>
          <p:cNvPr id="120" name="Google Shape;120;g257541b82f2_0_3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Quartiles:</a:t>
            </a:r>
            <a:r>
              <a:rPr lang="en">
                <a:solidFill>
                  <a:schemeClr val="dk1"/>
                </a:solidFill>
              </a:rPr>
              <a:t>Quartiles divide a dataset into </a:t>
            </a:r>
            <a:r>
              <a:rPr b="1" lang="en">
                <a:solidFill>
                  <a:srgbClr val="CC0000"/>
                </a:solidFill>
              </a:rPr>
              <a:t>four equal parts</a:t>
            </a:r>
            <a:r>
              <a:rPr lang="en">
                <a:solidFill>
                  <a:schemeClr val="dk1"/>
                </a:solidFill>
              </a:rPr>
              <a:t>, each representing a quarter </a:t>
            </a:r>
            <a:r>
              <a:rPr b="1" lang="en">
                <a:solidFill>
                  <a:srgbClr val="CC0000"/>
                </a:solidFill>
              </a:rPr>
              <a:t>(25%)</a:t>
            </a:r>
            <a:r>
              <a:rPr lang="en">
                <a:solidFill>
                  <a:schemeClr val="dk1"/>
                </a:solidFill>
              </a:rPr>
              <a:t> 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g257541b82f2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g257541b82f2_0_36"/>
          <p:cNvPicPr preferRelativeResize="0"/>
          <p:nvPr/>
        </p:nvPicPr>
        <p:blipFill rotWithShape="1">
          <a:blip r:embed="rId3">
            <a:alphaModFix/>
          </a:blip>
          <a:srcRect b="16106" l="6103" r="0" t="20309"/>
          <a:stretch/>
        </p:blipFill>
        <p:spPr>
          <a:xfrm>
            <a:off x="322475" y="1991925"/>
            <a:ext cx="8585651" cy="30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723aa1fee_0_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Quartiles and Interquartile Range (IQR)</a:t>
            </a:r>
            <a:endParaRPr b="1" sz="3020"/>
          </a:p>
        </p:txBody>
      </p:sp>
      <p:sp>
        <p:nvSpPr>
          <p:cNvPr id="128" name="Google Shape;128;g25723aa1fee_0_9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first quartile </a:t>
            </a:r>
            <a:r>
              <a:rPr b="1" lang="en">
                <a:solidFill>
                  <a:srgbClr val="CC0000"/>
                </a:solidFill>
              </a:rPr>
              <a:t>(Q1) </a:t>
            </a:r>
            <a:r>
              <a:rPr lang="en">
                <a:solidFill>
                  <a:schemeClr val="dk1"/>
                </a:solidFill>
              </a:rPr>
              <a:t>is the value below which </a:t>
            </a:r>
            <a:r>
              <a:rPr b="1" lang="en">
                <a:solidFill>
                  <a:srgbClr val="CC0000"/>
                </a:solidFill>
              </a:rPr>
              <a:t>25%</a:t>
            </a:r>
            <a:r>
              <a:rPr lang="en">
                <a:solidFill>
                  <a:schemeClr val="dk1"/>
                </a:solidFill>
              </a:rPr>
              <a:t> of the data falls.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first quartile </a:t>
            </a:r>
            <a:r>
              <a:rPr b="1" lang="en">
                <a:solidFill>
                  <a:srgbClr val="CC0000"/>
                </a:solidFill>
              </a:rPr>
              <a:t>(Q2) </a:t>
            </a:r>
            <a:r>
              <a:rPr lang="en">
                <a:solidFill>
                  <a:schemeClr val="dk1"/>
                </a:solidFill>
              </a:rPr>
              <a:t>is the value below which </a:t>
            </a:r>
            <a:r>
              <a:rPr b="1" lang="en">
                <a:solidFill>
                  <a:srgbClr val="CC0000"/>
                </a:solidFill>
              </a:rPr>
              <a:t>50%</a:t>
            </a:r>
            <a:r>
              <a:rPr lang="en">
                <a:solidFill>
                  <a:schemeClr val="dk1"/>
                </a:solidFill>
              </a:rPr>
              <a:t> of the data falls. It's actually </a:t>
            </a:r>
            <a:r>
              <a:rPr b="1" lang="en">
                <a:solidFill>
                  <a:srgbClr val="CC0000"/>
                </a:solidFill>
              </a:rPr>
              <a:t>Median.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third quartile </a:t>
            </a:r>
            <a:r>
              <a:rPr b="1" lang="en">
                <a:solidFill>
                  <a:srgbClr val="CC0000"/>
                </a:solidFill>
              </a:rPr>
              <a:t>(Q3)</a:t>
            </a:r>
            <a:r>
              <a:rPr lang="en">
                <a:solidFill>
                  <a:schemeClr val="dk1"/>
                </a:solidFill>
              </a:rPr>
              <a:t> is the value below which </a:t>
            </a:r>
            <a:r>
              <a:rPr b="1" lang="en">
                <a:solidFill>
                  <a:srgbClr val="CC0000"/>
                </a:solidFill>
              </a:rPr>
              <a:t>75%</a:t>
            </a:r>
            <a:r>
              <a:rPr lang="en">
                <a:solidFill>
                  <a:schemeClr val="dk1"/>
                </a:solidFill>
              </a:rPr>
              <a:t> of the data falls.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g25723aa1fee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7541b82f2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Interquartile Range (IQR)</a:t>
            </a:r>
            <a:endParaRPr b="1" sz="3020"/>
          </a:p>
        </p:txBody>
      </p:sp>
      <p:sp>
        <p:nvSpPr>
          <p:cNvPr id="135" name="Google Shape;135;g257541b82f2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g257541b82f2_0_45"/>
          <p:cNvPicPr preferRelativeResize="0"/>
          <p:nvPr/>
        </p:nvPicPr>
        <p:blipFill rotWithShape="1">
          <a:blip r:embed="rId3">
            <a:alphaModFix/>
          </a:blip>
          <a:srcRect b="18825" l="1486" r="1340" t="9673"/>
          <a:stretch/>
        </p:blipFill>
        <p:spPr>
          <a:xfrm>
            <a:off x="710750" y="1414450"/>
            <a:ext cx="6956574" cy="31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723aa1fee_0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Finding Quartiles</a:t>
            </a:r>
            <a:endParaRPr b="1" sz="3020"/>
          </a:p>
        </p:txBody>
      </p:sp>
      <p:sp>
        <p:nvSpPr>
          <p:cNvPr id="142" name="Google Shape;142;g25723aa1fee_0_10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To find the quartiles, first, arrange the dataset in </a:t>
            </a:r>
            <a:r>
              <a:rPr b="1" lang="en">
                <a:solidFill>
                  <a:srgbClr val="CC0000"/>
                </a:solidFill>
              </a:rPr>
              <a:t>ascending order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If the dataset has an odd number of values, the median is the second quartile (Q2).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If the dataset has an even number of values, calculate the median of the lower and upper halves to find Q2.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g25723aa1fee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723aa1fee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20"/>
              <a:t>Interquartile Range (IQR)</a:t>
            </a:r>
            <a:endParaRPr b="1" sz="3020"/>
          </a:p>
        </p:txBody>
      </p:sp>
      <p:sp>
        <p:nvSpPr>
          <p:cNvPr id="149" name="Google Shape;149;g25723aa1fee_0_10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IQR represents the difference between the first and third quartiles(Q1 and Q3).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indicates the spread of the middle 50% 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CC0000"/>
                </a:solidFill>
              </a:rPr>
              <a:t>Formula: IQR = Q3 - Q1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50" name="Google Shape;150;g25723aa1fee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339f03c0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Interpretation of the IQR</a:t>
            </a:r>
            <a:endParaRPr b="1" sz="3020"/>
          </a:p>
        </p:txBody>
      </p:sp>
      <p:sp>
        <p:nvSpPr>
          <p:cNvPr id="156" name="Google Shape;156;g257339f03c0_1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IQR provides information about the </a:t>
            </a:r>
            <a:r>
              <a:rPr b="1" lang="en">
                <a:solidFill>
                  <a:srgbClr val="CC0000"/>
                </a:solidFill>
              </a:rPr>
              <a:t>spread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variability</a:t>
            </a:r>
            <a:r>
              <a:rPr lang="en">
                <a:solidFill>
                  <a:schemeClr val="dk1"/>
                </a:solidFill>
              </a:rPr>
              <a:t> 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="1" lang="en">
                <a:solidFill>
                  <a:srgbClr val="CC0000"/>
                </a:solidFill>
              </a:rPr>
              <a:t> larger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IQR </a:t>
            </a:r>
            <a:r>
              <a:rPr lang="en">
                <a:solidFill>
                  <a:schemeClr val="dk1"/>
                </a:solidFill>
              </a:rPr>
              <a:t>indicates a </a:t>
            </a:r>
            <a:r>
              <a:rPr b="1" lang="en">
                <a:solidFill>
                  <a:srgbClr val="CC0000"/>
                </a:solidFill>
              </a:rPr>
              <a:t>greater spread</a:t>
            </a:r>
            <a:r>
              <a:rPr lang="en">
                <a:solidFill>
                  <a:schemeClr val="dk1"/>
                </a:solidFill>
              </a:rPr>
              <a:t> and more variability in the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Conversely, a </a:t>
            </a:r>
            <a:r>
              <a:rPr b="1" lang="en">
                <a:solidFill>
                  <a:srgbClr val="CC0000"/>
                </a:solidFill>
              </a:rPr>
              <a:t>smaller IQR</a:t>
            </a:r>
            <a:r>
              <a:rPr lang="en">
                <a:solidFill>
                  <a:schemeClr val="dk1"/>
                </a:solidFill>
              </a:rPr>
              <a:t> suggests a </a:t>
            </a:r>
            <a:r>
              <a:rPr b="1" lang="en">
                <a:solidFill>
                  <a:srgbClr val="CC0000"/>
                </a:solidFill>
              </a:rPr>
              <a:t>less spread</a:t>
            </a:r>
            <a:r>
              <a:rPr lang="en">
                <a:solidFill>
                  <a:schemeClr val="dk1"/>
                </a:solidFill>
              </a:rPr>
              <a:t> and less variability.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257339f03c0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723aa1fee_0_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Applications</a:t>
            </a:r>
            <a:endParaRPr b="1" sz="3020"/>
          </a:p>
        </p:txBody>
      </p:sp>
      <p:sp>
        <p:nvSpPr>
          <p:cNvPr id="163" name="Google Shape;163;g25723aa1fee_0_11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IQR is widely used in various fields, </a:t>
            </a:r>
            <a:r>
              <a:rPr b="1" lang="en">
                <a:solidFill>
                  <a:srgbClr val="CC0000"/>
                </a:solidFill>
              </a:rPr>
              <a:t>including economics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healthcare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social sciences.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helps compare and analyze data distributions, identify </a:t>
            </a:r>
            <a:r>
              <a:rPr b="1" lang="en">
                <a:solidFill>
                  <a:srgbClr val="CC0000"/>
                </a:solidFill>
              </a:rPr>
              <a:t>abnormal data points</a:t>
            </a:r>
            <a:r>
              <a:rPr lang="en">
                <a:solidFill>
                  <a:schemeClr val="dk1"/>
                </a:solidFill>
              </a:rPr>
              <a:t>, and detect </a:t>
            </a:r>
            <a:r>
              <a:rPr b="1" lang="en">
                <a:solidFill>
                  <a:srgbClr val="CC0000"/>
                </a:solidFill>
              </a:rPr>
              <a:t>potential patterns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trends.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64" name="Google Shape;164;g25723aa1fee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7541b82f2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Correlation Analysis</a:t>
            </a:r>
            <a:endParaRPr b="1" sz="3020"/>
          </a:p>
        </p:txBody>
      </p:sp>
      <p:sp>
        <p:nvSpPr>
          <p:cNvPr id="170" name="Google Shape;170;g257541b82f2_0_2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Correlation analysis is used to determine the </a:t>
            </a:r>
            <a:r>
              <a:rPr b="1" lang="en">
                <a:solidFill>
                  <a:srgbClr val="CC0000"/>
                </a:solidFill>
              </a:rPr>
              <a:t>relationship</a:t>
            </a:r>
            <a:r>
              <a:rPr lang="en">
                <a:solidFill>
                  <a:schemeClr val="dk1"/>
                </a:solidFill>
              </a:rPr>
              <a:t> between</a:t>
            </a:r>
            <a:r>
              <a:rPr b="1" lang="en">
                <a:solidFill>
                  <a:srgbClr val="CC0000"/>
                </a:solidFill>
              </a:rPr>
              <a:t> two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more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variables </a:t>
            </a:r>
            <a:r>
              <a:rPr lang="en">
                <a:solidFill>
                  <a:schemeClr val="dk1"/>
                </a:solidFill>
              </a:rPr>
              <a:t>in a dataset. It helps us understand how </a:t>
            </a:r>
            <a:r>
              <a:rPr b="1" lang="en">
                <a:solidFill>
                  <a:srgbClr val="CC0000"/>
                </a:solidFill>
              </a:rPr>
              <a:t>changes</a:t>
            </a:r>
            <a:r>
              <a:rPr lang="en">
                <a:solidFill>
                  <a:schemeClr val="dk1"/>
                </a:solidFill>
              </a:rPr>
              <a:t> in one variable </a:t>
            </a:r>
            <a:r>
              <a:rPr b="1" lang="en">
                <a:solidFill>
                  <a:srgbClr val="CC0000"/>
                </a:solidFill>
              </a:rPr>
              <a:t>affect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another variable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g257541b82f2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7723ce88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Interpreting Correlation Values</a:t>
            </a:r>
            <a:endParaRPr b="1" sz="3020"/>
          </a:p>
        </p:txBody>
      </p:sp>
      <p:sp>
        <p:nvSpPr>
          <p:cNvPr id="177" name="Google Shape;177;g257723ce889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Correlation values close to </a:t>
            </a:r>
            <a:r>
              <a:rPr b="1" lang="en">
                <a:solidFill>
                  <a:srgbClr val="CC0000"/>
                </a:solidFill>
              </a:rPr>
              <a:t>+1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-1 </a:t>
            </a:r>
            <a:r>
              <a:rPr lang="en">
                <a:solidFill>
                  <a:schemeClr val="dk1"/>
                </a:solidFill>
              </a:rPr>
              <a:t>indicate a</a:t>
            </a:r>
            <a:r>
              <a:rPr b="1" lang="en">
                <a:solidFill>
                  <a:srgbClr val="CC0000"/>
                </a:solidFill>
              </a:rPr>
              <a:t> strong relationship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Correlation values close to </a:t>
            </a:r>
            <a:r>
              <a:rPr b="1"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indicate a</a:t>
            </a:r>
            <a:r>
              <a:rPr b="1" lang="en">
                <a:solidFill>
                  <a:srgbClr val="CC0000"/>
                </a:solidFill>
              </a:rPr>
              <a:t> weak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  <a:highlight>
                  <a:schemeClr val="lt1"/>
                </a:highlight>
              </a:rPr>
              <a:t>no relationship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The magnitude of the correlation value represents the strength of the relationship.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g257723ce88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7723ce889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Examples of Interpretation:</a:t>
            </a:r>
            <a:endParaRPr b="1" sz="3020"/>
          </a:p>
        </p:txBody>
      </p:sp>
      <p:sp>
        <p:nvSpPr>
          <p:cNvPr id="184" name="Google Shape;184;g257723ce889_0_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Correlation coefficient = +0.9: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is a strong positive relationship between variables.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one variable increases, the other variable tends to increase proportionally.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Correlation coefficient = -0.6: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is a moderate negative relationship between variables.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one variable increases, the other variable tends to decrease, but not as strongly as in a strong negative correlation.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Correlation coefficient = +0.2: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is a weak positive relationship between variables.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variables are positively related, but the relationship is not strong.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g257723ce889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Recap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Descriptive Statistics </a:t>
            </a:r>
            <a:endParaRPr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Mean, Median, Mode </a:t>
            </a:r>
            <a:endParaRPr sz="1800"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Interquartile range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Correlation</a:t>
            </a:r>
            <a:r>
              <a:rPr lang="en">
                <a:solidFill>
                  <a:schemeClr val="dk1"/>
                </a:solidFill>
              </a:rPr>
              <a:t> Analysis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Visualization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76ae73e62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Correlation Analysis</a:t>
            </a:r>
            <a:endParaRPr b="1" sz="3020"/>
          </a:p>
        </p:txBody>
      </p:sp>
      <p:sp>
        <p:nvSpPr>
          <p:cNvPr id="191" name="Google Shape;191;g2576ae73e62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g2576ae73e62_0_1"/>
          <p:cNvPicPr preferRelativeResize="0"/>
          <p:nvPr/>
        </p:nvPicPr>
        <p:blipFill rotWithShape="1">
          <a:blip r:embed="rId3">
            <a:alphaModFix/>
          </a:blip>
          <a:srcRect b="7149" l="0" r="7149" t="0"/>
          <a:stretch/>
        </p:blipFill>
        <p:spPr>
          <a:xfrm>
            <a:off x="701475" y="1017725"/>
            <a:ext cx="7741037" cy="39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7541b82f2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Use of correlation analysis</a:t>
            </a:r>
            <a:endParaRPr b="1" sz="3020"/>
          </a:p>
        </p:txBody>
      </p:sp>
      <p:sp>
        <p:nvSpPr>
          <p:cNvPr id="198" name="Google Shape;198;g257541b82f2_0_3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Predictive modeling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Feature selection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57541b82f2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7541b82f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Visualization</a:t>
            </a:r>
            <a:endParaRPr b="1" sz="3020"/>
          </a:p>
        </p:txBody>
      </p:sp>
      <p:sp>
        <p:nvSpPr>
          <p:cNvPr id="205" name="Google Shape;205;g257541b82f2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visualization is the </a:t>
            </a:r>
            <a:r>
              <a:rPr b="1" lang="en">
                <a:solidFill>
                  <a:srgbClr val="CC0000"/>
                </a:solidFill>
              </a:rPr>
              <a:t>graphical representation</a:t>
            </a:r>
            <a:r>
              <a:rPr lang="en">
                <a:solidFill>
                  <a:srgbClr val="000000"/>
                </a:solidFill>
              </a:rPr>
              <a:t> of </a:t>
            </a:r>
            <a:r>
              <a:rPr b="1" lang="en">
                <a:solidFill>
                  <a:srgbClr val="CC0000"/>
                </a:solidFill>
              </a:rPr>
              <a:t>data</a:t>
            </a:r>
            <a:r>
              <a:rPr lang="en">
                <a:solidFill>
                  <a:srgbClr val="000000"/>
                </a:solidFill>
              </a:rPr>
              <a:t> and information. It involves creating visual elements such as </a:t>
            </a:r>
            <a:r>
              <a:rPr b="1" lang="en">
                <a:solidFill>
                  <a:srgbClr val="CC0000"/>
                </a:solidFill>
              </a:rPr>
              <a:t>charts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graphs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maps</a:t>
            </a:r>
            <a:r>
              <a:rPr lang="en">
                <a:solidFill>
                  <a:srgbClr val="000000"/>
                </a:solidFill>
              </a:rPr>
              <a:t> to help people understand </a:t>
            </a:r>
            <a:r>
              <a:rPr b="1" lang="en">
                <a:solidFill>
                  <a:srgbClr val="CC0000"/>
                </a:solidFill>
              </a:rPr>
              <a:t>complex data patterns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g257541b82f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g257541b82f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550" y="2248500"/>
            <a:ext cx="4552000" cy="27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7541b82f2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Examples of data visualizations</a:t>
            </a:r>
            <a:endParaRPr b="1"/>
          </a:p>
        </p:txBody>
      </p:sp>
      <p:sp>
        <p:nvSpPr>
          <p:cNvPr id="213" name="Google Shape;213;g257541b82f2_0_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Bar chart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Line graph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Scatter plot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Pie chart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g257541b82f2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3b9c90b03_0_63"/>
          <p:cNvSpPr txBox="1"/>
          <p:nvPr>
            <p:ph type="title"/>
          </p:nvPr>
        </p:nvSpPr>
        <p:spPr>
          <a:xfrm>
            <a:off x="411100" y="244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Lets move to Google collab</a:t>
            </a:r>
            <a:endParaRPr/>
          </a:p>
        </p:txBody>
      </p:sp>
      <p:sp>
        <p:nvSpPr>
          <p:cNvPr id="220" name="Google Shape;220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23aa1fee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Descriptive Statistics</a:t>
            </a:r>
            <a:endParaRPr b="1" sz="3020"/>
          </a:p>
        </p:txBody>
      </p:sp>
      <p:sp>
        <p:nvSpPr>
          <p:cNvPr id="70" name="Google Shape;70;g25723aa1fee_0_2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Descriptive statistics is the branch of statistics that focuses on </a:t>
            </a:r>
            <a:r>
              <a:rPr b="1" lang="en">
                <a:solidFill>
                  <a:srgbClr val="CC0000"/>
                </a:solidFill>
              </a:rPr>
              <a:t>summarizing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describing</a:t>
            </a:r>
            <a:r>
              <a:rPr lang="en">
                <a:solidFill>
                  <a:schemeClr val="dk1"/>
                </a:solidFill>
              </a:rPr>
              <a:t> the main </a:t>
            </a:r>
            <a:r>
              <a:rPr b="1" lang="en">
                <a:solidFill>
                  <a:srgbClr val="CC0000"/>
                </a:solidFill>
              </a:rPr>
              <a:t>features/Attributes/Variables</a:t>
            </a:r>
            <a:r>
              <a:rPr lang="en">
                <a:solidFill>
                  <a:schemeClr val="dk1"/>
                </a:solidFill>
              </a:rPr>
              <a:t> of a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g25723aa1fee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723aa1fee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Mean</a:t>
            </a:r>
            <a:endParaRPr b="1" sz="3020"/>
          </a:p>
        </p:txBody>
      </p:sp>
      <p:sp>
        <p:nvSpPr>
          <p:cNvPr id="77" name="Google Shape;77;g25723aa1fee_0_7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mean is the </a:t>
            </a:r>
            <a:r>
              <a:rPr b="1" lang="en">
                <a:solidFill>
                  <a:srgbClr val="CC0000"/>
                </a:solidFill>
              </a:rPr>
              <a:t>average</a:t>
            </a:r>
            <a:r>
              <a:rPr lang="en">
                <a:solidFill>
                  <a:schemeClr val="dk1"/>
                </a:solidFill>
              </a:rPr>
              <a:t> of a set of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Calculated by summing all the numbers in the dataset and dividing by the total count.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Formula:</a:t>
            </a:r>
            <a:r>
              <a:rPr lang="en">
                <a:solidFill>
                  <a:schemeClr val="dk1"/>
                </a:solidFill>
              </a:rPr>
              <a:t> Mean = (Sum of all numbers) / (Total count)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[5, 7, 10, 12, 15],</a:t>
            </a:r>
            <a:r>
              <a:rPr lang="en">
                <a:solidFill>
                  <a:schemeClr val="dk1"/>
                </a:solidFill>
              </a:rPr>
              <a:t> the mean is </a:t>
            </a:r>
            <a:r>
              <a:rPr b="1" lang="en">
                <a:solidFill>
                  <a:schemeClr val="dk1"/>
                </a:solidFill>
              </a:rPr>
              <a:t>(5 + 7 + 10 + 12 + 15) / 5 = 9.8.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Sensitive to outliers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[5, 7, 10, 12, 150],</a:t>
            </a:r>
            <a:r>
              <a:rPr lang="en">
                <a:solidFill>
                  <a:schemeClr val="dk1"/>
                </a:solidFill>
              </a:rPr>
              <a:t> the mean is </a:t>
            </a:r>
            <a:r>
              <a:rPr b="1" lang="en">
                <a:solidFill>
                  <a:schemeClr val="dk1"/>
                </a:solidFill>
              </a:rPr>
              <a:t>(5 + 7 + 10 + 12 + 150) / 5 = 36.8.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8" name="Google Shape;78;g25723aa1fee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723aa1fee_0_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Median</a:t>
            </a:r>
            <a:endParaRPr b="1" sz="3020"/>
          </a:p>
        </p:txBody>
      </p:sp>
      <p:sp>
        <p:nvSpPr>
          <p:cNvPr id="84" name="Google Shape;84;g25723aa1fee_0_7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median is the </a:t>
            </a:r>
            <a:r>
              <a:rPr b="1" lang="en">
                <a:solidFill>
                  <a:srgbClr val="CC0000"/>
                </a:solidFill>
              </a:rPr>
              <a:t>middle value</a:t>
            </a:r>
            <a:r>
              <a:rPr lang="en">
                <a:solidFill>
                  <a:schemeClr val="dk1"/>
                </a:solidFill>
              </a:rPr>
              <a:t> in a </a:t>
            </a:r>
            <a:r>
              <a:rPr b="1" lang="en">
                <a:solidFill>
                  <a:srgbClr val="CC0000"/>
                </a:solidFill>
              </a:rPr>
              <a:t>sorted </a:t>
            </a:r>
            <a:r>
              <a:rPr lang="en">
                <a:solidFill>
                  <a:schemeClr val="dk1"/>
                </a:solidFill>
              </a:rPr>
              <a:t>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If the dataset has an odd number of values, the median is the middle number.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If the dataset has an even number of values, the median is the average of the two middle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1: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[3, 5, 6, 8, 9]</a:t>
            </a:r>
            <a:r>
              <a:rPr lang="en">
                <a:solidFill>
                  <a:schemeClr val="dk1"/>
                </a:solidFill>
              </a:rPr>
              <a:t>, the median is </a:t>
            </a:r>
            <a:r>
              <a:rPr b="1" lang="en">
                <a:solidFill>
                  <a:schemeClr val="dk1"/>
                </a:solidFill>
              </a:rPr>
              <a:t>6.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2: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[2, 4, 6, 8]</a:t>
            </a:r>
            <a:r>
              <a:rPr lang="en">
                <a:solidFill>
                  <a:schemeClr val="dk1"/>
                </a:solidFill>
              </a:rPr>
              <a:t>, the median is </a:t>
            </a:r>
            <a:r>
              <a:rPr b="1" lang="en">
                <a:solidFill>
                  <a:schemeClr val="dk1"/>
                </a:solidFill>
              </a:rPr>
              <a:t>(4 + 6) / 2 = 5.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5" name="Google Shape;85;g25723aa1fee_0_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723aa1fee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Mode</a:t>
            </a:r>
            <a:endParaRPr b="1" sz="3020"/>
          </a:p>
        </p:txBody>
      </p:sp>
      <p:sp>
        <p:nvSpPr>
          <p:cNvPr id="91" name="Google Shape;91;g25723aa1fee_0_8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mode is the value that appears </a:t>
            </a:r>
            <a:r>
              <a:rPr b="1" lang="en">
                <a:solidFill>
                  <a:srgbClr val="CC0000"/>
                </a:solidFill>
              </a:rPr>
              <a:t>most frequently</a:t>
            </a:r>
            <a:r>
              <a:rPr lang="en">
                <a:solidFill>
                  <a:schemeClr val="dk1"/>
                </a:solidFill>
              </a:rPr>
              <a:t> in a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dataset can have one mode, more than one mode (multimodal), or no mode (no value repeats).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1: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[3, 4, 4, 6, 8]</a:t>
            </a:r>
            <a:r>
              <a:rPr lang="en">
                <a:solidFill>
                  <a:schemeClr val="dk1"/>
                </a:solidFill>
              </a:rPr>
              <a:t>, the mode is</a:t>
            </a:r>
            <a:r>
              <a:rPr b="1" lang="en">
                <a:solidFill>
                  <a:schemeClr val="dk1"/>
                </a:solidFill>
              </a:rPr>
              <a:t> 4.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2: </a:t>
            </a:r>
            <a:r>
              <a:rPr lang="en">
                <a:solidFill>
                  <a:schemeClr val="dk1"/>
                </a:solidFill>
              </a:rPr>
              <a:t>For the dataset </a:t>
            </a:r>
            <a:r>
              <a:rPr b="1" lang="en">
                <a:solidFill>
                  <a:schemeClr val="dk1"/>
                </a:solidFill>
              </a:rPr>
              <a:t>[1, 2, 3, 4, 5]</a:t>
            </a:r>
            <a:r>
              <a:rPr lang="en">
                <a:solidFill>
                  <a:schemeClr val="dk1"/>
                </a:solidFill>
              </a:rPr>
              <a:t>, there is</a:t>
            </a:r>
            <a:r>
              <a:rPr b="1" lang="en">
                <a:solidFill>
                  <a:schemeClr val="dk1"/>
                </a:solidFill>
              </a:rPr>
              <a:t> no mode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g25723aa1fee_0_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23aa1fee_0_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Outliers</a:t>
            </a:r>
            <a:endParaRPr b="1" sz="3020"/>
          </a:p>
        </p:txBody>
      </p:sp>
      <p:sp>
        <p:nvSpPr>
          <p:cNvPr id="98" name="Google Shape;98;g25723aa1fee_0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g25723aa1fee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50" y="1185863"/>
            <a:ext cx="57340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7541b82f2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Question ?</a:t>
            </a:r>
            <a:endParaRPr b="1" sz="3020"/>
          </a:p>
        </p:txBody>
      </p:sp>
      <p:sp>
        <p:nvSpPr>
          <p:cNvPr id="105" name="Google Shape;105;g257541b82f2_0_5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have a </a:t>
            </a:r>
            <a:r>
              <a:rPr b="1" lang="en">
                <a:solidFill>
                  <a:schemeClr val="dk1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 based on the opinion of </a:t>
            </a:r>
            <a:r>
              <a:rPr b="1" lang="en">
                <a:solidFill>
                  <a:schemeClr val="dk1"/>
                </a:solidFill>
              </a:rPr>
              <a:t>1 million people</a:t>
            </a:r>
            <a:r>
              <a:rPr lang="en">
                <a:solidFill>
                  <a:schemeClr val="dk1"/>
                </a:solidFill>
              </a:rPr>
              <a:t> how can you identify that their opinion is </a:t>
            </a:r>
            <a:r>
              <a:rPr b="1" lang="en">
                <a:solidFill>
                  <a:schemeClr val="dk1"/>
                </a:solidFill>
              </a:rPr>
              <a:t>totally different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rgbClr val="CC0000"/>
                </a:solidFill>
              </a:rPr>
              <a:t>largely dispersed</a:t>
            </a:r>
            <a:r>
              <a:rPr lang="en">
                <a:solidFill>
                  <a:schemeClr val="dk1"/>
                </a:solidFill>
              </a:rPr>
              <a:t>) from each other or they have </a:t>
            </a:r>
            <a:r>
              <a:rPr b="1" lang="en">
                <a:solidFill>
                  <a:schemeClr val="dk1"/>
                </a:solidFill>
              </a:rPr>
              <a:t>closely related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rgbClr val="CC0000"/>
                </a:solidFill>
              </a:rPr>
              <a:t>less dispersed</a:t>
            </a:r>
            <a:r>
              <a:rPr lang="en">
                <a:solidFill>
                  <a:schemeClr val="dk1"/>
                </a:solidFill>
              </a:rPr>
              <a:t>) opinion about a certain thing.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can you identify the </a:t>
            </a:r>
            <a:r>
              <a:rPr b="1" lang="en">
                <a:solidFill>
                  <a:srgbClr val="CC0000"/>
                </a:solidFill>
              </a:rPr>
              <a:t>Outlier 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g257541b82f2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7541b82f2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Why we care about Dispersion? </a:t>
            </a:r>
            <a:endParaRPr b="1" sz="3020"/>
          </a:p>
        </p:txBody>
      </p:sp>
      <p:sp>
        <p:nvSpPr>
          <p:cNvPr id="112" name="Google Shape;112;g257541b82f2_0_6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Increased difficulty in </a:t>
            </a:r>
            <a:r>
              <a:rPr b="1" lang="en">
                <a:solidFill>
                  <a:srgbClr val="CC0000"/>
                </a:solidFill>
              </a:rPr>
              <a:t>capturing patterns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Increased risk of </a:t>
            </a:r>
            <a:r>
              <a:rPr b="1" lang="en">
                <a:solidFill>
                  <a:srgbClr val="CC0000"/>
                </a:solidFill>
              </a:rPr>
              <a:t>overfitting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Reduced predictive </a:t>
            </a:r>
            <a:r>
              <a:rPr b="1" lang="en">
                <a:solidFill>
                  <a:srgbClr val="CC0000"/>
                </a:solidFill>
              </a:rPr>
              <a:t>accuracy.</a:t>
            </a:r>
            <a:endParaRPr b="1">
              <a:solidFill>
                <a:srgbClr val="CC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Impact on </a:t>
            </a:r>
            <a:r>
              <a:rPr b="1" lang="en">
                <a:solidFill>
                  <a:srgbClr val="CC0000"/>
                </a:solidFill>
              </a:rPr>
              <a:t>outlier handling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13" name="Google Shape;113;g257541b82f2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g257541b82f2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588" y="1652125"/>
            <a:ext cx="40862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