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mWx20v8VuzEFzYqTXca6peDh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D0C265-D1BB-4530-8D28-3A89378C2FB5}">
  <a:tblStyle styleId="{93D0C265-D1BB-4530-8D28-3A89378C2F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6844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6844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c77eb4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8c77eb4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fd684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fd684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4fd6844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4fd6844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fd684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fd684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fd684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fd684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fd684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4fd684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fd6844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4fd6844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16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fd684419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8"/>
              <a:t>Logistic Regression</a:t>
            </a:r>
            <a:endParaRPr sz="2820"/>
          </a:p>
        </p:txBody>
      </p:sp>
      <p:sp>
        <p:nvSpPr>
          <p:cNvPr id="119" name="Google Shape;119;g1e4fd68441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g1e4fd684419_0_36"/>
          <p:cNvGrpSpPr/>
          <p:nvPr/>
        </p:nvGrpSpPr>
        <p:grpSpPr>
          <a:xfrm>
            <a:off x="1236520" y="1247550"/>
            <a:ext cx="6126605" cy="3809275"/>
            <a:chOff x="1391370" y="1247550"/>
            <a:chExt cx="6126605" cy="3809275"/>
          </a:xfrm>
        </p:grpSpPr>
        <p:pic>
          <p:nvPicPr>
            <p:cNvPr id="121" name="Google Shape;121;g1e4fd684419_0_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0425" y="1247550"/>
              <a:ext cx="5947550" cy="356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g1e4fd684419_0_36"/>
            <p:cNvSpPr txBox="1"/>
            <p:nvPr/>
          </p:nvSpPr>
          <p:spPr>
            <a:xfrm>
              <a:off x="3427000" y="4663225"/>
              <a:ext cx="2234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Independent Variable</a:t>
              </a:r>
              <a:endParaRPr b="1" sz="1500"/>
            </a:p>
          </p:txBody>
        </p:sp>
        <p:sp>
          <p:nvSpPr>
            <p:cNvPr id="123" name="Google Shape;123;g1e4fd684419_0_36"/>
            <p:cNvSpPr txBox="1"/>
            <p:nvPr/>
          </p:nvSpPr>
          <p:spPr>
            <a:xfrm rot="-5400462">
              <a:off x="471120" y="2437468"/>
              <a:ext cx="2234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dependent Variable</a:t>
              </a:r>
              <a:endParaRPr b="1" sz="15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8c77eb45d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Selecting the Target Variable</a:t>
            </a:r>
            <a:endParaRPr b="1" sz="3020"/>
          </a:p>
        </p:txBody>
      </p:sp>
      <p:sp>
        <p:nvSpPr>
          <p:cNvPr id="129" name="Google Shape;129;g258c77eb45d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target variable</a:t>
            </a:r>
            <a:r>
              <a:rPr lang="en">
                <a:solidFill>
                  <a:schemeClr val="dk1"/>
                </a:solidFill>
              </a:rPr>
              <a:t> is the variable we want to </a:t>
            </a:r>
            <a:r>
              <a:rPr b="1" lang="en">
                <a:solidFill>
                  <a:srgbClr val="CC0000"/>
                </a:solidFill>
              </a:rPr>
              <a:t>predict/classify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represents the </a:t>
            </a:r>
            <a:r>
              <a:rPr b="1" lang="en">
                <a:solidFill>
                  <a:srgbClr val="CC0000"/>
                </a:solidFill>
              </a:rPr>
              <a:t>outcome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label</a:t>
            </a:r>
            <a:r>
              <a:rPr lang="en">
                <a:solidFill>
                  <a:schemeClr val="dk1"/>
                </a:solidFill>
              </a:rPr>
              <a:t> we are interested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Choose a </a:t>
            </a:r>
            <a:r>
              <a:rPr b="1" lang="en">
                <a:solidFill>
                  <a:srgbClr val="CC0000"/>
                </a:solidFill>
              </a:rPr>
              <a:t>meaningful target variable</a:t>
            </a:r>
            <a:r>
              <a:rPr lang="en">
                <a:solidFill>
                  <a:schemeClr val="dk1"/>
                </a:solidFill>
              </a:rPr>
              <a:t> based on the problem at hand.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g258c77eb45d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258c77eb45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571750"/>
            <a:ext cx="52197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37" name="Google Shape;137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Dependent vs Independent Variable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Splitting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Scikit Learn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Classification </a:t>
            </a:r>
            <a:endParaRPr b="1" sz="3020"/>
          </a:p>
        </p:txBody>
      </p:sp>
      <p:sp>
        <p:nvSpPr>
          <p:cNvPr id="70" name="Google Shape;70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Classification is a machine learning technique used to </a:t>
            </a:r>
            <a:r>
              <a:rPr b="1" lang="en">
                <a:solidFill>
                  <a:srgbClr val="CC0000"/>
                </a:solidFill>
              </a:rPr>
              <a:t>predict categorical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discrete target variables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Types of classification problems: </a:t>
            </a:r>
            <a:r>
              <a:rPr b="1" lang="en">
                <a:solidFill>
                  <a:srgbClr val="000000"/>
                </a:solidFill>
              </a:rPr>
              <a:t>binary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two classes</a:t>
            </a:r>
            <a:r>
              <a:rPr lang="en">
                <a:solidFill>
                  <a:srgbClr val="000000"/>
                </a:solidFill>
              </a:rPr>
              <a:t>) and </a:t>
            </a:r>
            <a:r>
              <a:rPr b="1" lang="en">
                <a:solidFill>
                  <a:srgbClr val="000000"/>
                </a:solidFill>
              </a:rPr>
              <a:t>multi-class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more than two classes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Add example of binary classes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fd684419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Dependent vs independent Variable</a:t>
            </a:r>
            <a:endParaRPr b="1" sz="3020"/>
          </a:p>
        </p:txBody>
      </p:sp>
      <p:sp>
        <p:nvSpPr>
          <p:cNvPr id="77" name="Google Shape;77;g1e4fd684419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g1e4fd684419_0_25"/>
          <p:cNvPicPr preferRelativeResize="0"/>
          <p:nvPr/>
        </p:nvPicPr>
        <p:blipFill rotWithShape="1">
          <a:blip r:embed="rId3">
            <a:alphaModFix/>
          </a:blip>
          <a:srcRect b="21947" l="1375" r="1092" t="28941"/>
          <a:stretch/>
        </p:blipFill>
        <p:spPr>
          <a:xfrm>
            <a:off x="630000" y="1851650"/>
            <a:ext cx="7842449" cy="15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fd684419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Dependent</a:t>
            </a:r>
            <a:r>
              <a:rPr b="1" lang="en" sz="3020"/>
              <a:t> vs independent Variable</a:t>
            </a:r>
            <a:endParaRPr b="1" sz="3020"/>
          </a:p>
        </p:txBody>
      </p:sp>
      <p:sp>
        <p:nvSpPr>
          <p:cNvPr id="84" name="Google Shape;84;g1e4fd684419_0_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Dependent Variable (DV):</a:t>
            </a:r>
            <a:r>
              <a:rPr lang="en">
                <a:solidFill>
                  <a:schemeClr val="dk1"/>
                </a:solidFill>
              </a:rPr>
              <a:t> The outcome or </a:t>
            </a:r>
            <a:r>
              <a:rPr b="1" lang="en">
                <a:solidFill>
                  <a:srgbClr val="CC0000"/>
                </a:solidFill>
              </a:rPr>
              <a:t>response variable</a:t>
            </a:r>
            <a:r>
              <a:rPr lang="en">
                <a:solidFill>
                  <a:schemeClr val="dk1"/>
                </a:solidFill>
              </a:rPr>
              <a:t> we want to </a:t>
            </a:r>
            <a:r>
              <a:rPr b="1" lang="en">
                <a:solidFill>
                  <a:srgbClr val="CC0000"/>
                </a:solidFill>
              </a:rPr>
              <a:t>explain</a:t>
            </a:r>
            <a:r>
              <a:rPr lang="en">
                <a:solidFill>
                  <a:schemeClr val="dk1"/>
                </a:solidFill>
              </a:rPr>
              <a:t> or</a:t>
            </a:r>
            <a:r>
              <a:rPr b="1" lang="en">
                <a:solidFill>
                  <a:srgbClr val="CC0000"/>
                </a:solidFill>
              </a:rPr>
              <a:t> predict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Test scores</a:t>
            </a:r>
            <a:r>
              <a:rPr lang="en">
                <a:solidFill>
                  <a:schemeClr val="dk1"/>
                </a:solidFill>
              </a:rPr>
              <a:t> are the dependent variable in a study investigating the effect of study hours on </a:t>
            </a:r>
            <a:r>
              <a:rPr b="1" lang="en">
                <a:solidFill>
                  <a:srgbClr val="CC0000"/>
                </a:solidFill>
              </a:rPr>
              <a:t>performance.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Independent Variable (IV): </a:t>
            </a:r>
            <a:r>
              <a:rPr lang="en">
                <a:solidFill>
                  <a:schemeClr val="dk1"/>
                </a:solidFill>
              </a:rPr>
              <a:t>The variable that is </a:t>
            </a:r>
            <a:r>
              <a:rPr b="1" lang="en">
                <a:solidFill>
                  <a:srgbClr val="CC0000"/>
                </a:solidFill>
              </a:rPr>
              <a:t>manipulated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changed </a:t>
            </a:r>
            <a:r>
              <a:rPr lang="en">
                <a:solidFill>
                  <a:schemeClr val="dk1"/>
                </a:solidFill>
              </a:rPr>
              <a:t>to observe its effect on the dependent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Study hours are the independent variable in the same study.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g1e4fd684419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fd68441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Regression</a:t>
            </a:r>
            <a:endParaRPr b="1" sz="3020"/>
          </a:p>
        </p:txBody>
      </p:sp>
      <p:sp>
        <p:nvSpPr>
          <p:cNvPr id="91" name="Google Shape;91;g1e4fd684419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Regression is a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statistical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technique used to model the </a:t>
            </a:r>
            <a:r>
              <a:rPr b="1" lang="en">
                <a:solidFill>
                  <a:srgbClr val="CC0000"/>
                </a:solidFill>
              </a:rPr>
              <a:t>relationship</a:t>
            </a:r>
            <a:r>
              <a:rPr lang="en">
                <a:solidFill>
                  <a:schemeClr val="dk1"/>
                </a:solidFill>
              </a:rPr>
              <a:t> between a </a:t>
            </a:r>
            <a:r>
              <a:rPr b="1" lang="en">
                <a:solidFill>
                  <a:srgbClr val="CC0000"/>
                </a:solidFill>
              </a:rPr>
              <a:t>dependent variable</a:t>
            </a:r>
            <a:r>
              <a:rPr lang="en">
                <a:solidFill>
                  <a:schemeClr val="dk1"/>
                </a:solidFill>
              </a:rPr>
              <a:t> and one or more </a:t>
            </a:r>
            <a:r>
              <a:rPr b="1" lang="en">
                <a:solidFill>
                  <a:srgbClr val="CC0000"/>
                </a:solidFill>
              </a:rPr>
              <a:t>independent variables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dependent variable</a:t>
            </a:r>
            <a:r>
              <a:rPr lang="en">
                <a:solidFill>
                  <a:schemeClr val="dk1"/>
                </a:solidFill>
              </a:rPr>
              <a:t> is often referred to as the "</a:t>
            </a:r>
            <a:r>
              <a:rPr b="1" lang="en">
                <a:solidFill>
                  <a:schemeClr val="dk1"/>
                </a:solidFill>
              </a:rPr>
              <a:t>outcome</a:t>
            </a:r>
            <a:r>
              <a:rPr lang="en">
                <a:solidFill>
                  <a:schemeClr val="dk1"/>
                </a:solidFill>
              </a:rPr>
              <a:t>" or "</a:t>
            </a:r>
            <a:r>
              <a:rPr b="1"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", while the </a:t>
            </a:r>
            <a:r>
              <a:rPr b="1" lang="en">
                <a:solidFill>
                  <a:schemeClr val="dk1"/>
                </a:solidFill>
              </a:rPr>
              <a:t>independent variables</a:t>
            </a:r>
            <a:r>
              <a:rPr lang="en">
                <a:solidFill>
                  <a:schemeClr val="dk1"/>
                </a:solidFill>
              </a:rPr>
              <a:t> are called "</a:t>
            </a:r>
            <a:r>
              <a:rPr b="1" lang="en">
                <a:solidFill>
                  <a:schemeClr val="dk1"/>
                </a:solidFill>
              </a:rPr>
              <a:t>variables</a:t>
            </a:r>
            <a:r>
              <a:rPr lang="en">
                <a:solidFill>
                  <a:schemeClr val="dk1"/>
                </a:solidFill>
              </a:rPr>
              <a:t>" or "</a:t>
            </a:r>
            <a:r>
              <a:rPr b="1" lang="en">
                <a:solidFill>
                  <a:schemeClr val="dk1"/>
                </a:solidFill>
              </a:rPr>
              <a:t>features</a:t>
            </a:r>
            <a:r>
              <a:rPr lang="en">
                <a:solidFill>
                  <a:schemeClr val="dk1"/>
                </a:solidFill>
              </a:rPr>
              <a:t>".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e4fd68441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fd684419_0_13"/>
          <p:cNvSpPr txBox="1"/>
          <p:nvPr>
            <p:ph type="title"/>
          </p:nvPr>
        </p:nvSpPr>
        <p:spPr>
          <a:xfrm>
            <a:off x="311700" y="21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Regression vs </a:t>
            </a:r>
            <a:r>
              <a:rPr b="1" lang="en" sz="3020"/>
              <a:t>correlation</a:t>
            </a:r>
            <a:endParaRPr b="1" sz="3020"/>
          </a:p>
        </p:txBody>
      </p:sp>
      <p:sp>
        <p:nvSpPr>
          <p:cNvPr id="98" name="Google Shape;98;g1e4fd684419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9" name="Google Shape;99;g1e4fd684419_0_13"/>
          <p:cNvGraphicFramePr/>
          <p:nvPr/>
        </p:nvGraphicFramePr>
        <p:xfrm>
          <a:off x="311700" y="9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{93D0C265-D1BB-4530-8D28-3A89378C2FB5}</a:tableStyleId>
              </a:tblPr>
              <a:tblGrid>
                <a:gridCol w="1073450"/>
                <a:gridCol w="3728200"/>
                <a:gridCol w="3794550"/>
              </a:tblGrid>
              <a:tr h="73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Aspect 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Regression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Correlation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111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Predict </a:t>
                      </a:r>
                      <a:r>
                        <a:rPr lang="en" sz="1600"/>
                        <a:t>the value of the dependent variable based on independent variables.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Assess</a:t>
                      </a:r>
                      <a:r>
                        <a:rPr lang="en" sz="1600"/>
                        <a:t> the strength and direction of the linear relationship between variables.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Analysis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Predictive </a:t>
                      </a:r>
                      <a:r>
                        <a:rPr lang="en" sz="1600"/>
                        <a:t>and explanatory modeling.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Descriptive</a:t>
                      </a:r>
                      <a:r>
                        <a:rPr lang="en" sz="1600"/>
                        <a:t> analysis of relations.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11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Provides the </a:t>
                      </a: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values</a:t>
                      </a:r>
                      <a:r>
                        <a:rPr lang="en" sz="1600"/>
                        <a:t> (Probability) which represents the effect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Gives a single value (correlation coefficient) representing the strength of the relationship.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fd68441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Logistic Regression</a:t>
            </a:r>
            <a:endParaRPr b="1" sz="3020"/>
          </a:p>
        </p:txBody>
      </p:sp>
      <p:sp>
        <p:nvSpPr>
          <p:cNvPr id="105" name="Google Shape;105;g1e4fd684419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Logistic Regression is a type of analysis used for </a:t>
            </a:r>
            <a:r>
              <a:rPr b="1" lang="en">
                <a:solidFill>
                  <a:srgbClr val="CC0000"/>
                </a:solidFill>
              </a:rPr>
              <a:t>predicting</a:t>
            </a:r>
            <a:r>
              <a:rPr lang="en">
                <a:solidFill>
                  <a:srgbClr val="000000"/>
                </a:solidFill>
              </a:rPr>
              <a:t> binary outcomes (</a:t>
            </a:r>
            <a:r>
              <a:rPr b="1" lang="en">
                <a:solidFill>
                  <a:srgbClr val="CC0000"/>
                </a:solidFill>
              </a:rPr>
              <a:t>two categories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000000"/>
                </a:solidFill>
              </a:rPr>
              <a:t> Predicting whether a student will </a:t>
            </a:r>
            <a:r>
              <a:rPr b="1" lang="en">
                <a:solidFill>
                  <a:srgbClr val="CC0000"/>
                </a:solidFill>
              </a:rPr>
              <a:t>pass (1)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fail (0)</a:t>
            </a:r>
            <a:r>
              <a:rPr lang="en">
                <a:solidFill>
                  <a:srgbClr val="000000"/>
                </a:solidFill>
              </a:rPr>
              <a:t> an exam based on study hours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g1e4fd68441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fd684419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Medical Diagnosis (Example)</a:t>
            </a:r>
            <a:endParaRPr b="1" sz="3020"/>
          </a:p>
        </p:txBody>
      </p:sp>
      <p:sp>
        <p:nvSpPr>
          <p:cNvPr id="112" name="Google Shape;112;g1e4fd684419_0_4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Output:</a:t>
            </a:r>
            <a:r>
              <a:rPr lang="en">
                <a:solidFill>
                  <a:srgbClr val="111827"/>
                </a:solidFill>
              </a:rPr>
              <a:t> Logistic regression yields the </a:t>
            </a:r>
            <a:r>
              <a:rPr b="1" lang="en">
                <a:solidFill>
                  <a:srgbClr val="CC0000"/>
                </a:solidFill>
              </a:rPr>
              <a:t>probability</a:t>
            </a:r>
            <a:r>
              <a:rPr lang="en">
                <a:solidFill>
                  <a:srgbClr val="111827"/>
                </a:solidFill>
              </a:rPr>
              <a:t> of a patient having a medical condition.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Interpretation:</a:t>
            </a:r>
            <a:r>
              <a:rPr lang="en">
                <a:solidFill>
                  <a:srgbClr val="111827"/>
                </a:solidFill>
              </a:rPr>
              <a:t> A probability of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0.70 </a:t>
            </a:r>
            <a:r>
              <a:rPr lang="en">
                <a:solidFill>
                  <a:srgbClr val="111827"/>
                </a:solidFill>
              </a:rPr>
              <a:t>means the model is </a:t>
            </a:r>
            <a:r>
              <a:rPr b="1" lang="en">
                <a:solidFill>
                  <a:srgbClr val="CC0000"/>
                </a:solidFill>
              </a:rPr>
              <a:t>70%</a:t>
            </a:r>
            <a:r>
              <a:rPr lang="en">
                <a:solidFill>
                  <a:srgbClr val="111827"/>
                </a:solidFill>
              </a:rPr>
              <a:t> confident in the diagnosis, </a:t>
            </a:r>
            <a:r>
              <a:rPr b="1" lang="en">
                <a:solidFill>
                  <a:srgbClr val="CC0000"/>
                </a:solidFill>
              </a:rPr>
              <a:t>0.30</a:t>
            </a:r>
            <a:r>
              <a:rPr lang="en">
                <a:solidFill>
                  <a:srgbClr val="111827"/>
                </a:solidFill>
              </a:rPr>
              <a:t> means </a:t>
            </a:r>
            <a:r>
              <a:rPr b="1" lang="en">
                <a:solidFill>
                  <a:srgbClr val="CC0000"/>
                </a:solidFill>
              </a:rPr>
              <a:t>30%</a:t>
            </a:r>
            <a:r>
              <a:rPr lang="en">
                <a:solidFill>
                  <a:srgbClr val="111827"/>
                </a:solidFill>
              </a:rPr>
              <a:t> confident in a negative diagnosis.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827"/>
                </a:solidFill>
              </a:rPr>
              <a:t>Decision:</a:t>
            </a:r>
            <a:r>
              <a:rPr lang="en">
                <a:solidFill>
                  <a:srgbClr val="111827"/>
                </a:solidFill>
              </a:rPr>
              <a:t> Physicians use probabilities for informed diagnostic decisions and treatments.</a:t>
            </a:r>
            <a:endParaRPr>
              <a:solidFill>
                <a:srgbClr val="111827"/>
              </a:solidFill>
            </a:endParaRPr>
          </a:p>
        </p:txBody>
      </p:sp>
      <p:sp>
        <p:nvSpPr>
          <p:cNvPr id="113" name="Google Shape;113;g1e4fd684419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