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5" roundtripDataSignature="AMtx7mi0lK4zWUqaRGzAFOmkzUXvm8s0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7541b8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57541b8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4fd6844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e4fd6844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ba5e86d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ba5e86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ba5e86d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ba5e86d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ba5e86d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ba5e86d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ba5e86d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ba5e86d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3b9c90b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53b9c90b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17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Linear Regression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Evaluation Metric for Linear Regression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Training a Regressor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Quiz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541b82f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Linear Regression</a:t>
            </a:r>
            <a:endParaRPr b="1" sz="3020"/>
          </a:p>
        </p:txBody>
      </p:sp>
      <p:sp>
        <p:nvSpPr>
          <p:cNvPr id="70" name="Google Shape;70;g257541b82f2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Linear regression is a </a:t>
            </a:r>
            <a:r>
              <a:rPr b="1" lang="en">
                <a:solidFill>
                  <a:srgbClr val="CC0000"/>
                </a:solidFill>
              </a:rPr>
              <a:t>supervised </a:t>
            </a:r>
            <a:r>
              <a:rPr lang="en">
                <a:solidFill>
                  <a:srgbClr val="000000"/>
                </a:solidFill>
              </a:rPr>
              <a:t>machine learning algorithm used for predicting a </a:t>
            </a:r>
            <a:r>
              <a:rPr b="1" lang="en">
                <a:solidFill>
                  <a:srgbClr val="CC0000"/>
                </a:solidFill>
              </a:rPr>
              <a:t>continuous output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000000"/>
                </a:solidFill>
              </a:rPr>
              <a:t>dependent variable</a:t>
            </a:r>
            <a:r>
              <a:rPr lang="en">
                <a:solidFill>
                  <a:srgbClr val="000000"/>
                </a:solidFill>
              </a:rPr>
              <a:t>) based on one or more </a:t>
            </a:r>
            <a:r>
              <a:rPr b="1" lang="en">
                <a:solidFill>
                  <a:srgbClr val="CC0000"/>
                </a:solidFill>
              </a:rPr>
              <a:t>input features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000000"/>
                </a:solidFill>
              </a:rPr>
              <a:t>independent variables</a:t>
            </a:r>
            <a:r>
              <a:rPr lang="en">
                <a:solidFill>
                  <a:srgbClr val="000000"/>
                </a:solidFill>
              </a:rPr>
              <a:t>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g257541b82f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4fd684419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Dependent vs independent Variable</a:t>
            </a:r>
            <a:endParaRPr b="1" sz="3020"/>
          </a:p>
        </p:txBody>
      </p:sp>
      <p:sp>
        <p:nvSpPr>
          <p:cNvPr id="77" name="Google Shape;77;g1e4fd684419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g1e4fd684419_0_25"/>
          <p:cNvPicPr preferRelativeResize="0"/>
          <p:nvPr/>
        </p:nvPicPr>
        <p:blipFill rotWithShape="1">
          <a:blip r:embed="rId3">
            <a:alphaModFix/>
          </a:blip>
          <a:srcRect b="21947" l="1374" r="1092" t="28941"/>
          <a:stretch/>
        </p:blipFill>
        <p:spPr>
          <a:xfrm>
            <a:off x="630000" y="1851650"/>
            <a:ext cx="7842449" cy="159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ba5e86d8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Why use Linear Regression?</a:t>
            </a:r>
            <a:endParaRPr b="1" sz="3020"/>
          </a:p>
        </p:txBody>
      </p:sp>
      <p:sp>
        <p:nvSpPr>
          <p:cNvPr id="84" name="Google Shape;84;g25ba5e86d81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65"/>
              <a:buChar char="●"/>
            </a:pPr>
            <a:r>
              <a:rPr lang="en">
                <a:solidFill>
                  <a:srgbClr val="111827"/>
                </a:solidFill>
              </a:rPr>
              <a:t>Widely used in various fields, including </a:t>
            </a:r>
            <a:r>
              <a:rPr b="1" lang="en">
                <a:solidFill>
                  <a:srgbClr val="CC0000"/>
                </a:solidFill>
              </a:rPr>
              <a:t>finance</a:t>
            </a:r>
            <a:r>
              <a:rPr lang="en">
                <a:solidFill>
                  <a:srgbClr val="111827"/>
                </a:solidFill>
              </a:rPr>
              <a:t>,</a:t>
            </a:r>
            <a:r>
              <a:rPr b="1" lang="en">
                <a:solidFill>
                  <a:srgbClr val="111827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economics</a:t>
            </a:r>
            <a:r>
              <a:rPr b="1" lang="en">
                <a:solidFill>
                  <a:srgbClr val="111827"/>
                </a:solidFill>
              </a:rPr>
              <a:t>,</a:t>
            </a:r>
            <a:r>
              <a:rPr lang="en">
                <a:solidFill>
                  <a:srgbClr val="111827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data science</a:t>
            </a:r>
            <a:r>
              <a:rPr lang="en">
                <a:solidFill>
                  <a:srgbClr val="111827"/>
                </a:solidFill>
              </a:rPr>
              <a:t>.</a:t>
            </a:r>
            <a:endParaRPr>
              <a:solidFill>
                <a:srgbClr val="111827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65"/>
              <a:buChar char="●"/>
            </a:pPr>
            <a:r>
              <a:rPr lang="en">
                <a:solidFill>
                  <a:srgbClr val="111827"/>
                </a:solidFill>
              </a:rPr>
              <a:t>Great for making </a:t>
            </a:r>
            <a:r>
              <a:rPr b="1" lang="en">
                <a:solidFill>
                  <a:srgbClr val="CC0000"/>
                </a:solidFill>
              </a:rPr>
              <a:t>predictions</a:t>
            </a:r>
            <a:r>
              <a:rPr lang="en">
                <a:solidFill>
                  <a:srgbClr val="111827"/>
                </a:solidFill>
              </a:rPr>
              <a:t> and understanding relationships </a:t>
            </a:r>
            <a:r>
              <a:rPr b="1" lang="en">
                <a:solidFill>
                  <a:srgbClr val="CC0000"/>
                </a:solidFill>
              </a:rPr>
              <a:t>between variables</a:t>
            </a:r>
            <a:r>
              <a:rPr lang="en">
                <a:solidFill>
                  <a:srgbClr val="111827"/>
                </a:solidFill>
              </a:rPr>
              <a:t>.</a:t>
            </a:r>
            <a:endParaRPr>
              <a:solidFill>
                <a:srgbClr val="111827"/>
              </a:solidFill>
            </a:endParaRPr>
          </a:p>
        </p:txBody>
      </p:sp>
      <p:sp>
        <p:nvSpPr>
          <p:cNvPr id="85" name="Google Shape;85;g25ba5e86d81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ba5e86d81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How does Linear Regression work?</a:t>
            </a:r>
            <a:endParaRPr b="1" sz="3020"/>
          </a:p>
        </p:txBody>
      </p:sp>
      <p:sp>
        <p:nvSpPr>
          <p:cNvPr id="91" name="Google Shape;91;g25ba5e86d81_0_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</a:rPr>
              <a:t>It finds the best-fitting line that represents the relationship between X and Y.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</p:txBody>
      </p:sp>
      <p:sp>
        <p:nvSpPr>
          <p:cNvPr id="92" name="Google Shape;92;g25ba5e86d81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g25ba5e86d8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000" y="1631225"/>
            <a:ext cx="3715900" cy="34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ba5e86d81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Understanding the Linear Equation</a:t>
            </a:r>
            <a:endParaRPr b="1" sz="3020"/>
          </a:p>
        </p:txBody>
      </p:sp>
      <p:sp>
        <p:nvSpPr>
          <p:cNvPr id="99" name="Google Shape;99;g25ba5e86d81_0_1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</a:rPr>
              <a:t>The linear equation: </a:t>
            </a:r>
            <a:r>
              <a:rPr b="1" lang="en">
                <a:solidFill>
                  <a:srgbClr val="111827"/>
                </a:solidFill>
              </a:rPr>
              <a:t>y = mx + c</a:t>
            </a:r>
            <a:endParaRPr b="1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827"/>
                </a:solidFill>
              </a:rPr>
              <a:t>y:</a:t>
            </a:r>
            <a:r>
              <a:rPr lang="en">
                <a:solidFill>
                  <a:srgbClr val="111827"/>
                </a:solidFill>
              </a:rPr>
              <a:t> The dependent variable (output/prediction we want to make)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827"/>
                </a:solidFill>
              </a:rPr>
              <a:t>x: </a:t>
            </a:r>
            <a:r>
              <a:rPr lang="en">
                <a:solidFill>
                  <a:srgbClr val="111827"/>
                </a:solidFill>
              </a:rPr>
              <a:t>The independent variable (input/feature)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827"/>
                </a:solidFill>
              </a:rPr>
              <a:t>m:</a:t>
            </a:r>
            <a:r>
              <a:rPr lang="en">
                <a:solidFill>
                  <a:srgbClr val="111827"/>
                </a:solidFill>
              </a:rPr>
              <a:t> The slope of the line (how much y changes when x changes)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827"/>
                </a:solidFill>
              </a:rPr>
              <a:t>b:</a:t>
            </a:r>
            <a:r>
              <a:rPr lang="en">
                <a:solidFill>
                  <a:srgbClr val="111827"/>
                </a:solidFill>
              </a:rPr>
              <a:t> The y-intercept (the value of y when x is 0)</a:t>
            </a:r>
            <a:endParaRPr>
              <a:solidFill>
                <a:srgbClr val="111827"/>
              </a:solidFill>
            </a:endParaRPr>
          </a:p>
        </p:txBody>
      </p:sp>
      <p:sp>
        <p:nvSpPr>
          <p:cNvPr id="100" name="Google Shape;100;g25ba5e86d81_0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g25ba5e86d8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525" y="2998225"/>
            <a:ext cx="3659826" cy="20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ba5e86d81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Mean Squared Error (MSE)</a:t>
            </a:r>
            <a:endParaRPr b="1" sz="3020"/>
          </a:p>
        </p:txBody>
      </p:sp>
      <p:sp>
        <p:nvSpPr>
          <p:cNvPr id="107" name="Google Shape;107;g25ba5e86d81_0_1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CC0000"/>
                </a:solidFill>
              </a:rPr>
              <a:t>Mean Squared Error (MSE)</a:t>
            </a:r>
            <a:r>
              <a:rPr lang="en">
                <a:solidFill>
                  <a:schemeClr val="dk1"/>
                </a:solidFill>
              </a:rPr>
              <a:t> is a common evaluation metric used in regression tasks.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measures the average squared difference between the actual and predicted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g25ba5e86d81_0_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g25ba5e86d8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547" y="2271525"/>
            <a:ext cx="4753075" cy="28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3b9c90b03_0_63"/>
          <p:cNvSpPr txBox="1"/>
          <p:nvPr>
            <p:ph type="title"/>
          </p:nvPr>
        </p:nvSpPr>
        <p:spPr>
          <a:xfrm>
            <a:off x="411100" y="244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Lets move to Google collab</a:t>
            </a:r>
            <a:endParaRPr/>
          </a:p>
        </p:txBody>
      </p:sp>
      <p:sp>
        <p:nvSpPr>
          <p:cNvPr id="115" name="Google Shape;115;g253b9c90b03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