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hTKAqf5AD81qiSIO/VqBZUHv/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271de8a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5271de8a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271de8a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e5271de8a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271de8a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5271de8a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b57deb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b57deb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b57deb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5db57deb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5271de8a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e5271de8a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b57deb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5db57deb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db59ec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db59ec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c28de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c28de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dc28ded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dc28ded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c28ded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c28ded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c28ded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c28ded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c28ded4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dc28ded4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c28ded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c28ded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19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271de8a0_1_23"/>
          <p:cNvSpPr txBox="1"/>
          <p:nvPr>
            <p:ph type="title"/>
          </p:nvPr>
        </p:nvSpPr>
        <p:spPr>
          <a:xfrm>
            <a:off x="227725" y="2418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Different Classification Techniques</a:t>
            </a:r>
            <a:endParaRPr b="1" sz="3020"/>
          </a:p>
        </p:txBody>
      </p:sp>
      <p:sp>
        <p:nvSpPr>
          <p:cNvPr id="122" name="Google Shape;122;g1e5271de8a0_1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271de8a0_1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Decision Tree Classifier</a:t>
            </a:r>
            <a:endParaRPr b="1" sz="3020"/>
          </a:p>
        </p:txBody>
      </p:sp>
      <p:sp>
        <p:nvSpPr>
          <p:cNvPr id="128" name="Google Shape;128;g1e5271de8a0_1_2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decision tree classifier makes decisions by </a:t>
            </a:r>
            <a:r>
              <a:rPr b="1" lang="en">
                <a:solidFill>
                  <a:srgbClr val="CC0000"/>
                </a:solidFill>
              </a:rPr>
              <a:t>splitting the data</a:t>
            </a:r>
            <a:r>
              <a:rPr lang="en">
                <a:solidFill>
                  <a:schemeClr val="dk1"/>
                </a:solidFill>
              </a:rPr>
              <a:t> into </a:t>
            </a:r>
            <a:r>
              <a:rPr b="1" lang="en">
                <a:solidFill>
                  <a:srgbClr val="CC0000"/>
                </a:solidFill>
              </a:rPr>
              <a:t>smaller subsets</a:t>
            </a:r>
            <a:r>
              <a:rPr lang="en">
                <a:solidFill>
                  <a:schemeClr val="dk1"/>
                </a:solidFill>
              </a:rPr>
              <a:t> based on the values of input features, ultimately assigning a class label to each data point. It constructs a tree-like structure of decision rules that can be used for prediction and is easy to interpret.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1e5271de8a0_1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g1e5271de8a0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375" y="2375825"/>
            <a:ext cx="4118351" cy="23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5271de8a0_1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Random Forest Classifier</a:t>
            </a:r>
            <a:endParaRPr b="1" sz="3020"/>
          </a:p>
        </p:txBody>
      </p:sp>
      <p:sp>
        <p:nvSpPr>
          <p:cNvPr id="136" name="Google Shape;136;g1e5271de8a0_1_3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Random Forest is </a:t>
            </a:r>
            <a:r>
              <a:rPr b="1" lang="en">
                <a:solidFill>
                  <a:srgbClr val="CC0000"/>
                </a:solidFill>
              </a:rPr>
              <a:t>ensemble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learning method that creates </a:t>
            </a:r>
            <a:r>
              <a:rPr b="1" lang="en">
                <a:solidFill>
                  <a:srgbClr val="CC0000"/>
                </a:solidFill>
              </a:rPr>
              <a:t>multiple decision trees</a:t>
            </a:r>
            <a:r>
              <a:rPr lang="en">
                <a:solidFill>
                  <a:schemeClr val="dk1"/>
                </a:solidFill>
              </a:rPr>
              <a:t> during training and outputs the </a:t>
            </a:r>
            <a:r>
              <a:rPr b="1" lang="en">
                <a:solidFill>
                  <a:srgbClr val="CC0000"/>
                </a:solidFill>
              </a:rPr>
              <a:t>average prediction</a:t>
            </a:r>
            <a:r>
              <a:rPr lang="en">
                <a:solidFill>
                  <a:schemeClr val="dk1"/>
                </a:solidFill>
              </a:rPr>
              <a:t> from all individual trees.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g1e5271de8a0_1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b57deb8d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Ensemble</a:t>
            </a:r>
            <a:endParaRPr b="1" sz="3020"/>
          </a:p>
        </p:txBody>
      </p:sp>
      <p:sp>
        <p:nvSpPr>
          <p:cNvPr id="143" name="Google Shape;143;g25db57deb8d_0_1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Ensemble learning is a </a:t>
            </a:r>
            <a:r>
              <a:rPr b="1" lang="en">
                <a:solidFill>
                  <a:srgbClr val="CC0000"/>
                </a:solidFill>
              </a:rPr>
              <a:t>machine learning </a:t>
            </a:r>
            <a:r>
              <a:rPr lang="en">
                <a:solidFill>
                  <a:schemeClr val="dk1"/>
                </a:solidFill>
              </a:rPr>
              <a:t>technique that </a:t>
            </a:r>
            <a:r>
              <a:rPr b="1" lang="en">
                <a:solidFill>
                  <a:srgbClr val="CC0000"/>
                </a:solidFill>
              </a:rPr>
              <a:t>combines</a:t>
            </a:r>
            <a:r>
              <a:rPr lang="en">
                <a:solidFill>
                  <a:schemeClr val="dk1"/>
                </a:solidFill>
              </a:rPr>
              <a:t> the predictions of </a:t>
            </a:r>
            <a:r>
              <a:rPr b="1" lang="en">
                <a:solidFill>
                  <a:srgbClr val="CC0000"/>
                </a:solidFill>
              </a:rPr>
              <a:t>multiple individual models</a:t>
            </a:r>
            <a:r>
              <a:rPr lang="en">
                <a:solidFill>
                  <a:schemeClr val="dk1"/>
                </a:solidFill>
              </a:rPr>
              <a:t> (learners) to </a:t>
            </a:r>
            <a:r>
              <a:rPr b="1" lang="en">
                <a:solidFill>
                  <a:srgbClr val="CC0000"/>
                </a:solidFill>
              </a:rPr>
              <a:t>improve overall performance</a:t>
            </a:r>
            <a:r>
              <a:rPr lang="en">
                <a:solidFill>
                  <a:schemeClr val="dk1"/>
                </a:solidFill>
              </a:rPr>
              <a:t> and generalization. Instead of relying on a single model, ensemble methods create a "</a:t>
            </a:r>
            <a:r>
              <a:rPr b="1" lang="en">
                <a:solidFill>
                  <a:srgbClr val="CC0000"/>
                </a:solidFill>
              </a:rPr>
              <a:t>committee</a:t>
            </a:r>
            <a:r>
              <a:rPr lang="en">
                <a:solidFill>
                  <a:schemeClr val="dk1"/>
                </a:solidFill>
              </a:rPr>
              <a:t>" of models and aggregate their predictions to make a final decision.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g25db57deb8d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b57deb8d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Random Forest Classifier</a:t>
            </a:r>
            <a:endParaRPr b="1" sz="3020"/>
          </a:p>
        </p:txBody>
      </p:sp>
      <p:sp>
        <p:nvSpPr>
          <p:cNvPr id="150" name="Google Shape;150;g25db57deb8d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g25db57deb8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834" y="1070225"/>
            <a:ext cx="494991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5271de8a0_1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Boosting classifier</a:t>
            </a:r>
            <a:endParaRPr b="1" sz="3020"/>
          </a:p>
        </p:txBody>
      </p:sp>
      <p:sp>
        <p:nvSpPr>
          <p:cNvPr id="157" name="Google Shape;157;g1e5271de8a0_1_41"/>
          <p:cNvSpPr txBox="1"/>
          <p:nvPr>
            <p:ph idx="1" type="body"/>
          </p:nvPr>
        </p:nvSpPr>
        <p:spPr>
          <a:xfrm>
            <a:off x="2466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Gradient Boosting is </a:t>
            </a:r>
            <a:r>
              <a:rPr b="1" lang="en">
                <a:solidFill>
                  <a:srgbClr val="CC0000"/>
                </a:solidFill>
              </a:rPr>
              <a:t>ensemble </a:t>
            </a:r>
            <a:r>
              <a:rPr lang="en">
                <a:solidFill>
                  <a:schemeClr val="dk1"/>
                </a:solidFill>
              </a:rPr>
              <a:t>learning technique that builds </a:t>
            </a:r>
            <a:r>
              <a:rPr b="1" lang="en">
                <a:solidFill>
                  <a:srgbClr val="CC0000"/>
                </a:solidFill>
              </a:rPr>
              <a:t>multiple decision trees </a:t>
            </a:r>
            <a:r>
              <a:rPr lang="en">
                <a:solidFill>
                  <a:schemeClr val="dk1"/>
                </a:solidFill>
              </a:rPr>
              <a:t>sequentially, each one </a:t>
            </a:r>
            <a:r>
              <a:rPr b="1" lang="en">
                <a:solidFill>
                  <a:srgbClr val="CC0000"/>
                </a:solidFill>
              </a:rPr>
              <a:t>correcting the errors of its predecessor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1e5271de8a0_1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db57deb8d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Boosting classifier</a:t>
            </a:r>
            <a:endParaRPr b="1" sz="3020"/>
          </a:p>
        </p:txBody>
      </p:sp>
      <p:sp>
        <p:nvSpPr>
          <p:cNvPr id="164" name="Google Shape;164;g25db57deb8d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g25db57deb8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00" y="1101700"/>
            <a:ext cx="5429105" cy="39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Comparison of Different Classifiers</a:t>
            </a:r>
            <a:endParaRPr b="1" sz="3020"/>
          </a:p>
        </p:txBody>
      </p:sp>
      <p:sp>
        <p:nvSpPr>
          <p:cNvPr id="171" name="Google Shape;171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Logistic Regression:</a:t>
            </a:r>
            <a:r>
              <a:rPr lang="en">
                <a:solidFill>
                  <a:schemeClr val="dk1"/>
                </a:solidFill>
              </a:rPr>
              <a:t> Simple, interpretable, suited for linearly separable data.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Decision Tree:</a:t>
            </a:r>
            <a:r>
              <a:rPr lang="en">
                <a:solidFill>
                  <a:schemeClr val="dk1"/>
                </a:solidFill>
              </a:rPr>
              <a:t> Interpretable, handles non-linearity, prone to overfitting.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Random Forest:</a:t>
            </a:r>
            <a:r>
              <a:rPr lang="en">
                <a:solidFill>
                  <a:schemeClr val="dk1"/>
                </a:solidFill>
              </a:rPr>
              <a:t> Ensemble method, better generalization, less i</a:t>
            </a:r>
            <a:r>
              <a:rPr lang="en">
                <a:solidFill>
                  <a:schemeClr val="dk1"/>
                </a:solidFill>
              </a:rPr>
              <a:t>nt</a:t>
            </a:r>
            <a:r>
              <a:rPr lang="en">
                <a:solidFill>
                  <a:schemeClr val="dk1"/>
                </a:solidFill>
              </a:rPr>
              <a:t>erpretable.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Gradient Boosting: </a:t>
            </a:r>
            <a:r>
              <a:rPr lang="en">
                <a:solidFill>
                  <a:schemeClr val="dk1"/>
                </a:solidFill>
              </a:rPr>
              <a:t>Ensemble, high accuracy, computationally expensive.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78" name="Google Shape;178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Recap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Scaling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Min-Max Scaling 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Z-score scaling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Different Classification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Notebook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db59ec3e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Scaling </a:t>
            </a:r>
            <a:endParaRPr b="1" sz="3020"/>
          </a:p>
        </p:txBody>
      </p:sp>
      <p:sp>
        <p:nvSpPr>
          <p:cNvPr id="70" name="Google Shape;70;g25db59ec3ef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Min Max Scaling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Z-score Scaling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g25db59ec3e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dc28ded4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Min-Max S</a:t>
            </a:r>
            <a:r>
              <a:rPr b="1" lang="en" sz="3020"/>
              <a:t>caling</a:t>
            </a:r>
            <a:r>
              <a:rPr b="1" lang="en" sz="3020"/>
              <a:t> </a:t>
            </a:r>
            <a:endParaRPr b="1" sz="3020"/>
          </a:p>
        </p:txBody>
      </p:sp>
      <p:sp>
        <p:nvSpPr>
          <p:cNvPr id="77" name="Google Shape;77;g25dc28ded4b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Min-Max Scaling is a data </a:t>
            </a:r>
            <a:r>
              <a:rPr b="1" lang="en">
                <a:solidFill>
                  <a:srgbClr val="CC0000"/>
                </a:solidFill>
              </a:rPr>
              <a:t>normalization</a:t>
            </a:r>
            <a:r>
              <a:rPr lang="en">
                <a:solidFill>
                  <a:schemeClr val="dk1"/>
                </a:solidFill>
              </a:rPr>
              <a:t> technique used to </a:t>
            </a:r>
            <a:r>
              <a:rPr b="1" lang="en">
                <a:solidFill>
                  <a:srgbClr val="CC0000"/>
                </a:solidFill>
              </a:rPr>
              <a:t>transform data</a:t>
            </a:r>
            <a:r>
              <a:rPr lang="en">
                <a:solidFill>
                  <a:schemeClr val="dk1"/>
                </a:solidFill>
              </a:rPr>
              <a:t> into a </a:t>
            </a:r>
            <a:r>
              <a:rPr b="1" lang="en">
                <a:solidFill>
                  <a:srgbClr val="CC0000"/>
                </a:solidFill>
              </a:rPr>
              <a:t>specific range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Formula for Min-Max Scaling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g25dc28ded4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g25dc28ded4b_0_0"/>
          <p:cNvPicPr preferRelativeResize="0"/>
          <p:nvPr/>
        </p:nvPicPr>
        <p:blipFill rotWithShape="1">
          <a:blip r:embed="rId3">
            <a:alphaModFix/>
          </a:blip>
          <a:srcRect b="2520" l="590" r="-590" t="-2520"/>
          <a:stretch/>
        </p:blipFill>
        <p:spPr>
          <a:xfrm>
            <a:off x="1903175" y="2968350"/>
            <a:ext cx="4686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dc28ded4b_0_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Min-Max Scaling- Example</a:t>
            </a:r>
            <a:endParaRPr b="1" sz="3020"/>
          </a:p>
        </p:txBody>
      </p:sp>
      <p:sp>
        <p:nvSpPr>
          <p:cNvPr id="85" name="Google Shape;85;g25dc28ded4b_0_1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 Normalize the data </a:t>
            </a:r>
            <a:r>
              <a:rPr b="1" lang="en">
                <a:solidFill>
                  <a:schemeClr val="dk1"/>
                </a:solidFill>
              </a:rPr>
              <a:t>[200, 300, 400, 600, 1000]</a:t>
            </a:r>
            <a:r>
              <a:rPr lang="en">
                <a:solidFill>
                  <a:schemeClr val="dk1"/>
                </a:solidFill>
              </a:rPr>
              <a:t> for interval </a:t>
            </a:r>
            <a:r>
              <a:rPr b="1" lang="en">
                <a:solidFill>
                  <a:schemeClr val="dk1"/>
                </a:solidFill>
              </a:rPr>
              <a:t>[0,1]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1:</a:t>
            </a:r>
            <a:r>
              <a:rPr lang="en">
                <a:solidFill>
                  <a:schemeClr val="dk1"/>
                </a:solidFill>
              </a:rPr>
              <a:t> Find the minimum value (</a:t>
            </a:r>
            <a:r>
              <a:rPr b="1" lang="en">
                <a:solidFill>
                  <a:schemeClr val="dk1"/>
                </a:solidFill>
              </a:rPr>
              <a:t>min_X</a:t>
            </a:r>
            <a:r>
              <a:rPr lang="en">
                <a:solidFill>
                  <a:schemeClr val="dk1"/>
                </a:solidFill>
              </a:rPr>
              <a:t>) and maximum value (</a:t>
            </a:r>
            <a:r>
              <a:rPr b="1" lang="en">
                <a:solidFill>
                  <a:schemeClr val="dk1"/>
                </a:solidFill>
              </a:rPr>
              <a:t>max_X</a:t>
            </a:r>
            <a:r>
              <a:rPr lang="en">
                <a:solidFill>
                  <a:schemeClr val="dk1"/>
                </a:solidFill>
              </a:rPr>
              <a:t>) in the data..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min_X = 200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max_X = 1000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2: </a:t>
            </a:r>
            <a:r>
              <a:rPr lang="en">
                <a:solidFill>
                  <a:schemeClr val="dk1"/>
                </a:solidFill>
              </a:rPr>
              <a:t>Apply the Min-Max scaling formula to each data point: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x = 200: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Scaled_x = (200 - 200) / (1000 - 200)*(1 - 0) = 0 / 800 = </a:t>
            </a:r>
            <a:r>
              <a:rPr b="1" lang="en">
                <a:solidFill>
                  <a:schemeClr val="dk1"/>
                </a:solidFill>
              </a:rPr>
              <a:t>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g25dc28ded4b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c28ded4b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Min-Max Scaling</a:t>
            </a:r>
            <a:endParaRPr b="1" sz="3020"/>
          </a:p>
        </p:txBody>
      </p:sp>
      <p:sp>
        <p:nvSpPr>
          <p:cNvPr id="92" name="Google Shape;92;g25dc28ded4b_0_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300: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Scaled_x = (300 - 200) / (1000 - 200) </a:t>
            </a:r>
            <a:r>
              <a:rPr lang="en">
                <a:solidFill>
                  <a:schemeClr val="dk1"/>
                </a:solidFill>
              </a:rPr>
              <a:t>*(1 - 0) </a:t>
            </a:r>
            <a:r>
              <a:rPr lang="en">
                <a:solidFill>
                  <a:schemeClr val="dk1"/>
                </a:solidFill>
              </a:rPr>
              <a:t>= 100 / 800 = </a:t>
            </a:r>
            <a:r>
              <a:rPr b="1" lang="en">
                <a:solidFill>
                  <a:schemeClr val="dk1"/>
                </a:solidFill>
              </a:rPr>
              <a:t>0.125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600: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Scaled_x = (600 - 200) / (1000 - 200)</a:t>
            </a:r>
            <a:r>
              <a:rPr lang="en">
                <a:solidFill>
                  <a:schemeClr val="dk1"/>
                </a:solidFill>
              </a:rPr>
              <a:t>*(1 - 0) </a:t>
            </a:r>
            <a:r>
              <a:rPr lang="en">
                <a:solidFill>
                  <a:schemeClr val="dk1"/>
                </a:solidFill>
              </a:rPr>
              <a:t> = 400 / 800 = </a:t>
            </a:r>
            <a:r>
              <a:rPr b="1" lang="en">
                <a:solidFill>
                  <a:schemeClr val="dk1"/>
                </a:solidFill>
              </a:rPr>
              <a:t>0.5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1000: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Scaled_x = (1000 - 200) / (1000 - 200)</a:t>
            </a:r>
            <a:r>
              <a:rPr lang="en">
                <a:solidFill>
                  <a:schemeClr val="dk1"/>
                </a:solidFill>
              </a:rPr>
              <a:t>*(1 - 0) </a:t>
            </a:r>
            <a:r>
              <a:rPr lang="en">
                <a:solidFill>
                  <a:schemeClr val="dk1"/>
                </a:solidFill>
              </a:rPr>
              <a:t> = 800 / 800 =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scaled data: [0, 0.125, 0.25, 0.5, 1]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" name="Google Shape;93;g25dc28ded4b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c28ded4b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Z-Score scaling</a:t>
            </a:r>
            <a:endParaRPr b="1" sz="3020"/>
          </a:p>
        </p:txBody>
      </p:sp>
      <p:sp>
        <p:nvSpPr>
          <p:cNvPr id="99" name="Google Shape;99;g25dc28ded4b_0_2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Z-Score Scaling, also known as </a:t>
            </a:r>
            <a:r>
              <a:rPr b="1" lang="en">
                <a:solidFill>
                  <a:srgbClr val="CC0000"/>
                </a:solidFill>
              </a:rPr>
              <a:t>standardization</a:t>
            </a:r>
            <a:r>
              <a:rPr lang="en">
                <a:solidFill>
                  <a:schemeClr val="dk1"/>
                </a:solidFill>
              </a:rPr>
              <a:t>, is a technique used to </a:t>
            </a:r>
            <a:r>
              <a:rPr b="1" lang="en">
                <a:solidFill>
                  <a:srgbClr val="CC0000"/>
                </a:solidFill>
              </a:rPr>
              <a:t>transform data</a:t>
            </a:r>
            <a:r>
              <a:rPr lang="en">
                <a:solidFill>
                  <a:schemeClr val="dk1"/>
                </a:solidFill>
              </a:rPr>
              <a:t> into a standard normal distribution.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g25dc28ded4b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g25dc28ded4b_0_27"/>
          <p:cNvPicPr preferRelativeResize="0"/>
          <p:nvPr/>
        </p:nvPicPr>
        <p:blipFill rotWithShape="1">
          <a:blip r:embed="rId3">
            <a:alphaModFix/>
          </a:blip>
          <a:srcRect b="2419" l="0" r="0" t="0"/>
          <a:stretch/>
        </p:blipFill>
        <p:spPr>
          <a:xfrm>
            <a:off x="1899150" y="1959275"/>
            <a:ext cx="39990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c28ded4b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Z-Score scaling</a:t>
            </a:r>
            <a:endParaRPr b="1" sz="3020"/>
          </a:p>
        </p:txBody>
      </p:sp>
      <p:sp>
        <p:nvSpPr>
          <p:cNvPr id="107" name="Google Shape;107;g25dc28ded4b_0_5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 Normalize the data </a:t>
            </a:r>
            <a:r>
              <a:rPr b="1" lang="en">
                <a:solidFill>
                  <a:schemeClr val="dk1"/>
                </a:solidFill>
              </a:rPr>
              <a:t>[200, 300, 400, 600, 1000]</a:t>
            </a:r>
            <a:r>
              <a:rPr lang="en">
                <a:solidFill>
                  <a:schemeClr val="dk1"/>
                </a:solidFill>
              </a:rPr>
              <a:t> using z-score scaling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Calculate the Mean </a:t>
            </a:r>
            <a:r>
              <a:rPr b="1" lang="en">
                <a:solidFill>
                  <a:schemeClr val="dk1"/>
                </a:solidFill>
              </a:rPr>
              <a:t>(μ) </a:t>
            </a:r>
            <a:r>
              <a:rPr lang="en">
                <a:solidFill>
                  <a:schemeClr val="dk1"/>
                </a:solidFill>
              </a:rPr>
              <a:t>of the data.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μ = 500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Calculate the Standard Deviation </a:t>
            </a:r>
            <a:r>
              <a:rPr b="1" lang="en">
                <a:solidFill>
                  <a:schemeClr val="dk1"/>
                </a:solidFill>
              </a:rPr>
              <a:t>(σ)</a:t>
            </a:r>
            <a:r>
              <a:rPr lang="en">
                <a:solidFill>
                  <a:schemeClr val="dk1"/>
                </a:solidFill>
              </a:rPr>
              <a:t> of the data.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σ= 286.4789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g25dc28ded4b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25dc28ded4b_0_59"/>
          <p:cNvPicPr preferRelativeResize="0"/>
          <p:nvPr/>
        </p:nvPicPr>
        <p:blipFill rotWithShape="1">
          <a:blip r:embed="rId3">
            <a:alphaModFix/>
          </a:blip>
          <a:srcRect b="2419" l="0" r="0" t="0"/>
          <a:stretch/>
        </p:blipFill>
        <p:spPr>
          <a:xfrm>
            <a:off x="6006925" y="2059650"/>
            <a:ext cx="2418300" cy="159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c28ded4b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Z</a:t>
            </a:r>
            <a:r>
              <a:rPr b="1" lang="en" sz="3020"/>
              <a:t>-Score Scaling</a:t>
            </a:r>
            <a:endParaRPr b="1" sz="3020"/>
          </a:p>
        </p:txBody>
      </p:sp>
      <p:sp>
        <p:nvSpPr>
          <p:cNvPr id="115" name="Google Shape;115;g25dc28ded4b_0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Calculate the Z-Score for each data point: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200: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 = (200 - 500) / 286.4789 ≈ </a:t>
            </a:r>
            <a:r>
              <a:rPr b="1" lang="en">
                <a:solidFill>
                  <a:schemeClr val="dk1"/>
                </a:solidFill>
              </a:rPr>
              <a:t>-1.047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300: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 = (300 - 500) / 286.4789 ≈</a:t>
            </a:r>
            <a:r>
              <a:rPr b="1" lang="en">
                <a:solidFill>
                  <a:schemeClr val="dk1"/>
                </a:solidFill>
              </a:rPr>
              <a:t> -0.698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400: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 = (400 - 500) / 286.4789 ≈ </a:t>
            </a:r>
            <a:r>
              <a:rPr b="1" lang="en">
                <a:solidFill>
                  <a:schemeClr val="dk1"/>
                </a:solidFill>
              </a:rPr>
              <a:t>-0.349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600: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 = (600 - 500) / 286.4789 ≈ </a:t>
            </a:r>
            <a:r>
              <a:rPr b="1" lang="en">
                <a:solidFill>
                  <a:schemeClr val="dk1"/>
                </a:solidFill>
              </a:rPr>
              <a:t>0.349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x = 1000: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 = (1000 - 500) / 286.4789 ≈ </a:t>
            </a:r>
            <a:r>
              <a:rPr b="1" lang="en">
                <a:solidFill>
                  <a:schemeClr val="dk1"/>
                </a:solidFill>
              </a:rPr>
              <a:t>1.747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g25dc28ded4b_0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