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iSqG3CADhOfxJEENf+2SBWD0Zh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FFFF2E-9059-43C8-91D3-070A9AA60BAC}">
  <a:tblStyle styleId="{66FFFF2E-9059-43C8-91D3-070A9AA60B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9e44143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5f9e44143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f9e44143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f9e44143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f9e44143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f9e44143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f9e44143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f9e44143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3b9c90b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53b9c90b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271de8a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5271de8a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f9e4414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5f9e4414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f9e4414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5f9e4414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f9e4414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5f9e4414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9e44143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f9e44143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9e44143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5f9e44143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f9e4414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5f9e4414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9e4414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5f9e4414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20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9e441436_0_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 - Recall</a:t>
            </a:r>
            <a:endParaRPr b="1" sz="3020"/>
          </a:p>
        </p:txBody>
      </p:sp>
      <p:sp>
        <p:nvSpPr>
          <p:cNvPr id="129" name="Google Shape;129;g25f9e441436_0_10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ratio of correctly </a:t>
            </a:r>
            <a:r>
              <a:rPr b="1" lang="en">
                <a:solidFill>
                  <a:srgbClr val="CC0000"/>
                </a:solidFill>
              </a:rPr>
              <a:t>predicted positive</a:t>
            </a:r>
            <a:r>
              <a:rPr lang="en">
                <a:solidFill>
                  <a:schemeClr val="dk1"/>
                </a:solidFill>
              </a:rPr>
              <a:t> instances to the </a:t>
            </a:r>
            <a:r>
              <a:rPr b="1" lang="en">
                <a:solidFill>
                  <a:srgbClr val="CC0000"/>
                </a:solidFill>
              </a:rPr>
              <a:t>total actual positive instances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ecall focuses on </a:t>
            </a:r>
            <a:r>
              <a:rPr b="1" lang="en">
                <a:solidFill>
                  <a:srgbClr val="CC0000"/>
                </a:solidFill>
              </a:rPr>
              <a:t>minimizing false negatives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 case example: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Disease detection, where </a:t>
            </a:r>
            <a:r>
              <a:rPr b="1" lang="en">
                <a:solidFill>
                  <a:schemeClr val="dk1"/>
                </a:solidFill>
              </a:rPr>
              <a:t>False Negative</a:t>
            </a:r>
            <a:r>
              <a:rPr b="1" lang="en">
                <a:solidFill>
                  <a:srgbClr val="CC0000"/>
                </a:solidFill>
              </a:rPr>
              <a:t> (predicted healthy but actually diseased)</a:t>
            </a:r>
            <a:r>
              <a:rPr lang="en">
                <a:solidFill>
                  <a:schemeClr val="dk1"/>
                </a:solidFill>
              </a:rPr>
              <a:t> can have serious consequences.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g25f9e441436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g25f9e441436_0_102"/>
          <p:cNvPicPr preferRelativeResize="0"/>
          <p:nvPr/>
        </p:nvPicPr>
        <p:blipFill rotWithShape="1">
          <a:blip r:embed="rId3">
            <a:alphaModFix/>
          </a:blip>
          <a:srcRect b="5928" l="0" r="0" t="10101"/>
          <a:stretch/>
        </p:blipFill>
        <p:spPr>
          <a:xfrm>
            <a:off x="1507125" y="2419025"/>
            <a:ext cx="5660075" cy="15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f9e441436_0_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 - Example</a:t>
            </a:r>
            <a:endParaRPr b="1" sz="3020"/>
          </a:p>
        </p:txBody>
      </p:sp>
      <p:sp>
        <p:nvSpPr>
          <p:cNvPr id="137" name="Google Shape;137;g25f9e441436_0_11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Suppose you </a:t>
            </a:r>
            <a:r>
              <a:rPr lang="en">
                <a:solidFill>
                  <a:schemeClr val="dk1"/>
                </a:solidFill>
              </a:rPr>
              <a:t>trained</a:t>
            </a:r>
            <a:r>
              <a:rPr lang="en">
                <a:solidFill>
                  <a:schemeClr val="dk1"/>
                </a:solidFill>
              </a:rPr>
              <a:t> a model to classify cancer patients. You want evaluate the model performance. You have to answer the following questions </a:t>
            </a:r>
            <a:r>
              <a:rPr b="1" lang="en">
                <a:solidFill>
                  <a:schemeClr val="dk1"/>
                </a:solidFill>
              </a:rPr>
              <a:t>Accuracy? Precision?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nd</a:t>
            </a:r>
            <a:r>
              <a:rPr b="1" lang="en">
                <a:solidFill>
                  <a:schemeClr val="dk1"/>
                </a:solidFill>
              </a:rPr>
              <a:t> Recall?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should be of more concerned Accuracy. Precision. Recall?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g25f9e441436_0_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9" name="Google Shape;139;g25f9e441436_0_112"/>
          <p:cNvGraphicFramePr/>
          <p:nvPr/>
        </p:nvGraphicFramePr>
        <p:xfrm>
          <a:off x="1672963" y="2953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{66FFFF2E-9059-43C8-91D3-070A9AA60BAC}</a:tableStyleId>
              </a:tblPr>
              <a:tblGrid>
                <a:gridCol w="1835025"/>
                <a:gridCol w="1835025"/>
                <a:gridCol w="1835025"/>
              </a:tblGrid>
              <a:tr h="52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Predicted 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Cancer = </a:t>
                      </a:r>
                      <a:r>
                        <a:rPr b="1" lang="en" sz="1700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 sz="17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Predicted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Cancer = </a:t>
                      </a:r>
                      <a:r>
                        <a:rPr b="1" lang="en" sz="1700">
                          <a:solidFill>
                            <a:srgbClr val="CC0000"/>
                          </a:solidFill>
                        </a:rPr>
                        <a:t>No</a:t>
                      </a:r>
                      <a:endParaRPr b="1" sz="17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Actual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Cancer = </a:t>
                      </a:r>
                      <a:r>
                        <a:rPr b="1" lang="en" sz="1700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 sz="17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96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11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Actual 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Cancer = </a:t>
                      </a:r>
                      <a:r>
                        <a:rPr b="1" lang="en" sz="1700">
                          <a:solidFill>
                            <a:srgbClr val="CC0000"/>
                          </a:solidFill>
                        </a:rPr>
                        <a:t>No</a:t>
                      </a:r>
                      <a:endParaRPr b="1" sz="17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17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54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f9e441436_0_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Real-World Examples</a:t>
            </a:r>
            <a:endParaRPr b="1" sz="3020"/>
          </a:p>
        </p:txBody>
      </p:sp>
      <p:sp>
        <p:nvSpPr>
          <p:cNvPr id="145" name="Google Shape;145;g25f9e441436_0_12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Fraud detection: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High precision</a:t>
            </a:r>
            <a:r>
              <a:rPr lang="en">
                <a:solidFill>
                  <a:schemeClr val="dk1"/>
                </a:solidFill>
              </a:rPr>
              <a:t> to avoid </a:t>
            </a:r>
            <a:r>
              <a:rPr b="1" lang="en">
                <a:solidFill>
                  <a:srgbClr val="CC0000"/>
                </a:solidFill>
              </a:rPr>
              <a:t>false positives </a:t>
            </a:r>
            <a:r>
              <a:rPr lang="en">
                <a:solidFill>
                  <a:schemeClr val="dk1"/>
                </a:solidFill>
              </a:rPr>
              <a:t>(Predicted Fraud actually not-Fraud)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Medical diagnoses: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High recall </a:t>
            </a:r>
            <a:r>
              <a:rPr lang="en">
                <a:solidFill>
                  <a:schemeClr val="dk1"/>
                </a:solidFill>
              </a:rPr>
              <a:t>to minimize </a:t>
            </a:r>
            <a:r>
              <a:rPr b="1" lang="en">
                <a:solidFill>
                  <a:srgbClr val="CC0000"/>
                </a:solidFill>
              </a:rPr>
              <a:t>false negatives </a:t>
            </a:r>
            <a:r>
              <a:rPr lang="en">
                <a:solidFill>
                  <a:schemeClr val="dk1"/>
                </a:solidFill>
              </a:rPr>
              <a:t>(Predicted healthy but actually diseased).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g25f9e441436_0_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f9e441436_0_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Key takeaways</a:t>
            </a:r>
            <a:endParaRPr b="1" sz="3020"/>
          </a:p>
        </p:txBody>
      </p:sp>
      <p:sp>
        <p:nvSpPr>
          <p:cNvPr id="152" name="Google Shape;152;g25f9e441436_0_11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Accuracy</a:t>
            </a:r>
            <a:r>
              <a:rPr lang="en">
                <a:solidFill>
                  <a:schemeClr val="dk1"/>
                </a:solidFill>
              </a:rPr>
              <a:t> (total % of correct classifications) is often not a meaningful performance metric when data sets are imbalanced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Class imbalance</a:t>
            </a:r>
            <a:r>
              <a:rPr lang="en">
                <a:solidFill>
                  <a:schemeClr val="dk1"/>
                </a:solidFill>
              </a:rPr>
              <a:t> implies that one class is represented much more often than others. Penalizing certain misclassifications and re-sampling the data set help dealing with imbalances.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Precision</a:t>
            </a:r>
            <a:r>
              <a:rPr lang="en">
                <a:solidFill>
                  <a:schemeClr val="dk1"/>
                </a:solidFill>
              </a:rPr>
              <a:t> is a metric that penalizes </a:t>
            </a:r>
            <a:r>
              <a:rPr b="1" lang="en">
                <a:solidFill>
                  <a:srgbClr val="CC0000"/>
                </a:solidFill>
              </a:rPr>
              <a:t>false positives</a:t>
            </a:r>
            <a:r>
              <a:rPr lang="en">
                <a:solidFill>
                  <a:schemeClr val="dk1"/>
                </a:solidFill>
              </a:rPr>
              <a:t>. As such, models with high precision are cautious to label an element as positive.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Recall</a:t>
            </a:r>
            <a:r>
              <a:rPr lang="en">
                <a:solidFill>
                  <a:schemeClr val="dk1"/>
                </a:solidFill>
              </a:rPr>
              <a:t> is a metric that penalizes</a:t>
            </a:r>
            <a:r>
              <a:rPr b="1" lang="en">
                <a:solidFill>
                  <a:srgbClr val="CC0000"/>
                </a:solidFill>
              </a:rPr>
              <a:t> false negatives</a:t>
            </a:r>
            <a:r>
              <a:rPr lang="en">
                <a:solidFill>
                  <a:schemeClr val="dk1"/>
                </a:solidFill>
              </a:rPr>
              <a:t>. Models with high recall tend towards positive classification when in doubt.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g25f9e441436_0_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3b9c90b03_0_63"/>
          <p:cNvSpPr txBox="1"/>
          <p:nvPr>
            <p:ph type="title"/>
          </p:nvPr>
        </p:nvSpPr>
        <p:spPr>
          <a:xfrm>
            <a:off x="411100" y="244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Lets move to Google collab</a:t>
            </a:r>
            <a:endParaRPr/>
          </a:p>
        </p:txBody>
      </p:sp>
      <p:sp>
        <p:nvSpPr>
          <p:cNvPr id="159" name="Google Shape;159;g253b9c90b03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271de8a0_1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Accuracy</a:t>
            </a:r>
            <a:endParaRPr b="1" sz="3020"/>
          </a:p>
        </p:txBody>
      </p:sp>
      <p:sp>
        <p:nvSpPr>
          <p:cNvPr id="63" name="Google Shape;63;g1e5271de8a0_1_5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the ratio of number of</a:t>
            </a:r>
            <a:r>
              <a:rPr b="1" lang="en">
                <a:solidFill>
                  <a:srgbClr val="CC0000"/>
                </a:solidFill>
              </a:rPr>
              <a:t> correct predictions</a:t>
            </a:r>
            <a:r>
              <a:rPr lang="en">
                <a:solidFill>
                  <a:schemeClr val="dk1"/>
                </a:solidFill>
              </a:rPr>
              <a:t> to the</a:t>
            </a:r>
            <a:r>
              <a:rPr b="1" lang="en">
                <a:solidFill>
                  <a:srgbClr val="CC0000"/>
                </a:solidFill>
              </a:rPr>
              <a:t> total number of input samples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Note:</a:t>
            </a:r>
            <a:r>
              <a:rPr lang="en">
                <a:solidFill>
                  <a:schemeClr val="dk1"/>
                </a:solidFill>
              </a:rPr>
              <a:t>It works well only if there are </a:t>
            </a:r>
            <a:r>
              <a:rPr b="1" lang="en">
                <a:solidFill>
                  <a:srgbClr val="CC0000"/>
                </a:solidFill>
              </a:rPr>
              <a:t>equal</a:t>
            </a:r>
            <a:r>
              <a:rPr lang="en">
                <a:solidFill>
                  <a:schemeClr val="dk1"/>
                </a:solidFill>
              </a:rPr>
              <a:t> number of samples belonging to </a:t>
            </a:r>
            <a:r>
              <a:rPr b="1" lang="en">
                <a:solidFill>
                  <a:srgbClr val="CC0000"/>
                </a:solidFill>
              </a:rPr>
              <a:t>each class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g1e5271de8a0_1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g1e5271de8a0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22" y="2187147"/>
            <a:ext cx="5855575" cy="11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9e441436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Class Imbalance</a:t>
            </a:r>
            <a:endParaRPr b="1" sz="3020"/>
          </a:p>
        </p:txBody>
      </p:sp>
      <p:sp>
        <p:nvSpPr>
          <p:cNvPr id="71" name="Google Shape;71;g25f9e441436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g25f9e441436_0_34"/>
          <p:cNvGrpSpPr/>
          <p:nvPr/>
        </p:nvGrpSpPr>
        <p:grpSpPr>
          <a:xfrm>
            <a:off x="1379775" y="1107575"/>
            <a:ext cx="5365725" cy="3617600"/>
            <a:chOff x="1447150" y="1189200"/>
            <a:chExt cx="5365725" cy="3617600"/>
          </a:xfrm>
        </p:grpSpPr>
        <p:pic>
          <p:nvPicPr>
            <p:cNvPr id="73" name="Google Shape;73;g25f9e441436_0_34"/>
            <p:cNvPicPr preferRelativeResize="0"/>
            <p:nvPr/>
          </p:nvPicPr>
          <p:blipFill rotWithShape="1">
            <a:blip r:embed="rId3">
              <a:alphaModFix/>
            </a:blip>
            <a:srcRect b="12049" l="0" r="0" t="0"/>
            <a:stretch/>
          </p:blipFill>
          <p:spPr>
            <a:xfrm>
              <a:off x="1447150" y="1189200"/>
              <a:ext cx="5365725" cy="293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g25f9e441436_0_34"/>
            <p:cNvSpPr txBox="1"/>
            <p:nvPr/>
          </p:nvSpPr>
          <p:spPr>
            <a:xfrm>
              <a:off x="2697500" y="4126025"/>
              <a:ext cx="842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</a:t>
              </a:r>
              <a:endParaRPr b="1"/>
            </a:p>
          </p:txBody>
        </p:sp>
        <p:sp>
          <p:nvSpPr>
            <p:cNvPr id="75" name="Google Shape;75;g25f9e441436_0_34"/>
            <p:cNvSpPr txBox="1"/>
            <p:nvPr/>
          </p:nvSpPr>
          <p:spPr>
            <a:xfrm>
              <a:off x="4826425" y="4126025"/>
              <a:ext cx="842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B</a:t>
              </a:r>
              <a:endParaRPr b="1"/>
            </a:p>
          </p:txBody>
        </p:sp>
        <p:sp>
          <p:nvSpPr>
            <p:cNvPr id="76" name="Google Shape;76;g25f9e441436_0_34"/>
            <p:cNvSpPr txBox="1"/>
            <p:nvPr/>
          </p:nvSpPr>
          <p:spPr>
            <a:xfrm>
              <a:off x="3761963" y="4413200"/>
              <a:ext cx="842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Class</a:t>
              </a:r>
              <a:endParaRPr b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9e441436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Accuracy- Example</a:t>
            </a:r>
            <a:endParaRPr b="1" sz="3020"/>
          </a:p>
        </p:txBody>
      </p:sp>
      <p:sp>
        <p:nvSpPr>
          <p:cNvPr id="82" name="Google Shape;82;g25f9e441436_0_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Consider that there are </a:t>
            </a:r>
            <a:r>
              <a:rPr b="1" lang="en">
                <a:solidFill>
                  <a:srgbClr val="CC0000"/>
                </a:solidFill>
              </a:rPr>
              <a:t>98%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samples of </a:t>
            </a:r>
            <a:r>
              <a:rPr b="1" lang="en">
                <a:solidFill>
                  <a:srgbClr val="CC0000"/>
                </a:solidFill>
              </a:rPr>
              <a:t>class A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2%</a:t>
            </a:r>
            <a:r>
              <a:rPr lang="en">
                <a:solidFill>
                  <a:schemeClr val="dk1"/>
                </a:solidFill>
              </a:rPr>
              <a:t> samples of </a:t>
            </a:r>
            <a:r>
              <a:rPr b="1" lang="en">
                <a:solidFill>
                  <a:srgbClr val="CC0000"/>
                </a:solidFill>
              </a:rPr>
              <a:t>class B</a:t>
            </a:r>
            <a:r>
              <a:rPr lang="en">
                <a:solidFill>
                  <a:schemeClr val="dk1"/>
                </a:solidFill>
              </a:rPr>
              <a:t> in our training set. Then our model can easily get</a:t>
            </a:r>
            <a:r>
              <a:rPr b="1" lang="en">
                <a:solidFill>
                  <a:srgbClr val="CC0000"/>
                </a:solidFill>
              </a:rPr>
              <a:t> 98%</a:t>
            </a:r>
            <a:r>
              <a:rPr lang="en">
                <a:solidFill>
                  <a:schemeClr val="dk1"/>
                </a:solidFill>
              </a:rPr>
              <a:t> training accuracy by simply predicting every training sample belonging to </a:t>
            </a:r>
            <a:r>
              <a:rPr b="1" lang="en">
                <a:solidFill>
                  <a:srgbClr val="CC0000"/>
                </a:solidFill>
              </a:rPr>
              <a:t>class 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the same model is tested on a test set with </a:t>
            </a:r>
            <a:r>
              <a:rPr b="1" lang="en">
                <a:solidFill>
                  <a:srgbClr val="CC0000"/>
                </a:solidFill>
              </a:rPr>
              <a:t>60%</a:t>
            </a:r>
            <a:r>
              <a:rPr lang="en">
                <a:solidFill>
                  <a:schemeClr val="dk1"/>
                </a:solidFill>
              </a:rPr>
              <a:t> samples of </a:t>
            </a:r>
            <a:r>
              <a:rPr b="1" lang="en">
                <a:solidFill>
                  <a:srgbClr val="CC0000"/>
                </a:solidFill>
              </a:rPr>
              <a:t>class A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40%</a:t>
            </a:r>
            <a:r>
              <a:rPr lang="en">
                <a:solidFill>
                  <a:schemeClr val="dk1"/>
                </a:solidFill>
              </a:rPr>
              <a:t> samples of </a:t>
            </a:r>
            <a:r>
              <a:rPr b="1" lang="en">
                <a:solidFill>
                  <a:srgbClr val="CC0000"/>
                </a:solidFill>
              </a:rPr>
              <a:t>class B,</a:t>
            </a:r>
            <a:r>
              <a:rPr lang="en">
                <a:solidFill>
                  <a:schemeClr val="dk1"/>
                </a:solidFill>
              </a:rPr>
              <a:t> then the test accuracy would drop down to </a:t>
            </a:r>
            <a:r>
              <a:rPr b="1" lang="en">
                <a:solidFill>
                  <a:srgbClr val="CC0000"/>
                </a:solidFill>
              </a:rPr>
              <a:t>60%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Classification Accuracy is great, but gives us the false sense of achieving high accuracy.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real problem arises, when the cost of misclassification of the minor class samples are very high.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g25f9e441436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f9e441436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</a:t>
            </a:r>
            <a:endParaRPr b="1" sz="3020"/>
          </a:p>
        </p:txBody>
      </p:sp>
      <p:sp>
        <p:nvSpPr>
          <p:cNvPr id="89" name="Google Shape;89;g25f9e441436_0_60"/>
          <p:cNvSpPr txBox="1"/>
          <p:nvPr>
            <p:ph idx="1" type="body"/>
          </p:nvPr>
        </p:nvSpPr>
        <p:spPr>
          <a:xfrm>
            <a:off x="311700" y="113222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Confusion Matrix</a:t>
            </a:r>
            <a:r>
              <a:rPr lang="en">
                <a:solidFill>
                  <a:schemeClr val="dk1"/>
                </a:solidFill>
              </a:rPr>
              <a:t> as the name suggests gives us a matrix as output and </a:t>
            </a:r>
            <a:r>
              <a:rPr b="1" lang="en">
                <a:solidFill>
                  <a:srgbClr val="CC0000"/>
                </a:solidFill>
              </a:rPr>
              <a:t>describes </a:t>
            </a: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CC0000"/>
                </a:solidFill>
              </a:rPr>
              <a:t>complete performance</a:t>
            </a:r>
            <a:r>
              <a:rPr lang="en">
                <a:solidFill>
                  <a:schemeClr val="dk1"/>
                </a:solidFill>
              </a:rPr>
              <a:t> of the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g25f9e441436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g25f9e441436_0_60"/>
          <p:cNvPicPr preferRelativeResize="0"/>
          <p:nvPr/>
        </p:nvPicPr>
        <p:blipFill rotWithShape="1">
          <a:blip r:embed="rId3">
            <a:alphaModFix/>
          </a:blip>
          <a:srcRect b="0" l="0" r="0" t="6156"/>
          <a:stretch/>
        </p:blipFill>
        <p:spPr>
          <a:xfrm>
            <a:off x="2164250" y="2003450"/>
            <a:ext cx="4146800" cy="29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9e441436_0_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</a:t>
            </a:r>
            <a:endParaRPr b="1" sz="3020"/>
          </a:p>
        </p:txBody>
      </p:sp>
      <p:sp>
        <p:nvSpPr>
          <p:cNvPr id="97" name="Google Shape;97;g25f9e441436_0_7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True Positives :</a:t>
            </a:r>
            <a:r>
              <a:rPr lang="en">
                <a:solidFill>
                  <a:srgbClr val="000000"/>
                </a:solidFill>
              </a:rPr>
              <a:t> The cases in which we predicted </a:t>
            </a:r>
            <a:r>
              <a:rPr b="1" lang="en">
                <a:solidFill>
                  <a:srgbClr val="38761D"/>
                </a:solidFill>
              </a:rPr>
              <a:t>YES</a:t>
            </a:r>
            <a:r>
              <a:rPr lang="en">
                <a:solidFill>
                  <a:srgbClr val="000000"/>
                </a:solidFill>
              </a:rPr>
              <a:t> and the actual output was also </a:t>
            </a:r>
            <a:r>
              <a:rPr b="1" lang="en">
                <a:solidFill>
                  <a:srgbClr val="38761D"/>
                </a:solidFill>
              </a:rPr>
              <a:t>YES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True Negatives : </a:t>
            </a:r>
            <a:r>
              <a:rPr lang="en">
                <a:solidFill>
                  <a:srgbClr val="000000"/>
                </a:solidFill>
              </a:rPr>
              <a:t>The cases in which we predicted </a:t>
            </a:r>
            <a:r>
              <a:rPr b="1" lang="en">
                <a:solidFill>
                  <a:srgbClr val="CC0000"/>
                </a:solidFill>
              </a:rPr>
              <a:t>NO</a:t>
            </a:r>
            <a:r>
              <a:rPr lang="en">
                <a:solidFill>
                  <a:srgbClr val="000000"/>
                </a:solidFill>
              </a:rPr>
              <a:t> and the actual output was </a:t>
            </a:r>
            <a:r>
              <a:rPr b="1" lang="en">
                <a:solidFill>
                  <a:srgbClr val="CC0000"/>
                </a:solidFill>
              </a:rPr>
              <a:t>NO.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False Positives :</a:t>
            </a:r>
            <a:r>
              <a:rPr lang="en">
                <a:solidFill>
                  <a:srgbClr val="000000"/>
                </a:solidFill>
              </a:rPr>
              <a:t> The cases in which we predicted </a:t>
            </a:r>
            <a:r>
              <a:rPr b="1" lang="en">
                <a:solidFill>
                  <a:srgbClr val="38761D"/>
                </a:solidFill>
              </a:rPr>
              <a:t>YES </a:t>
            </a:r>
            <a:r>
              <a:rPr lang="en">
                <a:solidFill>
                  <a:srgbClr val="000000"/>
                </a:solidFill>
              </a:rPr>
              <a:t>and the actual output was </a:t>
            </a:r>
            <a:r>
              <a:rPr b="1" lang="en">
                <a:solidFill>
                  <a:srgbClr val="CC0000"/>
                </a:solidFill>
              </a:rPr>
              <a:t>NO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False Negatives :</a:t>
            </a:r>
            <a:r>
              <a:rPr lang="en">
                <a:solidFill>
                  <a:srgbClr val="000000"/>
                </a:solidFill>
              </a:rPr>
              <a:t> The cases in which we predicted </a:t>
            </a:r>
            <a:r>
              <a:rPr b="1" lang="en">
                <a:solidFill>
                  <a:srgbClr val="CC0000"/>
                </a:solidFill>
              </a:rPr>
              <a:t>NO </a:t>
            </a:r>
            <a:r>
              <a:rPr lang="en">
                <a:solidFill>
                  <a:srgbClr val="000000"/>
                </a:solidFill>
              </a:rPr>
              <a:t>and the actual output was </a:t>
            </a:r>
            <a:r>
              <a:rPr b="1" lang="en">
                <a:solidFill>
                  <a:srgbClr val="38761D"/>
                </a:solidFill>
              </a:rPr>
              <a:t>YES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g25f9e441436_0_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9e441436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 - Example</a:t>
            </a:r>
            <a:endParaRPr b="1" sz="3020"/>
          </a:p>
        </p:txBody>
      </p:sp>
      <p:sp>
        <p:nvSpPr>
          <p:cNvPr id="104" name="Google Shape;104;g25f9e441436_0_6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binary classification scenario with classes </a:t>
            </a:r>
            <a:r>
              <a:rPr b="1" lang="en">
                <a:solidFill>
                  <a:srgbClr val="CC0000"/>
                </a:solidFill>
              </a:rPr>
              <a:t>YES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NO,</a:t>
            </a:r>
            <a:r>
              <a:rPr lang="en">
                <a:solidFill>
                  <a:schemeClr val="dk1"/>
                </a:solidFill>
              </a:rPr>
              <a:t> our own classifier's performance on </a:t>
            </a:r>
            <a:r>
              <a:rPr b="1" lang="en">
                <a:solidFill>
                  <a:srgbClr val="CC0000"/>
                </a:solidFill>
              </a:rPr>
              <a:t>165 test samples</a:t>
            </a:r>
            <a:r>
              <a:rPr lang="en">
                <a:solidFill>
                  <a:schemeClr val="dk1"/>
                </a:solidFill>
              </a:rPr>
              <a:t> yields the following results.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g25f9e441436_0_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g25f9e441436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088" y="1925025"/>
            <a:ext cx="55340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f9e441436_0_27"/>
          <p:cNvSpPr txBox="1"/>
          <p:nvPr>
            <p:ph type="title"/>
          </p:nvPr>
        </p:nvSpPr>
        <p:spPr>
          <a:xfrm>
            <a:off x="322425" y="433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 - Accuracy</a:t>
            </a:r>
            <a:endParaRPr b="1" sz="3020"/>
          </a:p>
        </p:txBody>
      </p:sp>
      <p:sp>
        <p:nvSpPr>
          <p:cNvPr id="112" name="Google Shape;112;g25f9e441436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g25f9e441436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" y="1512238"/>
            <a:ext cx="4556115" cy="221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5f9e441436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650" y="1776666"/>
            <a:ext cx="4556125" cy="168254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5f9e441436_0_27"/>
          <p:cNvSpPr txBox="1"/>
          <p:nvPr/>
        </p:nvSpPr>
        <p:spPr>
          <a:xfrm>
            <a:off x="80850" y="44360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Note:</a:t>
            </a:r>
            <a:r>
              <a:rPr lang="en" sz="1800">
                <a:solidFill>
                  <a:schemeClr val="dk1"/>
                </a:solidFill>
              </a:rPr>
              <a:t> Only </a:t>
            </a:r>
            <a:r>
              <a:rPr lang="en" sz="1800">
                <a:solidFill>
                  <a:schemeClr val="dk1"/>
                </a:solidFill>
              </a:rPr>
              <a:t>reliable</a:t>
            </a:r>
            <a:r>
              <a:rPr lang="en" sz="1800">
                <a:solidFill>
                  <a:schemeClr val="dk1"/>
                </a:solidFill>
              </a:rPr>
              <a:t> when we have balanced classes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f9e441436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 - Precision</a:t>
            </a:r>
            <a:endParaRPr b="1" sz="3020"/>
          </a:p>
        </p:txBody>
      </p:sp>
      <p:sp>
        <p:nvSpPr>
          <p:cNvPr id="121" name="Google Shape;121;g25f9e441436_0_2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the number of </a:t>
            </a:r>
            <a:r>
              <a:rPr b="1" lang="en">
                <a:solidFill>
                  <a:srgbClr val="CC0000"/>
                </a:solidFill>
              </a:rPr>
              <a:t>correct positive results</a:t>
            </a:r>
            <a:r>
              <a:rPr lang="en">
                <a:solidFill>
                  <a:schemeClr val="dk1"/>
                </a:solidFill>
              </a:rPr>
              <a:t> divided by the number of </a:t>
            </a:r>
            <a:r>
              <a:rPr b="1" lang="en">
                <a:solidFill>
                  <a:srgbClr val="CC0000"/>
                </a:solidFill>
              </a:rPr>
              <a:t>positive results predicted</a:t>
            </a:r>
            <a:r>
              <a:rPr lang="en">
                <a:solidFill>
                  <a:schemeClr val="dk1"/>
                </a:solidFill>
              </a:rPr>
              <a:t> by the classifier.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precision emphasizes </a:t>
            </a:r>
            <a:r>
              <a:rPr b="1" lang="en">
                <a:solidFill>
                  <a:srgbClr val="CC0000"/>
                </a:solidFill>
              </a:rPr>
              <a:t>minimizing false positives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 case example:</a:t>
            </a:r>
            <a:r>
              <a:rPr lang="en">
                <a:solidFill>
                  <a:schemeClr val="dk1"/>
                </a:solidFill>
              </a:rPr>
              <a:t> Medical tests, where </a:t>
            </a:r>
            <a:r>
              <a:rPr b="1" lang="en">
                <a:solidFill>
                  <a:schemeClr val="dk1"/>
                </a:solidFill>
              </a:rPr>
              <a:t>false positives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(Predicted </a:t>
            </a:r>
            <a:r>
              <a:rPr b="1" lang="en">
                <a:solidFill>
                  <a:srgbClr val="CC0000"/>
                </a:solidFill>
              </a:rPr>
              <a:t>Diseased</a:t>
            </a:r>
            <a:r>
              <a:rPr b="1" lang="en">
                <a:solidFill>
                  <a:srgbClr val="CC0000"/>
                </a:solidFill>
              </a:rPr>
              <a:t> but actually healthy)</a:t>
            </a:r>
            <a:r>
              <a:rPr lang="en">
                <a:solidFill>
                  <a:schemeClr val="dk1"/>
                </a:solidFill>
              </a:rPr>
              <a:t> can lead to unnecessary treatments.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g25f9e441436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g25f9e441436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23" y="2326400"/>
            <a:ext cx="6815477" cy="1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