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1" roundtripDataSignature="AMtx7mjbRRQ2BEgiNWFyfhAAB4xKmqwb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debbecbc0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debbecbc0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debbecbc0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debbecbc0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debbecbc0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debbecbc0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debbecbc0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debbecbc0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debbecbc0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debbecbc0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fee922ce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25fee922ce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5271de8a0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e5271de8a0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fee922ce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5fee922ce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f9e44143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25f9e44143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debbecbc0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debbecbc0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debbecbc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debbecbc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debbecbc0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debbecbc0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debbecbc0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debbecbc0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debbecbc0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debbecbc0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4327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  <a:defRPr/>
            </a:lvl1pPr>
            <a:lvl2pPr indent="-310832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2pPr>
            <a:lvl3pPr indent="-310832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3pPr>
            <a:lvl4pPr indent="-310832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4pPr>
            <a:lvl5pPr indent="-310832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5pPr>
            <a:lvl6pPr indent="-310832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6pPr>
            <a:lvl7pPr indent="-310832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7pPr>
            <a:lvl8pPr indent="-310832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8pPr>
            <a:lvl9pPr indent="-310832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layground.tensorflow.org/#activation=tanh&amp;batchSize=10&amp;dataset=circle&amp;regDataset=reg-plane&amp;learningRate=0.03&amp;regularizationRate=0&amp;noise=0&amp;networkShape=4,2&amp;seed=0.21712&amp;showTestData=false&amp;discretize=false&amp;percTrainData=50&amp;x=true&amp;y=true&amp;xTimesY=false&amp;xSquared=false&amp;ySquared=false&amp;cosX=false&amp;sinX=false&amp;cosY=false&amp;sinY=false&amp;collectStats=false&amp;problem=classification&amp;initZero=false&amp;hideText=fals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/>
              <a:t>Hope to Skills</a:t>
            </a:r>
            <a:endParaRPr sz="480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Lecture# 22</a:t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Irfan Malik, Dr. Sheraz Naseer </a:t>
            </a:r>
            <a:endParaRPr sz="1779">
              <a:solidFill>
                <a:schemeClr val="dk1"/>
              </a:solidFill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25" y="4478925"/>
            <a:ext cx="2021288" cy="4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20051" l="0" r="0" t="22327"/>
          <a:stretch/>
        </p:blipFill>
        <p:spPr>
          <a:xfrm>
            <a:off x="7425675" y="4263525"/>
            <a:ext cx="1598825" cy="8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debbecbc0_2_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Batch Size </a:t>
            </a:r>
            <a:endParaRPr b="1" sz="3020"/>
          </a:p>
        </p:txBody>
      </p:sp>
      <p:sp>
        <p:nvSpPr>
          <p:cNvPr id="123" name="Google Shape;123;g26debbecbc0_2_52"/>
          <p:cNvSpPr txBox="1"/>
          <p:nvPr>
            <p:ph idx="1" type="body"/>
          </p:nvPr>
        </p:nvSpPr>
        <p:spPr>
          <a:xfrm>
            <a:off x="257325" y="1132275"/>
            <a:ext cx="45420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Batch</a:t>
            </a:r>
            <a:r>
              <a:rPr lang="en">
                <a:solidFill>
                  <a:schemeClr val="dk1"/>
                </a:solidFill>
              </a:rPr>
              <a:t> is a </a:t>
            </a:r>
            <a:r>
              <a:rPr b="1" lang="en">
                <a:solidFill>
                  <a:srgbClr val="CC0000"/>
                </a:solidFill>
              </a:rPr>
              <a:t>subset</a:t>
            </a:r>
            <a:r>
              <a:rPr lang="en">
                <a:solidFill>
                  <a:schemeClr val="dk1"/>
                </a:solidFill>
              </a:rPr>
              <a:t> of the </a:t>
            </a:r>
            <a:r>
              <a:rPr b="1" lang="en">
                <a:solidFill>
                  <a:srgbClr val="CC0000"/>
                </a:solidFill>
              </a:rPr>
              <a:t>training dataset</a:t>
            </a:r>
            <a:r>
              <a:rPr lang="en">
                <a:solidFill>
                  <a:schemeClr val="dk1"/>
                </a:solidFill>
              </a:rPr>
              <a:t> used in </a:t>
            </a:r>
            <a:r>
              <a:rPr b="1" lang="en">
                <a:solidFill>
                  <a:srgbClr val="CC0000"/>
                </a:solidFill>
              </a:rPr>
              <a:t>each iteration</a:t>
            </a:r>
            <a:r>
              <a:rPr lang="en">
                <a:solidFill>
                  <a:schemeClr val="dk1"/>
                </a:solidFill>
              </a:rPr>
              <a:t> of the training process.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Instead of processing the </a:t>
            </a:r>
            <a:r>
              <a:rPr b="1" lang="en">
                <a:solidFill>
                  <a:srgbClr val="CC0000"/>
                </a:solidFill>
              </a:rPr>
              <a:t>entire dataset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at once, we </a:t>
            </a:r>
            <a:r>
              <a:rPr b="1" lang="en">
                <a:solidFill>
                  <a:srgbClr val="CC0000"/>
                </a:solidFill>
              </a:rPr>
              <a:t>divide</a:t>
            </a:r>
            <a:r>
              <a:rPr lang="en">
                <a:solidFill>
                  <a:schemeClr val="dk1"/>
                </a:solidFill>
              </a:rPr>
              <a:t> it into </a:t>
            </a:r>
            <a:r>
              <a:rPr b="1" lang="en">
                <a:solidFill>
                  <a:srgbClr val="CC0000"/>
                </a:solidFill>
              </a:rPr>
              <a:t>smaller batches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" name="Google Shape;124;g26debbecbc0_2_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g26debbecbc0_2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250" y="937000"/>
            <a:ext cx="3368334" cy="3726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debbecbc0_2_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Batch Size </a:t>
            </a:r>
            <a:endParaRPr b="1" sz="3020"/>
          </a:p>
        </p:txBody>
      </p:sp>
      <p:sp>
        <p:nvSpPr>
          <p:cNvPr id="131" name="Google Shape;131;g26debbecbc0_2_58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Batch size is the number of </a:t>
            </a:r>
            <a:r>
              <a:rPr b="1" lang="en">
                <a:solidFill>
                  <a:srgbClr val="CC0000"/>
                </a:solidFill>
              </a:rPr>
              <a:t>training examples</a:t>
            </a:r>
            <a:r>
              <a:rPr lang="en">
                <a:solidFill>
                  <a:schemeClr val="dk1"/>
                </a:solidFill>
              </a:rPr>
              <a:t> in each </a:t>
            </a:r>
            <a:r>
              <a:rPr b="1" lang="en">
                <a:solidFill>
                  <a:srgbClr val="CC0000"/>
                </a:solidFill>
              </a:rPr>
              <a:t>batch.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It's a </a:t>
            </a:r>
            <a:r>
              <a:rPr b="1" lang="en">
                <a:solidFill>
                  <a:srgbClr val="CC0000"/>
                </a:solidFill>
              </a:rPr>
              <a:t>hyperparameter</a:t>
            </a:r>
            <a:r>
              <a:rPr lang="en">
                <a:solidFill>
                  <a:schemeClr val="dk1"/>
                </a:solidFill>
              </a:rPr>
              <a:t> that can be adjusted based on </a:t>
            </a:r>
            <a:r>
              <a:rPr b="1" lang="en">
                <a:solidFill>
                  <a:srgbClr val="CC0000"/>
                </a:solidFill>
              </a:rPr>
              <a:t>hardware limitations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rgbClr val="CC0000"/>
                </a:solidFill>
              </a:rPr>
              <a:t>dataset characteristics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Larger batch</a:t>
            </a:r>
            <a:r>
              <a:rPr lang="en">
                <a:solidFill>
                  <a:schemeClr val="dk1"/>
                </a:solidFill>
              </a:rPr>
              <a:t> sizes may </a:t>
            </a:r>
            <a:r>
              <a:rPr b="1" lang="en">
                <a:solidFill>
                  <a:srgbClr val="CC0000"/>
                </a:solidFill>
              </a:rPr>
              <a:t>speed</a:t>
            </a:r>
            <a:r>
              <a:rPr lang="en">
                <a:solidFill>
                  <a:schemeClr val="dk1"/>
                </a:solidFill>
              </a:rPr>
              <a:t> up </a:t>
            </a:r>
            <a:r>
              <a:rPr b="1" lang="en">
                <a:solidFill>
                  <a:srgbClr val="CC0000"/>
                </a:solidFill>
              </a:rPr>
              <a:t>training</a:t>
            </a:r>
            <a:r>
              <a:rPr lang="en">
                <a:solidFill>
                  <a:schemeClr val="dk1"/>
                </a:solidFill>
              </a:rPr>
              <a:t> but require </a:t>
            </a:r>
            <a:r>
              <a:rPr b="1" lang="en">
                <a:solidFill>
                  <a:srgbClr val="CC0000"/>
                </a:solidFill>
              </a:rPr>
              <a:t>more memory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2" name="Google Shape;132;g26debbecbc0_2_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debbecbc0_2_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Number of Epochs</a:t>
            </a:r>
            <a:endParaRPr b="1" sz="3020"/>
          </a:p>
        </p:txBody>
      </p:sp>
      <p:sp>
        <p:nvSpPr>
          <p:cNvPr id="138" name="Google Shape;138;g26debbecbc0_2_44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number of </a:t>
            </a:r>
            <a:r>
              <a:rPr b="1" lang="en">
                <a:solidFill>
                  <a:srgbClr val="CC0000"/>
                </a:solidFill>
              </a:rPr>
              <a:t>times</a:t>
            </a:r>
            <a:r>
              <a:rPr lang="en">
                <a:solidFill>
                  <a:schemeClr val="dk1"/>
                </a:solidFill>
              </a:rPr>
              <a:t> the entire training</a:t>
            </a:r>
            <a:r>
              <a:rPr b="1" lang="en">
                <a:solidFill>
                  <a:srgbClr val="CC0000"/>
                </a:solidFill>
              </a:rPr>
              <a:t> dataset </a:t>
            </a:r>
            <a:r>
              <a:rPr lang="en">
                <a:solidFill>
                  <a:schemeClr val="dk1"/>
                </a:solidFill>
              </a:rPr>
              <a:t>is </a:t>
            </a:r>
            <a:r>
              <a:rPr b="1" lang="en">
                <a:solidFill>
                  <a:srgbClr val="CC0000"/>
                </a:solidFill>
              </a:rPr>
              <a:t>seen</a:t>
            </a:r>
            <a:r>
              <a:rPr lang="en">
                <a:solidFill>
                  <a:schemeClr val="dk1"/>
                </a:solidFill>
              </a:rPr>
              <a:t> by the </a:t>
            </a:r>
            <a:r>
              <a:rPr b="1" lang="en">
                <a:solidFill>
                  <a:srgbClr val="CC0000"/>
                </a:solidFill>
              </a:rPr>
              <a:t>model </a:t>
            </a:r>
            <a:r>
              <a:rPr lang="en">
                <a:solidFill>
                  <a:schemeClr val="dk1"/>
                </a:solidFill>
              </a:rPr>
              <a:t>during </a:t>
            </a:r>
            <a:r>
              <a:rPr b="1" lang="en">
                <a:solidFill>
                  <a:srgbClr val="CC0000"/>
                </a:solidFill>
              </a:rPr>
              <a:t>training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Too </a:t>
            </a:r>
            <a:r>
              <a:rPr b="1" lang="en">
                <a:solidFill>
                  <a:srgbClr val="CC0000"/>
                </a:solidFill>
              </a:rPr>
              <a:t>few epochs</a:t>
            </a:r>
            <a:r>
              <a:rPr lang="en">
                <a:solidFill>
                  <a:schemeClr val="dk1"/>
                </a:solidFill>
              </a:rPr>
              <a:t> might result in </a:t>
            </a:r>
            <a:r>
              <a:rPr b="1" lang="en">
                <a:solidFill>
                  <a:srgbClr val="CC0000"/>
                </a:solidFill>
              </a:rPr>
              <a:t>underfitting</a:t>
            </a:r>
            <a:r>
              <a:rPr lang="en">
                <a:solidFill>
                  <a:schemeClr val="dk1"/>
                </a:solidFill>
              </a:rPr>
              <a:t>, while too </a:t>
            </a:r>
            <a:r>
              <a:rPr b="1" lang="en">
                <a:solidFill>
                  <a:srgbClr val="CC0000"/>
                </a:solidFill>
              </a:rPr>
              <a:t>many epochs</a:t>
            </a:r>
            <a:r>
              <a:rPr lang="en">
                <a:solidFill>
                  <a:schemeClr val="dk1"/>
                </a:solidFill>
              </a:rPr>
              <a:t> can lead to </a:t>
            </a:r>
            <a:r>
              <a:rPr b="1" lang="en">
                <a:solidFill>
                  <a:srgbClr val="CC0000"/>
                </a:solidFill>
              </a:rPr>
              <a:t>overfitting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" name="Google Shape;139;g26debbecbc0_2_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debbecbc0_2_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Number of Epochs</a:t>
            </a:r>
            <a:endParaRPr b="1" sz="3020"/>
          </a:p>
        </p:txBody>
      </p:sp>
      <p:sp>
        <p:nvSpPr>
          <p:cNvPr id="145" name="Google Shape;145;g26debbecbc0_2_7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6" name="Google Shape;146;g26debbecbc0_2_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7" name="Google Shape;147;g26debbecbc0_2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836" y="1017725"/>
            <a:ext cx="4723612" cy="40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debbecbc0_2_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Activation Functions (Neuron)</a:t>
            </a:r>
            <a:endParaRPr b="1" sz="3020"/>
          </a:p>
        </p:txBody>
      </p:sp>
      <p:sp>
        <p:nvSpPr>
          <p:cNvPr id="153" name="Google Shape;153;g26debbecbc0_2_77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 determine the functions applied to the outputs of each neuron to </a:t>
            </a:r>
            <a:r>
              <a:rPr b="1" lang="en">
                <a:solidFill>
                  <a:srgbClr val="CC0000"/>
                </a:solidFill>
              </a:rPr>
              <a:t>introduce non-linearity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Common activation functions include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CC0000"/>
                </a:solidFill>
              </a:rPr>
              <a:t>ReLU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(Rectified Linear Unit),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CC0000"/>
                </a:solidFill>
              </a:rPr>
              <a:t>Softmax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4" name="Google Shape;154;g26debbecbc0_2_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fee922ceb_0_141"/>
          <p:cNvSpPr txBox="1"/>
          <p:nvPr>
            <p:ph type="title"/>
          </p:nvPr>
        </p:nvSpPr>
        <p:spPr>
          <a:xfrm>
            <a:off x="311700" y="2747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Let Move to Playground</a:t>
            </a:r>
            <a:endParaRPr b="1"/>
          </a:p>
        </p:txBody>
      </p:sp>
      <p:sp>
        <p:nvSpPr>
          <p:cNvPr id="160" name="Google Shape;160;g25fee922ceb_0_1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5271de8a0_1_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Agenda</a:t>
            </a:r>
            <a:endParaRPr b="1" sz="3020"/>
          </a:p>
        </p:txBody>
      </p:sp>
      <p:sp>
        <p:nvSpPr>
          <p:cNvPr id="63" name="Google Shape;63;g1e5271de8a0_1_5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Recap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Hyper parameters </a:t>
            </a:r>
            <a:endParaRPr>
              <a:solidFill>
                <a:schemeClr val="dk1"/>
              </a:solidFill>
            </a:endParaRPr>
          </a:p>
          <a:p>
            <a:pPr indent="-33432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○"/>
            </a:pPr>
            <a:r>
              <a:rPr lang="en">
                <a:solidFill>
                  <a:schemeClr val="dk1"/>
                </a:solidFill>
              </a:rPr>
              <a:t>Learning rate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5"/>
              <a:buChar char="○"/>
            </a:pPr>
            <a:r>
              <a:rPr lang="en">
                <a:solidFill>
                  <a:schemeClr val="dk1"/>
                </a:solidFill>
              </a:rPr>
              <a:t>Epochs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5"/>
              <a:buChar char="○"/>
            </a:pPr>
            <a:r>
              <a:rPr lang="en">
                <a:solidFill>
                  <a:schemeClr val="dk1"/>
                </a:solidFill>
              </a:rPr>
              <a:t>Regularization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5"/>
              <a:buChar char="○"/>
            </a:pPr>
            <a:r>
              <a:rPr lang="en">
                <a:solidFill>
                  <a:schemeClr val="dk1"/>
                </a:solidFill>
              </a:rPr>
              <a:t>Activation functions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Play ground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Quiz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g1e5271de8a0_1_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fee922ceb_0_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Recap</a:t>
            </a:r>
            <a:endParaRPr b="1" sz="3020"/>
          </a:p>
        </p:txBody>
      </p:sp>
      <p:sp>
        <p:nvSpPr>
          <p:cNvPr id="70" name="Google Shape;70;g25fee922ceb_0_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g25fee922ceb_0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075" y="1158875"/>
            <a:ext cx="691549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f9e441436_0_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Simple Neural Network</a:t>
            </a:r>
            <a:endParaRPr b="1" sz="3020"/>
          </a:p>
        </p:txBody>
      </p:sp>
      <p:sp>
        <p:nvSpPr>
          <p:cNvPr id="77" name="Google Shape;77;g25f9e441436_0_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Google Shape;78;g25f9e441436_0_34"/>
          <p:cNvPicPr preferRelativeResize="0"/>
          <p:nvPr/>
        </p:nvPicPr>
        <p:blipFill rotWithShape="1">
          <a:blip r:embed="rId3">
            <a:alphaModFix/>
          </a:blip>
          <a:srcRect b="0" l="0" r="0" t="8104"/>
          <a:stretch/>
        </p:blipFill>
        <p:spPr>
          <a:xfrm>
            <a:off x="1392000" y="1085700"/>
            <a:ext cx="6151776" cy="350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debbecbc0_2_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Hyper-parameters</a:t>
            </a:r>
            <a:endParaRPr b="1" sz="3020"/>
          </a:p>
        </p:txBody>
      </p:sp>
      <p:sp>
        <p:nvSpPr>
          <p:cNvPr id="84" name="Google Shape;84;g26debbecbc0_2_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g26debbecbc0_2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75" y="1065150"/>
            <a:ext cx="8388292" cy="39916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26debbecbc0_2_8"/>
          <p:cNvSpPr/>
          <p:nvPr/>
        </p:nvSpPr>
        <p:spPr>
          <a:xfrm>
            <a:off x="2878275" y="954725"/>
            <a:ext cx="1112700" cy="7185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6debbecbc0_2_8"/>
          <p:cNvSpPr/>
          <p:nvPr/>
        </p:nvSpPr>
        <p:spPr>
          <a:xfrm>
            <a:off x="1671075" y="954725"/>
            <a:ext cx="1112700" cy="7185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26debbecbc0_2_8"/>
          <p:cNvSpPr/>
          <p:nvPr/>
        </p:nvSpPr>
        <p:spPr>
          <a:xfrm>
            <a:off x="4085475" y="954725"/>
            <a:ext cx="1112700" cy="7185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debbecbc0_1_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Gradient Descent</a:t>
            </a:r>
            <a:endParaRPr b="1" sz="3020"/>
          </a:p>
        </p:txBody>
      </p:sp>
      <p:sp>
        <p:nvSpPr>
          <p:cNvPr id="94" name="Google Shape;94;g26debbecbc0_1_1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A hyperparameter that controls the </a:t>
            </a:r>
            <a:r>
              <a:rPr b="1" lang="en">
                <a:solidFill>
                  <a:srgbClr val="CC0000"/>
                </a:solidFill>
              </a:rPr>
              <a:t>step size</a:t>
            </a:r>
            <a:r>
              <a:rPr lang="en">
                <a:solidFill>
                  <a:schemeClr val="dk1"/>
                </a:solidFill>
              </a:rPr>
              <a:t> during </a:t>
            </a:r>
            <a:r>
              <a:rPr b="1" lang="en">
                <a:solidFill>
                  <a:srgbClr val="CC0000"/>
                </a:solidFill>
              </a:rPr>
              <a:t>gradient descent </a:t>
            </a:r>
            <a:r>
              <a:rPr lang="en">
                <a:solidFill>
                  <a:schemeClr val="dk1"/>
                </a:solidFill>
              </a:rPr>
              <a:t>optimization. It determines how quickly the model adjusts its parameters in the direction that </a:t>
            </a:r>
            <a:r>
              <a:rPr b="1" lang="en">
                <a:solidFill>
                  <a:srgbClr val="CC0000"/>
                </a:solidFill>
              </a:rPr>
              <a:t>reduces</a:t>
            </a:r>
            <a:r>
              <a:rPr lang="en">
                <a:solidFill>
                  <a:schemeClr val="dk1"/>
                </a:solidFill>
              </a:rPr>
              <a:t> the </a:t>
            </a:r>
            <a:r>
              <a:rPr b="1" lang="en">
                <a:solidFill>
                  <a:srgbClr val="CC0000"/>
                </a:solidFill>
              </a:rPr>
              <a:t>loss.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b="1" lang="en">
                <a:solidFill>
                  <a:srgbClr val="CC0000"/>
                </a:solidFill>
              </a:rPr>
              <a:t>higher learning</a:t>
            </a:r>
            <a:r>
              <a:rPr lang="en">
                <a:solidFill>
                  <a:schemeClr val="dk1"/>
                </a:solidFill>
              </a:rPr>
              <a:t> rate might lead to </a:t>
            </a:r>
            <a:r>
              <a:rPr b="1" lang="en">
                <a:solidFill>
                  <a:srgbClr val="CC0000"/>
                </a:solidFill>
              </a:rPr>
              <a:t>faster convergence</a:t>
            </a:r>
            <a:r>
              <a:rPr lang="en">
                <a:solidFill>
                  <a:schemeClr val="dk1"/>
                </a:solidFill>
              </a:rPr>
              <a:t> but </a:t>
            </a:r>
            <a:r>
              <a:rPr b="1" lang="en">
                <a:solidFill>
                  <a:srgbClr val="CC0000"/>
                </a:solidFill>
              </a:rPr>
              <a:t>risks overshooting</a:t>
            </a:r>
            <a:r>
              <a:rPr lang="en">
                <a:solidFill>
                  <a:schemeClr val="dk1"/>
                </a:solidFill>
              </a:rPr>
              <a:t>, while a </a:t>
            </a:r>
            <a:r>
              <a:rPr b="1" lang="en">
                <a:solidFill>
                  <a:srgbClr val="CC0000"/>
                </a:solidFill>
              </a:rPr>
              <a:t>lower rate</a:t>
            </a:r>
            <a:r>
              <a:rPr lang="en">
                <a:solidFill>
                  <a:schemeClr val="dk1"/>
                </a:solidFill>
              </a:rPr>
              <a:t> might slow down convergence.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" name="Google Shape;95;g26debbecbc0_1_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debbecbc0_2_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Gradient Descent</a:t>
            </a:r>
            <a:endParaRPr b="1" sz="3020"/>
          </a:p>
        </p:txBody>
      </p:sp>
      <p:sp>
        <p:nvSpPr>
          <p:cNvPr id="101" name="Google Shape;101;g26debbecbc0_2_29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2" name="Google Shape;102;g26debbecbc0_2_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g26debbecbc0_2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450" y="1039000"/>
            <a:ext cx="5262525" cy="39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debbecbc0_2_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g26debbecbc0_2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475" y="266625"/>
            <a:ext cx="8033177" cy="451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debbecbc0_2_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Learning Rate</a:t>
            </a:r>
            <a:endParaRPr b="1" sz="3020"/>
          </a:p>
        </p:txBody>
      </p:sp>
      <p:sp>
        <p:nvSpPr>
          <p:cNvPr id="115" name="Google Shape;115;g26debbecbc0_2_21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b="1" lang="en">
                <a:solidFill>
                  <a:srgbClr val="CC0000"/>
                </a:solidFill>
              </a:rPr>
              <a:t>higher learning</a:t>
            </a:r>
            <a:r>
              <a:rPr lang="en">
                <a:solidFill>
                  <a:schemeClr val="dk1"/>
                </a:solidFill>
              </a:rPr>
              <a:t> rate might lead to </a:t>
            </a:r>
            <a:r>
              <a:rPr b="1" lang="en">
                <a:solidFill>
                  <a:srgbClr val="CC0000"/>
                </a:solidFill>
              </a:rPr>
              <a:t>faster convergence</a:t>
            </a:r>
            <a:r>
              <a:rPr lang="en">
                <a:solidFill>
                  <a:schemeClr val="dk1"/>
                </a:solidFill>
              </a:rPr>
              <a:t> but </a:t>
            </a:r>
            <a:r>
              <a:rPr b="1" lang="en">
                <a:solidFill>
                  <a:srgbClr val="CC0000"/>
                </a:solidFill>
              </a:rPr>
              <a:t>risks overshooting</a:t>
            </a:r>
            <a:r>
              <a:rPr lang="en">
                <a:solidFill>
                  <a:schemeClr val="dk1"/>
                </a:solidFill>
              </a:rPr>
              <a:t>, while a </a:t>
            </a:r>
            <a:r>
              <a:rPr b="1" lang="en">
                <a:solidFill>
                  <a:srgbClr val="CC0000"/>
                </a:solidFill>
              </a:rPr>
              <a:t>lower rate</a:t>
            </a:r>
            <a:r>
              <a:rPr lang="en">
                <a:solidFill>
                  <a:schemeClr val="dk1"/>
                </a:solidFill>
              </a:rPr>
              <a:t> might slow down convergence.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" name="Google Shape;116;g26debbecbc0_2_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g26debbecbc0_2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075" y="1897450"/>
            <a:ext cx="7571399" cy="2936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