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4" roundtripDataSignature="AMtx7mh0VktSjSegKW/RqLFz/kdk6O4e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e5271de8a0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1e5271de8a0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6debbecbc0_2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26debbecbc0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7b88fbd4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27b88fbd4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7b88fbd48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27b88fbd48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7b88fbd48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27b88fbd48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7bee5bbf6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7bee5bbf6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7b3e37646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7b3e37646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3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4327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Char char="●"/>
              <a:defRPr/>
            </a:lvl1pPr>
            <a:lvl2pPr indent="-310832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○"/>
              <a:defRPr/>
            </a:lvl2pPr>
            <a:lvl3pPr indent="-310832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■"/>
              <a:defRPr/>
            </a:lvl3pPr>
            <a:lvl4pPr indent="-310832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●"/>
              <a:defRPr/>
            </a:lvl4pPr>
            <a:lvl5pPr indent="-310832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○"/>
              <a:defRPr/>
            </a:lvl5pPr>
            <a:lvl6pPr indent="-310832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■"/>
              <a:defRPr/>
            </a:lvl6pPr>
            <a:lvl7pPr indent="-310832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●"/>
              <a:defRPr/>
            </a:lvl7pPr>
            <a:lvl8pPr indent="-310832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○"/>
              <a:defRPr/>
            </a:lvl8pPr>
            <a:lvl9pPr indent="-310832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■"/>
              <a:defRPr/>
            </a:lvl9pPr>
          </a:lstStyle>
          <a:p/>
        </p:txBody>
      </p:sp>
      <p:sp>
        <p:nvSpPr>
          <p:cNvPr id="16" name="Google Shape;1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streamlit.io/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ython.langchain.com/docs/modules/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800"/>
              <a:t>Hope to Skills</a:t>
            </a:r>
            <a:endParaRPr sz="4800"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779">
                <a:solidFill>
                  <a:schemeClr val="dk1"/>
                </a:solidFill>
              </a:rPr>
              <a:t>Lecture# 28</a:t>
            </a:r>
            <a:endParaRPr sz="1779">
              <a:solidFill>
                <a:schemeClr val="dk1"/>
              </a:solidFill>
            </a:endParaRPr>
          </a:p>
          <a:p>
            <a:pPr indent="0" lvl="0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779">
              <a:solidFill>
                <a:schemeClr val="dk1"/>
              </a:solidFill>
            </a:endParaRPr>
          </a:p>
          <a:p>
            <a:pPr indent="0" lvl="0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779">
                <a:solidFill>
                  <a:schemeClr val="dk1"/>
                </a:solidFill>
              </a:rPr>
              <a:t>Irfan Malik, Dr. Sheraz Naseer </a:t>
            </a:r>
            <a:endParaRPr sz="1779">
              <a:solidFill>
                <a:schemeClr val="dk1"/>
              </a:solidFill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25" y="4478925"/>
            <a:ext cx="2021288" cy="44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"/>
          <p:cNvPicPr preferRelativeResize="0"/>
          <p:nvPr/>
        </p:nvPicPr>
        <p:blipFill rotWithShape="1">
          <a:blip r:embed="rId4">
            <a:alphaModFix/>
          </a:blip>
          <a:srcRect b="20051" l="0" r="0" t="22327"/>
          <a:stretch/>
        </p:blipFill>
        <p:spPr>
          <a:xfrm>
            <a:off x="7425675" y="4263525"/>
            <a:ext cx="1598825" cy="87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e5271de8a0_1_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Agenda</a:t>
            </a:r>
            <a:endParaRPr b="1" sz="3020"/>
          </a:p>
        </p:txBody>
      </p:sp>
      <p:sp>
        <p:nvSpPr>
          <p:cNvPr id="63" name="Google Shape;63;g1e5271de8a0_1_50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099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Chat Bots</a:t>
            </a:r>
            <a:endParaRPr sz="2400">
              <a:solidFill>
                <a:schemeClr val="dk1"/>
              </a:solidFill>
            </a:endParaRPr>
          </a:p>
          <a:p>
            <a:pPr indent="-38099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Openai</a:t>
            </a:r>
            <a:endParaRPr sz="2400">
              <a:solidFill>
                <a:schemeClr val="dk1"/>
              </a:solidFill>
            </a:endParaRPr>
          </a:p>
          <a:p>
            <a:pPr indent="-38099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Streamlit </a:t>
            </a:r>
            <a:endParaRPr sz="2400">
              <a:solidFill>
                <a:schemeClr val="dk1"/>
              </a:solidFill>
            </a:endParaRPr>
          </a:p>
          <a:p>
            <a:pPr indent="-38099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Langchain 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64" name="Google Shape;64;g1e5271de8a0_1_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debbecbc0_2_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Chat bot</a:t>
            </a:r>
            <a:endParaRPr b="1" sz="3020"/>
          </a:p>
        </p:txBody>
      </p:sp>
      <p:sp>
        <p:nvSpPr>
          <p:cNvPr id="70" name="Google Shape;70;g26debbecbc0_2_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g26debbecbc0_2_77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Computer programs designed to simulate</a:t>
            </a:r>
            <a:r>
              <a:rPr b="1" lang="en">
                <a:solidFill>
                  <a:srgbClr val="CC0000"/>
                </a:solidFill>
              </a:rPr>
              <a:t> human conversation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Used for various purposes: </a:t>
            </a:r>
            <a:r>
              <a:rPr b="1" lang="en">
                <a:solidFill>
                  <a:schemeClr val="dk1"/>
                </a:solidFill>
              </a:rPr>
              <a:t>customer support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b="1" lang="en">
                <a:solidFill>
                  <a:schemeClr val="dk1"/>
                </a:solidFill>
              </a:rPr>
              <a:t>information retrieval,</a:t>
            </a:r>
            <a:r>
              <a:rPr lang="en">
                <a:solidFill>
                  <a:schemeClr val="dk1"/>
                </a:solidFill>
              </a:rPr>
              <a:t> and more.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2" name="Google Shape;72;g26debbecbc0_2_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9225" y="1890450"/>
            <a:ext cx="3166375" cy="316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7b88fbd486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What are Large Language Model (LLM)?</a:t>
            </a:r>
            <a:endParaRPr b="1" sz="3020"/>
          </a:p>
        </p:txBody>
      </p:sp>
      <p:sp>
        <p:nvSpPr>
          <p:cNvPr id="78" name="Google Shape;78;g27b88fbd486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g27b88fbd486_0_0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LLMs like </a:t>
            </a:r>
            <a:r>
              <a:rPr b="1" lang="en">
                <a:solidFill>
                  <a:srgbClr val="CC0000"/>
                </a:solidFill>
              </a:rPr>
              <a:t>GPT-3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b="1" lang="en">
                <a:solidFill>
                  <a:srgbClr val="CC0000"/>
                </a:solidFill>
              </a:rPr>
              <a:t>GPT-4</a:t>
            </a:r>
            <a:r>
              <a:rPr lang="en">
                <a:solidFill>
                  <a:schemeClr val="dk1"/>
                </a:solidFill>
              </a:rPr>
              <a:t> are powerful AI models for natural language understanding and generation.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They can understand and generate human-like text.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0" name="Google Shape;80;g27b88fbd486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425" y="2457624"/>
            <a:ext cx="7176451" cy="232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7b88fbd486_0_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Overview of </a:t>
            </a:r>
            <a:r>
              <a:rPr b="1" lang="en" sz="3020" u="sng">
                <a:solidFill>
                  <a:schemeClr val="hlink"/>
                </a:solidFill>
                <a:hlinkClick r:id="rId3"/>
              </a:rPr>
              <a:t>Streamlit</a:t>
            </a:r>
            <a:endParaRPr b="1" sz="3020"/>
          </a:p>
        </p:txBody>
      </p:sp>
      <p:sp>
        <p:nvSpPr>
          <p:cNvPr id="86" name="Google Shape;86;g27b88fbd486_0_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g27b88fbd486_0_7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Streamlit is an open-source Python library for creating web applications with minimal effort.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Key Features: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Easy-to-use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Real-time updates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Integration with Python data libraries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8" name="Google Shape;88;g27b88fbd486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0000" y="3418525"/>
            <a:ext cx="2800350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7b88fbd486_0_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Introducing </a:t>
            </a:r>
            <a:r>
              <a:rPr b="1" lang="en" sz="3020" u="sng">
                <a:solidFill>
                  <a:schemeClr val="hlink"/>
                </a:solidFill>
                <a:hlinkClick r:id="rId3"/>
              </a:rPr>
              <a:t>Langchain</a:t>
            </a:r>
            <a:endParaRPr b="1" sz="3020"/>
          </a:p>
        </p:txBody>
      </p:sp>
      <p:sp>
        <p:nvSpPr>
          <p:cNvPr id="94" name="Google Shape;94;g27b88fbd486_0_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g27b88fbd486_0_13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L</a:t>
            </a:r>
            <a:r>
              <a:rPr lang="en">
                <a:solidFill>
                  <a:schemeClr val="dk1"/>
                </a:solidFill>
              </a:rPr>
              <a:t>angchain is a tool for building chatbots.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It contains agents and chains to process text data.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Helps streamline chatbot development.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6" name="Google Shape;96;g27b88fbd486_0_13"/>
          <p:cNvPicPr preferRelativeResize="0"/>
          <p:nvPr/>
        </p:nvPicPr>
        <p:blipFill rotWithShape="1">
          <a:blip r:embed="rId4">
            <a:alphaModFix/>
          </a:blip>
          <a:srcRect b="14348" l="0" r="0" t="15416"/>
          <a:stretch/>
        </p:blipFill>
        <p:spPr>
          <a:xfrm>
            <a:off x="1293725" y="2284200"/>
            <a:ext cx="5308748" cy="277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7bee5bbf6c_1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27bee5bbf6c_1_0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27bee5bbf6c_1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g27bee5bbf6c_1_0"/>
          <p:cNvSpPr/>
          <p:nvPr/>
        </p:nvSpPr>
        <p:spPr>
          <a:xfrm>
            <a:off x="2944600" y="1587975"/>
            <a:ext cx="12129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Input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7b3e37646c_0_4"/>
          <p:cNvSpPr txBox="1"/>
          <p:nvPr>
            <p:ph type="title"/>
          </p:nvPr>
        </p:nvSpPr>
        <p:spPr>
          <a:xfrm>
            <a:off x="255550" y="2571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Chat bot Hands on</a:t>
            </a:r>
            <a:endParaRPr b="1"/>
          </a:p>
        </p:txBody>
      </p:sp>
      <p:sp>
        <p:nvSpPr>
          <p:cNvPr id="110" name="Google Shape;110;g27b3e37646c_0_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