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xr2Z9qEhBLImbFqo2s/8hNtN+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dd674482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7dd674482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dd67448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7dd67448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dd67448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dd67448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dd67448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7dd67448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dd67448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7dd67448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d67448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7dd67448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dd67448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7dd67448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dd674482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7dd674482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dd674482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7dd674482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dd674482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7dd674482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dd674482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dd674482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dd674482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dd674482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dd674482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7dd674482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dd67448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dd67448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dd67448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7dd67448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dd67448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7dd67448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dd67448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7dd67448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dd674482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dd674482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dd67448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dd67448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dd67448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dd67448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dd674482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dd674482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ebbecbc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6debbecbc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dd674482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7dd674482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d67448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dd67448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dd67448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dd67448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31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d6744827_0_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120" name="Google Shape;120;g27dd6744827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g27dd6744827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065575"/>
            <a:ext cx="7361645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7dd6744827_0_140"/>
          <p:cNvSpPr/>
          <p:nvPr/>
        </p:nvSpPr>
        <p:spPr>
          <a:xfrm>
            <a:off x="416000" y="1067775"/>
            <a:ext cx="4300500" cy="185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d6744827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Splitting the document</a:t>
            </a:r>
            <a:endParaRPr b="1" sz="3020"/>
          </a:p>
        </p:txBody>
      </p:sp>
      <p:sp>
        <p:nvSpPr>
          <p:cNvPr id="128" name="Google Shape;128;g27dd6744827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g27dd6744827_0_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step in answering questions from documents is to </a:t>
            </a:r>
            <a:r>
              <a:rPr b="1" lang="en">
                <a:solidFill>
                  <a:srgbClr val="CC0000"/>
                </a:solidFill>
              </a:rPr>
              <a:t>load</a:t>
            </a:r>
            <a:r>
              <a:rPr lang="en">
                <a:solidFill>
                  <a:schemeClr val="dk1"/>
                </a:solidFill>
              </a:rPr>
              <a:t> the document. Lang Chain provides </a:t>
            </a:r>
            <a:r>
              <a:rPr b="1" lang="en">
                <a:solidFill>
                  <a:srgbClr val="CC0000"/>
                </a:solidFill>
              </a:rPr>
              <a:t>document loaders</a:t>
            </a:r>
            <a:r>
              <a:rPr lang="en">
                <a:solidFill>
                  <a:schemeClr val="dk1"/>
                </a:solidFill>
              </a:rPr>
              <a:t> that can help load the documents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7dd6744827_0_7"/>
          <p:cNvPicPr preferRelativeResize="0"/>
          <p:nvPr/>
        </p:nvPicPr>
        <p:blipFill rotWithShape="1">
          <a:blip r:embed="rId3">
            <a:alphaModFix/>
          </a:blip>
          <a:srcRect b="21464" l="9791" r="11119" t="17346"/>
          <a:stretch/>
        </p:blipFill>
        <p:spPr>
          <a:xfrm>
            <a:off x="1810325" y="2160725"/>
            <a:ext cx="5286586" cy="2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d6744827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Splitting?</a:t>
            </a:r>
            <a:endParaRPr b="1" sz="3020"/>
          </a:p>
        </p:txBody>
      </p:sp>
      <p:sp>
        <p:nvSpPr>
          <p:cNvPr id="136" name="Google Shape;136;g27dd6744827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g27dd6744827_0_8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Due to the </a:t>
            </a:r>
            <a:r>
              <a:rPr b="1" lang="en">
                <a:solidFill>
                  <a:srgbClr val="CC0000"/>
                </a:solidFill>
              </a:rPr>
              <a:t>Token limit</a:t>
            </a:r>
            <a:r>
              <a:rPr lang="en">
                <a:solidFill>
                  <a:schemeClr val="dk1"/>
                </a:solidFill>
              </a:rPr>
              <a:t> of Large Language models.</a:t>
            </a:r>
            <a:r>
              <a:rPr b="1" lang="en">
                <a:solidFill>
                  <a:srgbClr val="CC0000"/>
                </a:solidFill>
              </a:rPr>
              <a:t> gpt-3.5-turbo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has the token limit of </a:t>
            </a:r>
            <a:r>
              <a:rPr b="1" lang="en">
                <a:solidFill>
                  <a:srgbClr val="CC0000"/>
                </a:solidFill>
              </a:rPr>
              <a:t>4096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your </a:t>
            </a:r>
            <a:r>
              <a:rPr b="1" lang="en">
                <a:solidFill>
                  <a:srgbClr val="CC0000"/>
                </a:solidFill>
              </a:rPr>
              <a:t>input prompt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b="1" lang="en">
                <a:solidFill>
                  <a:srgbClr val="CC0000"/>
                </a:solidFill>
              </a:rPr>
              <a:t>10 </a:t>
            </a:r>
            <a:r>
              <a:rPr lang="en">
                <a:solidFill>
                  <a:srgbClr val="000000"/>
                </a:solidFill>
              </a:rPr>
              <a:t>tokens and the model generates a response of </a:t>
            </a:r>
            <a:r>
              <a:rPr b="1" lang="en">
                <a:solidFill>
                  <a:srgbClr val="CC0000"/>
                </a:solidFill>
              </a:rPr>
              <a:t>20</a:t>
            </a:r>
            <a:r>
              <a:rPr lang="en">
                <a:solidFill>
                  <a:srgbClr val="000000"/>
                </a:solidFill>
              </a:rPr>
              <a:t> tokens, you would be using a</a:t>
            </a:r>
            <a:r>
              <a:rPr b="1" lang="en">
                <a:solidFill>
                  <a:srgbClr val="CC0000"/>
                </a:solidFill>
              </a:rPr>
              <a:t> total of 30 tokens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38" name="Google Shape;138;g27dd6744827_0_85"/>
          <p:cNvPicPr preferRelativeResize="0"/>
          <p:nvPr/>
        </p:nvPicPr>
        <p:blipFill rotWithShape="1">
          <a:blip r:embed="rId3">
            <a:alphaModFix/>
          </a:blip>
          <a:srcRect b="21464" l="9791" r="11119" t="17346"/>
          <a:stretch/>
        </p:blipFill>
        <p:spPr>
          <a:xfrm>
            <a:off x="1804663" y="2677925"/>
            <a:ext cx="5286586" cy="2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d6744827_0_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144" name="Google Shape;144;g27dd6744827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g27dd6744827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065575"/>
            <a:ext cx="7361645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7dd6744827_0_147"/>
          <p:cNvSpPr/>
          <p:nvPr/>
        </p:nvSpPr>
        <p:spPr>
          <a:xfrm>
            <a:off x="3094300" y="801500"/>
            <a:ext cx="4479600" cy="199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dd6744827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Chunks to Embeddings</a:t>
            </a:r>
            <a:endParaRPr b="1" sz="3020"/>
          </a:p>
        </p:txBody>
      </p:sp>
      <p:sp>
        <p:nvSpPr>
          <p:cNvPr id="152" name="Google Shape;152;g27dd6744827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g27dd6744827_0_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Embeddings are </a:t>
            </a:r>
            <a:r>
              <a:rPr b="1" lang="en">
                <a:solidFill>
                  <a:srgbClr val="CC0000"/>
                </a:solidFill>
              </a:rPr>
              <a:t>numerical representations</a:t>
            </a:r>
            <a:r>
              <a:rPr lang="en">
                <a:solidFill>
                  <a:schemeClr val="dk1"/>
                </a:solidFill>
              </a:rPr>
              <a:t> that capture the </a:t>
            </a:r>
            <a:r>
              <a:rPr b="1" lang="en">
                <a:solidFill>
                  <a:srgbClr val="CC0000"/>
                </a:solidFill>
              </a:rPr>
              <a:t>semantic essence</a:t>
            </a:r>
            <a:r>
              <a:rPr lang="en">
                <a:solidFill>
                  <a:schemeClr val="dk1"/>
                </a:solidFill>
              </a:rPr>
              <a:t> of</a:t>
            </a:r>
            <a:r>
              <a:rPr b="1" lang="en">
                <a:solidFill>
                  <a:schemeClr val="dk1"/>
                </a:solidFill>
              </a:rPr>
              <a:t> words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phrases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chemeClr val="dk1"/>
                </a:solidFill>
              </a:rPr>
              <a:t>sentences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4" name="Google Shape;154;g27dd674482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0" y="2199325"/>
            <a:ext cx="78867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dd6744827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Chunks to Embeddings</a:t>
            </a:r>
            <a:endParaRPr b="1" sz="3020"/>
          </a:p>
        </p:txBody>
      </p:sp>
      <p:sp>
        <p:nvSpPr>
          <p:cNvPr id="160" name="Google Shape;160;g27dd6744827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g27dd6744827_0_9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g27dd6744827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" y="1629031"/>
            <a:ext cx="8832301" cy="242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d6744827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Embeddings Models</a:t>
            </a:r>
            <a:endParaRPr b="1" sz="3020"/>
          </a:p>
        </p:txBody>
      </p:sp>
      <p:sp>
        <p:nvSpPr>
          <p:cNvPr id="168" name="Google Shape;168;g27dd6744827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g27dd6744827_0_10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use the following embedding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sentence-transformers/all-mpnet-base-v2 (free)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embed_model ="intfloat/e5-small-v2" (free)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OpenAI </a:t>
            </a:r>
            <a:r>
              <a:rPr lang="en">
                <a:solidFill>
                  <a:schemeClr val="dk1"/>
                </a:solidFill>
              </a:rPr>
              <a:t>embeddings (paid)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g27dd6744827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633931"/>
            <a:ext cx="8832301" cy="242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dd6744827_0_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176" name="Google Shape;176;g27dd6744827_0_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g27dd6744827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065575"/>
            <a:ext cx="7361645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7dd6744827_0_168"/>
          <p:cNvSpPr/>
          <p:nvPr/>
        </p:nvSpPr>
        <p:spPr>
          <a:xfrm>
            <a:off x="1623125" y="3642350"/>
            <a:ext cx="1452300" cy="132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dd6744827_0_168"/>
          <p:cNvSpPr/>
          <p:nvPr/>
        </p:nvSpPr>
        <p:spPr>
          <a:xfrm>
            <a:off x="5934475" y="1201325"/>
            <a:ext cx="1452300" cy="132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dd6744827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Database?</a:t>
            </a:r>
            <a:endParaRPr b="1" sz="3020"/>
          </a:p>
        </p:txBody>
      </p:sp>
      <p:sp>
        <p:nvSpPr>
          <p:cNvPr id="185" name="Google Shape;185;g27dd6744827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g27dd6744827_0_42"/>
          <p:cNvPicPr preferRelativeResize="0"/>
          <p:nvPr/>
        </p:nvPicPr>
        <p:blipFill rotWithShape="1">
          <a:blip r:embed="rId3">
            <a:alphaModFix/>
          </a:blip>
          <a:srcRect b="0" l="1136" r="0" t="32473"/>
          <a:stretch/>
        </p:blipFill>
        <p:spPr>
          <a:xfrm>
            <a:off x="123700" y="1246950"/>
            <a:ext cx="8913254" cy="34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dd6744827_0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Vector Databases</a:t>
            </a:r>
            <a:endParaRPr b="1" sz="3020"/>
          </a:p>
        </p:txBody>
      </p:sp>
      <p:sp>
        <p:nvSpPr>
          <p:cNvPr id="192" name="Google Shape;192;g27dd6744827_0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g27dd6744827_0_17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 type of database optimized for handling vector data, often used in machine learning and analytics.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Vector Storage: </a:t>
            </a:r>
            <a:r>
              <a:rPr lang="en">
                <a:solidFill>
                  <a:schemeClr val="dk1"/>
                </a:solidFill>
              </a:rPr>
              <a:t>Data stored as vectors or embeddings.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Vector Indexing: </a:t>
            </a:r>
            <a:r>
              <a:rPr lang="en">
                <a:solidFill>
                  <a:schemeClr val="dk1"/>
                </a:solidFill>
              </a:rPr>
              <a:t>Efficient indexing of vector data.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Similarity Search: </a:t>
            </a:r>
            <a:r>
              <a:rPr lang="en">
                <a:solidFill>
                  <a:schemeClr val="dk1"/>
                </a:solidFill>
              </a:rPr>
              <a:t>Finding vectors similar to a query vector.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High-Dimensional Data: </a:t>
            </a:r>
            <a:r>
              <a:rPr lang="en">
                <a:solidFill>
                  <a:schemeClr val="dk1"/>
                </a:solidFill>
              </a:rPr>
              <a:t>Handling data with many dimensions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Document GPT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Steps to make document GPT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LangChain 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Vector Embeddings 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Vector DataBase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Chatbot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dd6744827_0_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Difference Vector DB and Traditional DB </a:t>
            </a:r>
            <a:endParaRPr b="1" sz="3020"/>
          </a:p>
        </p:txBody>
      </p:sp>
      <p:sp>
        <p:nvSpPr>
          <p:cNvPr id="199" name="Google Shape;199;g27dd6744827_0_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g27dd6744827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25" y="1267025"/>
            <a:ext cx="5334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dd6744827_0_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Vector Databases</a:t>
            </a:r>
            <a:endParaRPr b="1" sz="3020"/>
          </a:p>
        </p:txBody>
      </p:sp>
      <p:sp>
        <p:nvSpPr>
          <p:cNvPr id="206" name="Google Shape;206;g27dd6744827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g27dd6744827_0_23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Following are the options for vector databases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FAISS (locally managed)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Elastic Search (</a:t>
            </a:r>
            <a:r>
              <a:rPr lang="en">
                <a:solidFill>
                  <a:schemeClr val="dk1"/>
                </a:solidFill>
              </a:rPr>
              <a:t>locally managed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Chroma db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(locally managed)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Quadrant</a:t>
            </a:r>
            <a:r>
              <a:rPr lang="en">
                <a:solidFill>
                  <a:schemeClr val="dk1"/>
                </a:solidFill>
              </a:rPr>
              <a:t> (Managed)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Pinecone (Managed)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dd6744827_0_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213" name="Google Shape;213;g27dd6744827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g27dd6744827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065575"/>
            <a:ext cx="7361645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7dd6744827_0_154"/>
          <p:cNvSpPr/>
          <p:nvPr/>
        </p:nvSpPr>
        <p:spPr>
          <a:xfrm>
            <a:off x="576325" y="2991600"/>
            <a:ext cx="4262700" cy="1971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dd6744827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Similarity Search </a:t>
            </a:r>
            <a:endParaRPr b="1" sz="3020"/>
          </a:p>
        </p:txBody>
      </p:sp>
      <p:sp>
        <p:nvSpPr>
          <p:cNvPr id="221" name="Google Shape;221;g27dd6744827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g27dd6744827_0_2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Technique for finding the most </a:t>
            </a:r>
            <a:r>
              <a:rPr b="1" lang="en">
                <a:solidFill>
                  <a:srgbClr val="CC0000"/>
                </a:solidFill>
              </a:rPr>
              <a:t>similar</a:t>
            </a:r>
            <a:r>
              <a:rPr lang="en">
                <a:solidFill>
                  <a:schemeClr val="dk1"/>
                </a:solidFill>
              </a:rPr>
              <a:t> items to a given item, where the items are represented as </a:t>
            </a:r>
            <a:r>
              <a:rPr b="1" lang="en">
                <a:solidFill>
                  <a:srgbClr val="CC0000"/>
                </a:solidFill>
              </a:rPr>
              <a:t>vectors </a:t>
            </a:r>
            <a:r>
              <a:rPr lang="en">
                <a:solidFill>
                  <a:schemeClr val="dk1"/>
                </a:solidFill>
              </a:rPr>
              <a:t>in a </a:t>
            </a:r>
            <a:r>
              <a:rPr b="1" lang="en">
                <a:solidFill>
                  <a:srgbClr val="CC0000"/>
                </a:solidFill>
              </a:rPr>
              <a:t>high-dimensional space</a:t>
            </a:r>
            <a:r>
              <a:rPr lang="en">
                <a:solidFill>
                  <a:schemeClr val="dk1"/>
                </a:solidFill>
              </a:rPr>
              <a:t>. This is done by measuring the </a:t>
            </a:r>
            <a:r>
              <a:rPr b="1" lang="en">
                <a:solidFill>
                  <a:srgbClr val="CC0000"/>
                </a:solidFill>
              </a:rPr>
              <a:t>similarity</a:t>
            </a:r>
            <a:r>
              <a:rPr lang="en">
                <a:solidFill>
                  <a:schemeClr val="dk1"/>
                </a:solidFill>
              </a:rPr>
              <a:t> between the vectors.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" name="Google Shape;223;g27dd674482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5" y="2309199"/>
            <a:ext cx="7176700" cy="2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d6744827_0_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229" name="Google Shape;229;g27dd6744827_0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g27dd6744827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065575"/>
            <a:ext cx="7361645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7dd6744827_0_161"/>
          <p:cNvSpPr/>
          <p:nvPr/>
        </p:nvSpPr>
        <p:spPr>
          <a:xfrm>
            <a:off x="576325" y="2897325"/>
            <a:ext cx="7286100" cy="2065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6744827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Answer Generations</a:t>
            </a:r>
            <a:endParaRPr b="1" sz="3020"/>
          </a:p>
        </p:txBody>
      </p:sp>
      <p:sp>
        <p:nvSpPr>
          <p:cNvPr id="237" name="Google Shape;237;g27dd6744827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g27dd6744827_0_3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g27dd6744827_0_35"/>
          <p:cNvPicPr preferRelativeResize="0"/>
          <p:nvPr/>
        </p:nvPicPr>
        <p:blipFill rotWithShape="1">
          <a:blip r:embed="rId3">
            <a:alphaModFix/>
          </a:blip>
          <a:srcRect b="9032" l="10217" r="8110" t="12628"/>
          <a:stretch/>
        </p:blipFill>
        <p:spPr>
          <a:xfrm>
            <a:off x="1146737" y="1502775"/>
            <a:ext cx="6850524" cy="3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dd6744827_0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Answer Generations</a:t>
            </a:r>
            <a:endParaRPr b="1" sz="3020"/>
          </a:p>
        </p:txBody>
      </p:sp>
      <p:sp>
        <p:nvSpPr>
          <p:cNvPr id="245" name="Google Shape;245;g27dd6744827_0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g27dd6744827_0_12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most </a:t>
            </a:r>
            <a:r>
              <a:rPr b="1" lang="en">
                <a:solidFill>
                  <a:srgbClr val="CC0000"/>
                </a:solidFill>
              </a:rPr>
              <a:t>similar chunks</a:t>
            </a:r>
            <a:r>
              <a:rPr lang="en">
                <a:solidFill>
                  <a:schemeClr val="dk1"/>
                </a:solidFill>
              </a:rPr>
              <a:t> have been found.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Here is where </a:t>
            </a:r>
            <a:r>
              <a:rPr b="1" lang="en">
                <a:solidFill>
                  <a:srgbClr val="CC0000"/>
                </a:solidFill>
              </a:rPr>
              <a:t>LangChain</a:t>
            </a:r>
            <a:r>
              <a:rPr lang="en">
                <a:solidFill>
                  <a:schemeClr val="dk1"/>
                </a:solidFill>
              </a:rPr>
              <a:t> shines as it pass the given the question and the most similar chunks as input it got from FAISS to the</a:t>
            </a:r>
            <a:r>
              <a:rPr b="1" lang="en">
                <a:solidFill>
                  <a:srgbClr val="CC0000"/>
                </a:solidFill>
              </a:rPr>
              <a:t> LLM. </a:t>
            </a:r>
            <a:r>
              <a:rPr lang="en">
                <a:solidFill>
                  <a:schemeClr val="dk1"/>
                </a:solidFill>
              </a:rPr>
              <a:t>The LLM then uses the input to generate a </a:t>
            </a:r>
            <a:r>
              <a:rPr b="1" lang="en">
                <a:solidFill>
                  <a:srgbClr val="CC0000"/>
                </a:solidFill>
              </a:rPr>
              <a:t>text response</a:t>
            </a:r>
            <a:r>
              <a:rPr lang="en">
                <a:solidFill>
                  <a:schemeClr val="dk1"/>
                </a:solidFill>
              </a:rPr>
              <a:t> that is relevant to the question.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dd6744827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d6744827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70" name="Google Shape;70;g27dd6744827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g27dd674482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50" y="1528875"/>
            <a:ext cx="5840150" cy="2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dd6744827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 - Functionality </a:t>
            </a:r>
            <a:endParaRPr b="1" sz="3020"/>
          </a:p>
        </p:txBody>
      </p:sp>
      <p:sp>
        <p:nvSpPr>
          <p:cNvPr id="77" name="Google Shape;77;g27dd6744827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g27dd6744827_0_5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User can </a:t>
            </a:r>
            <a:r>
              <a:rPr b="1" lang="en">
                <a:solidFill>
                  <a:srgbClr val="CC0000"/>
                </a:solidFill>
              </a:rPr>
              <a:t>upload</a:t>
            </a:r>
            <a:r>
              <a:rPr lang="en">
                <a:solidFill>
                  <a:schemeClr val="dk1"/>
                </a:solidFill>
              </a:rPr>
              <a:t> the Document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He can </a:t>
            </a:r>
            <a:r>
              <a:rPr b="1" lang="en">
                <a:solidFill>
                  <a:srgbClr val="CC0000"/>
                </a:solidFill>
              </a:rPr>
              <a:t>Query</a:t>
            </a:r>
            <a:r>
              <a:rPr lang="en">
                <a:solidFill>
                  <a:schemeClr val="dk1"/>
                </a:solidFill>
              </a:rPr>
              <a:t> anything from the document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User can generate </a:t>
            </a:r>
            <a:r>
              <a:rPr b="1" lang="en">
                <a:solidFill>
                  <a:srgbClr val="CC0000"/>
                </a:solidFill>
              </a:rPr>
              <a:t>summary</a:t>
            </a:r>
            <a:r>
              <a:rPr lang="en">
                <a:solidFill>
                  <a:schemeClr val="dk1"/>
                </a:solidFill>
              </a:rPr>
              <a:t> of the document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dd6744827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Required Tools</a:t>
            </a:r>
            <a:r>
              <a:rPr b="1" lang="en" sz="3020"/>
              <a:t> </a:t>
            </a:r>
            <a:endParaRPr b="1" sz="3020"/>
          </a:p>
        </p:txBody>
      </p:sp>
      <p:sp>
        <p:nvSpPr>
          <p:cNvPr id="84" name="Google Shape;84;g27dd6744827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g27dd6744827_0_19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LLM (openai)</a:t>
            </a:r>
            <a:endParaRPr sz="2000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Langchain </a:t>
            </a:r>
            <a:endParaRPr sz="2000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Vector database</a:t>
            </a:r>
            <a:endParaRPr sz="2000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Streamlit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debbecbc0_2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Openai</a:t>
            </a:r>
            <a:endParaRPr b="1" sz="3020"/>
          </a:p>
        </p:txBody>
      </p:sp>
      <p:sp>
        <p:nvSpPr>
          <p:cNvPr id="91" name="Google Shape;91;g26debbecbc0_2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g26debbecbc0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25" y="972075"/>
            <a:ext cx="6252075" cy="3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d6744827_0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Langchain</a:t>
            </a:r>
            <a:endParaRPr b="1" sz="3020"/>
          </a:p>
        </p:txBody>
      </p:sp>
      <p:sp>
        <p:nvSpPr>
          <p:cNvPr id="98" name="Google Shape;98;g27dd6744827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g27dd6744827_0_20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LangChain is an open-source </a:t>
            </a:r>
            <a:r>
              <a:rPr b="1" lang="en">
                <a:solidFill>
                  <a:srgbClr val="CC0000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 designed to </a:t>
            </a:r>
            <a:r>
              <a:rPr b="1" lang="en">
                <a:solidFill>
                  <a:srgbClr val="CC0000"/>
                </a:solidFill>
              </a:rPr>
              <a:t>simplify</a:t>
            </a:r>
            <a:r>
              <a:rPr lang="en">
                <a:solidFill>
                  <a:schemeClr val="dk1"/>
                </a:solidFill>
              </a:rPr>
              <a:t> the creation of applications using </a:t>
            </a:r>
            <a:r>
              <a:rPr b="1" lang="en">
                <a:solidFill>
                  <a:srgbClr val="CC0000"/>
                </a:solidFill>
              </a:rPr>
              <a:t>large language models</a:t>
            </a:r>
            <a:r>
              <a:rPr lang="en">
                <a:solidFill>
                  <a:schemeClr val="dk1"/>
                </a:solidFill>
              </a:rPr>
              <a:t> (LLMs).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It can be used for task like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Chatbots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Answering questions using sources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Data Augmentation.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27dd6744827_0_204"/>
          <p:cNvPicPr preferRelativeResize="0"/>
          <p:nvPr/>
        </p:nvPicPr>
        <p:blipFill rotWithShape="1">
          <a:blip r:embed="rId3">
            <a:alphaModFix/>
          </a:blip>
          <a:srcRect b="15610" l="5548" r="6793" t="17620"/>
          <a:stretch/>
        </p:blipFill>
        <p:spPr>
          <a:xfrm>
            <a:off x="4427025" y="1883410"/>
            <a:ext cx="4594125" cy="260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dd6744827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Document GPT</a:t>
            </a:r>
            <a:endParaRPr b="1" sz="3020"/>
          </a:p>
        </p:txBody>
      </p:sp>
      <p:sp>
        <p:nvSpPr>
          <p:cNvPr id="106" name="Google Shape;106;g27dd6744827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27dd6744827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141775"/>
            <a:ext cx="7361645" cy="39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d6744827_0_79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Steps for Chatbot</a:t>
            </a:r>
            <a:endParaRPr b="1" sz="3020"/>
          </a:p>
        </p:txBody>
      </p:sp>
      <p:sp>
        <p:nvSpPr>
          <p:cNvPr id="113" name="Google Shape;113;g27dd6744827_0_7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Answering questions from a document involves the following steps: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rgbClr val="CC0000"/>
                </a:solidFill>
              </a:rPr>
              <a:t>Splitting the document</a:t>
            </a:r>
            <a:r>
              <a:rPr lang="en">
                <a:solidFill>
                  <a:schemeClr val="dk1"/>
                </a:solidFill>
              </a:rPr>
              <a:t> into smaller chunks.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Convert text chunks into </a:t>
            </a:r>
            <a:r>
              <a:rPr b="1" lang="en">
                <a:solidFill>
                  <a:srgbClr val="CC0000"/>
                </a:solidFill>
              </a:rPr>
              <a:t>embeddings.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Perform a </a:t>
            </a:r>
            <a:r>
              <a:rPr b="1" lang="en">
                <a:solidFill>
                  <a:srgbClr val="CC0000"/>
                </a:solidFill>
              </a:rPr>
              <a:t>similarity search</a:t>
            </a:r>
            <a:r>
              <a:rPr lang="en">
                <a:solidFill>
                  <a:schemeClr val="dk1"/>
                </a:solidFill>
              </a:rPr>
              <a:t> on the embeddings.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Generate </a:t>
            </a:r>
            <a:r>
              <a:rPr b="1" lang="en">
                <a:solidFill>
                  <a:srgbClr val="CC0000"/>
                </a:solidFill>
              </a:rPr>
              <a:t>answers to questions</a:t>
            </a:r>
            <a:r>
              <a:rPr lang="en">
                <a:solidFill>
                  <a:schemeClr val="dk1"/>
                </a:solidFill>
              </a:rPr>
              <a:t> using an LLM.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27dd6744827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