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6" roundtripDataSignature="AMtx7mhdQB+zzHfqDYONLlhTwMGP65Y1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0c92063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0c9206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5271de8a0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e5271de8a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dd674482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7dd674482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dd674482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7dd674482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dd674482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7dd674482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debbecbc0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6debbecbc0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dd674482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7dd674482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dd674482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7dd674482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dd674482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7dd674482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32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0051" l="0" r="0" t="22327"/>
          <a:stretch/>
        </p:blipFill>
        <p:spPr>
          <a:xfrm>
            <a:off x="7425675" y="4263525"/>
            <a:ext cx="1598825" cy="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0c920636d_0_0"/>
          <p:cNvSpPr txBox="1"/>
          <p:nvPr>
            <p:ph type="title"/>
          </p:nvPr>
        </p:nvSpPr>
        <p:spPr>
          <a:xfrm>
            <a:off x="225675" y="215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Ready for Coding</a:t>
            </a:r>
            <a:endParaRPr b="1"/>
          </a:p>
        </p:txBody>
      </p:sp>
      <p:sp>
        <p:nvSpPr>
          <p:cNvPr id="121" name="Google Shape;121;g280c920636d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5271de8a0_1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63" name="Google Shape;63;g1e5271de8a0_1_5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09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LangChain</a:t>
            </a:r>
            <a:endParaRPr sz="2400">
              <a:solidFill>
                <a:schemeClr val="dk1"/>
              </a:solidFill>
            </a:endParaRPr>
          </a:p>
          <a:p>
            <a:pPr indent="-3809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Chains</a:t>
            </a:r>
            <a:endParaRPr sz="2400">
              <a:solidFill>
                <a:schemeClr val="dk1"/>
              </a:solidFill>
            </a:endParaRPr>
          </a:p>
          <a:p>
            <a:pPr indent="-3809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Retrieval</a:t>
            </a:r>
            <a:r>
              <a:rPr lang="en" sz="2400">
                <a:solidFill>
                  <a:schemeClr val="dk1"/>
                </a:solidFill>
              </a:rPr>
              <a:t> Chains</a:t>
            </a:r>
            <a:endParaRPr sz="2400">
              <a:solidFill>
                <a:schemeClr val="dk1"/>
              </a:solidFill>
            </a:endParaRPr>
          </a:p>
          <a:p>
            <a:pPr indent="-3809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QA Chains</a:t>
            </a:r>
            <a:endParaRPr sz="2400">
              <a:solidFill>
                <a:schemeClr val="dk1"/>
              </a:solidFill>
            </a:endParaRPr>
          </a:p>
          <a:p>
            <a:pPr indent="-3809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QA with Source Document</a:t>
            </a:r>
            <a:endParaRPr sz="2400">
              <a:solidFill>
                <a:schemeClr val="dk1"/>
              </a:solidFill>
            </a:endParaRPr>
          </a:p>
          <a:p>
            <a:pPr indent="-3809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Qdrant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4" name="Google Shape;64;g1e5271de8a0_1_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dd6744827_0_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Lang Chain Introduction</a:t>
            </a:r>
            <a:endParaRPr b="1" sz="3020"/>
          </a:p>
        </p:txBody>
      </p:sp>
      <p:sp>
        <p:nvSpPr>
          <p:cNvPr id="70" name="Google Shape;70;g27dd6744827_0_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g27dd6744827_0_6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Langchain is an </a:t>
            </a:r>
            <a:r>
              <a:rPr b="1" lang="en">
                <a:solidFill>
                  <a:srgbClr val="CC0000"/>
                </a:solidFill>
              </a:rPr>
              <a:t>open-source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CC0000"/>
                </a:solidFill>
              </a:rPr>
              <a:t>framework</a:t>
            </a:r>
            <a:r>
              <a:rPr lang="en">
                <a:solidFill>
                  <a:schemeClr val="dk1"/>
                </a:solidFill>
              </a:rPr>
              <a:t> for building large language model (</a:t>
            </a:r>
            <a:r>
              <a:rPr b="1" lang="en">
                <a:solidFill>
                  <a:srgbClr val="CC0000"/>
                </a:solidFill>
              </a:rPr>
              <a:t>LLM</a:t>
            </a:r>
            <a:r>
              <a:rPr lang="en">
                <a:solidFill>
                  <a:schemeClr val="dk1"/>
                </a:solidFill>
              </a:rPr>
              <a:t>) applications. It provides a set of tools and libraries that make it easy to develop and deploy LLM applications, such as </a:t>
            </a:r>
            <a:r>
              <a:rPr b="1" lang="en">
                <a:solidFill>
                  <a:srgbClr val="CC0000"/>
                </a:solidFill>
              </a:rPr>
              <a:t>chatbots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question answering systems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rgbClr val="CC0000"/>
                </a:solidFill>
              </a:rPr>
              <a:t>text summarization tools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g27dd6744827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575" y="2707350"/>
            <a:ext cx="4197699" cy="21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dd6744827_0_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What are Chains?</a:t>
            </a:r>
            <a:endParaRPr b="1" sz="3020"/>
          </a:p>
        </p:txBody>
      </p:sp>
      <p:sp>
        <p:nvSpPr>
          <p:cNvPr id="78" name="Google Shape;78;g27dd6744827_0_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g27dd6744827_0_5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hains are the </a:t>
            </a:r>
            <a:r>
              <a:rPr b="1" lang="en">
                <a:solidFill>
                  <a:srgbClr val="CC0000"/>
                </a:solidFill>
              </a:rPr>
              <a:t>core building block </a:t>
            </a:r>
            <a:r>
              <a:rPr lang="en">
                <a:solidFill>
                  <a:schemeClr val="dk1"/>
                </a:solidFill>
              </a:rPr>
              <a:t>of </a:t>
            </a:r>
            <a:r>
              <a:rPr lang="en">
                <a:solidFill>
                  <a:schemeClr val="dk1"/>
                </a:solidFill>
              </a:rPr>
              <a:t>Langchain</a:t>
            </a:r>
            <a:r>
              <a:rPr lang="en">
                <a:solidFill>
                  <a:schemeClr val="dk1"/>
                </a:solidFill>
              </a:rPr>
              <a:t> applications.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chain is a </a:t>
            </a:r>
            <a:r>
              <a:rPr b="1" lang="en">
                <a:solidFill>
                  <a:srgbClr val="CC0000"/>
                </a:solidFill>
              </a:rPr>
              <a:t>sequence</a:t>
            </a:r>
            <a:r>
              <a:rPr lang="en">
                <a:solidFill>
                  <a:schemeClr val="dk1"/>
                </a:solidFill>
              </a:rPr>
              <a:t> of steps that are performed on a piece of text.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These steps can include: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Char char="●"/>
            </a:pPr>
            <a:r>
              <a:rPr b="1" lang="en">
                <a:solidFill>
                  <a:srgbClr val="000000"/>
                </a:solidFill>
              </a:rPr>
              <a:t>Retrieval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Generation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Post-processing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dd6744827_0_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What are Retrieval Chains?</a:t>
            </a:r>
            <a:endParaRPr b="1" sz="3020"/>
          </a:p>
        </p:txBody>
      </p:sp>
      <p:sp>
        <p:nvSpPr>
          <p:cNvPr id="85" name="Google Shape;85;g27dd6744827_0_1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g27dd6744827_0_19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Retrieval chains are chains that specifically focus on </a:t>
            </a:r>
            <a:r>
              <a:rPr b="1" lang="en" sz="2000">
                <a:solidFill>
                  <a:srgbClr val="CC0000"/>
                </a:solidFill>
              </a:rPr>
              <a:t>retrieving relevant documents</a:t>
            </a:r>
            <a:r>
              <a:rPr lang="en" sz="2000">
                <a:solidFill>
                  <a:schemeClr val="dk1"/>
                </a:solidFill>
              </a:rPr>
              <a:t> from a </a:t>
            </a:r>
            <a:r>
              <a:rPr b="1" lang="en" sz="2000">
                <a:solidFill>
                  <a:srgbClr val="CC0000"/>
                </a:solidFill>
              </a:rPr>
              <a:t>corpus/data</a:t>
            </a:r>
            <a:r>
              <a:rPr lang="en" sz="2000">
                <a:solidFill>
                  <a:schemeClr val="dk1"/>
                </a:solidFill>
              </a:rPr>
              <a:t>. This is useful for tasks such as </a:t>
            </a:r>
            <a:r>
              <a:rPr b="1" lang="en" sz="2000">
                <a:solidFill>
                  <a:srgbClr val="CC0000"/>
                </a:solidFill>
              </a:rPr>
              <a:t>question answering</a:t>
            </a:r>
            <a:r>
              <a:rPr lang="en" sz="2000">
                <a:solidFill>
                  <a:schemeClr val="dk1"/>
                </a:solidFill>
              </a:rPr>
              <a:t> and </a:t>
            </a:r>
            <a:r>
              <a:rPr b="1" lang="en" sz="2000">
                <a:solidFill>
                  <a:srgbClr val="CC0000"/>
                </a:solidFill>
              </a:rPr>
              <a:t>document summarization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debbecbc0_2_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What are QA Chains?</a:t>
            </a:r>
            <a:endParaRPr b="1" sz="3020"/>
          </a:p>
        </p:txBody>
      </p:sp>
      <p:sp>
        <p:nvSpPr>
          <p:cNvPr id="92" name="Google Shape;92;g26debbecbc0_2_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g26debbecbc0_2_77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QA chains are specifically designed for</a:t>
            </a:r>
            <a:r>
              <a:rPr b="1" lang="en">
                <a:solidFill>
                  <a:srgbClr val="CC0000"/>
                </a:solidFill>
              </a:rPr>
              <a:t> question answering</a:t>
            </a:r>
            <a:r>
              <a:rPr lang="en">
                <a:solidFill>
                  <a:schemeClr val="dk1"/>
                </a:solidFill>
              </a:rPr>
              <a:t>. They typically include a </a:t>
            </a:r>
            <a:r>
              <a:rPr b="1" lang="en">
                <a:solidFill>
                  <a:srgbClr val="CC0000"/>
                </a:solidFill>
              </a:rPr>
              <a:t>retrieval step</a:t>
            </a:r>
            <a:r>
              <a:rPr lang="en">
                <a:solidFill>
                  <a:schemeClr val="dk1"/>
                </a:solidFill>
              </a:rPr>
              <a:t> to retrieve relevant </a:t>
            </a:r>
            <a:r>
              <a:rPr b="1" lang="en">
                <a:solidFill>
                  <a:srgbClr val="CC0000"/>
                </a:solidFill>
              </a:rPr>
              <a:t>documents</a:t>
            </a:r>
            <a:r>
              <a:rPr lang="en">
                <a:solidFill>
                  <a:schemeClr val="dk1"/>
                </a:solidFill>
              </a:rPr>
              <a:t> from a </a:t>
            </a:r>
            <a:r>
              <a:rPr b="1" lang="en">
                <a:solidFill>
                  <a:srgbClr val="CC0000"/>
                </a:solidFill>
              </a:rPr>
              <a:t>corpus/data</a:t>
            </a:r>
            <a:r>
              <a:rPr lang="en">
                <a:solidFill>
                  <a:schemeClr val="dk1"/>
                </a:solidFill>
              </a:rPr>
              <a:t>, as well as a </a:t>
            </a:r>
            <a:r>
              <a:rPr b="1" lang="en">
                <a:solidFill>
                  <a:srgbClr val="CC0000"/>
                </a:solidFill>
              </a:rPr>
              <a:t>generation step</a:t>
            </a:r>
            <a:r>
              <a:rPr lang="en">
                <a:solidFill>
                  <a:schemeClr val="dk1"/>
                </a:solidFill>
              </a:rPr>
              <a:t> to generate an answer to the question using the retrieved documents.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dd6744827_0_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QA with Source Document?</a:t>
            </a:r>
            <a:endParaRPr b="1" sz="3020"/>
          </a:p>
        </p:txBody>
      </p:sp>
      <p:sp>
        <p:nvSpPr>
          <p:cNvPr id="99" name="Google Shape;99;g27dd6744827_0_2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g27dd6744827_0_204"/>
          <p:cNvSpPr txBox="1"/>
          <p:nvPr>
            <p:ph idx="1" type="body"/>
          </p:nvPr>
        </p:nvSpPr>
        <p:spPr>
          <a:xfrm>
            <a:off x="181500" y="10805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QA with Source Document chain is a </a:t>
            </a:r>
            <a:r>
              <a:rPr b="1" lang="en">
                <a:solidFill>
                  <a:srgbClr val="CC0000"/>
                </a:solidFill>
              </a:rPr>
              <a:t>specific type</a:t>
            </a:r>
            <a:r>
              <a:rPr lang="en">
                <a:solidFill>
                  <a:schemeClr val="dk1"/>
                </a:solidFill>
              </a:rPr>
              <a:t> of QA chain that includes a step to return the </a:t>
            </a:r>
            <a:r>
              <a:rPr b="1" lang="en">
                <a:solidFill>
                  <a:srgbClr val="CC0000"/>
                </a:solidFill>
              </a:rPr>
              <a:t>source documents</a:t>
            </a:r>
            <a:r>
              <a:rPr lang="en">
                <a:solidFill>
                  <a:schemeClr val="dk1"/>
                </a:solidFill>
              </a:rPr>
              <a:t> that were used to generate the answer. This is useful for tasks where the user needs to be able to </a:t>
            </a:r>
            <a:r>
              <a:rPr b="1" lang="en">
                <a:solidFill>
                  <a:srgbClr val="CC0000"/>
                </a:solidFill>
              </a:rPr>
              <a:t>verify the answer</a:t>
            </a:r>
            <a:r>
              <a:rPr lang="en">
                <a:solidFill>
                  <a:schemeClr val="dk1"/>
                </a:solidFill>
              </a:rPr>
              <a:t> or learn more about the </a:t>
            </a:r>
            <a:r>
              <a:rPr b="1" lang="en">
                <a:solidFill>
                  <a:srgbClr val="CC0000"/>
                </a:solidFill>
              </a:rPr>
              <a:t>source</a:t>
            </a:r>
            <a:r>
              <a:rPr lang="en">
                <a:solidFill>
                  <a:schemeClr val="dk1"/>
                </a:solidFill>
              </a:rPr>
              <a:t> of the information.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dd6744827_0_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Qdrant Introduction</a:t>
            </a:r>
            <a:endParaRPr b="1" sz="3020"/>
          </a:p>
        </p:txBody>
      </p:sp>
      <p:sp>
        <p:nvSpPr>
          <p:cNvPr id="106" name="Google Shape;106;g27dd6744827_0_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g27dd6744827_0_131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Qdrant is an </a:t>
            </a:r>
            <a:r>
              <a:rPr b="1" lang="en">
                <a:solidFill>
                  <a:srgbClr val="CC0000"/>
                </a:solidFill>
              </a:rPr>
              <a:t>open-source vector database</a:t>
            </a:r>
            <a:r>
              <a:rPr lang="en">
                <a:solidFill>
                  <a:schemeClr val="dk1"/>
                </a:solidFill>
              </a:rPr>
              <a:t> that allows you to store, </a:t>
            </a:r>
            <a:r>
              <a:rPr b="1" lang="en">
                <a:solidFill>
                  <a:srgbClr val="CC0000"/>
                </a:solidFill>
              </a:rPr>
              <a:t>index</a:t>
            </a:r>
            <a:r>
              <a:rPr lang="en">
                <a:solidFill>
                  <a:schemeClr val="dk1"/>
                </a:solidFill>
              </a:rPr>
              <a:t>, and search </a:t>
            </a:r>
            <a:r>
              <a:rPr b="1" lang="en">
                <a:solidFill>
                  <a:srgbClr val="CC0000"/>
                </a:solidFill>
              </a:rPr>
              <a:t>high-dimensional vectors</a:t>
            </a:r>
            <a:r>
              <a:rPr lang="en">
                <a:solidFill>
                  <a:schemeClr val="dk1"/>
                </a:solidFill>
              </a:rPr>
              <a:t> at scale. It is a highly performant and scalable solution for vector search applications, such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Question answering</a:t>
            </a:r>
            <a:endParaRPr b="1"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Recommendation systems</a:t>
            </a:r>
            <a:endParaRPr b="1"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Natural language processing (NLP)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08" name="Google Shape;108;g27dd6744827_0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400" y="3609025"/>
            <a:ext cx="43053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dd6744827_0_79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Benefits of using Qdrant</a:t>
            </a:r>
            <a:endParaRPr b="1" sz="3020"/>
          </a:p>
        </p:txBody>
      </p:sp>
      <p:sp>
        <p:nvSpPr>
          <p:cNvPr id="114" name="Google Shape;114;g27dd6744827_0_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g27dd6744827_0_79"/>
          <p:cNvSpPr txBox="1"/>
          <p:nvPr>
            <p:ph idx="1" type="body"/>
          </p:nvPr>
        </p:nvSpPr>
        <p:spPr>
          <a:xfrm>
            <a:off x="246600" y="1218900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are several benefits to using Qdrant for vector search applications: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Performance:</a:t>
            </a:r>
            <a:r>
              <a:rPr lang="en">
                <a:solidFill>
                  <a:schemeClr val="dk1"/>
                </a:solidFill>
              </a:rPr>
              <a:t> It is highly performant, even for large datasets.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Scalability:</a:t>
            </a:r>
            <a:r>
              <a:rPr lang="en">
                <a:solidFill>
                  <a:schemeClr val="dk1"/>
                </a:solidFill>
              </a:rPr>
              <a:t> It is scalable to handle large amounts of traffic and data.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Ease of use:</a:t>
            </a:r>
            <a:r>
              <a:rPr lang="en">
                <a:solidFill>
                  <a:schemeClr val="dk1"/>
                </a:solidFill>
              </a:rPr>
              <a:t> It is easy to use and provides a simple API for storing, indexing, and searching vectors.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Free to use: </a:t>
            </a:r>
            <a:r>
              <a:rPr lang="en">
                <a:solidFill>
                  <a:schemeClr val="dk1"/>
                </a:solidFill>
              </a:rPr>
              <a:t>It is free to use and modify.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