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iTDmVsvslsIsGNEdxFT9bVAmmh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8CCAE9-8B42-4D66-8D0A-D1A5D48B7166}">
  <a:tblStyle styleId="{0E8CCAE9-8B42-4D66-8D0A-D1A5D48B71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271de8a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5271de8a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dd67448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7dd67448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1a1a18f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81a1a18f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1a1a18f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81a1a18f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1a1a18f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81a1a18f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1a1a18fc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81a1a18fc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1a1a18f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81a1a18f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33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271de8a0_1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1e5271de8a0_1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Introduction to LlamaIndex</a:t>
            </a:r>
            <a:endParaRPr sz="2100">
              <a:solidFill>
                <a:schemeClr val="dk1"/>
              </a:solidFill>
            </a:endParaRPr>
          </a:p>
          <a:p>
            <a:pPr indent="-36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Difference between Llama-2 and </a:t>
            </a:r>
            <a:r>
              <a:rPr lang="en" sz="2100">
                <a:solidFill>
                  <a:schemeClr val="dk1"/>
                </a:solidFill>
              </a:rPr>
              <a:t>LlamaIndex</a:t>
            </a:r>
            <a:endParaRPr sz="2100">
              <a:solidFill>
                <a:schemeClr val="dk1"/>
              </a:solidFill>
            </a:endParaRPr>
          </a:p>
          <a:p>
            <a:pPr indent="-36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Comparison of </a:t>
            </a:r>
            <a:r>
              <a:rPr lang="en" sz="2100">
                <a:solidFill>
                  <a:schemeClr val="dk1"/>
                </a:solidFill>
              </a:rPr>
              <a:t>LangChain</a:t>
            </a:r>
            <a:r>
              <a:rPr lang="en" sz="2100">
                <a:solidFill>
                  <a:schemeClr val="dk1"/>
                </a:solidFill>
              </a:rPr>
              <a:t> and LlamaIndex</a:t>
            </a:r>
            <a:endParaRPr sz="2100">
              <a:solidFill>
                <a:schemeClr val="dk1"/>
              </a:solidFill>
            </a:endParaRPr>
          </a:p>
          <a:p>
            <a:pPr indent="-36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Chatbot using LlamaIndex</a:t>
            </a:r>
            <a:endParaRPr sz="2100">
              <a:solidFill>
                <a:schemeClr val="dk1"/>
              </a:solidFill>
            </a:endParaRPr>
          </a:p>
          <a:p>
            <a:pPr indent="-36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Quiz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4" name="Google Shape;64;g1e5271de8a0_1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dd6744827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LlamaIndex?</a:t>
            </a:r>
            <a:endParaRPr b="1" sz="3020"/>
          </a:p>
        </p:txBody>
      </p:sp>
      <p:sp>
        <p:nvSpPr>
          <p:cNvPr id="70" name="Google Shape;70;g27dd6744827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g27dd6744827_0_6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LlamaIndex is a data </a:t>
            </a:r>
            <a:r>
              <a:rPr b="1" lang="en">
                <a:solidFill>
                  <a:srgbClr val="CC0000"/>
                </a:solidFill>
              </a:rPr>
              <a:t>framework</a:t>
            </a:r>
            <a:r>
              <a:rPr lang="en">
                <a:solidFill>
                  <a:schemeClr val="dk1"/>
                </a:solidFill>
              </a:rPr>
              <a:t> for Large Language Models (</a:t>
            </a:r>
            <a:r>
              <a:rPr b="1" lang="en">
                <a:solidFill>
                  <a:srgbClr val="CC0000"/>
                </a:solidFill>
              </a:rPr>
              <a:t>LLMs</a:t>
            </a:r>
            <a:r>
              <a:rPr lang="en">
                <a:solidFill>
                  <a:schemeClr val="dk1"/>
                </a:solidFill>
              </a:rPr>
              <a:t>) based applications. It enables you to </a:t>
            </a:r>
            <a:r>
              <a:rPr b="1" lang="en">
                <a:solidFill>
                  <a:srgbClr val="CC0000"/>
                </a:solidFill>
              </a:rPr>
              <a:t>ingest</a:t>
            </a:r>
            <a:r>
              <a:rPr lang="en">
                <a:solidFill>
                  <a:schemeClr val="dk1"/>
                </a:solidFill>
              </a:rPr>
              <a:t> your own data from a variety of sources, </a:t>
            </a:r>
            <a:r>
              <a:rPr b="1" lang="en">
                <a:solidFill>
                  <a:srgbClr val="CC0000"/>
                </a:solidFill>
              </a:rPr>
              <a:t>index</a:t>
            </a:r>
            <a:r>
              <a:rPr lang="en">
                <a:solidFill>
                  <a:schemeClr val="dk1"/>
                </a:solidFill>
              </a:rPr>
              <a:t> it in a way that is </a:t>
            </a:r>
            <a:r>
              <a:rPr b="1" lang="en">
                <a:solidFill>
                  <a:srgbClr val="CC0000"/>
                </a:solidFill>
              </a:rPr>
              <a:t>optimized for LLMs</a:t>
            </a:r>
            <a:r>
              <a:rPr lang="en">
                <a:solidFill>
                  <a:schemeClr val="dk1"/>
                </a:solidFill>
              </a:rPr>
              <a:t>, and then query it using natural language.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g27dd674482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529" y="2375974"/>
            <a:ext cx="3861974" cy="254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1a1a18fc7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can you do with LlamaIndex?</a:t>
            </a:r>
            <a:endParaRPr b="1" sz="3020"/>
          </a:p>
        </p:txBody>
      </p:sp>
      <p:sp>
        <p:nvSpPr>
          <p:cNvPr id="78" name="Google Shape;78;g281a1a18fc7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g281a1a18fc7_0_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LlamaIndex can be used to build a wide variety of applications, including: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Q&amp;A over documents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Text summarization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Code generation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Creative writing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g281a1a18fc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252" y="1557700"/>
            <a:ext cx="5306726" cy="34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1a1a18fc7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LlamaIndex vs Llama-2</a:t>
            </a:r>
            <a:endParaRPr b="1" sz="3020"/>
          </a:p>
        </p:txBody>
      </p:sp>
      <p:sp>
        <p:nvSpPr>
          <p:cNvPr id="86" name="Google Shape;86;g281a1a18fc7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g281a1a18fc7_0_1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87631"/>
              <a:buNone/>
            </a:pPr>
            <a:r>
              <a:rPr b="1" lang="en" sz="1900">
                <a:solidFill>
                  <a:schemeClr val="dk1"/>
                </a:solidFill>
              </a:rPr>
              <a:t>Llama Index: </a:t>
            </a:r>
            <a:r>
              <a:rPr lang="en">
                <a:solidFill>
                  <a:schemeClr val="dk1"/>
                </a:solidFill>
              </a:rPr>
              <a:t>It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is a large language model index that enables </a:t>
            </a:r>
            <a:r>
              <a:rPr b="1" lang="en">
                <a:solidFill>
                  <a:srgbClr val="CC0000"/>
                </a:solidFill>
              </a:rPr>
              <a:t>efficient search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retrieval</a:t>
            </a:r>
            <a:r>
              <a:rPr lang="en">
                <a:solidFill>
                  <a:schemeClr val="dk1"/>
                </a:solidFill>
              </a:rPr>
              <a:t> of information from a </a:t>
            </a:r>
            <a:r>
              <a:rPr b="1" lang="en">
                <a:solidFill>
                  <a:srgbClr val="CC0000"/>
                </a:solidFill>
              </a:rPr>
              <a:t>distributed corpus</a:t>
            </a:r>
            <a:r>
              <a:rPr lang="en">
                <a:solidFill>
                  <a:schemeClr val="dk1"/>
                </a:solidFill>
              </a:rPr>
              <a:t> of text.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2499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87631"/>
              <a:buNone/>
            </a:pPr>
            <a:r>
              <a:rPr b="1" lang="en" sz="1900">
                <a:solidFill>
                  <a:schemeClr val="dk1"/>
                </a:solidFill>
              </a:rPr>
              <a:t>Llama-2:</a:t>
            </a:r>
            <a:r>
              <a:rPr lang="en">
                <a:solidFill>
                  <a:schemeClr val="dk1"/>
                </a:solidFill>
              </a:rPr>
              <a:t> It is a large language model (</a:t>
            </a:r>
            <a:r>
              <a:rPr b="1" lang="en">
                <a:solidFill>
                  <a:srgbClr val="CC0000"/>
                </a:solidFill>
              </a:rPr>
              <a:t>LLM</a:t>
            </a:r>
            <a:r>
              <a:rPr lang="en">
                <a:solidFill>
                  <a:schemeClr val="dk1"/>
                </a:solidFill>
              </a:rPr>
              <a:t>) that is trained on a </a:t>
            </a:r>
            <a:r>
              <a:rPr b="1" lang="en">
                <a:solidFill>
                  <a:srgbClr val="CC0000"/>
                </a:solidFill>
              </a:rPr>
              <a:t>massive dataset of text and code</a:t>
            </a:r>
            <a:r>
              <a:rPr lang="en">
                <a:solidFill>
                  <a:schemeClr val="dk1"/>
                </a:solidFill>
              </a:rPr>
              <a:t>. Llama-2 is still under development, but it has learned to perform many kinds of tasks, including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2499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differences: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639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LlamaIndex is a framework, while Llama-2 is a </a:t>
            </a:r>
            <a:r>
              <a:rPr b="1" lang="en">
                <a:solidFill>
                  <a:srgbClr val="CC0000"/>
                </a:solidFill>
              </a:rPr>
              <a:t>language model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2639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LlamaIndex is used for </a:t>
            </a:r>
            <a:r>
              <a:rPr b="1" lang="en">
                <a:solidFill>
                  <a:srgbClr val="CC0000"/>
                </a:solidFill>
              </a:rPr>
              <a:t>search</a:t>
            </a:r>
            <a:r>
              <a:rPr lang="en">
                <a:solidFill>
                  <a:schemeClr val="dk1"/>
                </a:solidFill>
              </a:rPr>
              <a:t> and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retrieval</a:t>
            </a:r>
            <a:r>
              <a:rPr lang="en">
                <a:solidFill>
                  <a:schemeClr val="dk1"/>
                </a:solidFill>
              </a:rPr>
              <a:t>, while Llama-2 is used for </a:t>
            </a:r>
            <a:r>
              <a:rPr b="1" lang="en">
                <a:solidFill>
                  <a:srgbClr val="CC0000"/>
                </a:solidFill>
              </a:rPr>
              <a:t>generation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comprehension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2499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1a1a18fc7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LlamaIndex Vs Langchain</a:t>
            </a:r>
            <a:endParaRPr b="1" sz="3020"/>
          </a:p>
        </p:txBody>
      </p:sp>
      <p:sp>
        <p:nvSpPr>
          <p:cNvPr id="93" name="Google Shape;93;g281a1a18fc7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g281a1a18fc7_0_2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 sz="1900">
                <a:solidFill>
                  <a:schemeClr val="dk1"/>
                </a:solidFill>
              </a:rPr>
              <a:t>LlamaIndex:</a:t>
            </a:r>
            <a:r>
              <a:rPr lang="en">
                <a:solidFill>
                  <a:schemeClr val="dk1"/>
                </a:solidFill>
              </a:rPr>
              <a:t> is a lightweight tool that is specifically designed for building </a:t>
            </a:r>
            <a:r>
              <a:rPr b="1" lang="en">
                <a:solidFill>
                  <a:srgbClr val="CC0000"/>
                </a:solidFill>
              </a:rPr>
              <a:t>search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retrieval</a:t>
            </a:r>
            <a:r>
              <a:rPr lang="en">
                <a:solidFill>
                  <a:schemeClr val="dk1"/>
                </a:solidFill>
              </a:rPr>
              <a:t> applications.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LlamaIndex is also very </a:t>
            </a:r>
            <a:r>
              <a:rPr b="1" lang="en">
                <a:solidFill>
                  <a:srgbClr val="CC0000"/>
                </a:solidFill>
              </a:rPr>
              <a:t>efficient</a:t>
            </a:r>
            <a:r>
              <a:rPr lang="en">
                <a:solidFill>
                  <a:schemeClr val="dk1"/>
                </a:solidFill>
              </a:rPr>
              <a:t>, making it a good choice for applications that need to process large amounts of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 sz="1900">
                <a:solidFill>
                  <a:schemeClr val="dk1"/>
                </a:solidFill>
              </a:rPr>
              <a:t>LangChain:</a:t>
            </a:r>
            <a:r>
              <a:rPr lang="en">
                <a:solidFill>
                  <a:schemeClr val="dk1"/>
                </a:solidFill>
              </a:rPr>
              <a:t> is a more </a:t>
            </a:r>
            <a:r>
              <a:rPr b="1" lang="en">
                <a:solidFill>
                  <a:srgbClr val="CC0000"/>
                </a:solidFill>
              </a:rPr>
              <a:t>general-purpose framework</a:t>
            </a:r>
            <a:r>
              <a:rPr lang="en">
                <a:solidFill>
                  <a:schemeClr val="dk1"/>
                </a:solidFill>
              </a:rPr>
              <a:t> that can be used to build a wide variety of LLM applications.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provides tools for</a:t>
            </a:r>
            <a:r>
              <a:rPr b="1" lang="en">
                <a:solidFill>
                  <a:srgbClr val="CC0000"/>
                </a:solidFill>
              </a:rPr>
              <a:t> loading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processing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indexing data</a:t>
            </a:r>
            <a:r>
              <a:rPr lang="en">
                <a:solidFill>
                  <a:schemeClr val="dk1"/>
                </a:solidFill>
              </a:rPr>
              <a:t>, as well as for interacting with LLMs. LangChain is also more </a:t>
            </a:r>
            <a:r>
              <a:rPr b="1" lang="en">
                <a:solidFill>
                  <a:srgbClr val="CC0000"/>
                </a:solidFill>
              </a:rPr>
              <a:t>flexible</a:t>
            </a:r>
            <a:r>
              <a:rPr lang="en">
                <a:solidFill>
                  <a:schemeClr val="dk1"/>
                </a:solidFill>
              </a:rPr>
              <a:t> than LlamaIndex.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1a1a18fc7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0" name="Google Shape;100;g281a1a18fc7_0_28"/>
          <p:cNvGraphicFramePr/>
          <p:nvPr/>
        </p:nvGraphicFramePr>
        <p:xfrm>
          <a:off x="334775" y="82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{0E8CCAE9-8B42-4D66-8D0A-D1A5D48B7166}</a:tableStyleId>
              </a:tblPr>
              <a:tblGrid>
                <a:gridCol w="1785650"/>
                <a:gridCol w="3411750"/>
                <a:gridCol w="3041725"/>
              </a:tblGrid>
              <a:tr h="7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20">
                          <a:solidFill>
                            <a:schemeClr val="dk1"/>
                          </a:solidFill>
                        </a:rPr>
                        <a:t>Feature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520">
                          <a:solidFill>
                            <a:schemeClr val="dk1"/>
                          </a:solidFill>
                        </a:rPr>
                        <a:t>LlamaIndex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20">
                          <a:solidFill>
                            <a:schemeClr val="dk1"/>
                          </a:solidFill>
                        </a:rPr>
                        <a:t>Langchain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90"/>
                        <a:buFont typeface="Arial"/>
                        <a:buNone/>
                      </a:pPr>
                      <a:r>
                        <a:t/>
                      </a:r>
                      <a:endParaRPr b="1" sz="252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Purpose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Search and retrieval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General-purpose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Interface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Simple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	Flexible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Efficiency</a:t>
                      </a:r>
                      <a:endParaRPr b="1" sz="17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Very efficient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	Less efficient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120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Suitability</a:t>
                      </a:r>
                      <a:endParaRPr b="1" sz="17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Applications that need to process large amounts of data	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Applications that require customization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a1a18fc7_0_34"/>
          <p:cNvSpPr txBox="1"/>
          <p:nvPr>
            <p:ph type="title"/>
          </p:nvPr>
        </p:nvSpPr>
        <p:spPr>
          <a:xfrm>
            <a:off x="139600" y="2481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Ready For Coding</a:t>
            </a:r>
            <a:endParaRPr b="1" sz="3020"/>
          </a:p>
        </p:txBody>
      </p:sp>
      <p:sp>
        <p:nvSpPr>
          <p:cNvPr id="106" name="Google Shape;106;g281a1a18fc7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