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82" r:id="rId4"/>
    <p:sldId id="259" r:id="rId5"/>
    <p:sldId id="261" r:id="rId6"/>
    <p:sldId id="283" r:id="rId7"/>
    <p:sldId id="284" r:id="rId8"/>
    <p:sldId id="281" r:id="rId9"/>
    <p:sldId id="285" r:id="rId10"/>
    <p:sldId id="286" r:id="rId11"/>
    <p:sldId id="278" r:id="rId12"/>
  </p:sldIdLst>
  <p:sldSz cx="9144000" cy="5143500" type="screen16x9"/>
  <p:notesSz cx="6858000" cy="9144000"/>
  <p:embeddedFontLst>
    <p:embeddedFont>
      <p:font typeface="DM Serif Display" panose="020B0604020202020204" charset="0"/>
      <p:regular r:id="rId14"/>
      <p:italic r:id="rId15"/>
    </p:embeddedFont>
    <p:embeddedFont>
      <p:font typeface="Montserrat Ligh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5CF634-BF82-445E-975C-3A6A0FACAB5D}">
  <a:tblStyle styleId="{2A5CF634-BF82-445E-975C-3A6A0FACA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FE7647-697C-4ABB-AA9B-82A436A19A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4410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42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5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37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2b70781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2b70781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5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e559b0b4d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e559b0b4d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07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avLst/>
            <a:gdLst/>
            <a:ahLst/>
            <a:cxnLst/>
            <a:rect l="l" t="t" r="r" b="b"/>
            <a:pathLst>
              <a:path w="12192254" h="6858000" extrusionOk="0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avLst/>
            <a:gdLst/>
            <a:ahLst/>
            <a:cxnLst/>
            <a:rect l="l" t="t" r="r" b="b"/>
            <a:pathLst>
              <a:path w="8285480" h="6858000" extrusionOk="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1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om.edu.p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om.edu.pk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1059185" y="2441160"/>
            <a:ext cx="6766500" cy="168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 session on  </a:t>
            </a:r>
            <a:r>
              <a:rPr lang="en" sz="4800" dirty="0" smtClean="0">
                <a:solidFill>
                  <a:schemeClr val="accent6"/>
                </a:solidFill>
              </a:rPr>
              <a:t>CMS Stud</a:t>
            </a:r>
            <a:r>
              <a:rPr lang="en-US" sz="4800" dirty="0" err="1" smtClean="0">
                <a:solidFill>
                  <a:schemeClr val="accent6"/>
                </a:solidFill>
              </a:rPr>
              <a:t>en</a:t>
            </a:r>
            <a:r>
              <a:rPr lang="en" sz="4800" dirty="0" smtClean="0">
                <a:solidFill>
                  <a:schemeClr val="accent6"/>
                </a:solidFill>
              </a:rPr>
              <a:t>t Portal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4" y="405825"/>
            <a:ext cx="6991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sym typeface="Montserrat Light"/>
              </a:rPr>
              <a:t>Attendance, Survey, Result</a:t>
            </a:r>
            <a:endParaRPr lang="en" sz="2800" dirty="0" smtClean="0">
              <a:solidFill>
                <a:schemeClr val="accent6"/>
              </a:solidFill>
              <a:sym typeface="Montserrat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4815" r="2084" b="11665"/>
          <a:stretch/>
        </p:blipFill>
        <p:spPr>
          <a:xfrm>
            <a:off x="771524" y="929045"/>
            <a:ext cx="7879729" cy="380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>
            <a:spLocks noGrp="1"/>
          </p:cNvSpPr>
          <p:nvPr>
            <p:ph type="ctrTitle" idx="4294967295"/>
          </p:nvPr>
        </p:nvSpPr>
        <p:spPr>
          <a:xfrm>
            <a:off x="1188725" y="1911525"/>
            <a:ext cx="5587800" cy="94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6"/>
                </a:solidFill>
              </a:rPr>
              <a:t>Thanks!</a:t>
            </a:r>
            <a:endParaRPr sz="7200" dirty="0">
              <a:solidFill>
                <a:schemeClr val="accent6"/>
              </a:solidFill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294967295"/>
          </p:nvPr>
        </p:nvSpPr>
        <p:spPr>
          <a:xfrm>
            <a:off x="1188725" y="2940725"/>
            <a:ext cx="5587800" cy="641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Any questions</a:t>
            </a:r>
            <a:r>
              <a:rPr lang="en" sz="1800" dirty="0" smtClean="0"/>
              <a:t>?</a:t>
            </a:r>
            <a:endParaRPr sz="1800"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Objectives of </a:t>
            </a:r>
            <a:r>
              <a:rPr lang="en" sz="3600" dirty="0" smtClean="0">
                <a:solidFill>
                  <a:schemeClr val="accent6"/>
                </a:solidFill>
              </a:rPr>
              <a:t>Training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771764" y="1708925"/>
            <a:ext cx="3183600" cy="15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1188725" y="4134525"/>
            <a:ext cx="67665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8725" y="1708925"/>
            <a:ext cx="6568435" cy="156750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/>
              <a:t>Objective of this training is to facilitate or </a:t>
            </a:r>
            <a:r>
              <a:rPr lang="en-US" sz="1600" b="1" dirty="0" smtClean="0"/>
              <a:t>trained </a:t>
            </a:r>
            <a:r>
              <a:rPr lang="en-US" sz="1600" b="1" dirty="0"/>
              <a:t>the students about Student CMS Portal containing Fee, Result, </a:t>
            </a:r>
            <a:r>
              <a:rPr lang="en-US" sz="1600" b="1" dirty="0" smtClean="0"/>
              <a:t>Attendance and </a:t>
            </a:r>
            <a:r>
              <a:rPr lang="en-US" sz="1600" b="1" dirty="0"/>
              <a:t>Survey.</a:t>
            </a:r>
          </a:p>
          <a:p>
            <a:pPr marL="1397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76;p17"/>
          <p:cNvSpPr txBox="1">
            <a:spLocks noGrp="1"/>
          </p:cNvSpPr>
          <p:nvPr>
            <p:ph type="body" idx="1"/>
          </p:nvPr>
        </p:nvSpPr>
        <p:spPr>
          <a:xfrm>
            <a:off x="1040375" y="1141065"/>
            <a:ext cx="7364009" cy="2531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** How to Login to the system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** How to download fee slip/fee voucher </a:t>
            </a: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** What will be the next step after paying the fee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sz="1200" b="1" dirty="0"/>
              <a:t>** Common mistakes performed by the student during downloading/paying fees</a:t>
            </a:r>
            <a:r>
              <a:rPr lang="en" sz="1200" b="1" dirty="0" smtClean="0"/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/>
              <a:t>** How to attempt survey, view Result and Attendance </a:t>
            </a:r>
            <a:endParaRPr sz="1200" b="1" dirty="0"/>
          </a:p>
        </p:txBody>
      </p:sp>
      <p:sp>
        <p:nvSpPr>
          <p:cNvPr id="4" name="Google Shape;74;p17"/>
          <p:cNvSpPr txBox="1">
            <a:spLocks noGrp="1"/>
          </p:cNvSpPr>
          <p:nvPr>
            <p:ph type="title"/>
          </p:nvPr>
        </p:nvSpPr>
        <p:spPr>
          <a:xfrm>
            <a:off x="1040375" y="545355"/>
            <a:ext cx="6766500" cy="47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Outlines of </a:t>
            </a:r>
            <a:r>
              <a:rPr lang="en" sz="3600" dirty="0" smtClean="0">
                <a:solidFill>
                  <a:schemeClr val="accent6"/>
                </a:solidFill>
              </a:rPr>
              <a:t>Training</a:t>
            </a:r>
            <a:endParaRPr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990027" y="1670671"/>
            <a:ext cx="6965198" cy="20126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/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b="1" dirty="0"/>
              <a:t>How to Login to the system</a:t>
            </a:r>
            <a:br>
              <a:rPr lang="en" b="1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43759" y="323135"/>
            <a:ext cx="7947718" cy="42282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" sz="2400" dirty="0"/>
              <a:t>We can login/sign in to CMS </a:t>
            </a:r>
            <a:r>
              <a:rPr lang="en" sz="2400" dirty="0" smtClean="0"/>
              <a:t>in </a:t>
            </a:r>
            <a:r>
              <a:rPr lang="en" sz="2400" dirty="0"/>
              <a:t>two </a:t>
            </a:r>
            <a:r>
              <a:rPr lang="en" sz="2400" dirty="0" smtClean="0"/>
              <a:t>ways</a:t>
            </a:r>
            <a:br>
              <a:rPr lang="en" sz="2400" dirty="0" smtClean="0"/>
            </a:br>
            <a:r>
              <a:rPr lang="en" sz="2400" dirty="0"/>
              <a:t/>
            </a:r>
            <a:br>
              <a:rPr lang="en" sz="2400" dirty="0"/>
            </a:br>
            <a:r>
              <a:rPr lang="en" sz="2400" dirty="0" smtClean="0"/>
              <a:t>  Throgh website </a:t>
            </a:r>
            <a:br>
              <a:rPr lang="en" sz="2400" dirty="0" smtClean="0"/>
            </a:br>
            <a:r>
              <a:rPr lang="en" sz="2400" dirty="0"/>
              <a:t/>
            </a:r>
            <a:br>
              <a:rPr lang="en" sz="2400" dirty="0"/>
            </a:br>
            <a:r>
              <a:rPr lang="en" sz="2400" dirty="0" smtClean="0"/>
              <a:t> </a:t>
            </a:r>
            <a:r>
              <a:rPr lang="en" sz="2400" dirty="0" smtClean="0">
                <a:hlinkClick r:id="rId3"/>
              </a:rPr>
              <a:t>www.uom.edu.pk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 </a:t>
            </a:r>
            <a:br>
              <a:rPr lang="en" sz="2400" dirty="0" smtClean="0"/>
            </a:br>
            <a:r>
              <a:rPr lang="en" sz="2400" dirty="0"/>
              <a:t/>
            </a:r>
            <a:br>
              <a:rPr lang="en" sz="2400" dirty="0"/>
            </a:br>
            <a:r>
              <a:rPr lang="en" sz="2400" dirty="0" smtClean="0"/>
              <a:t>Or throgh URL </a:t>
            </a:r>
            <a:br>
              <a:rPr lang="en" sz="2400" dirty="0" smtClean="0"/>
            </a:b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2400" dirty="0" smtClean="0"/>
              <a:t>cms.uom.edu.pk</a:t>
            </a:r>
            <a:r>
              <a:rPr lang="en" sz="2400" dirty="0"/>
              <a:t/>
            </a:r>
            <a:br>
              <a:rPr lang="en" sz="2400" dirty="0"/>
            </a:br>
            <a:r>
              <a:rPr lang="en" sz="2400" dirty="0"/>
              <a:t/>
            </a:r>
            <a:br>
              <a:rPr lang="en" sz="2400" dirty="0"/>
            </a:br>
            <a:endParaRPr sz="2400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937260" y="381238"/>
            <a:ext cx="4572000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800" b="1" dirty="0" smtClean="0">
                <a:solidFill>
                  <a:schemeClr val="bg1"/>
                </a:solidFill>
              </a:rPr>
              <a:t>Login Through website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7260" y="793414"/>
            <a:ext cx="2798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hlinkClick r:id="rId2"/>
              </a:rPr>
              <a:t>www.uom.edu.pk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67" t="889" r="25834" b="66963"/>
          <a:stretch/>
        </p:blipFill>
        <p:spPr>
          <a:xfrm>
            <a:off x="-878021" y="1193524"/>
            <a:ext cx="8717280" cy="1653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28126" r="1493" b="23317"/>
          <a:stretch/>
        </p:blipFill>
        <p:spPr>
          <a:xfrm>
            <a:off x="1080135" y="2975161"/>
            <a:ext cx="6759124" cy="196826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5585462" y="1266193"/>
            <a:ext cx="295275" cy="9210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041245" y="2054107"/>
            <a:ext cx="295275" cy="9210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37086" y="789087"/>
            <a:ext cx="3901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bg1"/>
                </a:solidFill>
              </a:rPr>
              <a:t>cms.uom.edu.pk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043" y="417582"/>
            <a:ext cx="2424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</a:t>
            </a:r>
            <a:r>
              <a:rPr lang="en" sz="2000" dirty="0" smtClean="0">
                <a:solidFill>
                  <a:schemeClr val="bg1"/>
                </a:solidFill>
              </a:rPr>
              <a:t>ogin Through URL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704" r="14929" b="33333"/>
          <a:stretch/>
        </p:blipFill>
        <p:spPr>
          <a:xfrm>
            <a:off x="883627" y="1657152"/>
            <a:ext cx="3433396" cy="2548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5" t="14074" r="793" b="26296"/>
          <a:stretch/>
        </p:blipFill>
        <p:spPr>
          <a:xfrm>
            <a:off x="5065101" y="1657152"/>
            <a:ext cx="3226416" cy="254881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71148" y="1518274"/>
            <a:ext cx="696106" cy="33107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4029074" y="1522651"/>
            <a:ext cx="419100" cy="1809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ctrTitle"/>
          </p:nvPr>
        </p:nvSpPr>
        <p:spPr>
          <a:xfrm>
            <a:off x="479760" y="1015309"/>
            <a:ext cx="8026065" cy="163264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400" dirty="0">
                <a:solidFill>
                  <a:schemeClr val="accent6"/>
                </a:solidFill>
              </a:rPr>
              <a:t>M</a:t>
            </a:r>
            <a:r>
              <a:rPr lang="en" sz="2400" dirty="0" smtClean="0">
                <a:solidFill>
                  <a:schemeClr val="accent6"/>
                </a:solidFill>
              </a:rPr>
              <a:t>istakes </a:t>
            </a:r>
            <a:r>
              <a:rPr lang="en" sz="2400" dirty="0">
                <a:solidFill>
                  <a:schemeClr val="accent6"/>
                </a:solidFill>
              </a:rPr>
              <a:t>performed by the students during downloading/paying </a:t>
            </a:r>
            <a:r>
              <a:rPr lang="en" sz="2400" dirty="0" smtClean="0">
                <a:solidFill>
                  <a:schemeClr val="accent6"/>
                </a:solidFill>
              </a:rPr>
              <a:t>fee</a:t>
            </a:r>
            <a:br>
              <a:rPr lang="en" sz="2400" dirty="0" smtClean="0">
                <a:solidFill>
                  <a:schemeClr val="accent6"/>
                </a:solidFill>
              </a:rPr>
            </a:br>
            <a:r>
              <a:rPr lang="en" sz="3200" b="1" dirty="0" smtClean="0"/>
              <a:t/>
            </a:r>
            <a:br>
              <a:rPr lang="en" sz="3200" b="1" dirty="0" smtClean="0"/>
            </a:br>
            <a:r>
              <a:rPr lang="en" sz="1400" b="1" dirty="0" smtClean="0">
                <a:latin typeface="Montserrat Light" panose="020B0604020202020204" charset="0"/>
              </a:rPr>
              <a:t>students paid multiples fee on the same voucher having the same barcode/Invoice number and same term, we strictly need to avoid these types of mistakes, otherwise, it will consider only one fee</a:t>
            </a:r>
            <a:r>
              <a:rPr lang="en" sz="1400" dirty="0" smtClean="0"/>
              <a:t>.</a:t>
            </a:r>
            <a:r>
              <a:rPr lang="en" sz="2000" b="1" dirty="0" smtClean="0"/>
              <a:t/>
            </a:r>
            <a:br>
              <a:rPr lang="en" sz="2000" b="1" dirty="0" smtClean="0"/>
            </a:br>
            <a:r>
              <a:rPr lang="en" sz="2000" b="1" dirty="0" smtClean="0"/>
              <a:t/>
            </a:r>
            <a:br>
              <a:rPr lang="en" sz="2000" b="1" dirty="0" smtClean="0"/>
            </a:br>
            <a:r>
              <a:rPr lang="en" sz="2400" b="1" dirty="0" smtClean="0"/>
              <a:t> 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15555" r="8333" b="9259"/>
          <a:stretch/>
        </p:blipFill>
        <p:spPr>
          <a:xfrm>
            <a:off x="2000250" y="2238375"/>
            <a:ext cx="4762500" cy="2705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324" y="1053525"/>
            <a:ext cx="6991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sym typeface="Montserrat Light"/>
              </a:rPr>
              <a:t>S</a:t>
            </a:r>
            <a:r>
              <a:rPr lang="en" sz="2800" dirty="0" smtClean="0">
                <a:solidFill>
                  <a:schemeClr val="accent6"/>
                </a:solidFill>
                <a:sym typeface="Montserrat Light"/>
              </a:rPr>
              <a:t>olution</a:t>
            </a:r>
          </a:p>
          <a:p>
            <a:r>
              <a:rPr lang="en" sz="2400" b="1" dirty="0"/>
              <a:t/>
            </a:r>
            <a:br>
              <a:rPr lang="en" sz="2400" b="1" dirty="0"/>
            </a:br>
            <a:r>
              <a:rPr lang="en" b="1" dirty="0">
                <a:solidFill>
                  <a:schemeClr val="bg1"/>
                </a:solidFill>
              </a:rPr>
              <a:t>To avoid these mistakes students need to see and verify the Invoice number and term on the fee </a:t>
            </a:r>
            <a:r>
              <a:rPr lang="en-US" b="1" dirty="0">
                <a:solidFill>
                  <a:schemeClr val="bg1"/>
                </a:solidFill>
              </a:rPr>
              <a:t>receipt</a:t>
            </a:r>
            <a:r>
              <a:rPr lang="en" b="1" dirty="0">
                <a:solidFill>
                  <a:schemeClr val="bg1"/>
                </a:solidFill>
              </a:rPr>
              <a:t> before paying a fee.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129</Words>
  <Application>Microsoft Office PowerPoint</Application>
  <PresentationFormat>On-screen Show (16:9)</PresentationFormat>
  <Paragraphs>29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DM Serif Display</vt:lpstr>
      <vt:lpstr>Montserrat Light</vt:lpstr>
      <vt:lpstr>Arial</vt:lpstr>
      <vt:lpstr>Calibri</vt:lpstr>
      <vt:lpstr>Mutius template</vt:lpstr>
      <vt:lpstr>Training session on  CMS Student Portal</vt:lpstr>
      <vt:lpstr>Objectives of Training</vt:lpstr>
      <vt:lpstr>Outlines of Training</vt:lpstr>
      <vt:lpstr> How to Login to the system </vt:lpstr>
      <vt:lpstr>We can login/sign in to CMS in two ways    Throgh website    www.uom.edu.pk    Or throgh URL   cms.uom.edu.pk  </vt:lpstr>
      <vt:lpstr>PowerPoint Presentation</vt:lpstr>
      <vt:lpstr>PowerPoint Presentation</vt:lpstr>
      <vt:lpstr>Mistakes performed by the students during downloading/paying fee  students paid multiples fee on the same voucher having the same barcode/Invoice number and same term, we strictly need to avoid these types of mistakes, otherwise, it will consider only one fee.   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Traning session on  Student Fee</dc:title>
  <cp:lastModifiedBy>Dr. Ikram Ullah</cp:lastModifiedBy>
  <cp:revision>36</cp:revision>
  <dcterms:modified xsi:type="dcterms:W3CDTF">2023-05-30T05:07:30Z</dcterms:modified>
</cp:coreProperties>
</file>