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8" r:id="rId4"/>
    <p:sldId id="281" r:id="rId5"/>
    <p:sldId id="270" r:id="rId6"/>
    <p:sldId id="272" r:id="rId7"/>
    <p:sldId id="271" r:id="rId8"/>
    <p:sldId id="279" r:id="rId9"/>
    <p:sldId id="341" r:id="rId10"/>
    <p:sldId id="259" r:id="rId11"/>
    <p:sldId id="286" r:id="rId12"/>
    <p:sldId id="375" r:id="rId13"/>
    <p:sldId id="376" r:id="rId14"/>
    <p:sldId id="379" r:id="rId15"/>
    <p:sldId id="378" r:id="rId16"/>
    <p:sldId id="374" r:id="rId17"/>
    <p:sldId id="389" r:id="rId18"/>
    <p:sldId id="382" r:id="rId19"/>
    <p:sldId id="398" r:id="rId20"/>
    <p:sldId id="384" r:id="rId21"/>
    <p:sldId id="385" r:id="rId22"/>
    <p:sldId id="386" r:id="rId23"/>
    <p:sldId id="397" r:id="rId24"/>
    <p:sldId id="278" r:id="rId25"/>
    <p:sldId id="395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294CF9-1443-4C5E-9279-4A743B0A14D2}">
          <p14:sldIdLst>
            <p14:sldId id="256"/>
            <p14:sldId id="268"/>
          </p14:sldIdLst>
        </p14:section>
        <p14:section name="Assessing Processing Requirements" id="{6DF5CC65-2E1B-47E1-B005-077EF16B5438}">
          <p14:sldIdLst>
            <p14:sldId id="281"/>
            <p14:sldId id="270"/>
            <p14:sldId id="272"/>
            <p14:sldId id="271"/>
            <p14:sldId id="279"/>
            <p14:sldId id="341"/>
            <p14:sldId id="259"/>
            <p14:sldId id="286"/>
            <p14:sldId id="375"/>
            <p14:sldId id="376"/>
            <p14:sldId id="379"/>
            <p14:sldId id="378"/>
          </p14:sldIdLst>
        </p14:section>
        <p14:section name="Creating Batch Workloads" id="{CF6DECAC-13C3-4784-9841-612CAA38D460}">
          <p14:sldIdLst>
            <p14:sldId id="374"/>
            <p14:sldId id="389"/>
            <p14:sldId id="382"/>
            <p14:sldId id="398"/>
            <p14:sldId id="384"/>
            <p14:sldId id="385"/>
            <p14:sldId id="386"/>
            <p14:sldId id="397"/>
          </p14:sldIdLst>
        </p14:section>
        <p14:section name="Demo" id="{B11CDD5F-D012-49A8-9152-8FCDF8F1C73F}">
          <p14:sldIdLst>
            <p14:sldId id="278"/>
            <p14:sldId id="3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15B2A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67" autoAdjust="0"/>
    <p:restoredTop sz="86370" autoAdjust="0"/>
  </p:normalViewPr>
  <p:slideViewPr>
    <p:cSldViewPr snapToGrid="0">
      <p:cViewPr varScale="1">
        <p:scale>
          <a:sx n="64" d="100"/>
          <a:sy n="64" d="100"/>
        </p:scale>
        <p:origin x="240" y="66"/>
      </p:cViewPr>
      <p:guideLst>
        <p:guide orient="horz" pos="3336"/>
        <p:guide pos="3840"/>
      </p:guideLst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1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treaded</a:t>
            </a:r>
            <a:r>
              <a:rPr lang="sv-SE" dirty="0"/>
              <a:t> </a:t>
            </a:r>
            <a:r>
              <a:rPr lang="sv-SE" dirty="0" err="1"/>
              <a:t>applications</a:t>
            </a:r>
            <a:r>
              <a:rPr lang="sv-SE" dirty="0"/>
              <a:t>.</a:t>
            </a:r>
          </a:p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,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thread</a:t>
            </a:r>
            <a:r>
              <a:rPr lang="sv-SE" dirty="0"/>
              <a:t>,</a:t>
            </a:r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issues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downloading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data.</a:t>
            </a:r>
          </a:p>
          <a:p>
            <a:r>
              <a:rPr lang="sv-SE" dirty="0"/>
              <a:t>Max</a:t>
            </a:r>
            <a:r>
              <a:rPr lang="sv-SE" baseline="0" dirty="0"/>
              <a:t> Tasks per </a:t>
            </a:r>
            <a:r>
              <a:rPr lang="sv-SE" baseline="0" dirty="0" err="1"/>
              <a:t>node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</a:t>
            </a:r>
            <a:r>
              <a:rPr lang="sv-SE" baseline="0" dirty="0" err="1"/>
              <a:t>used</a:t>
            </a:r>
            <a:r>
              <a:rPr lang="sv-SE" baseline="0" dirty="0"/>
              <a:t>, </a:t>
            </a:r>
            <a:r>
              <a:rPr lang="sv-SE" baseline="0" dirty="0" err="1"/>
              <a:t>recommended</a:t>
            </a:r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Copying</a:t>
            </a:r>
            <a:r>
              <a:rPr lang="sv-SE" baseline="0" dirty="0"/>
              <a:t> to and from </a:t>
            </a:r>
            <a:r>
              <a:rPr lang="sv-SE" baseline="0" dirty="0" err="1"/>
              <a:t>blob</a:t>
            </a:r>
            <a:r>
              <a:rPr lang="sv-SE" baseline="0" dirty="0"/>
              <a:t> </a:t>
            </a:r>
            <a:r>
              <a:rPr lang="sv-SE" baseline="0" dirty="0" err="1"/>
              <a:t>storage</a:t>
            </a:r>
            <a:endParaRPr lang="sv-SE" baseline="0" dirty="0"/>
          </a:p>
          <a:p>
            <a:r>
              <a:rPr lang="sv-SE" dirty="0"/>
              <a:t>IO to </a:t>
            </a:r>
            <a:r>
              <a:rPr lang="sv-SE" dirty="0" err="1"/>
              <a:t>storage</a:t>
            </a:r>
            <a:r>
              <a:rPr lang="sv-SE" dirty="0"/>
              <a:t> is </a:t>
            </a:r>
            <a:r>
              <a:rPr lang="sv-SE" dirty="0" err="1"/>
              <a:t>built</a:t>
            </a:r>
            <a:r>
              <a:rPr lang="sv-SE" dirty="0"/>
              <a:t> in, </a:t>
            </a:r>
            <a:r>
              <a:rPr lang="sv-SE" dirty="0" err="1"/>
              <a:t>other</a:t>
            </a:r>
            <a:r>
              <a:rPr lang="sv-SE" dirty="0"/>
              <a:t> data</a:t>
            </a:r>
            <a:r>
              <a:rPr lang="sv-SE" baseline="0" dirty="0"/>
              <a:t> </a:t>
            </a:r>
            <a:r>
              <a:rPr lang="sv-SE" baseline="0" dirty="0" err="1"/>
              <a:t>sources</a:t>
            </a:r>
            <a:r>
              <a:rPr lang="sv-SE" baseline="0" dirty="0"/>
              <a:t> </a:t>
            </a:r>
            <a:r>
              <a:rPr lang="sv-SE" baseline="0" dirty="0" err="1"/>
              <a:t>needs</a:t>
            </a:r>
            <a:r>
              <a:rPr lang="sv-SE" baseline="0" dirty="0"/>
              <a:t> to be </a:t>
            </a:r>
            <a:r>
              <a:rPr lang="sv-SE" baseline="0" dirty="0" err="1"/>
              <a:t>custom</a:t>
            </a:r>
            <a:r>
              <a:rPr lang="sv-SE" baseline="0" dirty="0"/>
              <a:t>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Process starts on VM start and</a:t>
            </a:r>
            <a:r>
              <a:rPr lang="sv-SE" baseline="0" dirty="0"/>
              <a:t> </a:t>
            </a:r>
            <a:r>
              <a:rPr lang="sv-SE" baseline="0" dirty="0" err="1"/>
              <a:t>loads</a:t>
            </a:r>
            <a:r>
              <a:rPr lang="sv-SE" baseline="0" dirty="0"/>
              <a:t> the data, task process </a:t>
            </a:r>
            <a:r>
              <a:rPr lang="sv-SE" baseline="0" dirty="0" err="1"/>
              <a:t>can</a:t>
            </a:r>
            <a:r>
              <a:rPr lang="sv-SE" baseline="0" dirty="0"/>
              <a:t> call the </a:t>
            </a:r>
            <a:r>
              <a:rPr lang="sv-SE" baseline="0" dirty="0" err="1"/>
              <a:t>local</a:t>
            </a:r>
            <a:r>
              <a:rPr lang="sv-SE" baseline="0" dirty="0"/>
              <a:t> cache process.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000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2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48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03042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16530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253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7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87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82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668303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3121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7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95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42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854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090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364006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410015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5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99050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84187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5129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2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alansmith</a:t>
            </a:r>
            <a:r>
              <a:rPr lang="en-US" dirty="0"/>
              <a:t>   www.cloudcasts.net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Senior Consultant – Active Solution Sweden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Alan Smith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02" y="4623383"/>
            <a:ext cx="1223979" cy="162763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36" y="394774"/>
            <a:ext cx="10741274" cy="2381119"/>
          </a:xfrm>
        </p:spPr>
        <p:txBody>
          <a:bodyPr/>
          <a:lstStyle/>
          <a:p>
            <a:r>
              <a:rPr lang="en-US" dirty="0"/>
              <a:t>Creating Workloads with Azure Batch</a:t>
            </a:r>
          </a:p>
        </p:txBody>
      </p:sp>
    </p:spTree>
    <p:extLst>
      <p:ext uri="{BB962C8B-B14F-4D97-AF65-F5344CB8AC3E}">
        <p14:creationId xmlns:p14="http://schemas.microsoft.com/office/powerpoint/2010/main" val="399802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73" y="541868"/>
            <a:ext cx="10070237" cy="2800626"/>
          </a:xfrm>
        </p:spPr>
        <p:txBody>
          <a:bodyPr/>
          <a:lstStyle/>
          <a:p>
            <a:r>
              <a:rPr lang="en-US" dirty="0"/>
              <a:t>Azure Batch Client API</a:t>
            </a:r>
          </a:p>
        </p:txBody>
      </p:sp>
    </p:spTree>
    <p:extLst>
      <p:ext uri="{BB962C8B-B14F-4D97-AF65-F5344CB8AC3E}">
        <p14:creationId xmlns:p14="http://schemas.microsoft.com/office/powerpoint/2010/main" val="23790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305614-6926-4A02-A043-8F7E39C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Azure.Batch</a:t>
            </a:r>
            <a:r>
              <a:rPr lang="en-US" dirty="0"/>
              <a:t> NuGet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60318-2483-471B-841C-D984E2193C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Client Library</a:t>
            </a:r>
          </a:p>
          <a:p>
            <a:r>
              <a:rPr lang="en-US" dirty="0"/>
              <a:t>Wrapper around REST API</a:t>
            </a:r>
          </a:p>
          <a:p>
            <a:r>
              <a:rPr lang="en-US" dirty="0"/>
              <a:t>Code samples available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616B2-3ADC-4638-8415-05B863BA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2" y="2077193"/>
            <a:ext cx="4123450" cy="31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DBD-33BD-4832-A828-881872C19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cred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BatchSharedKeyCredentials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batchAccountKey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batchClient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BatchClient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(cred);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ED1A90-B322-482C-8238-05A510F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</a:t>
            </a:r>
            <a:r>
              <a:rPr lang="en-US" dirty="0" err="1"/>
              <a:t>BatchClient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23365-7D23-4159-9C5F-C45010B4C2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Authentication requires:</a:t>
            </a:r>
          </a:p>
          <a:p>
            <a:pPr lvl="1"/>
            <a:r>
              <a:rPr lang="en-US" dirty="0"/>
              <a:t>Batch account URL</a:t>
            </a:r>
          </a:p>
          <a:p>
            <a:pPr lvl="1"/>
            <a:r>
              <a:rPr lang="en-US" dirty="0"/>
              <a:t>Batch account name</a:t>
            </a:r>
          </a:p>
          <a:p>
            <a:pPr lvl="1"/>
            <a:r>
              <a:rPr lang="en-US" dirty="0"/>
              <a:t>Primary or secondary batch account key</a:t>
            </a:r>
          </a:p>
        </p:txBody>
      </p:sp>
    </p:spTree>
    <p:extLst>
      <p:ext uri="{BB962C8B-B14F-4D97-AF65-F5344CB8AC3E}">
        <p14:creationId xmlns:p14="http://schemas.microsoft.com/office/powerpoint/2010/main" val="1964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2D1F83-D9E5-4B23-9662-307B25CB2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PoolOperations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8B1BC-91F4-4023-87CD-E5C69633BD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512" y="2428876"/>
            <a:ext cx="5152417" cy="3978728"/>
          </a:xfrm>
        </p:spPr>
        <p:txBody>
          <a:bodyPr/>
          <a:lstStyle/>
          <a:p>
            <a:r>
              <a:rPr lang="en-US" dirty="0" err="1"/>
              <a:t>CreatePool</a:t>
            </a:r>
            <a:endParaRPr lang="en-US" dirty="0"/>
          </a:p>
          <a:p>
            <a:r>
              <a:rPr lang="en-US" dirty="0" err="1"/>
              <a:t>DeletePool</a:t>
            </a:r>
            <a:endParaRPr lang="en-US" dirty="0"/>
          </a:p>
          <a:p>
            <a:r>
              <a:rPr lang="en-US" dirty="0" err="1"/>
              <a:t>EnableAutoScale</a:t>
            </a:r>
            <a:endParaRPr lang="en-US" dirty="0"/>
          </a:p>
          <a:p>
            <a:r>
              <a:rPr lang="en-US" dirty="0" err="1"/>
              <a:t>ListComputeNodes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E75B4-EE76-4923-B231-0CF6CDFA40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JobOperations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F1D4C4-498D-4A5E-8582-955B87BF7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CreateJob</a:t>
            </a:r>
            <a:endParaRPr lang="en-US" dirty="0"/>
          </a:p>
          <a:p>
            <a:r>
              <a:rPr lang="en-US" dirty="0" err="1"/>
              <a:t>AddTask</a:t>
            </a:r>
            <a:endParaRPr lang="en-US" dirty="0"/>
          </a:p>
          <a:p>
            <a:r>
              <a:rPr lang="en-US" dirty="0" err="1"/>
              <a:t>GetJobTaskCounts</a:t>
            </a:r>
            <a:endParaRPr lang="en-US" dirty="0"/>
          </a:p>
          <a:p>
            <a:r>
              <a:rPr lang="en-US" dirty="0" err="1"/>
              <a:t>GetAllLifetimeStatistics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2ECDA-8D19-4CF1-97B9-DDA26C48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BatchClient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11235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DBD-33BD-4832-A828-881872C19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m_BatchClient.PoolOperations.CreatePool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"standard_d1_v2"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targetDedicatedComputeNodes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1,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skuAndImage.Image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skuAndImage.Sku.Id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pool.CommitAsync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ED1A90-B322-482C-8238-05A510F5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23365-7D23-4159-9C5F-C45010B4C2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0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73" y="541868"/>
            <a:ext cx="10070237" cy="2800626"/>
          </a:xfrm>
        </p:spPr>
        <p:txBody>
          <a:bodyPr/>
          <a:lstStyle/>
          <a:p>
            <a:r>
              <a:rPr lang="en-US" dirty="0"/>
              <a:t>Creating Batch Workloads</a:t>
            </a:r>
          </a:p>
        </p:txBody>
      </p:sp>
    </p:spTree>
    <p:extLst>
      <p:ext uri="{BB962C8B-B14F-4D97-AF65-F5344CB8AC3E}">
        <p14:creationId xmlns:p14="http://schemas.microsoft.com/office/powerpoint/2010/main" val="156859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368FE-E07E-457E-BEDF-8CE26CD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Batch Workloads</a:t>
            </a:r>
          </a:p>
        </p:txBody>
      </p:sp>
      <p:sp>
        <p:nvSpPr>
          <p:cNvPr id="4" name="Rounded Rectangle 25">
            <a:extLst>
              <a:ext uri="{FF2B5EF4-FFF2-40B4-BE49-F238E27FC236}">
                <a16:creationId xmlns:a16="http://schemas.microsoft.com/office/drawing/2014/main" id="{CF2C8AF7-1264-44E5-8C00-066EBB231C6A}"/>
              </a:ext>
            </a:extLst>
          </p:cNvPr>
          <p:cNvSpPr/>
          <p:nvPr/>
        </p:nvSpPr>
        <p:spPr>
          <a:xfrm>
            <a:off x="419707" y="1431279"/>
            <a:ext cx="6547149" cy="4226571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F78FC-F4B4-4D88-90D3-903290447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5" y="1621367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9A4B8-2810-44C7-9B7E-7FFCC0A1C207}"/>
              </a:ext>
            </a:extLst>
          </p:cNvPr>
          <p:cNvSpPr txBox="1"/>
          <p:nvPr/>
        </p:nvSpPr>
        <p:spPr>
          <a:xfrm>
            <a:off x="1393230" y="1524279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Batch Account</a:t>
            </a:r>
          </a:p>
        </p:txBody>
      </p:sp>
      <p:sp>
        <p:nvSpPr>
          <p:cNvPr id="7" name="Rounded Rectangle 25">
            <a:extLst>
              <a:ext uri="{FF2B5EF4-FFF2-40B4-BE49-F238E27FC236}">
                <a16:creationId xmlns:a16="http://schemas.microsoft.com/office/drawing/2014/main" id="{BBF9F489-BBD6-4E96-BBBA-8438030CA776}"/>
              </a:ext>
            </a:extLst>
          </p:cNvPr>
          <p:cNvSpPr/>
          <p:nvPr/>
        </p:nvSpPr>
        <p:spPr>
          <a:xfrm>
            <a:off x="7193113" y="1431279"/>
            <a:ext cx="4026429" cy="2358506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EA01B3-E74D-4BE5-9980-8E5005D75B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38" y="1499750"/>
            <a:ext cx="780290" cy="780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AD71B-58FC-4749-AC52-407F4D621E2D}"/>
              </a:ext>
            </a:extLst>
          </p:cNvPr>
          <p:cNvSpPr txBox="1"/>
          <p:nvPr/>
        </p:nvSpPr>
        <p:spPr>
          <a:xfrm>
            <a:off x="8013239" y="1505949"/>
            <a:ext cx="2127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Storage Account</a:t>
            </a:r>
          </a:p>
        </p:txBody>
      </p:sp>
      <p:sp>
        <p:nvSpPr>
          <p:cNvPr id="10" name="Rounded Rectangle 25">
            <a:extLst>
              <a:ext uri="{FF2B5EF4-FFF2-40B4-BE49-F238E27FC236}">
                <a16:creationId xmlns:a16="http://schemas.microsoft.com/office/drawing/2014/main" id="{EACFF512-DCAA-4B02-8695-7EBA173050F3}"/>
              </a:ext>
            </a:extLst>
          </p:cNvPr>
          <p:cNvSpPr/>
          <p:nvPr/>
        </p:nvSpPr>
        <p:spPr>
          <a:xfrm>
            <a:off x="2569029" y="1909154"/>
            <a:ext cx="423817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228B-1951-4A3F-8C9E-5847BF5D235A}"/>
              </a:ext>
            </a:extLst>
          </p:cNvPr>
          <p:cNvSpPr txBox="1"/>
          <p:nvPr/>
        </p:nvSpPr>
        <p:spPr>
          <a:xfrm>
            <a:off x="2750316" y="2023879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Pool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6BA50-9B84-4094-A6D2-9CED2307C6C2}"/>
              </a:ext>
            </a:extLst>
          </p:cNvPr>
          <p:cNvGrpSpPr/>
          <p:nvPr/>
        </p:nvGrpSpPr>
        <p:grpSpPr>
          <a:xfrm>
            <a:off x="8095102" y="2145467"/>
            <a:ext cx="2969121" cy="780290"/>
            <a:chOff x="7515001" y="2477857"/>
            <a:chExt cx="2969121" cy="7802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9C0107-193B-4E7D-A981-BA9C40F3C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001" y="2477857"/>
              <a:ext cx="780290" cy="78029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1D67F8-69DA-46EE-A60D-3405B40D7E9A}"/>
                </a:ext>
              </a:extLst>
            </p:cNvPr>
            <p:cNvSpPr txBox="1"/>
            <p:nvPr/>
          </p:nvSpPr>
          <p:spPr>
            <a:xfrm>
              <a:off x="8356629" y="2698725"/>
              <a:ext cx="212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Input Files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F714-DD59-41FD-8F7B-2F955FAE87D1}"/>
              </a:ext>
            </a:extLst>
          </p:cNvPr>
          <p:cNvGrpSpPr/>
          <p:nvPr/>
        </p:nvGrpSpPr>
        <p:grpSpPr>
          <a:xfrm>
            <a:off x="8095102" y="2901291"/>
            <a:ext cx="2969121" cy="780290"/>
            <a:chOff x="7515001" y="2477857"/>
            <a:chExt cx="2969121" cy="7802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F92071-0544-4654-9AC1-F8E20F95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001" y="2477857"/>
              <a:ext cx="780290" cy="78029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A5F0D3-F796-494C-A4D6-118DBEE101C6}"/>
                </a:ext>
              </a:extLst>
            </p:cNvPr>
            <p:cNvSpPr txBox="1"/>
            <p:nvPr/>
          </p:nvSpPr>
          <p:spPr>
            <a:xfrm>
              <a:off x="8356629" y="2698725"/>
              <a:ext cx="212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Output Files</a:t>
              </a:r>
            </a:p>
          </p:txBody>
        </p:sp>
      </p:grp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4A2615A4-D658-40FF-9268-E6A27A04A1D3}"/>
              </a:ext>
            </a:extLst>
          </p:cNvPr>
          <p:cNvSpPr/>
          <p:nvPr/>
        </p:nvSpPr>
        <p:spPr>
          <a:xfrm>
            <a:off x="600646" y="3789784"/>
            <a:ext cx="180881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659F1-921B-406B-B3E4-CB8450C96A3A}"/>
              </a:ext>
            </a:extLst>
          </p:cNvPr>
          <p:cNvSpPr txBox="1"/>
          <p:nvPr/>
        </p:nvSpPr>
        <p:spPr>
          <a:xfrm>
            <a:off x="638894" y="3831423"/>
            <a:ext cx="157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99C07-9E4B-41CF-9F91-4E77F087F67C}"/>
              </a:ext>
            </a:extLst>
          </p:cNvPr>
          <p:cNvSpPr txBox="1"/>
          <p:nvPr/>
        </p:nvSpPr>
        <p:spPr>
          <a:xfrm>
            <a:off x="3515606" y="3244143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Nodes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30527C8-1917-4DBB-A307-448BE1FEB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57" y="4328608"/>
            <a:ext cx="659379" cy="7844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6ABB99-9F91-4A87-AD85-CA902E9C8DCC}"/>
              </a:ext>
            </a:extLst>
          </p:cNvPr>
          <p:cNvSpPr txBox="1"/>
          <p:nvPr/>
        </p:nvSpPr>
        <p:spPr>
          <a:xfrm>
            <a:off x="909321" y="5102441"/>
            <a:ext cx="124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Package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E8112ED-7EDC-4E4E-BEC1-7DBFD01E7C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91" y="4127447"/>
            <a:ext cx="1626186" cy="12630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587D7C6-9A31-4D6D-AF36-D06A693C42FE}"/>
              </a:ext>
            </a:extLst>
          </p:cNvPr>
          <p:cNvSpPr txBox="1"/>
          <p:nvPr/>
        </p:nvSpPr>
        <p:spPr>
          <a:xfrm>
            <a:off x="8867677" y="4334167"/>
            <a:ext cx="1945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Animation</a:t>
            </a:r>
          </a:p>
          <a:p>
            <a:r>
              <a:rPr lang="en-US" sz="1600" dirty="0"/>
              <a:t>Creator Console</a:t>
            </a:r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id="{349CA7DB-63EC-417B-859C-7999717496FA}"/>
              </a:ext>
            </a:extLst>
          </p:cNvPr>
          <p:cNvSpPr/>
          <p:nvPr/>
        </p:nvSpPr>
        <p:spPr>
          <a:xfrm>
            <a:off x="2569029" y="3795617"/>
            <a:ext cx="4238171" cy="1673543"/>
          </a:xfrm>
          <a:prstGeom prst="roundRect">
            <a:avLst>
              <a:gd name="adj" fmla="val 910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82880" tIns="182880" rIns="182880" b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9DF0D-5602-4EE3-B4CE-54F915110333}"/>
              </a:ext>
            </a:extLst>
          </p:cNvPr>
          <p:cNvSpPr txBox="1"/>
          <p:nvPr/>
        </p:nvSpPr>
        <p:spPr>
          <a:xfrm>
            <a:off x="2750316" y="3910342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Job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C98155-A53B-4FCF-832D-F698C23A90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396" y="4461816"/>
            <a:ext cx="973992" cy="8472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EB57FB-CA7C-4335-8C5A-01E0645678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44" y="4461816"/>
            <a:ext cx="973992" cy="8472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7E9475-ABD7-4142-98E5-6686EE2755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92" y="4461816"/>
            <a:ext cx="973992" cy="8472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7D8EF8-042C-43AF-92F3-1AB30BAB38CE}"/>
              </a:ext>
            </a:extLst>
          </p:cNvPr>
          <p:cNvSpPr txBox="1"/>
          <p:nvPr/>
        </p:nvSpPr>
        <p:spPr>
          <a:xfrm>
            <a:off x="3515606" y="5130606"/>
            <a:ext cx="2216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Tasks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25E9A02-F80E-4F96-A751-7FAABECDF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82" y="2414682"/>
            <a:ext cx="788442" cy="84059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990C25B-AF5B-404C-AF22-33B282B44A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93" y="2407835"/>
            <a:ext cx="788442" cy="8405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CD4354-BD4F-423A-8DF7-2E34C734C4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83" y="2425817"/>
            <a:ext cx="788442" cy="840597"/>
          </a:xfrm>
          <a:prstGeom prst="rect">
            <a:avLst/>
          </a:prstGeom>
        </p:spPr>
      </p:pic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BFF60943-0790-4DA0-8D58-ACE60A4DA4B7}"/>
              </a:ext>
            </a:extLst>
          </p:cNvPr>
          <p:cNvSpPr/>
          <p:nvPr/>
        </p:nvSpPr>
        <p:spPr>
          <a:xfrm>
            <a:off x="419707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6FCC7C16-4AF4-49E0-85F2-FEA1ABBE3F34}"/>
              </a:ext>
            </a:extLst>
          </p:cNvPr>
          <p:cNvSpPr/>
          <p:nvPr/>
        </p:nvSpPr>
        <p:spPr>
          <a:xfrm>
            <a:off x="2319491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Upload Resource Files</a:t>
            </a:r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857D6EA5-22DF-4115-9BC0-ED22D783DE11}"/>
              </a:ext>
            </a:extLst>
          </p:cNvPr>
          <p:cNvSpPr/>
          <p:nvPr/>
        </p:nvSpPr>
        <p:spPr>
          <a:xfrm>
            <a:off x="4204988" y="5953440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F8C015-A3BB-48EE-94B5-2FEEE458F09A}"/>
              </a:ext>
            </a:extLst>
          </p:cNvPr>
          <p:cNvSpPr/>
          <p:nvPr/>
        </p:nvSpPr>
        <p:spPr>
          <a:xfrm>
            <a:off x="6104772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Create Tasks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D4B2964F-E8D5-4D0D-997C-67EFEAFC7272}"/>
              </a:ext>
            </a:extLst>
          </p:cNvPr>
          <p:cNvSpPr/>
          <p:nvPr/>
        </p:nvSpPr>
        <p:spPr>
          <a:xfrm>
            <a:off x="7990269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Monitor Progress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A0F1D86E-4E5F-4F4E-8FE6-4EFDA92F8202}"/>
              </a:ext>
            </a:extLst>
          </p:cNvPr>
          <p:cNvSpPr/>
          <p:nvPr/>
        </p:nvSpPr>
        <p:spPr>
          <a:xfrm>
            <a:off x="9890053" y="5941647"/>
            <a:ext cx="2016763" cy="624567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Download Output Files</a:t>
            </a:r>
          </a:p>
        </p:txBody>
      </p:sp>
    </p:spTree>
    <p:extLst>
      <p:ext uri="{BB962C8B-B14F-4D97-AF65-F5344CB8AC3E}">
        <p14:creationId xmlns:p14="http://schemas.microsoft.com/office/powerpoint/2010/main" val="95777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30DE34-C34C-481A-BB7C-1B4F1A861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pool definition 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pool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m_BatchClient.PoolOperations.CreatePool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"standard_d1_v2"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 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targetDedicatedComputeNodes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1,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VirtualMachineConfiguration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skuAndImage.Image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skuAndImage.Sku.Id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additional options 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pool.MaxTasksPerComputeNode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pool.TaskSchedulingPolicy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TaskSchedulingPolicy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ComputeNodeFillType.Spread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any application references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pool.ApplicationPackageReferences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ApplicationPackageReference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ApplicationPackageReference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Polyray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Version=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Commit the changes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pool.CommitAsync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D3448-4724-4866-A26E-DD2F5A6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EAC91C-A58F-4B94-8D1C-BB779EAD52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Specify machine size and configuration and additional options</a:t>
            </a:r>
          </a:p>
          <a:p>
            <a:r>
              <a:rPr lang="en-US" dirty="0"/>
              <a:t>Add any required application definitions</a:t>
            </a:r>
          </a:p>
          <a:p>
            <a:r>
              <a:rPr lang="en-US" dirty="0"/>
              <a:t>Changes are committed by calling Commit awaiting </a:t>
            </a:r>
            <a:r>
              <a:rPr lang="en-US" dirty="0" err="1"/>
              <a:t>CommitAsync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4D60-5D0B-41F6-B8CB-A227CB04B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Get a reference to the storage blob hosting the file 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CloudBlockBlob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blob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m_BlobContainer.GetBlockBlobReference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Define a shared access policy for accessing the blob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SharedAccessBlobPolicy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SharedAccessBlobPolicy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SharedAccessExpiryTime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.UtcNow.AddHours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(24),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Permissions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SharedAccessBlobPermissions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shared access signature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sasBlobToken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blob.GetSharedAccessSignature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sasConstraints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URI for accessing the blob using the shared access signature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blobSasUri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"{0}{1}"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blob.Uri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sasBlobToken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resource file object specifying the URI and file name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ResourceFile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.FromUrl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blobSasUri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blobName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79218-CA7F-4D35-B66C-EAAFAC71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Resource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84B99-3592-4C9B-9BBB-6DC8C800A4D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Create a shared access signature for accessing the blob</a:t>
            </a:r>
          </a:p>
          <a:p>
            <a:r>
              <a:rPr lang="en-US" dirty="0"/>
              <a:t>Be aware of the expiration time of the access policy</a:t>
            </a:r>
          </a:p>
        </p:txBody>
      </p:sp>
    </p:spTree>
    <p:extLst>
      <p:ext uri="{BB962C8B-B14F-4D97-AF65-F5344CB8AC3E}">
        <p14:creationId xmlns:p14="http://schemas.microsoft.com/office/powerpoint/2010/main" val="17843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00C2-F2EA-4A87-B349-262346FD9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job definition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m_BatchClient.JobOperations.CreateJob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Specify the pool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job.PoolInformation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PoolInformation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poolId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 job to completed state when all tasks are complete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job.OnAllTasksComplete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OnAllTasksComplete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.TerminateJob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Commit the job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job.CommitAsync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7926D-BFEC-41B5-B3C3-4C29A48C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65F4D-1237-4CD5-BC70-68A2D6E0FD6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Changes are committed by calling Commit awaiting </a:t>
            </a:r>
            <a:r>
              <a:rPr lang="en-US" dirty="0" err="1"/>
              <a:t>CommitAsync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Assessing Processing Requirements</a:t>
            </a:r>
          </a:p>
          <a:p>
            <a:r>
              <a:rPr lang="en-US" dirty="0"/>
              <a:t>Demo: Analyzing Animation Process Requirements</a:t>
            </a:r>
          </a:p>
          <a:p>
            <a:r>
              <a:rPr lang="en-US" dirty="0"/>
              <a:t>Azure Batch Client API</a:t>
            </a:r>
          </a:p>
          <a:p>
            <a:r>
              <a:rPr lang="en-US" dirty="0"/>
              <a:t>Creating Batch Workloads</a:t>
            </a:r>
          </a:p>
          <a:p>
            <a:r>
              <a:rPr lang="en-US" dirty="0"/>
              <a:t>Demo: Creating Batch Workload using Batch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261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9D6-FEB2-4B44-9FBF-43ABC30E6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the task definition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task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taskCommandLine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the input file for the task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task.ResourceFiles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ResourceFile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Specify output file and file upload options</a:t>
            </a:r>
            <a:b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task.OutputFiles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filePattern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destination: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OutputFileDestination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path: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$@"\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imageFileName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OutputFileUploadOptions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OutputFileUploadCondition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.TaskCompletion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Add the task to the job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m_BatchClient.JobOperations.AddTask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task);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B0AA-F73B-4AB7-B0A1-AE7061B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13DA-BA43-403A-9EC6-2E56E21B28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VMs are required to upload output files</a:t>
            </a:r>
          </a:p>
          <a:p>
            <a:r>
              <a:rPr lang="en-US" dirty="0"/>
              <a:t>List of tasks can be added as a batch operation</a:t>
            </a:r>
          </a:p>
        </p:txBody>
      </p:sp>
    </p:spTree>
    <p:extLst>
      <p:ext uri="{BB962C8B-B14F-4D97-AF65-F5344CB8AC3E}">
        <p14:creationId xmlns:p14="http://schemas.microsoft.com/office/powerpoint/2010/main" val="170639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BE98-9046-4090-A4A7-F12836686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TaskCounts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m_BatchClient.JobOperations.GetJobTaskCountsAsync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numberOfActiveTasks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taskCounts.Active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numberOfRunningTasks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taskCounts.Running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numberOfCompletedTasks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taskCounts.Completed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numberOfSucceededTasks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taskCounts.Succeeded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numberOfFailedTasks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taskCounts.Failed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9E6C-BA15-4A09-8F43-08E3433F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8CB00-D3A9-40AB-B191-B9828EBE71E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Periodically poll </a:t>
            </a:r>
            <a:r>
              <a:rPr lang="en-US" dirty="0" err="1"/>
              <a:t>GetJobTaskCountsAsync</a:t>
            </a:r>
            <a:endParaRPr lang="en-US" dirty="0"/>
          </a:p>
          <a:p>
            <a:r>
              <a:rPr lang="en-US" dirty="0"/>
              <a:t>Notifications can be sent when job is complete</a:t>
            </a:r>
          </a:p>
          <a:p>
            <a:r>
              <a:rPr lang="en-US" dirty="0"/>
              <a:t>Consider alerting on task failures</a:t>
            </a:r>
          </a:p>
        </p:txBody>
      </p:sp>
    </p:spTree>
    <p:extLst>
      <p:ext uri="{BB962C8B-B14F-4D97-AF65-F5344CB8AC3E}">
        <p14:creationId xmlns:p14="http://schemas.microsoft.com/office/powerpoint/2010/main" val="96355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9D6-FEB2-4B44-9FBF-43ABC30E6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job = </a:t>
            </a:r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CloudJob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(acct,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JobOutputStorage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job.OutputStorage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linkedStorageAccount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jobOutputStorage.SaveAsync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JobOutputKind.JobOutput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"mymovie.mp4"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101FD"/>
                </a:solidFill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jobOutputStorage.SaveAsync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JobOutputKind.JobPreview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"mymovie_preview.mp4"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B0AA-F73B-4AB7-B0A1-AE7061B7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 Conventions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213DA-BA43-403A-9EC6-2E56E21B28B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Simplifies the storage and retrieval of task output data to Azure Storage</a:t>
            </a:r>
          </a:p>
          <a:p>
            <a:r>
              <a:rPr lang="en-US" dirty="0"/>
              <a:t>Stream data to Azure Storage while the task is still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Batch Workload using Batch API</a:t>
            </a:r>
          </a:p>
          <a:p>
            <a:pPr lvl="1"/>
            <a:r>
              <a:rPr lang="en-US" dirty="0"/>
              <a:t>Creating an Azure Batch Pool</a:t>
            </a:r>
          </a:p>
          <a:p>
            <a:pPr lvl="1"/>
            <a:r>
              <a:rPr lang="en-US" dirty="0"/>
              <a:t>Creating a Job</a:t>
            </a:r>
          </a:p>
          <a:p>
            <a:pPr lvl="1"/>
            <a:r>
              <a:rPr lang="en-US" dirty="0"/>
              <a:t>Submitting Tasks to a Job</a:t>
            </a:r>
          </a:p>
        </p:txBody>
      </p:sp>
    </p:spTree>
    <p:extLst>
      <p:ext uri="{BB962C8B-B14F-4D97-AF65-F5344CB8AC3E}">
        <p14:creationId xmlns:p14="http://schemas.microsoft.com/office/powerpoint/2010/main" val="131283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Testing Batch Workload Creation</a:t>
            </a:r>
          </a:p>
          <a:p>
            <a:pPr lvl="1"/>
            <a:r>
              <a:rPr lang="en-US" dirty="0"/>
              <a:t>Examining Job and Task execution</a:t>
            </a:r>
          </a:p>
          <a:p>
            <a:pPr lvl="1"/>
            <a:r>
              <a:rPr lang="en-US" dirty="0"/>
              <a:t>Creating a 1000 frame 4K animation</a:t>
            </a:r>
          </a:p>
        </p:txBody>
      </p:sp>
    </p:spTree>
    <p:extLst>
      <p:ext uri="{BB962C8B-B14F-4D97-AF65-F5344CB8AC3E}">
        <p14:creationId xmlns:p14="http://schemas.microsoft.com/office/powerpoint/2010/main" val="164178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Different workflows require different resources</a:t>
            </a:r>
          </a:p>
          <a:p>
            <a:r>
              <a:rPr lang="en-US" dirty="0"/>
              <a:t>Compute resources should be optimized for desired workflow</a:t>
            </a:r>
          </a:p>
          <a:p>
            <a:r>
              <a:rPr lang="en-US" dirty="0"/>
              <a:t>Azure Batch Client API provides programmatic access to Azure Batch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/>
              <a:t>Runtime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084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Processing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2161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Intensive mathematical calculations</a:t>
            </a:r>
          </a:p>
          <a:p>
            <a:r>
              <a:rPr lang="en-US" dirty="0"/>
              <a:t>Potential for multi-threaded processing</a:t>
            </a:r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50" y="1659513"/>
            <a:ext cx="1826293" cy="15886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4" y="3652463"/>
            <a:ext cx="1102418" cy="11024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9" y="3652463"/>
            <a:ext cx="1102418" cy="1102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55" y="3652463"/>
            <a:ext cx="1102418" cy="1102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4" y="4966638"/>
            <a:ext cx="1102418" cy="11024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9" y="4966638"/>
            <a:ext cx="1102418" cy="11024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55" y="4966638"/>
            <a:ext cx="1102418" cy="11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Access to External Resources</a:t>
            </a:r>
          </a:p>
          <a:p>
            <a:pPr lvl="1"/>
            <a:r>
              <a:rPr lang="en-US" dirty="0"/>
              <a:t>Data services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Read / Write operations</a:t>
            </a:r>
          </a:p>
          <a:p>
            <a:r>
              <a:rPr lang="en-US" dirty="0"/>
              <a:t>Is caching an option?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17" y="1099270"/>
            <a:ext cx="2443165" cy="21253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0" y="5310257"/>
            <a:ext cx="1032395" cy="107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15" y="5310257"/>
            <a:ext cx="1032395" cy="107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10" y="5310257"/>
            <a:ext cx="1032395" cy="107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91" y="5310257"/>
            <a:ext cx="1032395" cy="10700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>
          <a:xfrm>
            <a:off x="1222715" y="3031957"/>
            <a:ext cx="2052076" cy="2107933"/>
          </a:xfrm>
          <a:prstGeom prst="upDownArrow">
            <a:avLst>
              <a:gd name="adj1" fmla="val 50000"/>
              <a:gd name="adj2" fmla="val 27945"/>
            </a:avLst>
          </a:prstGeom>
          <a:ln w="635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6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Intensive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Large data volume for task processing</a:t>
            </a:r>
          </a:p>
          <a:p>
            <a:r>
              <a:rPr lang="en-US" dirty="0"/>
              <a:t>Caching data locally to reduce I/O operations</a:t>
            </a:r>
            <a:endParaRPr lang="x-none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5701554"/>
            <a:ext cx="1023352" cy="90095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4" y="1303378"/>
            <a:ext cx="1826293" cy="1588688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5701554"/>
            <a:ext cx="1023352" cy="900958"/>
          </a:xfrm>
          <a:prstGeom prst="rect">
            <a:avLst/>
          </a:prstGeom>
        </p:spPr>
      </p:pic>
      <p:pic>
        <p:nvPicPr>
          <p:cNvPr id="8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5701554"/>
            <a:ext cx="1023352" cy="900958"/>
          </a:xfrm>
          <a:prstGeom prst="rect">
            <a:avLst/>
          </a:prstGeom>
        </p:spPr>
      </p:pic>
      <p:pic>
        <p:nvPicPr>
          <p:cNvPr id="9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5701554"/>
            <a:ext cx="1023352" cy="900958"/>
          </a:xfrm>
          <a:prstGeom prst="rect">
            <a:avLst/>
          </a:prstGeom>
        </p:spPr>
      </p:pic>
      <p:pic>
        <p:nvPicPr>
          <p:cNvPr id="13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4800596"/>
            <a:ext cx="1023352" cy="900958"/>
          </a:xfrm>
          <a:prstGeom prst="rect">
            <a:avLst/>
          </a:prstGeom>
        </p:spPr>
      </p:pic>
      <p:pic>
        <p:nvPicPr>
          <p:cNvPr id="14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4800596"/>
            <a:ext cx="1023352" cy="900958"/>
          </a:xfrm>
          <a:prstGeom prst="rect">
            <a:avLst/>
          </a:prstGeom>
        </p:spPr>
      </p:pic>
      <p:pic>
        <p:nvPicPr>
          <p:cNvPr id="15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4800596"/>
            <a:ext cx="1023352" cy="900958"/>
          </a:xfrm>
          <a:prstGeom prst="rect">
            <a:avLst/>
          </a:prstGeom>
        </p:spPr>
      </p:pic>
      <p:pic>
        <p:nvPicPr>
          <p:cNvPr id="16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4800596"/>
            <a:ext cx="1023352" cy="900958"/>
          </a:xfrm>
          <a:prstGeom prst="rect">
            <a:avLst/>
          </a:prstGeom>
        </p:spPr>
      </p:pic>
      <p:pic>
        <p:nvPicPr>
          <p:cNvPr id="17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3899638"/>
            <a:ext cx="1023352" cy="900958"/>
          </a:xfrm>
          <a:prstGeom prst="rect">
            <a:avLst/>
          </a:prstGeom>
        </p:spPr>
      </p:pic>
      <p:pic>
        <p:nvPicPr>
          <p:cNvPr id="18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3899638"/>
            <a:ext cx="1023352" cy="900958"/>
          </a:xfrm>
          <a:prstGeom prst="rect">
            <a:avLst/>
          </a:prstGeom>
        </p:spPr>
      </p:pic>
      <p:pic>
        <p:nvPicPr>
          <p:cNvPr id="19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3899638"/>
            <a:ext cx="1023352" cy="900958"/>
          </a:xfrm>
          <a:prstGeom prst="rect">
            <a:avLst/>
          </a:prstGeom>
        </p:spPr>
      </p:pic>
      <p:pic>
        <p:nvPicPr>
          <p:cNvPr id="20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3899638"/>
            <a:ext cx="1023352" cy="900958"/>
          </a:xfrm>
          <a:prstGeom prst="rect">
            <a:avLst/>
          </a:prstGeom>
        </p:spPr>
      </p:pic>
      <p:pic>
        <p:nvPicPr>
          <p:cNvPr id="21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" y="2998680"/>
            <a:ext cx="1023352" cy="900958"/>
          </a:xfrm>
          <a:prstGeom prst="rect">
            <a:avLst/>
          </a:prstGeom>
        </p:spPr>
      </p:pic>
      <p:pic>
        <p:nvPicPr>
          <p:cNvPr id="22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43" y="2998680"/>
            <a:ext cx="1023352" cy="900958"/>
          </a:xfrm>
          <a:prstGeom prst="rect">
            <a:avLst/>
          </a:prstGeom>
        </p:spPr>
      </p:pic>
      <p:pic>
        <p:nvPicPr>
          <p:cNvPr id="23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195" y="2998680"/>
            <a:ext cx="1023352" cy="900958"/>
          </a:xfrm>
          <a:prstGeom prst="rect">
            <a:avLst/>
          </a:prstGeom>
        </p:spPr>
      </p:pic>
      <p:pic>
        <p:nvPicPr>
          <p:cNvPr id="24" name="Content Placeholder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6" y="2998680"/>
            <a:ext cx="1023352" cy="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2C563A-23DF-4956-826B-CB338F7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Dependencies</a:t>
            </a:r>
            <a:endParaRPr lang="x-non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770928-351A-4869-B925-011F195B3B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 any tasks dependent on other tasks?</a:t>
            </a:r>
          </a:p>
          <a:p>
            <a:r>
              <a:rPr lang="en-US" dirty="0"/>
              <a:t>How much parallelism can be used?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1" y="3055175"/>
            <a:ext cx="1826293" cy="15886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22" y="3055175"/>
            <a:ext cx="1826293" cy="15886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1812950" y="3361765"/>
            <a:ext cx="859872" cy="548640"/>
          </a:xfrm>
          <a:prstGeom prst="rightArrow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77072-70A1-4939-A3D7-0E87D3E9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Scenario – Animation Rendering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E75566-FD2B-4284-BB56-5FE77B9B9DD9}"/>
              </a:ext>
            </a:extLst>
          </p:cNvPr>
          <p:cNvSpPr/>
          <p:nvPr/>
        </p:nvSpPr>
        <p:spPr>
          <a:xfrm>
            <a:off x="2682960" y="2855080"/>
            <a:ext cx="878472" cy="1231229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4C5EC3-C035-4E80-8F68-F7E00247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7" y="2402334"/>
            <a:ext cx="1939167" cy="21367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F57926-7AEC-46D8-9B07-EA0861238A97}"/>
              </a:ext>
            </a:extLst>
          </p:cNvPr>
          <p:cNvSpPr txBox="1"/>
          <p:nvPr/>
        </p:nvSpPr>
        <p:spPr>
          <a:xfrm>
            <a:off x="96259" y="4565903"/>
            <a:ext cx="258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Scene Files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1EF9C0-4B16-47F9-A066-92804C49C3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49" y="2190293"/>
            <a:ext cx="4552535" cy="25608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16AF2F-D1B2-4DB2-B5BE-9C0D7503A5FF}"/>
              </a:ext>
            </a:extLst>
          </p:cNvPr>
          <p:cNvSpPr txBox="1"/>
          <p:nvPr/>
        </p:nvSpPr>
        <p:spPr>
          <a:xfrm>
            <a:off x="8372265" y="4947643"/>
            <a:ext cx="258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Image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2A90542-F744-47D9-AB37-BBDD4B6DC89E}"/>
              </a:ext>
            </a:extLst>
          </p:cNvPr>
          <p:cNvSpPr/>
          <p:nvPr/>
        </p:nvSpPr>
        <p:spPr>
          <a:xfrm>
            <a:off x="6187111" y="2855080"/>
            <a:ext cx="878472" cy="1231229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1A19B-6DAB-4D90-AF1D-AAF1CD3F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55" y="2565410"/>
            <a:ext cx="1764636" cy="1727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D6D57B-D23C-4C53-88BE-2244B42020D8}"/>
              </a:ext>
            </a:extLst>
          </p:cNvPr>
          <p:cNvSpPr txBox="1"/>
          <p:nvPr/>
        </p:nvSpPr>
        <p:spPr>
          <a:xfrm>
            <a:off x="3219767" y="4565903"/>
            <a:ext cx="258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Ray Tracer</a:t>
            </a:r>
          </a:p>
        </p:txBody>
      </p:sp>
    </p:spTree>
    <p:extLst>
      <p:ext uri="{BB962C8B-B14F-4D97-AF65-F5344CB8AC3E}">
        <p14:creationId xmlns:p14="http://schemas.microsoft.com/office/powerpoint/2010/main" val="13159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Analyzing Animation Process Requirements</a:t>
            </a:r>
          </a:p>
          <a:p>
            <a:pPr lvl="1"/>
            <a:r>
              <a:rPr lang="en-US" dirty="0"/>
              <a:t>Analyzing CPU Requirements</a:t>
            </a:r>
          </a:p>
          <a:p>
            <a:pPr lvl="1"/>
            <a:r>
              <a:rPr lang="en-US" dirty="0"/>
              <a:t>Analyzing 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8482333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2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Pluralsight_PowerPoint_Template_and_Icons_May_2017</Template>
  <TotalTime>1132</TotalTime>
  <Words>612</Words>
  <Application>Microsoft Office PowerPoint</Application>
  <PresentationFormat>Widescreen</PresentationFormat>
  <Paragraphs>144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1_Pluralsight default theme</vt:lpstr>
      <vt:lpstr>Creating Workloads with Azure Batch</vt:lpstr>
      <vt:lpstr>PowerPoint Presentation</vt:lpstr>
      <vt:lpstr>Assessing Processing Requirements</vt:lpstr>
      <vt:lpstr>CPU Intensive</vt:lpstr>
      <vt:lpstr>I/O Intensive</vt:lpstr>
      <vt:lpstr>Memory Intensive</vt:lpstr>
      <vt:lpstr>Task Dependencies</vt:lpstr>
      <vt:lpstr>Demo Scenario – Animation Rendering</vt:lpstr>
      <vt:lpstr>PowerPoint Presentation</vt:lpstr>
      <vt:lpstr>Azure Batch Client API</vt:lpstr>
      <vt:lpstr>Azure.Batch NuGet Package</vt:lpstr>
      <vt:lpstr>Initializing BatchClient</vt:lpstr>
      <vt:lpstr>BatchClient Operations</vt:lpstr>
      <vt:lpstr>Creating a Pool</vt:lpstr>
      <vt:lpstr>Creating Batch Workloads</vt:lpstr>
      <vt:lpstr>Creating Batch Workloads</vt:lpstr>
      <vt:lpstr>Create Pool</vt:lpstr>
      <vt:lpstr>Create Resource Files</vt:lpstr>
      <vt:lpstr>Create Job</vt:lpstr>
      <vt:lpstr>Create Tasks</vt:lpstr>
      <vt:lpstr>Monitor Progress</vt:lpstr>
      <vt:lpstr>Batch File Conventions Library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Smith</dc:creator>
  <cp:lastModifiedBy>Alan Smith</cp:lastModifiedBy>
  <cp:revision>40</cp:revision>
  <dcterms:created xsi:type="dcterms:W3CDTF">2018-02-05T11:01:28Z</dcterms:created>
  <dcterms:modified xsi:type="dcterms:W3CDTF">2019-06-25T07:49:06Z</dcterms:modified>
</cp:coreProperties>
</file>