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96" r:id="rId2"/>
    <p:sldId id="297" r:id="rId3"/>
    <p:sldId id="313" r:id="rId4"/>
    <p:sldId id="298" r:id="rId5"/>
    <p:sldId id="299" r:id="rId6"/>
    <p:sldId id="302" r:id="rId7"/>
    <p:sldId id="300" r:id="rId8"/>
    <p:sldId id="301" r:id="rId9"/>
    <p:sldId id="303" r:id="rId10"/>
    <p:sldId id="295" r:id="rId11"/>
    <p:sldId id="317" r:id="rId12"/>
    <p:sldId id="318" r:id="rId13"/>
    <p:sldId id="304" r:id="rId14"/>
    <p:sldId id="305" r:id="rId15"/>
    <p:sldId id="306" r:id="rId16"/>
    <p:sldId id="311" r:id="rId17"/>
    <p:sldId id="314" r:id="rId18"/>
    <p:sldId id="31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4435C-CE1A-4466-A0C3-D5A72DE6163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2BB56-9AE7-4BDB-9344-75EDE85D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9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7FDE56-E200-4952-A3F9-32309A31B831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29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6384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030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5885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075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0118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5181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836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smtClean="0">
                <a:latin typeface="Times New Roman" panose="02020603050405020304" pitchFamily="18" charset="0"/>
              </a:rPr>
              <a:t>Week 9, Day 2</a:t>
            </a:r>
          </a:p>
        </p:txBody>
      </p:sp>
      <p:sp>
        <p:nvSpPr>
          <p:cNvPr id="146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smtClean="0">
                <a:latin typeface="Times New Roman" panose="02020603050405020304" pitchFamily="18" charset="0"/>
              </a:rPr>
              <a:t>Class 21</a:t>
            </a:r>
          </a:p>
        </p:txBody>
      </p:sp>
      <p:sp>
        <p:nvSpPr>
          <p:cNvPr id="146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B2E93B-340A-4D05-8603-8D5702E74009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6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171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283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94A-5DAF-4B71-B9D1-87E53D1AC05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6E44-71C6-4555-BF10-2FC2EC47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94A-5DAF-4B71-B9D1-87E53D1AC05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6E44-71C6-4555-BF10-2FC2EC47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2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94A-5DAF-4B71-B9D1-87E53D1AC05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6E44-71C6-4555-BF10-2FC2EC47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94A-5DAF-4B71-B9D1-87E53D1AC05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6E44-71C6-4555-BF10-2FC2EC47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1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94A-5DAF-4B71-B9D1-87E53D1AC05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6E44-71C6-4555-BF10-2FC2EC47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3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94A-5DAF-4B71-B9D1-87E53D1AC05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6E44-71C6-4555-BF10-2FC2EC47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5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94A-5DAF-4B71-B9D1-87E53D1AC05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6E44-71C6-4555-BF10-2FC2EC47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94A-5DAF-4B71-B9D1-87E53D1AC05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6E44-71C6-4555-BF10-2FC2EC47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2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94A-5DAF-4B71-B9D1-87E53D1AC05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6E44-71C6-4555-BF10-2FC2EC47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3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94A-5DAF-4B71-B9D1-87E53D1AC05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6E44-71C6-4555-BF10-2FC2EC47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8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894A-5DAF-4B71-B9D1-87E53D1AC05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66E44-71C6-4555-BF10-2FC2EC47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6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894A-5DAF-4B71-B9D1-87E53D1AC05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66E44-71C6-4555-BF10-2FC2EC475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9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5" y="1676400"/>
            <a:ext cx="8782050" cy="1447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BS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Data Science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sz="2800" baseline="30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nd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Semester</a:t>
            </a:r>
            <a:b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0975" y="4876800"/>
            <a:ext cx="8782050" cy="1447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500" b="1" dirty="0" smtClean="0"/>
              <a:t>Presented </a:t>
            </a:r>
            <a:r>
              <a:rPr lang="en-US" sz="2500" b="1" dirty="0"/>
              <a:t>By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500" b="1" dirty="0" smtClean="0"/>
              <a:t>Dr. </a:t>
            </a:r>
            <a:r>
              <a:rPr lang="en-US" sz="2500" b="1" dirty="0" err="1" smtClean="0"/>
              <a:t>Arifa</a:t>
            </a:r>
            <a:r>
              <a:rPr lang="en-US" sz="2500" b="1" dirty="0" smtClean="0"/>
              <a:t> </a:t>
            </a:r>
            <a:r>
              <a:rPr lang="en-US" sz="2500" b="1" dirty="0" smtClean="0"/>
              <a:t>Mirza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500" b="1" dirty="0" smtClean="0"/>
              <a:t>Punjab University College of Information Technology</a:t>
            </a:r>
            <a:endParaRPr lang="en-US" sz="2500" b="1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80975" y="457200"/>
            <a:ext cx="8753475" cy="966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Applied Physics</a:t>
            </a:r>
            <a:endParaRPr lang="en-US" sz="35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5412" y="2973659"/>
            <a:ext cx="8893175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Electromagnetic Induction</a:t>
            </a:r>
          </a:p>
        </p:txBody>
      </p:sp>
    </p:spTree>
    <p:extLst>
      <p:ext uri="{BB962C8B-B14F-4D97-AF65-F5344CB8AC3E}">
        <p14:creationId xmlns:p14="http://schemas.microsoft.com/office/powerpoint/2010/main" val="3427886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zus1.ask.com/r?t=a&amp;d=mys&amp;s=ads&amp;c=p&amp;app=aoth&amp;ti=1&amp;ai=30751&amp;l=dis&amp;o=APN10648A&amp;sv=0a5c4116&amp;ip=af6e3e64&amp;cu.wz=0&amp;u=http%3A%2F%2F203.158.100.100%2Fcharud%2Foldnews%2F95%2FGIF-Lenz-La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"/>
            <a:ext cx="6108700" cy="663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19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457200" y="228600"/>
            <a:ext cx="8229600" cy="44386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en-US" dirty="0" smtClean="0"/>
              <a:t>Faraday’s law indicates that the induced </a:t>
            </a:r>
            <a:r>
              <a:rPr lang="en-US" altLang="en-US" dirty="0" err="1" smtClean="0"/>
              <a:t>emf</a:t>
            </a:r>
            <a:r>
              <a:rPr lang="en-US" altLang="en-US" dirty="0" smtClean="0"/>
              <a:t> and the change in flux have opposite algebraic signs.</a:t>
            </a:r>
          </a:p>
          <a:p>
            <a:pPr marL="0" indent="0"/>
            <a:r>
              <a:rPr lang="en-US" altLang="en-US" dirty="0" smtClean="0"/>
              <a:t>This has a physical interpretation that has come to be known as Lenz’s law.</a:t>
            </a:r>
          </a:p>
          <a:p>
            <a:pPr marL="0" indent="0"/>
            <a:r>
              <a:rPr lang="en-US" altLang="en-US" dirty="0" smtClean="0"/>
              <a:t>Developed by German physicist Heinrich Lenz</a:t>
            </a:r>
          </a:p>
          <a:p>
            <a:pPr marL="0" indent="0"/>
            <a:r>
              <a:rPr lang="en-US" altLang="en-US" b="1" dirty="0" smtClean="0"/>
              <a:t>Lenz’s law</a:t>
            </a:r>
            <a:r>
              <a:rPr lang="en-US" altLang="en-US" dirty="0" smtClean="0"/>
              <a:t>: </a:t>
            </a:r>
            <a:r>
              <a:rPr lang="en-US" altLang="en-US" i="1" dirty="0" smtClean="0"/>
              <a:t>the induced current in a loop is in the direction that creates a magnetic field that opposes the change in magnetic flux through the area enclosed by the loop.</a:t>
            </a:r>
          </a:p>
          <a:p>
            <a:pPr marL="0" indent="0"/>
            <a:r>
              <a:rPr lang="en-US" altLang="en-US" dirty="0" smtClean="0"/>
              <a:t>The induced current tends to keep the original magnetic flux through the circuit from changing.</a:t>
            </a:r>
          </a:p>
          <a:p>
            <a:pPr marL="0" indent="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7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31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52400"/>
            <a:ext cx="4657725" cy="65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solidFill>
            <a:srgbClr val="99CCFF">
              <a:alpha val="50195"/>
            </a:srgbClr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810A23-375E-4962-82F8-BF31B9E01C6A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Faraday’s Law of Induction</a:t>
            </a:r>
          </a:p>
        </p:txBody>
      </p:sp>
      <p:graphicFrame>
        <p:nvGraphicFramePr>
          <p:cNvPr id="23556" name="Object 3"/>
          <p:cNvGraphicFramePr>
            <a:graphicFrameLocks noChangeAspect="1"/>
          </p:cNvGraphicFramePr>
          <p:nvPr/>
        </p:nvGraphicFramePr>
        <p:xfrm>
          <a:off x="2286000" y="1447800"/>
          <a:ext cx="4830763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5" imgW="736280" imgH="393529" progId="Equation.DSMT4">
                  <p:embed/>
                </p:oleObj>
              </mc:Choice>
              <mc:Fallback>
                <p:oleObj name="Equation" r:id="rId5" imgW="736280" imgH="393529" progId="Equation.DSMT4">
                  <p:embed/>
                  <p:pic>
                    <p:nvPicPr>
                      <p:cNvPr id="2355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4830763" cy="2344738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457200" y="39624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600">
                <a:ea typeface="新細明體" pitchFamily="18" charset="-120"/>
              </a:rPr>
              <a:t>Changing magnetic flux </a:t>
            </a:r>
            <a:r>
              <a:rPr lang="en-US" altLang="zh-TW" sz="3600" i="1">
                <a:ea typeface="新細明體" pitchFamily="18" charset="-120"/>
              </a:rPr>
              <a:t>induces</a:t>
            </a:r>
            <a:r>
              <a:rPr lang="en-US" altLang="zh-TW" sz="3600">
                <a:ea typeface="新細明體" pitchFamily="18" charset="-120"/>
              </a:rPr>
              <a:t> an EMF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1066800" y="5257800"/>
            <a:ext cx="704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Lenz:  Induction </a:t>
            </a:r>
            <a:r>
              <a:rPr lang="en-US" altLang="en-US" sz="3600" b="1" i="1"/>
              <a:t>opposes</a:t>
            </a:r>
            <a:r>
              <a:rPr lang="en-US" altLang="en-US" sz="3600"/>
              <a:t> change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6036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Ways to Induce EMF 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581400"/>
            <a:ext cx="8610600" cy="2590800"/>
          </a:xfrm>
        </p:spPr>
        <p:txBody>
          <a:bodyPr>
            <a:normAutofit lnSpcReduction="10000"/>
          </a:bodyPr>
          <a:lstStyle/>
          <a:p>
            <a:r>
              <a:rPr lang="en-US" altLang="zh-TW" smtClean="0">
                <a:ea typeface="新細明體" pitchFamily="18" charset="-120"/>
              </a:rPr>
              <a:t>Quantities which can vary with time:</a:t>
            </a:r>
          </a:p>
          <a:p>
            <a:endParaRPr lang="en-US" altLang="zh-TW" sz="1600" smtClean="0">
              <a:ea typeface="新細明體" pitchFamily="18" charset="-120"/>
            </a:endParaRPr>
          </a:p>
          <a:p>
            <a:r>
              <a:rPr lang="en-US" altLang="zh-TW" smtClean="0">
                <a:ea typeface="新細明體" pitchFamily="18" charset="-120"/>
              </a:rPr>
              <a:t>Magnitude of B</a:t>
            </a:r>
          </a:p>
          <a:p>
            <a:r>
              <a:rPr lang="en-US" altLang="zh-TW" smtClean="0">
                <a:ea typeface="新細明體" pitchFamily="18" charset="-120"/>
              </a:rPr>
              <a:t>Area A enclosed by the loop</a:t>
            </a:r>
          </a:p>
          <a:p>
            <a:r>
              <a:rPr lang="en-US" altLang="zh-TW" smtClean="0">
                <a:ea typeface="新細明體" pitchFamily="18" charset="-120"/>
              </a:rPr>
              <a:t>Angle </a:t>
            </a:r>
            <a:r>
              <a:rPr lang="en-US" altLang="zh-TW" smtClean="0">
                <a:latin typeface="Symbol" panose="05050102010706020507" pitchFamily="18" charset="2"/>
                <a:ea typeface="新細明體" pitchFamily="18" charset="-120"/>
              </a:rPr>
              <a:t>q</a:t>
            </a:r>
            <a:r>
              <a:rPr lang="en-US" altLang="zh-TW" smtClean="0">
                <a:ea typeface="新細明體" pitchFamily="18" charset="-120"/>
              </a:rPr>
              <a:t> between B and loop normal 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754188" y="1220788"/>
          <a:ext cx="55626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1205977" imgH="393529" progId="Equation.DSMT4">
                  <p:embed/>
                </p:oleObj>
              </mc:Choice>
              <mc:Fallback>
                <p:oleObj name="Equation" r:id="rId4" imgW="1205977" imgH="393529" progId="Equation.DSMT4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1220788"/>
                        <a:ext cx="5562600" cy="20859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61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Group Problem:  Changing Area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04800" y="1187450"/>
            <a:ext cx="861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Conducting rod pulled along two conducting rails in a uniform magnetic field B at constant velocity v 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" y="2209800"/>
            <a:ext cx="3941763" cy="419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105400" y="3512963"/>
            <a:ext cx="4495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/>
            <a:r>
              <a:rPr lang="en-US" altLang="en-US" dirty="0"/>
              <a:t>Direction of induced current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V="1">
            <a:off x="2847975" y="3200400"/>
            <a:ext cx="0" cy="2514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2695575" y="4162425"/>
          <a:ext cx="3222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5" imgW="114151" imgH="164885" progId="Equation.DSMT4">
                  <p:embed/>
                </p:oleObj>
              </mc:Choice>
              <mc:Fallback>
                <p:oleObj name="Equation" r:id="rId5" imgW="114151" imgH="164885" progId="Equation.DSMT4">
                  <p:embed/>
                  <p:pic>
                    <p:nvPicPr>
                      <p:cNvPr id="358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4162425"/>
                        <a:ext cx="322263" cy="463550"/>
                      </a:xfrm>
                      <a:prstGeom prst="rect">
                        <a:avLst/>
                      </a:prstGeom>
                      <a:solidFill>
                        <a:srgbClr val="BBD4EE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10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Faraday’s Experiment – Findings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438650"/>
          </a:xfrm>
        </p:spPr>
        <p:txBody>
          <a:bodyPr>
            <a:normAutofit lnSpcReduction="10000"/>
          </a:bodyPr>
          <a:lstStyle/>
          <a:p>
            <a:pPr marL="0" indent="0" eaLnBrk="1" hangingPunct="1"/>
            <a:r>
              <a:rPr lang="en-US" altLang="en-US" dirty="0" smtClean="0"/>
              <a:t>At the instant the switch is closed, the ammeter changes from zero in one direction and then returns to zero.</a:t>
            </a:r>
          </a:p>
          <a:p>
            <a:pPr marL="0" indent="0" eaLnBrk="1" hangingPunct="1"/>
            <a:r>
              <a:rPr lang="en-US" altLang="en-US" dirty="0" smtClean="0"/>
              <a:t>When the switch is opened, the ammeter changes in the opposite direction and then returns to zero.</a:t>
            </a:r>
          </a:p>
          <a:p>
            <a:pPr marL="0" indent="0" eaLnBrk="1" hangingPunct="1"/>
            <a:r>
              <a:rPr lang="en-US" altLang="en-US" dirty="0" smtClean="0"/>
              <a:t>The ammeter reads zero when there is a steady current or when there is no current in the primary circuit.</a:t>
            </a:r>
          </a:p>
        </p:txBody>
      </p:sp>
    </p:spTree>
    <p:extLst>
      <p:ext uri="{BB962C8B-B14F-4D97-AF65-F5344CB8AC3E}">
        <p14:creationId xmlns:p14="http://schemas.microsoft.com/office/powerpoint/2010/main" val="381325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457200" y="381000"/>
            <a:ext cx="8382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Faraday’s Experiment – Conclusions </a:t>
            </a: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200" y="1143000"/>
            <a:ext cx="8229600" cy="44386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en-US" altLang="en-US" dirty="0" smtClean="0"/>
              <a:t>An electric current can be induced in a loop by a changing magnetic field.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This would be the current in the secondary circuit of this experimental set-up.</a:t>
            </a:r>
          </a:p>
          <a:p>
            <a:pPr marL="0" indent="0">
              <a:lnSpc>
                <a:spcPct val="90000"/>
              </a:lnSpc>
            </a:pPr>
            <a:r>
              <a:rPr lang="en-US" altLang="en-US" dirty="0" smtClean="0"/>
              <a:t>The induced current exists only while the magnetic field through the loop is changing. </a:t>
            </a:r>
          </a:p>
          <a:p>
            <a:pPr marL="0" indent="0">
              <a:lnSpc>
                <a:spcPct val="90000"/>
              </a:lnSpc>
            </a:pPr>
            <a:r>
              <a:rPr lang="en-US" altLang="en-US" dirty="0" smtClean="0"/>
              <a:t>This is generally expressed as: </a:t>
            </a:r>
            <a:r>
              <a:rPr lang="en-US" altLang="en-US" b="1" i="1" dirty="0" smtClean="0"/>
              <a:t>an induced </a:t>
            </a:r>
            <a:r>
              <a:rPr lang="en-US" altLang="en-US" b="1" i="1" dirty="0" err="1" smtClean="0"/>
              <a:t>emf</a:t>
            </a:r>
            <a:r>
              <a:rPr lang="en-US" altLang="en-US" b="1" i="1" dirty="0" smtClean="0"/>
              <a:t> is produced in the loop by the changing magnetic field.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The actual existence of the magnetic flux is not sufficient to produce the induced </a:t>
            </a:r>
            <a:r>
              <a:rPr lang="en-US" altLang="en-US" dirty="0" err="1" smtClean="0"/>
              <a:t>emf</a:t>
            </a:r>
            <a:r>
              <a:rPr lang="en-US" altLang="en-US" dirty="0" smtClean="0"/>
              <a:t>, the flux must be changing.</a:t>
            </a:r>
          </a:p>
        </p:txBody>
      </p:sp>
    </p:spTree>
    <p:extLst>
      <p:ext uri="{BB962C8B-B14F-4D97-AF65-F5344CB8AC3E}">
        <p14:creationId xmlns:p14="http://schemas.microsoft.com/office/powerpoint/2010/main" val="36587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152400" y="228600"/>
            <a:ext cx="9220200" cy="1295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Faraday’s Law of Induction Statements </a:t>
            </a: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457200" y="1676400"/>
            <a:ext cx="8229600" cy="44386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en-US" dirty="0" smtClean="0"/>
              <a:t>The </a:t>
            </a:r>
            <a:r>
              <a:rPr lang="en-US" altLang="en-US" dirty="0" err="1" smtClean="0"/>
              <a:t>emf</a:t>
            </a:r>
            <a:r>
              <a:rPr lang="en-US" altLang="en-US" dirty="0" smtClean="0"/>
              <a:t> induced in a circuit is directly proportional to the time rate of change of the magnetic flux through the circuit.</a:t>
            </a:r>
          </a:p>
          <a:p>
            <a:pPr marL="0" indent="0"/>
            <a:r>
              <a:rPr lang="en-US" altLang="en-US" dirty="0" smtClean="0"/>
              <a:t>Remember </a:t>
            </a:r>
            <a:r>
              <a:rPr lang="en-US" altLang="en-US" dirty="0" smtClean="0">
                <a:latin typeface="Symbol" panose="05050102010706020507" pitchFamily="18" charset="2"/>
              </a:rPr>
              <a:t>F</a:t>
            </a:r>
            <a:r>
              <a:rPr lang="en-US" altLang="en-US" baseline="-25000" dirty="0" smtClean="0"/>
              <a:t>B</a:t>
            </a:r>
            <a:r>
              <a:rPr lang="en-US" altLang="en-US" dirty="0" smtClean="0"/>
              <a:t> is the magnetic flux through the circuit and is found by</a:t>
            </a:r>
          </a:p>
          <a:p>
            <a:pPr marL="0" indent="0"/>
            <a:r>
              <a:rPr lang="en-US" altLang="en-US" dirty="0" smtClean="0"/>
              <a:t>If the circuit consists of N loops, all of the same area, and if </a:t>
            </a:r>
            <a:r>
              <a:rPr lang="en-US" altLang="en-US" dirty="0" smtClean="0">
                <a:latin typeface="Symbol" panose="05050102010706020507" pitchFamily="18" charset="2"/>
              </a:rPr>
              <a:t>F</a:t>
            </a:r>
            <a:r>
              <a:rPr lang="en-US" altLang="en-US" baseline="-25000" dirty="0" smtClean="0"/>
              <a:t>B</a:t>
            </a:r>
            <a:r>
              <a:rPr lang="en-US" altLang="en-US" dirty="0" smtClean="0"/>
              <a:t> is the flux through one loop, an </a:t>
            </a:r>
            <a:r>
              <a:rPr lang="en-US" altLang="en-US" dirty="0" err="1" smtClean="0"/>
              <a:t>emf</a:t>
            </a:r>
            <a:r>
              <a:rPr lang="en-US" altLang="en-US" dirty="0" smtClean="0"/>
              <a:t> is induced in every loop and Faraday’s law becomes</a:t>
            </a:r>
          </a:p>
          <a:p>
            <a:pPr marL="0" indent="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3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4625" y="2209800"/>
            <a:ext cx="8893175" cy="1981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Faraday’s Law of </a:t>
            </a:r>
            <a:r>
              <a:rPr lang="en-US" altLang="en-US" dirty="0"/>
              <a:t>Electromagnetic Induction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8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31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884362"/>
            <a:ext cx="4038600" cy="4403725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057400"/>
            <a:ext cx="4038600" cy="40576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en-US" sz="1800" dirty="0" smtClean="0"/>
              <a:t>A primary coil is connected to a switch and a battery.</a:t>
            </a:r>
          </a:p>
          <a:p>
            <a:pPr marL="0" indent="0"/>
            <a:r>
              <a:rPr lang="en-US" altLang="en-US" sz="1800" dirty="0" smtClean="0"/>
              <a:t>The wire is wrapped around an iron ring.</a:t>
            </a:r>
          </a:p>
          <a:p>
            <a:pPr marL="0" indent="0"/>
            <a:r>
              <a:rPr lang="en-US" altLang="en-US" sz="1800" dirty="0" smtClean="0"/>
              <a:t>A secondary coil is also wrapped around the iron ring.</a:t>
            </a:r>
          </a:p>
          <a:p>
            <a:pPr marL="0" indent="0"/>
            <a:r>
              <a:rPr lang="en-US" altLang="en-US" sz="1800" dirty="0" smtClean="0"/>
              <a:t>There is no battery present in the secondary coil.</a:t>
            </a:r>
          </a:p>
          <a:p>
            <a:pPr marL="0" indent="0"/>
            <a:r>
              <a:rPr lang="en-US" altLang="en-US" sz="1800" dirty="0" smtClean="0"/>
              <a:t>The secondary coil is not directly connected to the primary coil.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914400"/>
            <a:ext cx="82296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Faraday’s Experiment – Set Up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76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Electromagnetic Induction</a:t>
            </a:r>
          </a:p>
        </p:txBody>
      </p:sp>
      <p:pic>
        <p:nvPicPr>
          <p:cNvPr id="17411" name="Picture 3" descr="SE31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1066800"/>
            <a:ext cx="51974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09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Faraday’s Law of Induction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286000" y="1446213"/>
          <a:ext cx="483235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736280" imgH="393529" progId="Equation.DSMT4">
                  <p:embed/>
                </p:oleObj>
              </mc:Choice>
              <mc:Fallback>
                <p:oleObj name="Equation" r:id="rId4" imgW="736280" imgH="393529" progId="Equation.DSMT4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6213"/>
                        <a:ext cx="4832350" cy="2346325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752600" y="4295775"/>
            <a:ext cx="5791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600">
                <a:ea typeface="新細明體" pitchFamily="18" charset="-120"/>
              </a:rPr>
              <a:t>A changing magnetic flux </a:t>
            </a:r>
            <a:r>
              <a:rPr lang="en-US" altLang="zh-TW" sz="3600" i="1">
                <a:ea typeface="新細明體" pitchFamily="18" charset="-120"/>
              </a:rPr>
              <a:t>induces</a:t>
            </a:r>
            <a:r>
              <a:rPr lang="en-US" altLang="zh-TW" sz="3600">
                <a:ea typeface="新細明體" pitchFamily="18" charset="-120"/>
              </a:rPr>
              <a:t> an EMF</a:t>
            </a:r>
          </a:p>
        </p:txBody>
      </p:sp>
    </p:spTree>
    <p:extLst>
      <p:ext uri="{BB962C8B-B14F-4D97-AF65-F5344CB8AC3E}">
        <p14:creationId xmlns:p14="http://schemas.microsoft.com/office/powerpoint/2010/main" val="21570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Magnetic Flux Thru Wire Loop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648200" y="2366963"/>
          <a:ext cx="414178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4" imgW="1954951" imgH="253890" progId="Equation.DSMT4">
                  <p:embed/>
                </p:oleObj>
              </mc:Choice>
              <mc:Fallback>
                <p:oleObj name="Equation" r:id="rId4" imgW="1954951" imgH="253890" progId="Equation.DSMT4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366963"/>
                        <a:ext cx="4141788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5086350" y="4608513"/>
          <a:ext cx="346868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6" imgW="914400" imgH="380880" progId="Equation.DSMT4">
                  <p:embed/>
                </p:oleObj>
              </mc:Choice>
              <mc:Fallback>
                <p:oleObj name="Equation" r:id="rId6" imgW="914400" imgH="380880" progId="Equation.DSMT4">
                  <p:embed/>
                  <p:pic>
                    <p:nvPicPr>
                      <p:cNvPr id="151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4608513"/>
                        <a:ext cx="3468688" cy="15128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9" name="Picture 5" descr="3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3608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274763" y="1081088"/>
            <a:ext cx="6488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Analogous to Electric Flux (Gauss’ Law)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562600" y="1833563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/>
              <a:t>(1) Uniform </a:t>
            </a:r>
            <a:r>
              <a:rPr lang="en-US" altLang="en-US" b="1" u="sng"/>
              <a:t>B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5248275" y="3657600"/>
            <a:ext cx="3089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/>
              <a:t>(2) Non-Uniform </a:t>
            </a:r>
            <a:r>
              <a:rPr lang="en-US" altLang="en-US" b="1" u="sng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888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What is EMF?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008188" y="1828800"/>
          <a:ext cx="4999037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761669" imgH="279279" progId="Equation.DSMT4">
                  <p:embed/>
                </p:oleObj>
              </mc:Choice>
              <mc:Fallback>
                <p:oleObj name="Equation" r:id="rId4" imgW="761669" imgH="279279" progId="Equation.DSMT4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1828800"/>
                        <a:ext cx="4999037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752600" y="4295775"/>
            <a:ext cx="5791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600">
                <a:ea typeface="新細明體" pitchFamily="18" charset="-120"/>
              </a:rPr>
              <a:t>Looks like potential.  It’s a “driving force” for current</a:t>
            </a:r>
          </a:p>
        </p:txBody>
      </p:sp>
    </p:spTree>
    <p:extLst>
      <p:ext uri="{BB962C8B-B14F-4D97-AF65-F5344CB8AC3E}">
        <p14:creationId xmlns:p14="http://schemas.microsoft.com/office/powerpoint/2010/main" val="37271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Faraday’s Law of Induction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28600" y="1447800"/>
          <a:ext cx="8745538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1333500" imgH="393700" progId="Equation.DSMT4">
                  <p:embed/>
                </p:oleObj>
              </mc:Choice>
              <mc:Fallback>
                <p:oleObj name="Equation" r:id="rId4" imgW="1333500" imgH="393700" progId="Equation.DSMT4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8745538" cy="2344738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914400" y="4295775"/>
            <a:ext cx="7162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3600">
                <a:ea typeface="新細明體" pitchFamily="18" charset="-120"/>
              </a:rPr>
              <a:t>A changing magnetic flux </a:t>
            </a:r>
            <a:r>
              <a:rPr lang="en-US" altLang="zh-TW" sz="3600" i="1">
                <a:ea typeface="新細明體" pitchFamily="18" charset="-120"/>
              </a:rPr>
              <a:t>induces</a:t>
            </a:r>
            <a:r>
              <a:rPr lang="en-US" altLang="zh-TW" sz="3600">
                <a:ea typeface="新細明體" pitchFamily="18" charset="-120"/>
              </a:rPr>
              <a:t> an EMF, a curling E field</a:t>
            </a:r>
          </a:p>
        </p:txBody>
      </p:sp>
    </p:spTree>
    <p:extLst>
      <p:ext uri="{BB962C8B-B14F-4D97-AF65-F5344CB8AC3E}">
        <p14:creationId xmlns:p14="http://schemas.microsoft.com/office/powerpoint/2010/main" val="35524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Minus Sign?  Lenz’s Law</a:t>
            </a:r>
          </a:p>
        </p:txBody>
      </p:sp>
      <p:pic>
        <p:nvPicPr>
          <p:cNvPr id="22531" name="Picture 3" descr="r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0" r="11320" b="7289"/>
          <a:stretch>
            <a:fillRect/>
          </a:stretch>
        </p:blipFill>
        <p:spPr bwMode="auto">
          <a:xfrm>
            <a:off x="381000" y="2590800"/>
            <a:ext cx="8458200" cy="36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610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600">
                <a:ea typeface="新細明體" pitchFamily="18" charset="-120"/>
              </a:rPr>
              <a:t>Induced EMF is in direction that </a:t>
            </a:r>
            <a:r>
              <a:rPr lang="en-US" altLang="zh-TW" sz="3600" b="1" i="1">
                <a:ea typeface="新細明體" pitchFamily="18" charset="-120"/>
              </a:rPr>
              <a:t>opposes</a:t>
            </a:r>
            <a:r>
              <a:rPr lang="en-US" altLang="zh-TW" sz="3600" b="1">
                <a:solidFill>
                  <a:srgbClr val="FF3300"/>
                </a:solidFill>
                <a:ea typeface="新細明體" pitchFamily="18" charset="-120"/>
              </a:rPr>
              <a:t> </a:t>
            </a:r>
            <a:r>
              <a:rPr lang="en-US" altLang="zh-TW" sz="3600" b="1" i="1">
                <a:ea typeface="新細明體" pitchFamily="18" charset="-120"/>
              </a:rPr>
              <a:t>the change</a:t>
            </a:r>
            <a:r>
              <a:rPr lang="en-US" altLang="zh-TW" sz="3600">
                <a:ea typeface="新細明體" pitchFamily="18" charset="-120"/>
              </a:rPr>
              <a:t> in flux that caused it</a:t>
            </a:r>
            <a:endParaRPr lang="zh-TW" altLang="en-US" sz="3600" b="1">
              <a:solidFill>
                <a:srgbClr val="FF33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574</Words>
  <Application>Microsoft Office PowerPoint</Application>
  <PresentationFormat>On-screen Show (4:3)</PresentationFormat>
  <Paragraphs>62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新細明體</vt:lpstr>
      <vt:lpstr>Symbol</vt:lpstr>
      <vt:lpstr>Times New Roman</vt:lpstr>
      <vt:lpstr>Office Theme</vt:lpstr>
      <vt:lpstr>Equation</vt:lpstr>
      <vt:lpstr>BS Data Science 2nd Semester Lecture</vt:lpstr>
      <vt:lpstr>PowerPoint Presentation</vt:lpstr>
      <vt:lpstr>PowerPoint Presentation</vt:lpstr>
      <vt:lpstr>Electromagnetic Induction</vt:lpstr>
      <vt:lpstr>Faraday’s Law of Induction</vt:lpstr>
      <vt:lpstr>Magnetic Flux Thru Wire Loop</vt:lpstr>
      <vt:lpstr>What is EMF?</vt:lpstr>
      <vt:lpstr>Faraday’s Law of Induction</vt:lpstr>
      <vt:lpstr>Minus Sign?  Lenz’s Law</vt:lpstr>
      <vt:lpstr>PowerPoint Presentation</vt:lpstr>
      <vt:lpstr>PowerPoint Presentation</vt:lpstr>
      <vt:lpstr>PowerPoint Presentation</vt:lpstr>
      <vt:lpstr>Faraday’s Law of Induction</vt:lpstr>
      <vt:lpstr>Ways to Induce EMF </vt:lpstr>
      <vt:lpstr>Group Problem:  Changing Area</vt:lpstr>
      <vt:lpstr>Faraday’s Experiment – Findings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field</dc:title>
  <dc:creator>arifa</dc:creator>
  <cp:lastModifiedBy>Dr Arfa Mirza</cp:lastModifiedBy>
  <cp:revision>28</cp:revision>
  <dcterms:created xsi:type="dcterms:W3CDTF">2013-02-04T20:47:21Z</dcterms:created>
  <dcterms:modified xsi:type="dcterms:W3CDTF">2024-05-30T05:27:09Z</dcterms:modified>
</cp:coreProperties>
</file>